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91" autoAdjust="0"/>
    <p:restoredTop sz="94660"/>
  </p:normalViewPr>
  <p:slideViewPr>
    <p:cSldViewPr snapToGrid="0">
      <p:cViewPr varScale="1">
        <p:scale>
          <a:sx n="160" d="100"/>
          <a:sy n="160" d="100"/>
        </p:scale>
        <p:origin x="29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9A9B5-1C97-408E-A571-1679E3393F4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254332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9A9B5-1C97-408E-A571-1679E3393F4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226752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9A9B5-1C97-408E-A571-1679E3393F4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22554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9A9B5-1C97-408E-A571-1679E3393F4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104016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9A9B5-1C97-408E-A571-1679E3393F4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68840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9A9B5-1C97-408E-A571-1679E3393F4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35307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9A9B5-1C97-408E-A571-1679E3393F48}"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137061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9A9B5-1C97-408E-A571-1679E3393F48}"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155369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9A9B5-1C97-408E-A571-1679E3393F48}"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3612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9A9B5-1C97-408E-A571-1679E3393F4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427008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9A9B5-1C97-408E-A571-1679E3393F4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6E793-DC61-4C28-B60F-2FEBBF35E3F9}" type="slidenum">
              <a:rPr lang="en-US" smtClean="0"/>
              <a:t>‹#›</a:t>
            </a:fld>
            <a:endParaRPr lang="en-US"/>
          </a:p>
        </p:txBody>
      </p:sp>
    </p:spTree>
    <p:extLst>
      <p:ext uri="{BB962C8B-B14F-4D97-AF65-F5344CB8AC3E}">
        <p14:creationId xmlns:p14="http://schemas.microsoft.com/office/powerpoint/2010/main" val="42045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9A9B5-1C97-408E-A571-1679E3393F48}" type="datetimeFigureOut">
              <a:rPr lang="en-US" smtClean="0"/>
              <a:t>11/30/2022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6E793-DC61-4C28-B60F-2FEBBF35E3F9}" type="slidenum">
              <a:rPr lang="en-US" smtClean="0"/>
              <a:t>‹#›</a:t>
            </a:fld>
            <a:endParaRPr lang="en-US"/>
          </a:p>
        </p:txBody>
      </p:sp>
    </p:spTree>
    <p:extLst>
      <p:ext uri="{BB962C8B-B14F-4D97-AF65-F5344CB8AC3E}">
        <p14:creationId xmlns:p14="http://schemas.microsoft.com/office/powerpoint/2010/main" val="69784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7D3061-6E60-16C8-8D0B-F5BD6D187C0F}"/>
              </a:ext>
            </a:extLst>
          </p:cNvPr>
          <p:cNvSpPr/>
          <p:nvPr/>
        </p:nvSpPr>
        <p:spPr>
          <a:xfrm>
            <a:off x="149407" y="1356658"/>
            <a:ext cx="1155214" cy="2247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nchorCtr="0"/>
          <a:lstStyle/>
          <a:p>
            <a:pPr algn="ctr"/>
            <a:r>
              <a:rPr lang="en-US" sz="1300" dirty="0">
                <a:latin typeface="Whitney"/>
              </a:rPr>
              <a:t>Array of Engineers</a:t>
            </a:r>
          </a:p>
        </p:txBody>
      </p:sp>
      <p:sp>
        <p:nvSpPr>
          <p:cNvPr id="2" name="Rectangle 1">
            <a:extLst>
              <a:ext uri="{FF2B5EF4-FFF2-40B4-BE49-F238E27FC236}">
                <a16:creationId xmlns:a16="http://schemas.microsoft.com/office/drawing/2014/main" id="{377901B8-DC09-DA4A-9464-8340681E6941}"/>
              </a:ext>
            </a:extLst>
          </p:cNvPr>
          <p:cNvSpPr/>
          <p:nvPr/>
        </p:nvSpPr>
        <p:spPr>
          <a:xfrm>
            <a:off x="149401" y="1831785"/>
            <a:ext cx="1155219" cy="177202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r>
              <a:rPr lang="en-US" sz="800" b="0" i="0" dirty="0">
                <a:solidFill>
                  <a:srgbClr val="000000"/>
                </a:solidFill>
                <a:effectLst/>
                <a:latin typeface="Whitney"/>
              </a:rPr>
              <a:t>Array of Engineers delivers embedded software, circuit design, and automated testing solutions for customers in government and across the commercial sector.</a:t>
            </a:r>
          </a:p>
        </p:txBody>
      </p:sp>
      <p:sp>
        <p:nvSpPr>
          <p:cNvPr id="4" name="Rectangle 3">
            <a:extLst>
              <a:ext uri="{FF2B5EF4-FFF2-40B4-BE49-F238E27FC236}">
                <a16:creationId xmlns:a16="http://schemas.microsoft.com/office/drawing/2014/main" id="{C37B53EE-88CA-46CE-63EB-EBB9FA69A1FC}"/>
              </a:ext>
            </a:extLst>
          </p:cNvPr>
          <p:cNvSpPr/>
          <p:nvPr/>
        </p:nvSpPr>
        <p:spPr>
          <a:xfrm>
            <a:off x="149411" y="113550"/>
            <a:ext cx="8845177" cy="1147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tIns="228600" rIns="228600" rtlCol="0" anchor="t" anchorCtr="1"/>
          <a:lstStyle/>
          <a:p>
            <a:pPr algn="ctr"/>
            <a:r>
              <a:rPr lang="en-US" b="1" dirty="0" err="1">
                <a:latin typeface="Whitney"/>
              </a:rPr>
              <a:t>AoE</a:t>
            </a:r>
            <a:r>
              <a:rPr lang="en-US" b="1" dirty="0">
                <a:latin typeface="Whitney"/>
              </a:rPr>
              <a:t>: Machine Learning Object Detection and Text Detection on Embedded Hardware</a:t>
            </a:r>
          </a:p>
        </p:txBody>
      </p:sp>
      <p:sp>
        <p:nvSpPr>
          <p:cNvPr id="6" name="Rectangle 5">
            <a:extLst>
              <a:ext uri="{FF2B5EF4-FFF2-40B4-BE49-F238E27FC236}">
                <a16:creationId xmlns:a16="http://schemas.microsoft.com/office/drawing/2014/main" id="{2AFF31BE-C1FF-7C4C-3984-498878FF8387}"/>
              </a:ext>
            </a:extLst>
          </p:cNvPr>
          <p:cNvSpPr/>
          <p:nvPr/>
        </p:nvSpPr>
        <p:spPr>
          <a:xfrm>
            <a:off x="3937277" y="1347960"/>
            <a:ext cx="1644352" cy="5387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nchorCtr="0"/>
          <a:lstStyle/>
          <a:p>
            <a:pPr algn="ctr"/>
            <a:r>
              <a:rPr lang="en-US" sz="1600" dirty="0">
                <a:latin typeface="Whitney"/>
              </a:rPr>
              <a:t>Text Detection</a:t>
            </a:r>
          </a:p>
        </p:txBody>
      </p:sp>
      <p:sp>
        <p:nvSpPr>
          <p:cNvPr id="7" name="Rectangle 6">
            <a:extLst>
              <a:ext uri="{FF2B5EF4-FFF2-40B4-BE49-F238E27FC236}">
                <a16:creationId xmlns:a16="http://schemas.microsoft.com/office/drawing/2014/main" id="{E0279142-507B-52A6-2DBE-B665FBB6F81A}"/>
              </a:ext>
            </a:extLst>
          </p:cNvPr>
          <p:cNvSpPr/>
          <p:nvPr/>
        </p:nvSpPr>
        <p:spPr>
          <a:xfrm>
            <a:off x="140434" y="4405260"/>
            <a:ext cx="1147488" cy="191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nchorCtr="0"/>
          <a:lstStyle/>
          <a:p>
            <a:pPr algn="ctr"/>
            <a:r>
              <a:rPr lang="en-US" sz="1600" dirty="0">
                <a:latin typeface="Whitney"/>
              </a:rPr>
              <a:t>Project Description</a:t>
            </a:r>
          </a:p>
        </p:txBody>
      </p:sp>
      <p:sp>
        <p:nvSpPr>
          <p:cNvPr id="8" name="Rectangle 7">
            <a:extLst>
              <a:ext uri="{FF2B5EF4-FFF2-40B4-BE49-F238E27FC236}">
                <a16:creationId xmlns:a16="http://schemas.microsoft.com/office/drawing/2014/main" id="{83AA7475-5393-0D14-FE43-3CD3896C7DC0}"/>
              </a:ext>
            </a:extLst>
          </p:cNvPr>
          <p:cNvSpPr/>
          <p:nvPr/>
        </p:nvSpPr>
        <p:spPr>
          <a:xfrm>
            <a:off x="1422419" y="1347960"/>
            <a:ext cx="2378636" cy="539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nchorCtr="0"/>
          <a:lstStyle/>
          <a:p>
            <a:pPr algn="ctr"/>
            <a:r>
              <a:rPr lang="en-US" sz="1600" dirty="0" err="1">
                <a:latin typeface="Whitney"/>
              </a:rPr>
              <a:t>Gui</a:t>
            </a:r>
            <a:endParaRPr lang="en-US" sz="1600" dirty="0">
              <a:latin typeface="Whitney"/>
            </a:endParaRPr>
          </a:p>
        </p:txBody>
      </p:sp>
      <p:sp>
        <p:nvSpPr>
          <p:cNvPr id="10" name="Rectangle 9">
            <a:extLst>
              <a:ext uri="{FF2B5EF4-FFF2-40B4-BE49-F238E27FC236}">
                <a16:creationId xmlns:a16="http://schemas.microsoft.com/office/drawing/2014/main" id="{7F1D8F0A-F348-554E-37A0-B2EDABEBEEC5}"/>
              </a:ext>
            </a:extLst>
          </p:cNvPr>
          <p:cNvSpPr/>
          <p:nvPr/>
        </p:nvSpPr>
        <p:spPr>
          <a:xfrm>
            <a:off x="5717851" y="1347959"/>
            <a:ext cx="1640480" cy="538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nchorCtr="0"/>
          <a:lstStyle/>
          <a:p>
            <a:pPr algn="ctr"/>
            <a:r>
              <a:rPr lang="en-US" sz="1600" dirty="0">
                <a:latin typeface="Whitney"/>
              </a:rPr>
              <a:t>Object Detection</a:t>
            </a:r>
          </a:p>
        </p:txBody>
      </p:sp>
      <p:sp>
        <p:nvSpPr>
          <p:cNvPr id="11" name="Rectangle 10">
            <a:extLst>
              <a:ext uri="{FF2B5EF4-FFF2-40B4-BE49-F238E27FC236}">
                <a16:creationId xmlns:a16="http://schemas.microsoft.com/office/drawing/2014/main" id="{3AD29844-D06D-988F-C817-56BE09E3E3ED}"/>
              </a:ext>
            </a:extLst>
          </p:cNvPr>
          <p:cNvSpPr/>
          <p:nvPr/>
        </p:nvSpPr>
        <p:spPr>
          <a:xfrm>
            <a:off x="7500144" y="4768877"/>
            <a:ext cx="1494448" cy="1518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nchorCtr="0"/>
          <a:lstStyle/>
          <a:p>
            <a:pPr algn="ctr"/>
            <a:r>
              <a:rPr lang="en-US" sz="1600" dirty="0">
                <a:latin typeface="Whitney"/>
              </a:rPr>
              <a:t>Conclusion</a:t>
            </a:r>
          </a:p>
        </p:txBody>
      </p:sp>
      <p:sp>
        <p:nvSpPr>
          <p:cNvPr id="12" name="Rectangle 11">
            <a:extLst>
              <a:ext uri="{FF2B5EF4-FFF2-40B4-BE49-F238E27FC236}">
                <a16:creationId xmlns:a16="http://schemas.microsoft.com/office/drawing/2014/main" id="{3A54FC1B-DFB4-6900-62CE-6B9AE9AC1258}"/>
              </a:ext>
            </a:extLst>
          </p:cNvPr>
          <p:cNvSpPr/>
          <p:nvPr/>
        </p:nvSpPr>
        <p:spPr>
          <a:xfrm>
            <a:off x="7494545" y="1350681"/>
            <a:ext cx="1500044" cy="322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nchorCtr="0"/>
          <a:lstStyle/>
          <a:p>
            <a:pPr algn="ctr"/>
            <a:r>
              <a:rPr lang="en-US" sz="1300" dirty="0">
                <a:latin typeface="Whitney"/>
              </a:rPr>
              <a:t>Technical Details</a:t>
            </a:r>
          </a:p>
        </p:txBody>
      </p:sp>
      <p:sp>
        <p:nvSpPr>
          <p:cNvPr id="14" name="Rectangle 13">
            <a:extLst>
              <a:ext uri="{FF2B5EF4-FFF2-40B4-BE49-F238E27FC236}">
                <a16:creationId xmlns:a16="http://schemas.microsoft.com/office/drawing/2014/main" id="{2D232EAF-50E6-44E0-D681-DECEAFA288C3}"/>
              </a:ext>
            </a:extLst>
          </p:cNvPr>
          <p:cNvSpPr/>
          <p:nvPr/>
        </p:nvSpPr>
        <p:spPr>
          <a:xfrm>
            <a:off x="3942877" y="1904338"/>
            <a:ext cx="1640480" cy="484011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pPr marL="91440" indent="-91440">
              <a:buSzPct val="75000"/>
              <a:buFont typeface="Arial" panose="020B0604020202020204" pitchFamily="34" charset="0"/>
              <a:buChar char="•"/>
            </a:pPr>
            <a:r>
              <a:rPr lang="en-US" sz="1000" b="1" dirty="0"/>
              <a:t>Problem:</a:t>
            </a:r>
          </a:p>
          <a:p>
            <a:r>
              <a:rPr lang="en-US" sz="800" b="0" i="0" dirty="0">
                <a:solidFill>
                  <a:schemeClr val="tx1"/>
                </a:solidFill>
                <a:effectLst/>
                <a:latin typeface="Whitney"/>
              </a:rPr>
              <a:t>Array of Engineers has posed the question, “Is it possible to run ML text detection algorithms on embedded hardware running </a:t>
            </a:r>
            <a:r>
              <a:rPr lang="en-US" sz="800" b="0" i="0" dirty="0" err="1">
                <a:solidFill>
                  <a:schemeClr val="tx1"/>
                </a:solidFill>
                <a:effectLst/>
                <a:latin typeface="Whitney"/>
              </a:rPr>
              <a:t>PetaLinux</a:t>
            </a:r>
            <a:r>
              <a:rPr lang="en-US" sz="800" b="0" i="0" dirty="0">
                <a:solidFill>
                  <a:schemeClr val="tx1"/>
                </a:solidFill>
                <a:effectLst/>
                <a:latin typeface="Whitney"/>
              </a:rPr>
              <a:t>, via a VGA data stream?”.</a:t>
            </a:r>
          </a:p>
          <a:p>
            <a:pPr marL="91440" indent="-91440">
              <a:buSzPct val="75000"/>
              <a:buFont typeface="Arial" panose="020B0604020202020204" pitchFamily="34" charset="0"/>
              <a:buChar char="•"/>
            </a:pPr>
            <a:r>
              <a:rPr lang="en-US" sz="1000" b="1" i="0" dirty="0">
                <a:solidFill>
                  <a:schemeClr val="tx1"/>
                </a:solidFill>
                <a:effectLst/>
                <a:latin typeface="Whitney"/>
              </a:rPr>
              <a:t>Solution:</a:t>
            </a:r>
          </a:p>
          <a:p>
            <a:pPr>
              <a:buSzPct val="75000"/>
            </a:pPr>
            <a:r>
              <a:rPr lang="en-US" sz="800" i="0" dirty="0">
                <a:solidFill>
                  <a:schemeClr val="tx1"/>
                </a:solidFill>
                <a:effectLst/>
                <a:latin typeface="Whitney"/>
              </a:rPr>
              <a:t>Similarly,</a:t>
            </a:r>
            <a:r>
              <a:rPr lang="en-US" sz="800" dirty="0">
                <a:solidFill>
                  <a:schemeClr val="tx1"/>
                </a:solidFill>
                <a:latin typeface="Whitney"/>
              </a:rPr>
              <a:t> to Object Detection python was used as the main coding language and the program can run on embedded systems. However, text detection does not come with confidence levels with the corresponding predictions, also no boxes were created for the output preview. This was because a different set of modules was used and </a:t>
            </a:r>
            <a:r>
              <a:rPr lang="en-US" sz="800" dirty="0" err="1">
                <a:solidFill>
                  <a:schemeClr val="tx1"/>
                </a:solidFill>
                <a:latin typeface="Whitney"/>
              </a:rPr>
              <a:t>Metaplotib</a:t>
            </a:r>
            <a:r>
              <a:rPr lang="en-US" sz="800" dirty="0">
                <a:solidFill>
                  <a:schemeClr val="tx1"/>
                </a:solidFill>
                <a:latin typeface="Whitney"/>
              </a:rPr>
              <a:t> has yet to cooperate. CV2 is used for image processing and </a:t>
            </a:r>
            <a:r>
              <a:rPr lang="en-US" sz="800" dirty="0" err="1">
                <a:solidFill>
                  <a:schemeClr val="tx1"/>
                </a:solidFill>
                <a:latin typeface="Whitney"/>
              </a:rPr>
              <a:t>Keras</a:t>
            </a:r>
            <a:r>
              <a:rPr lang="en-US" sz="800" dirty="0">
                <a:solidFill>
                  <a:schemeClr val="tx1"/>
                </a:solidFill>
                <a:latin typeface="Whitney"/>
              </a:rPr>
              <a:t> OCR is used as our text detection model. The program can successfully detect and print text in input images. </a:t>
            </a:r>
            <a:endParaRPr lang="en-US" sz="800" i="0" dirty="0">
              <a:solidFill>
                <a:schemeClr val="tx1"/>
              </a:solidFill>
              <a:effectLst/>
              <a:latin typeface="Whitney"/>
            </a:endParaRPr>
          </a:p>
        </p:txBody>
      </p:sp>
      <p:sp>
        <p:nvSpPr>
          <p:cNvPr id="15" name="Rectangle 14">
            <a:extLst>
              <a:ext uri="{FF2B5EF4-FFF2-40B4-BE49-F238E27FC236}">
                <a16:creationId xmlns:a16="http://schemas.microsoft.com/office/drawing/2014/main" id="{C3B21E82-F5B0-1B9F-9F46-4ED61D8C342A}"/>
              </a:ext>
            </a:extLst>
          </p:cNvPr>
          <p:cNvSpPr/>
          <p:nvPr/>
        </p:nvSpPr>
        <p:spPr>
          <a:xfrm>
            <a:off x="140433" y="4716749"/>
            <a:ext cx="1147488" cy="160350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pPr marL="91440" indent="-91440">
              <a:buSzPct val="75000"/>
              <a:buFont typeface="Arial" panose="020B0604020202020204" pitchFamily="34" charset="0"/>
              <a:buChar char="•"/>
            </a:pPr>
            <a:r>
              <a:rPr lang="en-US" sz="1000" b="1" dirty="0">
                <a:latin typeface="Whitney"/>
              </a:rPr>
              <a:t>Goal: </a:t>
            </a:r>
          </a:p>
          <a:p>
            <a:r>
              <a:rPr lang="en-US" sz="800" dirty="0">
                <a:latin typeface="Whitney"/>
              </a:rPr>
              <a:t>Array of Engineers has tasked Team </a:t>
            </a:r>
            <a:r>
              <a:rPr lang="en-US" sz="800" dirty="0" err="1">
                <a:latin typeface="Whitney"/>
              </a:rPr>
              <a:t>AoE</a:t>
            </a:r>
            <a:r>
              <a:rPr lang="en-US" sz="800" dirty="0">
                <a:latin typeface="Whitney"/>
              </a:rPr>
              <a:t> to create a program that can successfully run machine learning algorithms for ML object and text detection, using an embedded ARM processor running </a:t>
            </a:r>
            <a:r>
              <a:rPr lang="en-US" sz="800" dirty="0" err="1">
                <a:latin typeface="Whitney"/>
              </a:rPr>
              <a:t>PetaLinux</a:t>
            </a:r>
            <a:r>
              <a:rPr lang="en-US" sz="800" dirty="0">
                <a:latin typeface="Whitney"/>
              </a:rPr>
              <a:t>.</a:t>
            </a:r>
          </a:p>
        </p:txBody>
      </p:sp>
      <p:sp>
        <p:nvSpPr>
          <p:cNvPr id="16" name="Rectangle 15">
            <a:extLst>
              <a:ext uri="{FF2B5EF4-FFF2-40B4-BE49-F238E27FC236}">
                <a16:creationId xmlns:a16="http://schemas.microsoft.com/office/drawing/2014/main" id="{437FE448-5E65-0B3C-3409-7C061CE81968}"/>
              </a:ext>
            </a:extLst>
          </p:cNvPr>
          <p:cNvSpPr/>
          <p:nvPr/>
        </p:nvSpPr>
        <p:spPr>
          <a:xfrm>
            <a:off x="5717847" y="1904336"/>
            <a:ext cx="1640480" cy="4831414"/>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pPr marL="91440" indent="-91440">
              <a:buSzPct val="75000"/>
              <a:buFont typeface="Arial" panose="020B0604020202020204" pitchFamily="34" charset="0"/>
              <a:buChar char="•"/>
            </a:pPr>
            <a:r>
              <a:rPr lang="en-US" sz="1000" b="1" i="0" dirty="0">
                <a:solidFill>
                  <a:schemeClr val="tx1"/>
                </a:solidFill>
                <a:effectLst/>
                <a:latin typeface="Whitney"/>
              </a:rPr>
              <a:t>Problem: </a:t>
            </a:r>
          </a:p>
          <a:p>
            <a:pPr marL="11430" lvl="1">
              <a:buSzPct val="75000"/>
            </a:pPr>
            <a:r>
              <a:rPr lang="en-US" sz="800" b="0" i="0" dirty="0">
                <a:solidFill>
                  <a:schemeClr val="tx1"/>
                </a:solidFill>
                <a:effectLst/>
                <a:latin typeface="Whitney"/>
              </a:rPr>
              <a:t>Array of Engineers has posed the question, “Is it possible to run ML object detection algorithms on embedded hardware running </a:t>
            </a:r>
            <a:r>
              <a:rPr lang="en-US" sz="800" b="0" i="0" dirty="0" err="1">
                <a:solidFill>
                  <a:schemeClr val="tx1"/>
                </a:solidFill>
                <a:effectLst/>
                <a:latin typeface="Whitney"/>
              </a:rPr>
              <a:t>PetaLinux</a:t>
            </a:r>
            <a:r>
              <a:rPr lang="en-US" sz="800" b="0" i="0" dirty="0">
                <a:solidFill>
                  <a:schemeClr val="tx1"/>
                </a:solidFill>
                <a:effectLst/>
                <a:latin typeface="Whitney"/>
              </a:rPr>
              <a:t>, via a VGA data stream?”.</a:t>
            </a:r>
          </a:p>
          <a:p>
            <a:pPr marL="91440" lvl="1" indent="-91440">
              <a:buSzPct val="75000"/>
              <a:buFont typeface="Arial" panose="020B0604020202020204" pitchFamily="34" charset="0"/>
              <a:buChar char="•"/>
            </a:pPr>
            <a:r>
              <a:rPr lang="en-US" sz="1000" b="1" i="0" dirty="0">
                <a:solidFill>
                  <a:schemeClr val="tx1"/>
                </a:solidFill>
                <a:effectLst/>
                <a:latin typeface="Whitney"/>
              </a:rPr>
              <a:t>Solution: </a:t>
            </a:r>
          </a:p>
          <a:p>
            <a:pPr marL="11430" lvl="1">
              <a:buSzPct val="75000"/>
            </a:pPr>
            <a:r>
              <a:rPr lang="en-US" sz="800" b="0" i="0" dirty="0">
                <a:solidFill>
                  <a:schemeClr val="tx1"/>
                </a:solidFill>
                <a:effectLst/>
                <a:latin typeface="Whitney"/>
              </a:rPr>
              <a:t>Using Python as the coding language and vetting the associated software components making sure they run on embedded systems, the program can run successfully on embedded hardware. Using a TensorFlow Hub object detection model and label, CV2 for image processing, and Pandas to format the output, the program can successfully detect objects from a label file. Using Pillow, a user can browse their system for images that will be used as the input VGA data. Using </a:t>
            </a:r>
            <a:r>
              <a:rPr lang="en-US" sz="800" b="0" i="0" dirty="0" err="1">
                <a:solidFill>
                  <a:schemeClr val="tx1"/>
                </a:solidFill>
                <a:effectLst/>
                <a:latin typeface="Whitney"/>
              </a:rPr>
              <a:t>Metaplotlib</a:t>
            </a:r>
            <a:r>
              <a:rPr lang="en-US" sz="800" b="0" i="0" dirty="0">
                <a:solidFill>
                  <a:schemeClr val="tx1"/>
                </a:solidFill>
                <a:effectLst/>
                <a:latin typeface="Whitney"/>
              </a:rPr>
              <a:t>, the program draws detection boxes with the associated TensorFlow Hub label from the metadata around each detection.</a:t>
            </a:r>
            <a:endParaRPr lang="en-US" sz="800" dirty="0">
              <a:solidFill>
                <a:schemeClr val="tx1"/>
              </a:solidFill>
            </a:endParaRPr>
          </a:p>
        </p:txBody>
      </p:sp>
      <p:sp>
        <p:nvSpPr>
          <p:cNvPr id="17" name="Rectangle 16">
            <a:extLst>
              <a:ext uri="{FF2B5EF4-FFF2-40B4-BE49-F238E27FC236}">
                <a16:creationId xmlns:a16="http://schemas.microsoft.com/office/drawing/2014/main" id="{CAA6B794-481A-EAFE-B738-B3FF845C0788}"/>
              </a:ext>
            </a:extLst>
          </p:cNvPr>
          <p:cNvSpPr/>
          <p:nvPr/>
        </p:nvSpPr>
        <p:spPr>
          <a:xfrm>
            <a:off x="1422416" y="1703888"/>
            <a:ext cx="2378636" cy="503757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b" anchorCtr="0"/>
          <a:lstStyle/>
          <a:p>
            <a:pPr marL="91440" indent="-91440">
              <a:buSzPct val="75000"/>
              <a:buFont typeface="Arial" panose="020B0604020202020204" pitchFamily="34" charset="0"/>
              <a:buChar char="•"/>
            </a:pPr>
            <a:r>
              <a:rPr lang="en-US" sz="1000" b="1" i="0" dirty="0">
                <a:solidFill>
                  <a:schemeClr val="tx1"/>
                </a:solidFill>
                <a:effectLst/>
                <a:latin typeface="Whitney"/>
              </a:rPr>
              <a:t>Problem: </a:t>
            </a:r>
          </a:p>
          <a:p>
            <a:r>
              <a:rPr lang="en-US" sz="800" b="0" i="0" dirty="0">
                <a:solidFill>
                  <a:schemeClr val="tx1"/>
                </a:solidFill>
                <a:effectLst/>
                <a:latin typeface="Whitney"/>
              </a:rPr>
              <a:t>The user needs have an interface to interact with the machine learning algorithm. We needed to create a GUI which allows the user to input their picture and select what type of detection will be performed on it. The GUI will also need to display a preview of the user’s image and show where objects in it have been detected. Finally, the GUI must display the algorithm’s confidence when detecting objects.</a:t>
            </a:r>
          </a:p>
          <a:p>
            <a:pPr marL="91440" indent="-91440">
              <a:buSzPct val="75000"/>
              <a:buFont typeface="Arial" panose="020B0604020202020204" pitchFamily="34" charset="0"/>
              <a:buChar char="•"/>
            </a:pPr>
            <a:r>
              <a:rPr lang="en-US" sz="1000" b="1" dirty="0">
                <a:solidFill>
                  <a:schemeClr val="tx1"/>
                </a:solidFill>
              </a:rPr>
              <a:t>Solution: </a:t>
            </a:r>
          </a:p>
          <a:p>
            <a:r>
              <a:rPr lang="en-US" sz="800" dirty="0">
                <a:solidFill>
                  <a:schemeClr val="tx1"/>
                </a:solidFill>
              </a:rPr>
              <a:t>We built a GUI which talks to the machine learning algorithm, so that when the user selects an image and it is loaded in the display window, the algorithm has it and is ready to detect text or objects. When the user selects text detection, the outputs are sent to the terminal. If the user selects object detection, the GUI will show where the detected objects in the image are by drawing boxes around them. The name of the detected object and the algorithm’s confidence in its prediction are also displayed alongside the box drawn around a particular object. The top three object-confidence pairings also appear below the display window.</a:t>
            </a:r>
          </a:p>
        </p:txBody>
      </p:sp>
      <p:sp>
        <p:nvSpPr>
          <p:cNvPr id="19" name="Rectangle 18">
            <a:extLst>
              <a:ext uri="{FF2B5EF4-FFF2-40B4-BE49-F238E27FC236}">
                <a16:creationId xmlns:a16="http://schemas.microsoft.com/office/drawing/2014/main" id="{2143F2FD-1848-6DC8-392D-5C0490355CF9}"/>
              </a:ext>
            </a:extLst>
          </p:cNvPr>
          <p:cNvSpPr/>
          <p:nvPr/>
        </p:nvSpPr>
        <p:spPr>
          <a:xfrm>
            <a:off x="7500140" y="5078044"/>
            <a:ext cx="1494448" cy="124220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r>
              <a:rPr lang="en-US" sz="800" b="0" i="0" dirty="0">
                <a:solidFill>
                  <a:schemeClr val="tx1"/>
                </a:solidFill>
                <a:effectLst/>
                <a:latin typeface="Whitney"/>
              </a:rPr>
              <a:t>There are a few next steps for a group who might pick up this project next. A feature that would be added is a way to confirm that the algorithm’s predictions are correct. Another task to complete is smaller area detection and VGA video support.</a:t>
            </a:r>
            <a:endParaRPr lang="en-US" sz="800" dirty="0">
              <a:solidFill>
                <a:schemeClr val="tx1"/>
              </a:solidFill>
              <a:latin typeface="Whitney"/>
            </a:endParaRPr>
          </a:p>
        </p:txBody>
      </p:sp>
      <p:sp>
        <p:nvSpPr>
          <p:cNvPr id="20" name="Rectangle 19">
            <a:extLst>
              <a:ext uri="{FF2B5EF4-FFF2-40B4-BE49-F238E27FC236}">
                <a16:creationId xmlns:a16="http://schemas.microsoft.com/office/drawing/2014/main" id="{34B921CB-1095-97E4-803B-31D2E4435F98}"/>
              </a:ext>
            </a:extLst>
          </p:cNvPr>
          <p:cNvSpPr/>
          <p:nvPr/>
        </p:nvSpPr>
        <p:spPr>
          <a:xfrm>
            <a:off x="7494544" y="1650996"/>
            <a:ext cx="1500044" cy="292698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r>
              <a:rPr lang="en-US" sz="1000" b="1" dirty="0">
                <a:latin typeface="Whitney"/>
              </a:rPr>
              <a:t>Software Components:</a:t>
            </a:r>
          </a:p>
          <a:p>
            <a:pPr marL="91440" indent="-91440">
              <a:buSzPct val="75000"/>
              <a:buFont typeface="Arial" panose="020B0604020202020204" pitchFamily="34" charset="0"/>
              <a:buChar char="•"/>
            </a:pPr>
            <a:r>
              <a:rPr lang="en-US" sz="800" dirty="0" err="1">
                <a:latin typeface="Whitney"/>
              </a:rPr>
              <a:t>Gui</a:t>
            </a:r>
            <a:r>
              <a:rPr lang="en-US" sz="800" dirty="0">
                <a:latin typeface="Whitney"/>
              </a:rPr>
              <a:t> is created and displayed using </a:t>
            </a:r>
            <a:r>
              <a:rPr lang="en-US" sz="800" dirty="0" err="1">
                <a:latin typeface="Whitney"/>
              </a:rPr>
              <a:t>Tkinter</a:t>
            </a:r>
            <a:endParaRPr lang="en-US" sz="800" dirty="0">
              <a:latin typeface="Whitney"/>
            </a:endParaRPr>
          </a:p>
          <a:p>
            <a:pPr marL="91440" indent="-91440">
              <a:buSzPct val="75000"/>
              <a:buFont typeface="Arial" panose="020B0604020202020204" pitchFamily="34" charset="0"/>
              <a:buChar char="•"/>
            </a:pPr>
            <a:r>
              <a:rPr lang="en-US" sz="800" dirty="0">
                <a:latin typeface="Whitney"/>
              </a:rPr>
              <a:t>Image module in Pillow opens selected file</a:t>
            </a:r>
          </a:p>
          <a:p>
            <a:pPr marL="91440" indent="-91440">
              <a:buSzPct val="75000"/>
              <a:buFont typeface="Arial" panose="020B0604020202020204" pitchFamily="34" charset="0"/>
              <a:buChar char="•"/>
            </a:pPr>
            <a:r>
              <a:rPr lang="en-US" sz="800" dirty="0">
                <a:latin typeface="Whitney"/>
              </a:rPr>
              <a:t>CV2 reads and restructures selected file</a:t>
            </a:r>
          </a:p>
          <a:p>
            <a:pPr marL="91440" indent="-91440">
              <a:buSzPct val="75000"/>
              <a:buFont typeface="Arial" panose="020B0604020202020204" pitchFamily="34" charset="0"/>
              <a:buChar char="•"/>
            </a:pPr>
            <a:r>
              <a:rPr lang="en-US" sz="800" dirty="0">
                <a:latin typeface="Whitney"/>
              </a:rPr>
              <a:t>Text Detection – </a:t>
            </a:r>
            <a:r>
              <a:rPr lang="en-US" sz="800" dirty="0" err="1">
                <a:latin typeface="Whitney"/>
              </a:rPr>
              <a:t>Keras</a:t>
            </a:r>
            <a:r>
              <a:rPr lang="en-US" sz="800" dirty="0">
                <a:latin typeface="Whitney"/>
              </a:rPr>
              <a:t> OCR creates predictions on what text is read</a:t>
            </a:r>
          </a:p>
          <a:p>
            <a:pPr marL="91440" indent="-91440">
              <a:buSzPct val="75000"/>
              <a:buFont typeface="Arial" panose="020B0604020202020204" pitchFamily="34" charset="0"/>
              <a:buChar char="•"/>
            </a:pPr>
            <a:r>
              <a:rPr lang="en-US" sz="800" dirty="0">
                <a:latin typeface="Whitney"/>
              </a:rPr>
              <a:t>Object </a:t>
            </a:r>
            <a:r>
              <a:rPr lang="en-US" sz="800" dirty="0">
                <a:solidFill>
                  <a:schemeClr val="tx1"/>
                </a:solidFill>
                <a:latin typeface="Whitney"/>
              </a:rPr>
              <a:t>Detection</a:t>
            </a:r>
            <a:r>
              <a:rPr lang="en-US" sz="800" dirty="0">
                <a:latin typeface="Whitney"/>
              </a:rPr>
              <a:t> – </a:t>
            </a:r>
            <a:r>
              <a:rPr lang="en-US" sz="800" dirty="0" err="1">
                <a:latin typeface="Whitney"/>
              </a:rPr>
              <a:t>Tensorflow</a:t>
            </a:r>
            <a:r>
              <a:rPr lang="en-US" sz="800" dirty="0">
                <a:latin typeface="Whitney"/>
              </a:rPr>
              <a:t> Hub creates predictions on what objects are seen</a:t>
            </a:r>
          </a:p>
          <a:p>
            <a:pPr marL="182880" lvl="1" indent="-182880">
              <a:buSzPct val="75000"/>
              <a:buFont typeface="Courier New" panose="02070309020205020404" pitchFamily="49" charset="0"/>
              <a:buChar char="o"/>
            </a:pPr>
            <a:r>
              <a:rPr lang="en-US" sz="800" dirty="0">
                <a:latin typeface="Whitney"/>
              </a:rPr>
              <a:t>Pandas is also used in object detection to parse output data and predictions</a:t>
            </a:r>
          </a:p>
          <a:p>
            <a:pPr marL="182880" lvl="1" indent="-182880">
              <a:buSzPct val="75000"/>
              <a:buFont typeface="Courier New" panose="02070309020205020404" pitchFamily="49" charset="0"/>
              <a:buChar char="o"/>
            </a:pPr>
            <a:r>
              <a:rPr lang="en-US" sz="800" dirty="0" err="1">
                <a:latin typeface="Whitney"/>
              </a:rPr>
              <a:t>Metaplotlib</a:t>
            </a:r>
            <a:r>
              <a:rPr lang="en-US" sz="800" dirty="0">
                <a:latin typeface="Whitney"/>
              </a:rPr>
              <a:t> used for plotting predictions for object detection</a:t>
            </a:r>
          </a:p>
        </p:txBody>
      </p:sp>
      <p:sp>
        <p:nvSpPr>
          <p:cNvPr id="22" name="TextBox 21">
            <a:extLst>
              <a:ext uri="{FF2B5EF4-FFF2-40B4-BE49-F238E27FC236}">
                <a16:creationId xmlns:a16="http://schemas.microsoft.com/office/drawing/2014/main" id="{75B4E5C8-5691-7C81-1905-D2DE91656DBC}"/>
              </a:ext>
            </a:extLst>
          </p:cNvPr>
          <p:cNvSpPr txBox="1"/>
          <p:nvPr/>
        </p:nvSpPr>
        <p:spPr>
          <a:xfrm>
            <a:off x="563524" y="756857"/>
            <a:ext cx="4008475" cy="307777"/>
          </a:xfrm>
          <a:prstGeom prst="rect">
            <a:avLst/>
          </a:prstGeom>
          <a:noFill/>
        </p:spPr>
        <p:txBody>
          <a:bodyPr wrap="square" lIns="228600" rIns="228600" rtlCol="0">
            <a:spAutoFit/>
          </a:bodyPr>
          <a:lstStyle/>
          <a:p>
            <a:r>
              <a:rPr lang="en-US" sz="1400" dirty="0">
                <a:solidFill>
                  <a:schemeClr val="bg1"/>
                </a:solidFill>
                <a:latin typeface="Whitney"/>
              </a:rPr>
              <a:t>Austin Ackerman, Sam Isaacs, Brennan Luttrell</a:t>
            </a:r>
          </a:p>
        </p:txBody>
      </p:sp>
      <p:sp>
        <p:nvSpPr>
          <p:cNvPr id="23" name="TextBox 22">
            <a:extLst>
              <a:ext uri="{FF2B5EF4-FFF2-40B4-BE49-F238E27FC236}">
                <a16:creationId xmlns:a16="http://schemas.microsoft.com/office/drawing/2014/main" id="{E969E319-6A9B-0981-2086-B88EC7727B1A}"/>
              </a:ext>
            </a:extLst>
          </p:cNvPr>
          <p:cNvSpPr txBox="1"/>
          <p:nvPr/>
        </p:nvSpPr>
        <p:spPr>
          <a:xfrm>
            <a:off x="4779056" y="646776"/>
            <a:ext cx="3801420" cy="523220"/>
          </a:xfrm>
          <a:prstGeom prst="rect">
            <a:avLst/>
          </a:prstGeom>
          <a:noFill/>
        </p:spPr>
        <p:txBody>
          <a:bodyPr wrap="square" lIns="228600" rIns="228600" rtlCol="0">
            <a:spAutoFit/>
          </a:bodyPr>
          <a:lstStyle/>
          <a:p>
            <a:r>
              <a:rPr lang="en-US" sz="1400" dirty="0">
                <a:solidFill>
                  <a:schemeClr val="bg1"/>
                </a:solidFill>
                <a:latin typeface="Whitney"/>
              </a:rPr>
              <a:t>Client: Array of Engineers</a:t>
            </a:r>
          </a:p>
          <a:p>
            <a:r>
              <a:rPr lang="en-US" sz="1400" dirty="0">
                <a:solidFill>
                  <a:schemeClr val="bg1"/>
                </a:solidFill>
                <a:latin typeface="Whitney"/>
              </a:rPr>
              <a:t>(Michael </a:t>
            </a:r>
            <a:r>
              <a:rPr lang="en-US" sz="1400" dirty="0" err="1">
                <a:solidFill>
                  <a:schemeClr val="bg1"/>
                </a:solidFill>
                <a:latin typeface="Whitney"/>
              </a:rPr>
              <a:t>Lingg</a:t>
            </a:r>
            <a:r>
              <a:rPr lang="en-US" sz="1400" b="0" i="0" dirty="0">
                <a:solidFill>
                  <a:schemeClr val="bg1"/>
                </a:solidFill>
                <a:effectLst/>
                <a:latin typeface="Whitney"/>
              </a:rPr>
              <a:t>, Principal Research Engineer</a:t>
            </a:r>
            <a:r>
              <a:rPr lang="en-US" sz="1400" dirty="0">
                <a:solidFill>
                  <a:schemeClr val="bg1"/>
                </a:solidFill>
                <a:latin typeface="Whitney"/>
              </a:rPr>
              <a:t>)</a:t>
            </a:r>
          </a:p>
        </p:txBody>
      </p:sp>
      <p:pic>
        <p:nvPicPr>
          <p:cNvPr id="36" name="Picture 35">
            <a:extLst>
              <a:ext uri="{FF2B5EF4-FFF2-40B4-BE49-F238E27FC236}">
                <a16:creationId xmlns:a16="http://schemas.microsoft.com/office/drawing/2014/main" id="{52C2D802-6511-CC76-0BCA-17BC009BC5EA}"/>
              </a:ext>
            </a:extLst>
          </p:cNvPr>
          <p:cNvPicPr>
            <a:picLocks noChangeAspect="1"/>
          </p:cNvPicPr>
          <p:nvPr/>
        </p:nvPicPr>
        <p:blipFill>
          <a:blip r:embed="rId2"/>
          <a:stretch>
            <a:fillRect/>
          </a:stretch>
        </p:blipFill>
        <p:spPr>
          <a:xfrm>
            <a:off x="179886" y="2994399"/>
            <a:ext cx="1094248" cy="538846"/>
          </a:xfrm>
          <a:prstGeom prst="rect">
            <a:avLst/>
          </a:prstGeom>
        </p:spPr>
      </p:pic>
      <p:pic>
        <p:nvPicPr>
          <p:cNvPr id="37" name="Picture 36">
            <a:extLst>
              <a:ext uri="{FF2B5EF4-FFF2-40B4-BE49-F238E27FC236}">
                <a16:creationId xmlns:a16="http://schemas.microsoft.com/office/drawing/2014/main" id="{4EADA7E3-6825-4338-9E70-12B854A5C95F}"/>
              </a:ext>
            </a:extLst>
          </p:cNvPr>
          <p:cNvPicPr>
            <a:picLocks noChangeAspect="1"/>
          </p:cNvPicPr>
          <p:nvPr/>
        </p:nvPicPr>
        <p:blipFill>
          <a:blip r:embed="rId3"/>
          <a:stretch>
            <a:fillRect/>
          </a:stretch>
        </p:blipFill>
        <p:spPr>
          <a:xfrm>
            <a:off x="1638009" y="1860096"/>
            <a:ext cx="1947450" cy="1459748"/>
          </a:xfrm>
          <a:prstGeom prst="rect">
            <a:avLst/>
          </a:prstGeom>
        </p:spPr>
      </p:pic>
      <p:sp>
        <p:nvSpPr>
          <p:cNvPr id="38" name="TextBox 37">
            <a:extLst>
              <a:ext uri="{FF2B5EF4-FFF2-40B4-BE49-F238E27FC236}">
                <a16:creationId xmlns:a16="http://schemas.microsoft.com/office/drawing/2014/main" id="{02299D10-97FE-A98F-4B75-2F31C7572AC8}"/>
              </a:ext>
            </a:extLst>
          </p:cNvPr>
          <p:cNvSpPr txBox="1"/>
          <p:nvPr/>
        </p:nvSpPr>
        <p:spPr>
          <a:xfrm>
            <a:off x="1519990" y="3445625"/>
            <a:ext cx="2183487" cy="276999"/>
          </a:xfrm>
          <a:prstGeom prst="rect">
            <a:avLst/>
          </a:prstGeom>
          <a:noFill/>
        </p:spPr>
        <p:txBody>
          <a:bodyPr wrap="square" rtlCol="0">
            <a:spAutoFit/>
          </a:bodyPr>
          <a:lstStyle/>
          <a:p>
            <a:r>
              <a:rPr lang="en-US" sz="600" b="1" dirty="0">
                <a:latin typeface="Whitney"/>
              </a:rPr>
              <a:t>Figure 2: </a:t>
            </a:r>
            <a:r>
              <a:rPr lang="en-US" sz="600" b="0" i="0" dirty="0">
                <a:effectLst/>
                <a:latin typeface="Whitney"/>
              </a:rPr>
              <a:t>View of the GUI before a detection (object or text) is performed.</a:t>
            </a:r>
            <a:endParaRPr lang="en-US" sz="600" b="1" dirty="0">
              <a:latin typeface="Whitney"/>
            </a:endParaRPr>
          </a:p>
        </p:txBody>
      </p:sp>
      <p:pic>
        <p:nvPicPr>
          <p:cNvPr id="39" name="Picture 38">
            <a:extLst>
              <a:ext uri="{FF2B5EF4-FFF2-40B4-BE49-F238E27FC236}">
                <a16:creationId xmlns:a16="http://schemas.microsoft.com/office/drawing/2014/main" id="{0F81472B-43FF-3ED3-EA75-0417F94ECF4A}"/>
              </a:ext>
            </a:extLst>
          </p:cNvPr>
          <p:cNvPicPr>
            <a:picLocks noChangeAspect="1"/>
          </p:cNvPicPr>
          <p:nvPr/>
        </p:nvPicPr>
        <p:blipFill>
          <a:blip r:embed="rId4"/>
          <a:stretch>
            <a:fillRect/>
          </a:stretch>
        </p:blipFill>
        <p:spPr>
          <a:xfrm>
            <a:off x="5764905" y="5449061"/>
            <a:ext cx="1546364" cy="1009690"/>
          </a:xfrm>
          <a:prstGeom prst="rect">
            <a:avLst/>
          </a:prstGeom>
        </p:spPr>
      </p:pic>
      <p:sp>
        <p:nvSpPr>
          <p:cNvPr id="40" name="TextBox 39">
            <a:extLst>
              <a:ext uri="{FF2B5EF4-FFF2-40B4-BE49-F238E27FC236}">
                <a16:creationId xmlns:a16="http://schemas.microsoft.com/office/drawing/2014/main" id="{FBCB6454-9676-A592-8317-E3ADAE223242}"/>
              </a:ext>
            </a:extLst>
          </p:cNvPr>
          <p:cNvSpPr txBox="1"/>
          <p:nvPr/>
        </p:nvSpPr>
        <p:spPr>
          <a:xfrm>
            <a:off x="5725175" y="6467451"/>
            <a:ext cx="1640480" cy="276999"/>
          </a:xfrm>
          <a:prstGeom prst="rect">
            <a:avLst/>
          </a:prstGeom>
          <a:noFill/>
        </p:spPr>
        <p:txBody>
          <a:bodyPr wrap="square" rtlCol="0">
            <a:spAutoFit/>
          </a:bodyPr>
          <a:lstStyle/>
          <a:p>
            <a:r>
              <a:rPr lang="en-US" sz="600" b="1" i="0" dirty="0">
                <a:solidFill>
                  <a:srgbClr val="000000"/>
                </a:solidFill>
                <a:effectLst/>
                <a:latin typeface="Whitney"/>
              </a:rPr>
              <a:t>Figure 3: </a:t>
            </a:r>
            <a:r>
              <a:rPr lang="en-US" sz="600" b="0" i="0" dirty="0">
                <a:solidFill>
                  <a:srgbClr val="000000"/>
                </a:solidFill>
                <a:effectLst/>
                <a:latin typeface="Whitney"/>
              </a:rPr>
              <a:t>View of the GUI after an object detection is performed.</a:t>
            </a:r>
          </a:p>
        </p:txBody>
      </p:sp>
      <p:pic>
        <p:nvPicPr>
          <p:cNvPr id="44" name="Picture 43">
            <a:extLst>
              <a:ext uri="{FF2B5EF4-FFF2-40B4-BE49-F238E27FC236}">
                <a16:creationId xmlns:a16="http://schemas.microsoft.com/office/drawing/2014/main" id="{91F67EEF-6DB5-A7E4-4050-01140F3CBFE1}"/>
              </a:ext>
            </a:extLst>
          </p:cNvPr>
          <p:cNvPicPr>
            <a:picLocks noChangeAspect="1"/>
          </p:cNvPicPr>
          <p:nvPr/>
        </p:nvPicPr>
        <p:blipFill>
          <a:blip r:embed="rId5"/>
          <a:stretch>
            <a:fillRect/>
          </a:stretch>
        </p:blipFill>
        <p:spPr>
          <a:xfrm>
            <a:off x="4001105" y="5080614"/>
            <a:ext cx="1516696" cy="1111060"/>
          </a:xfrm>
          <a:prstGeom prst="rect">
            <a:avLst/>
          </a:prstGeom>
        </p:spPr>
      </p:pic>
      <p:sp>
        <p:nvSpPr>
          <p:cNvPr id="45" name="TextBox 44">
            <a:extLst>
              <a:ext uri="{FF2B5EF4-FFF2-40B4-BE49-F238E27FC236}">
                <a16:creationId xmlns:a16="http://schemas.microsoft.com/office/drawing/2014/main" id="{CD4E4504-D18D-1A9A-8D2D-255C3A3F8F79}"/>
              </a:ext>
            </a:extLst>
          </p:cNvPr>
          <p:cNvSpPr txBox="1"/>
          <p:nvPr/>
        </p:nvSpPr>
        <p:spPr>
          <a:xfrm>
            <a:off x="3959680" y="6320251"/>
            <a:ext cx="1638752" cy="276999"/>
          </a:xfrm>
          <a:prstGeom prst="rect">
            <a:avLst/>
          </a:prstGeom>
          <a:noFill/>
        </p:spPr>
        <p:txBody>
          <a:bodyPr wrap="square" rtlCol="0">
            <a:spAutoFit/>
          </a:bodyPr>
          <a:lstStyle/>
          <a:p>
            <a:pPr algn="l" fontAlgn="base"/>
            <a:r>
              <a:rPr lang="en-US" sz="600" b="1" i="0" dirty="0">
                <a:solidFill>
                  <a:srgbClr val="000000"/>
                </a:solidFill>
                <a:effectLst/>
                <a:latin typeface="Whitney"/>
              </a:rPr>
              <a:t>Figure 1: </a:t>
            </a:r>
            <a:r>
              <a:rPr lang="en-US" sz="600" b="0" i="0" dirty="0">
                <a:solidFill>
                  <a:srgbClr val="000000"/>
                </a:solidFill>
                <a:effectLst/>
                <a:latin typeface="Whitney"/>
              </a:rPr>
              <a:t>View of the GUI after a text detection is performed.</a:t>
            </a:r>
          </a:p>
        </p:txBody>
      </p:sp>
    </p:spTree>
    <p:extLst>
      <p:ext uri="{BB962C8B-B14F-4D97-AF65-F5344CB8AC3E}">
        <p14:creationId xmlns:p14="http://schemas.microsoft.com/office/powerpoint/2010/main" val="2077815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731</Words>
  <Application>Microsoft Office PowerPoint</Application>
  <PresentationFormat>On-screen Show (4:3)</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Whitney</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P. Ackerman</dc:creator>
  <cp:lastModifiedBy>Austin P. Ackerman</cp:lastModifiedBy>
  <cp:revision>7</cp:revision>
  <dcterms:created xsi:type="dcterms:W3CDTF">2022-11-27T19:18:59Z</dcterms:created>
  <dcterms:modified xsi:type="dcterms:W3CDTF">2022-12-01T00:14:24Z</dcterms:modified>
</cp:coreProperties>
</file>