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58" r:id="rId7"/>
    <p:sldId id="259"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CC3F13D-0917-40DC-A336-F71AC7DB65AC}" type="datetimeFigureOut">
              <a:rPr lang="tr-TR" smtClean="0"/>
              <a:t>2.05.2020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37EDC19-1623-4F36-89DC-67CC3059BC4A}" type="slidenum">
              <a:rPr lang="tr-TR" smtClean="0"/>
              <a:t>‹#›</a:t>
            </a:fld>
            <a:endParaRPr lang="tr-TR"/>
          </a:p>
        </p:txBody>
      </p:sp>
    </p:spTree>
    <p:extLst>
      <p:ext uri="{BB962C8B-B14F-4D97-AF65-F5344CB8AC3E}">
        <p14:creationId xmlns:p14="http://schemas.microsoft.com/office/powerpoint/2010/main" val="4166794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CC3F13D-0917-40DC-A336-F71AC7DB65AC}" type="datetimeFigureOut">
              <a:rPr lang="tr-TR" smtClean="0"/>
              <a:t>2.05.2020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37EDC19-1623-4F36-89DC-67CC3059BC4A}" type="slidenum">
              <a:rPr lang="tr-TR" smtClean="0"/>
              <a:t>‹#›</a:t>
            </a:fld>
            <a:endParaRPr lang="tr-TR"/>
          </a:p>
        </p:txBody>
      </p:sp>
    </p:spTree>
    <p:extLst>
      <p:ext uri="{BB962C8B-B14F-4D97-AF65-F5344CB8AC3E}">
        <p14:creationId xmlns:p14="http://schemas.microsoft.com/office/powerpoint/2010/main" val="1915256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CC3F13D-0917-40DC-A336-F71AC7DB65AC}" type="datetimeFigureOut">
              <a:rPr lang="tr-TR" smtClean="0"/>
              <a:t>2.05.2020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37EDC19-1623-4F36-89DC-67CC3059BC4A}" type="slidenum">
              <a:rPr lang="tr-TR" smtClean="0"/>
              <a:t>‹#›</a:t>
            </a:fld>
            <a:endParaRPr lang="tr-TR"/>
          </a:p>
        </p:txBody>
      </p:sp>
    </p:spTree>
    <p:extLst>
      <p:ext uri="{BB962C8B-B14F-4D97-AF65-F5344CB8AC3E}">
        <p14:creationId xmlns:p14="http://schemas.microsoft.com/office/powerpoint/2010/main" val="980156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CC3F13D-0917-40DC-A336-F71AC7DB65AC}" type="datetimeFigureOut">
              <a:rPr lang="tr-TR" smtClean="0"/>
              <a:t>2.05.2020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37EDC19-1623-4F36-89DC-67CC3059BC4A}" type="slidenum">
              <a:rPr lang="tr-TR" smtClean="0"/>
              <a:t>‹#›</a:t>
            </a:fld>
            <a:endParaRPr lang="tr-T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39051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CC3F13D-0917-40DC-A336-F71AC7DB65AC}" type="datetimeFigureOut">
              <a:rPr lang="tr-TR" smtClean="0"/>
              <a:t>2.05.2020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37EDC19-1623-4F36-89DC-67CC3059BC4A}" type="slidenum">
              <a:rPr lang="tr-TR" smtClean="0"/>
              <a:t>‹#›</a:t>
            </a:fld>
            <a:endParaRPr lang="tr-TR"/>
          </a:p>
        </p:txBody>
      </p:sp>
    </p:spTree>
    <p:extLst>
      <p:ext uri="{BB962C8B-B14F-4D97-AF65-F5344CB8AC3E}">
        <p14:creationId xmlns:p14="http://schemas.microsoft.com/office/powerpoint/2010/main" val="1626815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CC3F13D-0917-40DC-A336-F71AC7DB65AC}" type="datetimeFigureOut">
              <a:rPr lang="tr-TR" smtClean="0"/>
              <a:t>2.05.2020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37EDC19-1623-4F36-89DC-67CC3059BC4A}" type="slidenum">
              <a:rPr lang="tr-TR" smtClean="0"/>
              <a:t>‹#›</a:t>
            </a:fld>
            <a:endParaRPr lang="tr-TR"/>
          </a:p>
        </p:txBody>
      </p:sp>
    </p:spTree>
    <p:extLst>
      <p:ext uri="{BB962C8B-B14F-4D97-AF65-F5344CB8AC3E}">
        <p14:creationId xmlns:p14="http://schemas.microsoft.com/office/powerpoint/2010/main" val="1195141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CC3F13D-0917-40DC-A336-F71AC7DB65AC}" type="datetimeFigureOut">
              <a:rPr lang="tr-TR" smtClean="0"/>
              <a:t>2.05.2020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37EDC19-1623-4F36-89DC-67CC3059BC4A}" type="slidenum">
              <a:rPr lang="tr-TR" smtClean="0"/>
              <a:t>‹#›</a:t>
            </a:fld>
            <a:endParaRPr lang="tr-TR"/>
          </a:p>
        </p:txBody>
      </p:sp>
    </p:spTree>
    <p:extLst>
      <p:ext uri="{BB962C8B-B14F-4D97-AF65-F5344CB8AC3E}">
        <p14:creationId xmlns:p14="http://schemas.microsoft.com/office/powerpoint/2010/main" val="2564151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CC3F13D-0917-40DC-A336-F71AC7DB65AC}" type="datetimeFigureOut">
              <a:rPr lang="tr-TR" smtClean="0"/>
              <a:t>2.05.2020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37EDC19-1623-4F36-89DC-67CC3059BC4A}" type="slidenum">
              <a:rPr lang="tr-TR" smtClean="0"/>
              <a:t>‹#›</a:t>
            </a:fld>
            <a:endParaRPr lang="tr-TR"/>
          </a:p>
        </p:txBody>
      </p:sp>
    </p:spTree>
    <p:extLst>
      <p:ext uri="{BB962C8B-B14F-4D97-AF65-F5344CB8AC3E}">
        <p14:creationId xmlns:p14="http://schemas.microsoft.com/office/powerpoint/2010/main" val="3592551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CC3F13D-0917-40DC-A336-F71AC7DB65AC}" type="datetimeFigureOut">
              <a:rPr lang="tr-TR" smtClean="0"/>
              <a:t>2.05.2020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37EDC19-1623-4F36-89DC-67CC3059BC4A}" type="slidenum">
              <a:rPr lang="tr-TR" smtClean="0"/>
              <a:t>‹#›</a:t>
            </a:fld>
            <a:endParaRPr lang="tr-TR"/>
          </a:p>
        </p:txBody>
      </p:sp>
    </p:spTree>
    <p:extLst>
      <p:ext uri="{BB962C8B-B14F-4D97-AF65-F5344CB8AC3E}">
        <p14:creationId xmlns:p14="http://schemas.microsoft.com/office/powerpoint/2010/main" val="1714327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CC3F13D-0917-40DC-A336-F71AC7DB65AC}" type="datetimeFigureOut">
              <a:rPr lang="tr-TR" smtClean="0"/>
              <a:t>2.05.2020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37EDC19-1623-4F36-89DC-67CC3059BC4A}" type="slidenum">
              <a:rPr lang="tr-TR" smtClean="0"/>
              <a:t>‹#›</a:t>
            </a:fld>
            <a:endParaRPr lang="tr-TR"/>
          </a:p>
        </p:txBody>
      </p:sp>
    </p:spTree>
    <p:extLst>
      <p:ext uri="{BB962C8B-B14F-4D97-AF65-F5344CB8AC3E}">
        <p14:creationId xmlns:p14="http://schemas.microsoft.com/office/powerpoint/2010/main" val="154151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CC3F13D-0917-40DC-A336-F71AC7DB65AC}" type="datetimeFigureOut">
              <a:rPr lang="tr-TR" smtClean="0"/>
              <a:t>2.05.2020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37EDC19-1623-4F36-89DC-67CC3059BC4A}" type="slidenum">
              <a:rPr lang="tr-TR" smtClean="0"/>
              <a:t>‹#›</a:t>
            </a:fld>
            <a:endParaRPr lang="tr-TR"/>
          </a:p>
        </p:txBody>
      </p:sp>
    </p:spTree>
    <p:extLst>
      <p:ext uri="{BB962C8B-B14F-4D97-AF65-F5344CB8AC3E}">
        <p14:creationId xmlns:p14="http://schemas.microsoft.com/office/powerpoint/2010/main" val="2812218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CC3F13D-0917-40DC-A336-F71AC7DB65AC}" type="datetimeFigureOut">
              <a:rPr lang="tr-TR" smtClean="0"/>
              <a:t>2.05.2020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37EDC19-1623-4F36-89DC-67CC3059BC4A}" type="slidenum">
              <a:rPr lang="tr-TR" smtClean="0"/>
              <a:t>‹#›</a:t>
            </a:fld>
            <a:endParaRPr lang="tr-TR"/>
          </a:p>
        </p:txBody>
      </p:sp>
    </p:spTree>
    <p:extLst>
      <p:ext uri="{BB962C8B-B14F-4D97-AF65-F5344CB8AC3E}">
        <p14:creationId xmlns:p14="http://schemas.microsoft.com/office/powerpoint/2010/main" val="2820854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CC3F13D-0917-40DC-A336-F71AC7DB65AC}" type="datetimeFigureOut">
              <a:rPr lang="tr-TR" smtClean="0"/>
              <a:t>2.05.2020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37EDC19-1623-4F36-89DC-67CC3059BC4A}" type="slidenum">
              <a:rPr lang="tr-TR" smtClean="0"/>
              <a:t>‹#›</a:t>
            </a:fld>
            <a:endParaRPr lang="tr-TR"/>
          </a:p>
        </p:txBody>
      </p:sp>
    </p:spTree>
    <p:extLst>
      <p:ext uri="{BB962C8B-B14F-4D97-AF65-F5344CB8AC3E}">
        <p14:creationId xmlns:p14="http://schemas.microsoft.com/office/powerpoint/2010/main" val="2477707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CC3F13D-0917-40DC-A336-F71AC7DB65AC}" type="datetimeFigureOut">
              <a:rPr lang="tr-TR" smtClean="0"/>
              <a:t>2.05.2020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37EDC19-1623-4F36-89DC-67CC3059BC4A}" type="slidenum">
              <a:rPr lang="tr-TR" smtClean="0"/>
              <a:t>‹#›</a:t>
            </a:fld>
            <a:endParaRPr lang="tr-TR"/>
          </a:p>
        </p:txBody>
      </p:sp>
    </p:spTree>
    <p:extLst>
      <p:ext uri="{BB962C8B-B14F-4D97-AF65-F5344CB8AC3E}">
        <p14:creationId xmlns:p14="http://schemas.microsoft.com/office/powerpoint/2010/main" val="3357047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C3F13D-0917-40DC-A336-F71AC7DB65AC}" type="datetimeFigureOut">
              <a:rPr lang="tr-TR" smtClean="0"/>
              <a:t>2.05.2020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37EDC19-1623-4F36-89DC-67CC3059BC4A}" type="slidenum">
              <a:rPr lang="tr-TR" smtClean="0"/>
              <a:t>‹#›</a:t>
            </a:fld>
            <a:endParaRPr lang="tr-TR"/>
          </a:p>
        </p:txBody>
      </p:sp>
    </p:spTree>
    <p:extLst>
      <p:ext uri="{BB962C8B-B14F-4D97-AF65-F5344CB8AC3E}">
        <p14:creationId xmlns:p14="http://schemas.microsoft.com/office/powerpoint/2010/main" val="157136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CC3F13D-0917-40DC-A336-F71AC7DB65AC}" type="datetimeFigureOut">
              <a:rPr lang="tr-TR" smtClean="0"/>
              <a:t>2.05.2020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37EDC19-1623-4F36-89DC-67CC3059BC4A}" type="slidenum">
              <a:rPr lang="tr-TR" smtClean="0"/>
              <a:t>‹#›</a:t>
            </a:fld>
            <a:endParaRPr lang="tr-TR"/>
          </a:p>
        </p:txBody>
      </p:sp>
    </p:spTree>
    <p:extLst>
      <p:ext uri="{BB962C8B-B14F-4D97-AF65-F5344CB8AC3E}">
        <p14:creationId xmlns:p14="http://schemas.microsoft.com/office/powerpoint/2010/main" val="1787952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CC3F13D-0917-40DC-A336-F71AC7DB65AC}" type="datetimeFigureOut">
              <a:rPr lang="tr-TR" smtClean="0"/>
              <a:t>2.05.2020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37EDC19-1623-4F36-89DC-67CC3059BC4A}" type="slidenum">
              <a:rPr lang="tr-TR" smtClean="0"/>
              <a:t>‹#›</a:t>
            </a:fld>
            <a:endParaRPr lang="tr-TR"/>
          </a:p>
        </p:txBody>
      </p:sp>
    </p:spTree>
    <p:extLst>
      <p:ext uri="{BB962C8B-B14F-4D97-AF65-F5344CB8AC3E}">
        <p14:creationId xmlns:p14="http://schemas.microsoft.com/office/powerpoint/2010/main" val="381140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CC3F13D-0917-40DC-A336-F71AC7DB65AC}" type="datetimeFigureOut">
              <a:rPr lang="tr-TR" smtClean="0"/>
              <a:t>2.05.2020</a:t>
            </a:fld>
            <a:endParaRPr lang="tr-T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tr-T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37EDC19-1623-4F36-89DC-67CC3059BC4A}" type="slidenum">
              <a:rPr lang="tr-TR" smtClean="0"/>
              <a:t>‹#›</a:t>
            </a:fld>
            <a:endParaRPr lang="tr-TR"/>
          </a:p>
        </p:txBody>
      </p:sp>
    </p:spTree>
    <p:extLst>
      <p:ext uri="{BB962C8B-B14F-4D97-AF65-F5344CB8AC3E}">
        <p14:creationId xmlns:p14="http://schemas.microsoft.com/office/powerpoint/2010/main" val="42015772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09B82F-3EF0-4A5B-B4AA-BB810D423E2A}"/>
              </a:ext>
            </a:extLst>
          </p:cNvPr>
          <p:cNvSpPr>
            <a:spLocks noGrp="1"/>
          </p:cNvSpPr>
          <p:nvPr>
            <p:ph type="ctrTitle"/>
          </p:nvPr>
        </p:nvSpPr>
        <p:spPr>
          <a:xfrm>
            <a:off x="1244007" y="1600199"/>
            <a:ext cx="9440034" cy="1828801"/>
          </a:xfrm>
        </p:spPr>
        <p:txBody>
          <a:bodyPr/>
          <a:lstStyle/>
          <a:p>
            <a:r>
              <a:rPr lang="tr-TR" dirty="0"/>
              <a:t>ITEM CARD</a:t>
            </a:r>
          </a:p>
        </p:txBody>
      </p:sp>
      <p:sp>
        <p:nvSpPr>
          <p:cNvPr id="3" name="Alt Başlık 2">
            <a:extLst>
              <a:ext uri="{FF2B5EF4-FFF2-40B4-BE49-F238E27FC236}">
                <a16:creationId xmlns:a16="http://schemas.microsoft.com/office/drawing/2014/main" id="{24CD0A11-A049-4EFA-AF27-FC9DDA7BF734}"/>
              </a:ext>
            </a:extLst>
          </p:cNvPr>
          <p:cNvSpPr>
            <a:spLocks noGrp="1"/>
          </p:cNvSpPr>
          <p:nvPr>
            <p:ph type="subTitle" idx="1"/>
          </p:nvPr>
        </p:nvSpPr>
        <p:spPr>
          <a:xfrm>
            <a:off x="1115836" y="3429000"/>
            <a:ext cx="9696376" cy="1991756"/>
          </a:xfrm>
        </p:spPr>
        <p:txBody>
          <a:bodyPr>
            <a:normAutofit fontScale="92500" lnSpcReduction="10000"/>
          </a:bodyPr>
          <a:lstStyle/>
          <a:p>
            <a:r>
              <a:rPr lang="tr-TR" dirty="0"/>
              <a:t>BİTİRME PROJESİ</a:t>
            </a:r>
          </a:p>
          <a:p>
            <a:r>
              <a:rPr lang="tr-TR" dirty="0"/>
              <a:t>GÜLER FATMA AÇIKGÖZ </a:t>
            </a:r>
          </a:p>
          <a:p>
            <a:r>
              <a:rPr lang="tr-TR" dirty="0"/>
              <a:t>18MY93002</a:t>
            </a:r>
          </a:p>
          <a:p>
            <a:endParaRPr lang="tr-TR" dirty="0"/>
          </a:p>
          <a:p>
            <a:r>
              <a:rPr lang="tr-TR" dirty="0"/>
              <a:t>MAYIS 2020</a:t>
            </a:r>
          </a:p>
        </p:txBody>
      </p:sp>
      <p:pic>
        <p:nvPicPr>
          <p:cNvPr id="6" name="Resim 5">
            <a:extLst>
              <a:ext uri="{FF2B5EF4-FFF2-40B4-BE49-F238E27FC236}">
                <a16:creationId xmlns:a16="http://schemas.microsoft.com/office/drawing/2014/main" id="{F8862257-11BF-428A-BBFA-44085E562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3573" y="2162335"/>
            <a:ext cx="2342492" cy="2262543"/>
          </a:xfrm>
          <a:prstGeom prst="rect">
            <a:avLst/>
          </a:prstGeom>
        </p:spPr>
      </p:pic>
      <p:pic>
        <p:nvPicPr>
          <p:cNvPr id="8" name="Resim 7">
            <a:extLst>
              <a:ext uri="{FF2B5EF4-FFF2-40B4-BE49-F238E27FC236}">
                <a16:creationId xmlns:a16="http://schemas.microsoft.com/office/drawing/2014/main" id="{E4FC05C1-777F-43D1-A0B8-8468031FA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115" y="641022"/>
            <a:ext cx="5839905" cy="5839905"/>
          </a:xfrm>
          <a:prstGeom prst="rect">
            <a:avLst/>
          </a:prstGeom>
        </p:spPr>
      </p:pic>
    </p:spTree>
    <p:extLst>
      <p:ext uri="{BB962C8B-B14F-4D97-AF65-F5344CB8AC3E}">
        <p14:creationId xmlns:p14="http://schemas.microsoft.com/office/powerpoint/2010/main" val="307364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FCBD04AB-CC65-4513-B50A-E022C962EB14}"/>
              </a:ext>
            </a:extLst>
          </p:cNvPr>
          <p:cNvSpPr/>
          <p:nvPr/>
        </p:nvSpPr>
        <p:spPr>
          <a:xfrm>
            <a:off x="3048000" y="2757063"/>
            <a:ext cx="6096000" cy="966803"/>
          </a:xfrm>
          <a:prstGeom prst="rect">
            <a:avLst/>
          </a:prstGeom>
        </p:spPr>
        <p:txBody>
          <a:bodyPr>
            <a:spAutoFit/>
          </a:bodyPr>
          <a:lstStyle/>
          <a:p>
            <a:pPr>
              <a:lnSpc>
                <a:spcPct val="107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“ITEM CARD” isimli </a:t>
            </a:r>
            <a:r>
              <a:rPr lang="tr-TR" dirty="0" err="1">
                <a:latin typeface="Times New Roman" panose="02020603050405020304" pitchFamily="18" charset="0"/>
                <a:ea typeface="Times New Roman" panose="02020603050405020304" pitchFamily="18" charset="0"/>
                <a:cs typeface="Times New Roman" panose="02020603050405020304" pitchFamily="18" charset="0"/>
              </a:rPr>
              <a:t>Android</a:t>
            </a:r>
            <a:r>
              <a:rPr lang="tr-TR" dirty="0">
                <a:latin typeface="Times New Roman" panose="02020603050405020304" pitchFamily="18" charset="0"/>
                <a:ea typeface="Times New Roman" panose="02020603050405020304" pitchFamily="18" charset="0"/>
                <a:cs typeface="Times New Roman" panose="02020603050405020304" pitchFamily="18" charset="0"/>
              </a:rPr>
              <a:t> cihazlar için hazırlanmış bu çalışma, Okan Üniversitesi, Mobil Teknolojileri Bölümü’nde “Bitirme Projesi” olarak hazırlanmıştır.</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Metin kutusu 4">
            <a:extLst>
              <a:ext uri="{FF2B5EF4-FFF2-40B4-BE49-F238E27FC236}">
                <a16:creationId xmlns:a16="http://schemas.microsoft.com/office/drawing/2014/main" id="{1F185536-EE4F-464A-BC10-A8F0E7412628}"/>
              </a:ext>
            </a:extLst>
          </p:cNvPr>
          <p:cNvSpPr txBox="1"/>
          <p:nvPr/>
        </p:nvSpPr>
        <p:spPr>
          <a:xfrm>
            <a:off x="5273339" y="2036189"/>
            <a:ext cx="1037463" cy="461665"/>
          </a:xfrm>
          <a:prstGeom prst="rect">
            <a:avLst/>
          </a:prstGeom>
          <a:noFill/>
        </p:spPr>
        <p:txBody>
          <a:bodyPr wrap="none" rtlCol="0">
            <a:spAutoFit/>
          </a:bodyPr>
          <a:lstStyle/>
          <a:p>
            <a:r>
              <a:rPr lang="tr-TR" sz="2400" dirty="0">
                <a:solidFill>
                  <a:srgbClr val="00B0F0"/>
                </a:solidFill>
              </a:rPr>
              <a:t>ÖZET</a:t>
            </a:r>
          </a:p>
        </p:txBody>
      </p:sp>
    </p:spTree>
    <p:extLst>
      <p:ext uri="{BB962C8B-B14F-4D97-AF65-F5344CB8AC3E}">
        <p14:creationId xmlns:p14="http://schemas.microsoft.com/office/powerpoint/2010/main" val="221289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16F5BC1C-7F7D-41CD-AB05-FF5D91C7575B}"/>
              </a:ext>
            </a:extLst>
          </p:cNvPr>
          <p:cNvSpPr/>
          <p:nvPr/>
        </p:nvSpPr>
        <p:spPr>
          <a:xfrm>
            <a:off x="2792338" y="1846796"/>
            <a:ext cx="6607322" cy="468077"/>
          </a:xfrm>
          <a:prstGeom prst="rect">
            <a:avLst/>
          </a:prstGeom>
        </p:spPr>
        <p:txBody>
          <a:bodyPr wrap="none">
            <a:spAutoFit/>
          </a:bodyPr>
          <a:lstStyle/>
          <a:p>
            <a:pPr>
              <a:lnSpc>
                <a:spcPct val="107000"/>
              </a:lnSpc>
              <a:spcBef>
                <a:spcPts val="200"/>
              </a:spcBef>
              <a:spcAft>
                <a:spcPts val="0"/>
              </a:spcAft>
            </a:pPr>
            <a:r>
              <a:rPr lang="tr-TR" sz="2400" b="1"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rPr>
              <a:t>Yazılım Hazırlama Ortamı – Dili – Diğer Araçlar</a:t>
            </a:r>
            <a:endParaRPr lang="tr-TR" sz="24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Dikdörtgen 4">
            <a:extLst>
              <a:ext uri="{FF2B5EF4-FFF2-40B4-BE49-F238E27FC236}">
                <a16:creationId xmlns:a16="http://schemas.microsoft.com/office/drawing/2014/main" id="{CCEB4CE5-2957-4CC5-A2D9-89D8C7089E93}"/>
              </a:ext>
            </a:extLst>
          </p:cNvPr>
          <p:cNvSpPr/>
          <p:nvPr/>
        </p:nvSpPr>
        <p:spPr>
          <a:xfrm>
            <a:off x="2905499" y="2697197"/>
            <a:ext cx="6381001" cy="1463606"/>
          </a:xfrm>
          <a:prstGeom prst="rect">
            <a:avLst/>
          </a:prstGeom>
        </p:spPr>
        <p:txBody>
          <a:bodyPr wrap="square">
            <a:spAutoFit/>
          </a:bodyPr>
          <a:lstStyle/>
          <a:p>
            <a:pPr marL="449580">
              <a:lnSpc>
                <a:spcPct val="107000"/>
              </a:lnSpc>
              <a:spcAft>
                <a:spcPts val="800"/>
              </a:spcAft>
            </a:pPr>
            <a:r>
              <a:rPr lang="tr-TR" sz="2400" dirty="0">
                <a:latin typeface="Times New Roman" panose="02020603050405020304" pitchFamily="18" charset="0"/>
                <a:ea typeface="Calibri" panose="020F0502020204030204" pitchFamily="34" charset="0"/>
                <a:cs typeface="Times New Roman" panose="02020603050405020304" pitchFamily="18" charset="0"/>
              </a:rPr>
              <a:t>Yazılım hazırlama ortamı : </a:t>
            </a:r>
            <a:r>
              <a:rPr lang="tr-TR" sz="2400" dirty="0" err="1">
                <a:latin typeface="Times New Roman" panose="02020603050405020304" pitchFamily="18" charset="0"/>
                <a:ea typeface="Calibri" panose="020F0502020204030204" pitchFamily="34" charset="0"/>
                <a:cs typeface="Times New Roman" panose="02020603050405020304" pitchFamily="18" charset="0"/>
              </a:rPr>
              <a:t>Android</a:t>
            </a:r>
            <a:r>
              <a:rPr lang="tr-TR" sz="2400" dirty="0">
                <a:latin typeface="Times New Roman" panose="02020603050405020304" pitchFamily="18" charset="0"/>
                <a:ea typeface="Calibri" panose="020F0502020204030204" pitchFamily="34" charset="0"/>
                <a:cs typeface="Times New Roman" panose="02020603050405020304" pitchFamily="18" charset="0"/>
              </a:rPr>
              <a:t> </a:t>
            </a:r>
            <a:r>
              <a:rPr lang="tr-TR" sz="2400" dirty="0" err="1">
                <a:latin typeface="Times New Roman" panose="02020603050405020304" pitchFamily="18" charset="0"/>
                <a:ea typeface="Calibri" panose="020F0502020204030204" pitchFamily="34" charset="0"/>
                <a:cs typeface="Times New Roman" panose="02020603050405020304" pitchFamily="18" charset="0"/>
              </a:rPr>
              <a:t>Studio</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pPr>
            <a:r>
              <a:rPr lang="tr-TR" sz="2400" dirty="0">
                <a:latin typeface="Times New Roman" panose="02020603050405020304" pitchFamily="18" charset="0"/>
                <a:ea typeface="Calibri" panose="020F0502020204030204" pitchFamily="34" charset="0"/>
                <a:cs typeface="Times New Roman" panose="02020603050405020304" pitchFamily="18" charset="0"/>
              </a:rPr>
              <a:t>Yazılım dili : Java</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pPr>
            <a:r>
              <a:rPr lang="tr-TR" sz="2400" dirty="0">
                <a:latin typeface="Times New Roman" panose="02020603050405020304" pitchFamily="18" charset="0"/>
                <a:ea typeface="Calibri" panose="020F0502020204030204" pitchFamily="34" charset="0"/>
                <a:cs typeface="Times New Roman" panose="02020603050405020304" pitchFamily="18" charset="0"/>
              </a:rPr>
              <a:t>Kullanılan veri tabanı : </a:t>
            </a:r>
            <a:r>
              <a:rPr lang="tr-TR" sz="2400" dirty="0" err="1">
                <a:latin typeface="Times New Roman" panose="02020603050405020304" pitchFamily="18" charset="0"/>
                <a:ea typeface="Calibri" panose="020F0502020204030204" pitchFamily="34" charset="0"/>
                <a:cs typeface="Times New Roman" panose="02020603050405020304" pitchFamily="18" charset="0"/>
              </a:rPr>
              <a:t>Firebase</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0202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FE40CB66-B004-4EA9-AE76-471F7084CF59}"/>
              </a:ext>
            </a:extLst>
          </p:cNvPr>
          <p:cNvSpPr/>
          <p:nvPr/>
        </p:nvSpPr>
        <p:spPr>
          <a:xfrm>
            <a:off x="1333543" y="1019608"/>
            <a:ext cx="2377574" cy="400110"/>
          </a:xfrm>
          <a:prstGeom prst="rect">
            <a:avLst/>
          </a:prstGeom>
        </p:spPr>
        <p:txBody>
          <a:bodyPr wrap="none">
            <a:spAutoFit/>
          </a:bodyPr>
          <a:lstStyle/>
          <a:p>
            <a:r>
              <a:rPr lang="tr-TR" sz="2000" dirty="0">
                <a:solidFill>
                  <a:srgbClr val="00B0F0"/>
                </a:solidFill>
                <a:latin typeface="Times New Roman" panose="02020603050405020304" pitchFamily="18" charset="0"/>
                <a:ea typeface="Calibri" panose="020F0502020204030204" pitchFamily="34" charset="0"/>
              </a:rPr>
              <a:t>ANDROID STUDIO</a:t>
            </a:r>
            <a:endParaRPr lang="tr-TR" sz="2000" dirty="0">
              <a:solidFill>
                <a:srgbClr val="00B0F0"/>
              </a:solidFill>
            </a:endParaRPr>
          </a:p>
        </p:txBody>
      </p:sp>
      <p:sp>
        <p:nvSpPr>
          <p:cNvPr id="5" name="Dikdörtgen 4">
            <a:extLst>
              <a:ext uri="{FF2B5EF4-FFF2-40B4-BE49-F238E27FC236}">
                <a16:creationId xmlns:a16="http://schemas.microsoft.com/office/drawing/2014/main" id="{AA966790-DF8C-4253-8C1B-030801DB74B6}"/>
              </a:ext>
            </a:extLst>
          </p:cNvPr>
          <p:cNvSpPr/>
          <p:nvPr/>
        </p:nvSpPr>
        <p:spPr>
          <a:xfrm>
            <a:off x="1333543" y="1543887"/>
            <a:ext cx="6897278" cy="646331"/>
          </a:xfrm>
          <a:prstGeom prst="rect">
            <a:avLst/>
          </a:prstGeom>
        </p:spPr>
        <p:txBody>
          <a:bodyPr wrap="square">
            <a:spAutoFit/>
          </a:bodyPr>
          <a:lstStyle/>
          <a:p>
            <a:r>
              <a:rPr lang="tr-TR" spc="40" dirty="0" err="1">
                <a:latin typeface="Calibri" panose="020F0502020204030204" pitchFamily="34" charset="0"/>
                <a:ea typeface="Calibri" panose="020F0502020204030204" pitchFamily="34" charset="0"/>
                <a:cs typeface="Times New Roman" panose="02020603050405020304" pitchFamily="18" charset="0"/>
              </a:rPr>
              <a:t>Android</a:t>
            </a:r>
            <a:r>
              <a:rPr lang="tr-TR" spc="40" dirty="0">
                <a:latin typeface="Calibri" panose="020F0502020204030204" pitchFamily="34" charset="0"/>
                <a:ea typeface="Calibri" panose="020F0502020204030204" pitchFamily="34" charset="0"/>
                <a:cs typeface="Times New Roman" panose="02020603050405020304" pitchFamily="18" charset="0"/>
              </a:rPr>
              <a:t> uygulamalarının geliştirildiği, üst seviye özelliklere sahip ve Google tarafından da önerilen resmi programlama aracıdır.</a:t>
            </a:r>
            <a:endParaRPr lang="tr-TR" dirty="0"/>
          </a:p>
        </p:txBody>
      </p:sp>
      <p:sp>
        <p:nvSpPr>
          <p:cNvPr id="6" name="Dikdörtgen 5">
            <a:extLst>
              <a:ext uri="{FF2B5EF4-FFF2-40B4-BE49-F238E27FC236}">
                <a16:creationId xmlns:a16="http://schemas.microsoft.com/office/drawing/2014/main" id="{61A59E37-CF5B-41E4-A684-788DCFD96C40}"/>
              </a:ext>
            </a:extLst>
          </p:cNvPr>
          <p:cNvSpPr/>
          <p:nvPr/>
        </p:nvSpPr>
        <p:spPr>
          <a:xfrm>
            <a:off x="1333543" y="2314387"/>
            <a:ext cx="9318746" cy="3039935"/>
          </a:xfrm>
          <a:prstGeom prst="rect">
            <a:avLst/>
          </a:prstGeom>
        </p:spPr>
        <p:txBody>
          <a:bodyPr wrap="square">
            <a:spAutoFit/>
          </a:bodyPr>
          <a:lstStyle/>
          <a:p>
            <a:pPr fontAlgn="base">
              <a:lnSpc>
                <a:spcPct val="107000"/>
              </a:lnSpc>
              <a:spcAft>
                <a:spcPts val="2250"/>
              </a:spcAft>
            </a:pPr>
            <a:r>
              <a:rPr lang="tr-TR" spc="40" dirty="0" err="1">
                <a:latin typeface="Times New Roman" panose="02020603050405020304" pitchFamily="18" charset="0"/>
                <a:ea typeface="Times New Roman" panose="02020603050405020304" pitchFamily="18" charset="0"/>
                <a:cs typeface="Times New Roman" panose="02020603050405020304" pitchFamily="18" charset="0"/>
              </a:rPr>
              <a:t>Android</a:t>
            </a:r>
            <a:r>
              <a:rPr lang="tr-TR" spc="40" dirty="0">
                <a:latin typeface="Times New Roman" panose="02020603050405020304" pitchFamily="18" charset="0"/>
                <a:ea typeface="Times New Roman" panose="02020603050405020304" pitchFamily="18" charset="0"/>
                <a:cs typeface="Times New Roman" panose="02020603050405020304" pitchFamily="18" charset="0"/>
              </a:rPr>
              <a:t> </a:t>
            </a:r>
            <a:r>
              <a:rPr lang="tr-TR" spc="40" dirty="0" err="1">
                <a:latin typeface="Times New Roman" panose="02020603050405020304" pitchFamily="18" charset="0"/>
                <a:ea typeface="Times New Roman" panose="02020603050405020304" pitchFamily="18" charset="0"/>
                <a:cs typeface="Times New Roman" panose="02020603050405020304" pitchFamily="18" charset="0"/>
              </a:rPr>
              <a:t>Studio'nun</a:t>
            </a:r>
            <a:r>
              <a:rPr lang="tr-TR" spc="40" dirty="0">
                <a:latin typeface="Times New Roman" panose="02020603050405020304" pitchFamily="18" charset="0"/>
                <a:ea typeface="Times New Roman" panose="02020603050405020304" pitchFamily="18" charset="0"/>
                <a:cs typeface="Times New Roman" panose="02020603050405020304" pitchFamily="18" charset="0"/>
              </a:rPr>
              <a:t> kod geliştiricilere sunduğu temel özellikler şunlardır:</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tr-TR" spc="40" dirty="0" err="1">
                <a:latin typeface="Times New Roman" panose="02020603050405020304" pitchFamily="18" charset="0"/>
                <a:ea typeface="Times New Roman" panose="02020603050405020304" pitchFamily="18" charset="0"/>
                <a:cs typeface="Times New Roman" panose="02020603050405020304" pitchFamily="18" charset="0"/>
              </a:rPr>
              <a:t>Gradle</a:t>
            </a:r>
            <a:r>
              <a:rPr lang="tr-TR" spc="40" dirty="0">
                <a:latin typeface="Times New Roman" panose="02020603050405020304" pitchFamily="18" charset="0"/>
                <a:ea typeface="Times New Roman" panose="02020603050405020304" pitchFamily="18" charset="0"/>
                <a:cs typeface="Times New Roman" panose="02020603050405020304" pitchFamily="18" charset="0"/>
              </a:rPr>
              <a:t> tabanlı, esnek proje inşa sistemi.</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tr-TR" spc="40" dirty="0">
                <a:latin typeface="Times New Roman" panose="02020603050405020304" pitchFamily="18" charset="0"/>
                <a:ea typeface="Times New Roman" panose="02020603050405020304" pitchFamily="18" charset="0"/>
                <a:cs typeface="Times New Roman" panose="02020603050405020304" pitchFamily="18" charset="0"/>
              </a:rPr>
              <a:t>Hızlı ve zengin özellikli bir </a:t>
            </a:r>
            <a:r>
              <a:rPr lang="tr-TR" spc="40" dirty="0" err="1">
                <a:latin typeface="Times New Roman" panose="02020603050405020304" pitchFamily="18" charset="0"/>
                <a:ea typeface="Times New Roman" panose="02020603050405020304" pitchFamily="18" charset="0"/>
                <a:cs typeface="Times New Roman" panose="02020603050405020304" pitchFamily="18" charset="0"/>
              </a:rPr>
              <a:t>emülatör</a:t>
            </a:r>
            <a:endParaRPr lang="tr-TR" spc="4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tr-TR" spc="40" dirty="0">
                <a:latin typeface="Times New Roman" panose="02020603050405020304" pitchFamily="18" charset="0"/>
                <a:ea typeface="Times New Roman" panose="02020603050405020304" pitchFamily="18" charset="0"/>
                <a:cs typeface="Times New Roman" panose="02020603050405020304" pitchFamily="18" charset="0"/>
              </a:rPr>
              <a:t>C ++ ve NDK desteği</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tr-TR" spc="40" dirty="0">
                <a:latin typeface="Times New Roman" panose="02020603050405020304" pitchFamily="18" charset="0"/>
                <a:ea typeface="Times New Roman" panose="02020603050405020304" pitchFamily="18" charset="0"/>
                <a:cs typeface="Times New Roman" panose="02020603050405020304" pitchFamily="18" charset="0"/>
              </a:rPr>
              <a:t>Ekran tasarımlarını kolaylaştıran sürükle-bırak özellikli zengin editör.</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tr-TR" spc="40" dirty="0">
                <a:latin typeface="Times New Roman" panose="02020603050405020304" pitchFamily="18" charset="0"/>
                <a:ea typeface="Times New Roman" panose="02020603050405020304" pitchFamily="18" charset="0"/>
                <a:cs typeface="Times New Roman" panose="02020603050405020304" pitchFamily="18" charset="0"/>
              </a:rPr>
              <a:t>Uygulamanın performansı, kullanılabilirliği, farklı sürümlerde çalışabilirliğinin kontrol edilebileceği test araçları ve </a:t>
            </a:r>
            <a:r>
              <a:rPr lang="tr-TR" spc="40" dirty="0" err="1">
                <a:latin typeface="Times New Roman" panose="02020603050405020304" pitchFamily="18" charset="0"/>
                <a:ea typeface="Times New Roman" panose="02020603050405020304" pitchFamily="18" charset="0"/>
                <a:cs typeface="Times New Roman" panose="02020603050405020304" pitchFamily="18" charset="0"/>
              </a:rPr>
              <a:t>frameworkler</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tr-TR" spc="40" dirty="0">
                <a:latin typeface="Times New Roman" panose="02020603050405020304" pitchFamily="18" charset="0"/>
                <a:ea typeface="Times New Roman" panose="02020603050405020304" pitchFamily="18" charset="0"/>
                <a:cs typeface="Times New Roman" panose="02020603050405020304" pitchFamily="18" charset="0"/>
              </a:rPr>
              <a:t>Kolay ve güvenli APK imzalanması.</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tr-TR" spc="40" dirty="0">
                <a:latin typeface="Times New Roman" panose="02020603050405020304" pitchFamily="18" charset="0"/>
                <a:ea typeface="Times New Roman" panose="02020603050405020304" pitchFamily="18" charset="0"/>
                <a:cs typeface="Times New Roman" panose="02020603050405020304" pitchFamily="18" charset="0"/>
              </a:rPr>
              <a:t>Ek uğraşa gerek kalmadan Google hizmetlerini uygulamaya ekleyebilme.</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4325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91E694A9-54BA-41CA-A9E5-F6CDC316B282}"/>
              </a:ext>
            </a:extLst>
          </p:cNvPr>
          <p:cNvSpPr/>
          <p:nvPr/>
        </p:nvSpPr>
        <p:spPr>
          <a:xfrm>
            <a:off x="743043" y="755657"/>
            <a:ext cx="4552913" cy="400110"/>
          </a:xfrm>
          <a:prstGeom prst="rect">
            <a:avLst/>
          </a:prstGeom>
        </p:spPr>
        <p:txBody>
          <a:bodyPr wrap="none">
            <a:spAutoFit/>
          </a:bodyPr>
          <a:lstStyle/>
          <a:p>
            <a:r>
              <a:rPr lang="tr-TR" sz="2000" dirty="0">
                <a:solidFill>
                  <a:srgbClr val="00B0F0"/>
                </a:solidFill>
                <a:latin typeface="Times New Roman" panose="02020603050405020304" pitchFamily="18" charset="0"/>
                <a:ea typeface="Calibri" panose="020F0502020204030204" pitchFamily="34" charset="0"/>
              </a:rPr>
              <a:t>JAVA İLE ANDROID PROGRAMLAMA</a:t>
            </a:r>
            <a:endParaRPr lang="tr-TR" sz="2000" dirty="0">
              <a:solidFill>
                <a:srgbClr val="00B0F0"/>
              </a:solidFill>
            </a:endParaRPr>
          </a:p>
        </p:txBody>
      </p:sp>
      <p:sp>
        <p:nvSpPr>
          <p:cNvPr id="5" name="Dikdörtgen 4">
            <a:extLst>
              <a:ext uri="{FF2B5EF4-FFF2-40B4-BE49-F238E27FC236}">
                <a16:creationId xmlns:a16="http://schemas.microsoft.com/office/drawing/2014/main" id="{EF58CF0A-36FC-46D9-BC10-390DF9FED65B}"/>
              </a:ext>
            </a:extLst>
          </p:cNvPr>
          <p:cNvSpPr/>
          <p:nvPr/>
        </p:nvSpPr>
        <p:spPr>
          <a:xfrm>
            <a:off x="743043" y="1377108"/>
            <a:ext cx="6096000" cy="1200329"/>
          </a:xfrm>
          <a:prstGeom prst="rect">
            <a:avLst/>
          </a:prstGeom>
        </p:spPr>
        <p:txBody>
          <a:bodyPr>
            <a:spAutoFit/>
          </a:bodyPr>
          <a:lstStyle/>
          <a:p>
            <a:r>
              <a:rPr lang="tr-TR" dirty="0" err="1">
                <a:latin typeface="Times New Roman" panose="02020603050405020304" pitchFamily="18" charset="0"/>
                <a:ea typeface="Times New Roman" panose="02020603050405020304" pitchFamily="18" charset="0"/>
              </a:rPr>
              <a:t>Android</a:t>
            </a:r>
            <a:r>
              <a:rPr lang="tr-TR" dirty="0">
                <a:latin typeface="Times New Roman" panose="02020603050405020304" pitchFamily="18" charset="0"/>
                <a:ea typeface="Times New Roman" panose="02020603050405020304" pitchFamily="18" charset="0"/>
              </a:rPr>
              <a:t> uygulamaları Java dili kullanılarak geliştirilir. Java’nın temel özellikleri öğrenmesinin ve anlamasının kolay olması, program bağımsız ve güvenli olması, sanal makinelere uygun olmasıdır.</a:t>
            </a:r>
            <a:endParaRPr lang="tr-TR" dirty="0"/>
          </a:p>
        </p:txBody>
      </p:sp>
      <p:sp>
        <p:nvSpPr>
          <p:cNvPr id="6" name="Dikdörtgen 5">
            <a:extLst>
              <a:ext uri="{FF2B5EF4-FFF2-40B4-BE49-F238E27FC236}">
                <a16:creationId xmlns:a16="http://schemas.microsoft.com/office/drawing/2014/main" id="{215CA6ED-5067-49FE-85D2-CBAD033FB68A}"/>
              </a:ext>
            </a:extLst>
          </p:cNvPr>
          <p:cNvSpPr/>
          <p:nvPr/>
        </p:nvSpPr>
        <p:spPr>
          <a:xfrm>
            <a:off x="4375906" y="3360921"/>
            <a:ext cx="1398140" cy="400110"/>
          </a:xfrm>
          <a:prstGeom prst="rect">
            <a:avLst/>
          </a:prstGeom>
        </p:spPr>
        <p:txBody>
          <a:bodyPr wrap="none">
            <a:spAutoFit/>
          </a:bodyPr>
          <a:lstStyle/>
          <a:p>
            <a:r>
              <a:rPr lang="tr-TR" sz="2000" dirty="0">
                <a:solidFill>
                  <a:srgbClr val="00B0F0"/>
                </a:solidFill>
                <a:latin typeface="Times New Roman" panose="02020603050405020304" pitchFamily="18" charset="0"/>
                <a:ea typeface="Calibri" panose="020F0502020204030204" pitchFamily="34" charset="0"/>
              </a:rPr>
              <a:t>FIREBASE</a:t>
            </a:r>
            <a:endParaRPr lang="tr-TR" sz="2000" dirty="0">
              <a:solidFill>
                <a:srgbClr val="00B0F0"/>
              </a:solidFill>
            </a:endParaRPr>
          </a:p>
        </p:txBody>
      </p:sp>
      <p:sp>
        <p:nvSpPr>
          <p:cNvPr id="7" name="Metin kutusu 6">
            <a:extLst>
              <a:ext uri="{FF2B5EF4-FFF2-40B4-BE49-F238E27FC236}">
                <a16:creationId xmlns:a16="http://schemas.microsoft.com/office/drawing/2014/main" id="{17A4C0A1-3D40-4C5C-9C66-5390C3460546}"/>
              </a:ext>
            </a:extLst>
          </p:cNvPr>
          <p:cNvSpPr txBox="1"/>
          <p:nvPr/>
        </p:nvSpPr>
        <p:spPr>
          <a:xfrm>
            <a:off x="4375906" y="3855764"/>
            <a:ext cx="7445308" cy="2595371"/>
          </a:xfrm>
          <a:prstGeom prst="rect">
            <a:avLst/>
          </a:prstGeom>
          <a:noFill/>
        </p:spPr>
        <p:txBody>
          <a:bodyPr wrap="square" rtlCol="0">
            <a:spAutoFit/>
          </a:bodyPr>
          <a:lstStyle/>
          <a:p>
            <a:r>
              <a:rPr lang="tr-TR" dirty="0"/>
              <a:t>Online olarak verilerin eklenebileceği ve saklanabileceği bir bulut sistemidir. Uygulaması, birçok kullanıcı tarafından yüklenen geliştiricilerin de kayıt-oturum bilgilerini tutma, uygulamaların kullanım verilerini analiz etme, yeni duyurular yapmak için aynı zamanda kullanıcıya bildirim gönderme, uygulamayı test etme gibi işlemleri rahatlıkla yönetebileceği bir yönetim paneli gerekiyor. Google tarafından geliştirilen </a:t>
            </a:r>
            <a:r>
              <a:rPr lang="tr-TR" dirty="0" err="1"/>
              <a:t>Firebase</a:t>
            </a:r>
            <a:r>
              <a:rPr lang="tr-TR" dirty="0"/>
              <a:t>, bütün bu ihtiyaçları karşılayabilmek için uygulama geliştiricilerine ücretsiz kullanım da sunan bir platformdur.</a:t>
            </a:r>
          </a:p>
          <a:p>
            <a:endParaRPr lang="tr-TR" dirty="0"/>
          </a:p>
        </p:txBody>
      </p:sp>
      <p:pic>
        <p:nvPicPr>
          <p:cNvPr id="9" name="Resim 8" descr="çizim, işaret içeren bir resim&#10;&#10;Açıklama otomatik olarak oluşturuldu">
            <a:extLst>
              <a:ext uri="{FF2B5EF4-FFF2-40B4-BE49-F238E27FC236}">
                <a16:creationId xmlns:a16="http://schemas.microsoft.com/office/drawing/2014/main" id="{B9FF2255-1BD7-439C-A361-403AE90FE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714" y="4119513"/>
            <a:ext cx="3416057" cy="984963"/>
          </a:xfrm>
          <a:prstGeom prst="rect">
            <a:avLst/>
          </a:prstGeom>
        </p:spPr>
      </p:pic>
    </p:spTree>
    <p:extLst>
      <p:ext uri="{BB962C8B-B14F-4D97-AF65-F5344CB8AC3E}">
        <p14:creationId xmlns:p14="http://schemas.microsoft.com/office/powerpoint/2010/main" val="323487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A5DA26B7-CDF1-4D5E-8A52-51D6763741DD}"/>
              </a:ext>
            </a:extLst>
          </p:cNvPr>
          <p:cNvSpPr/>
          <p:nvPr/>
        </p:nvSpPr>
        <p:spPr>
          <a:xfrm>
            <a:off x="1393596" y="2768653"/>
            <a:ext cx="6143134" cy="1784493"/>
          </a:xfrm>
          <a:prstGeom prst="rect">
            <a:avLst/>
          </a:prstGeom>
        </p:spPr>
        <p:txBody>
          <a:bodyPr wrap="square">
            <a:spAutoFit/>
          </a:bodyPr>
          <a:lstStyle/>
          <a:p>
            <a:r>
              <a:rPr lang="tr-TR" dirty="0">
                <a:latin typeface="Times New Roman" panose="02020603050405020304" pitchFamily="18" charset="0"/>
                <a:ea typeface="Calibri" panose="020F0502020204030204" pitchFamily="34" charset="0"/>
              </a:rPr>
              <a:t>Proje içerisinde bilgisayar oyunu ve oyun ürünlerinin satışı yapılacaktır. Bilgisayar oyunları içerisinde bulunan ürünlere ‘</a:t>
            </a:r>
            <a:r>
              <a:rPr lang="tr-TR" dirty="0" err="1">
                <a:latin typeface="Times New Roman" panose="02020603050405020304" pitchFamily="18" charset="0"/>
                <a:ea typeface="Calibri" panose="020F0502020204030204" pitchFamily="34" charset="0"/>
              </a:rPr>
              <a:t>Item</a:t>
            </a:r>
            <a:r>
              <a:rPr lang="tr-TR" dirty="0">
                <a:latin typeface="Times New Roman" panose="02020603050405020304" pitchFamily="18" charset="0"/>
                <a:ea typeface="Calibri" panose="020F0502020204030204" pitchFamily="34" charset="0"/>
              </a:rPr>
              <a:t>’ denmektedir. Ürün satın alma sayfalarında ürünlerin bilgileri bir tanıtım kartı gibi olduğu için ‘</a:t>
            </a:r>
            <a:r>
              <a:rPr lang="tr-TR" dirty="0" err="1">
                <a:latin typeface="Times New Roman" panose="02020603050405020304" pitchFamily="18" charset="0"/>
                <a:ea typeface="Calibri" panose="020F0502020204030204" pitchFamily="34" charset="0"/>
              </a:rPr>
              <a:t>Card</a:t>
            </a:r>
            <a:r>
              <a:rPr lang="tr-TR" dirty="0">
                <a:latin typeface="Times New Roman" panose="02020603050405020304" pitchFamily="18" charset="0"/>
                <a:ea typeface="Calibri" panose="020F0502020204030204" pitchFamily="34" charset="0"/>
              </a:rPr>
              <a:t>’ kısmı eklenmiştir. Sonuç olarak Ürün Kartı anlamına gelen “</a:t>
            </a:r>
            <a:r>
              <a:rPr lang="tr-TR" dirty="0" err="1">
                <a:latin typeface="Times New Roman" panose="02020603050405020304" pitchFamily="18" charset="0"/>
                <a:ea typeface="Calibri" panose="020F0502020204030204" pitchFamily="34" charset="0"/>
              </a:rPr>
              <a:t>Item</a:t>
            </a:r>
            <a:r>
              <a:rPr lang="tr-TR" dirty="0">
                <a:latin typeface="Times New Roman" panose="02020603050405020304" pitchFamily="18" charset="0"/>
                <a:ea typeface="Calibri" panose="020F0502020204030204" pitchFamily="34" charset="0"/>
              </a:rPr>
              <a:t> </a:t>
            </a:r>
            <a:r>
              <a:rPr lang="tr-TR" dirty="0" err="1">
                <a:latin typeface="Times New Roman" panose="02020603050405020304" pitchFamily="18" charset="0"/>
                <a:ea typeface="Calibri" panose="020F0502020204030204" pitchFamily="34" charset="0"/>
              </a:rPr>
              <a:t>Card</a:t>
            </a:r>
            <a:r>
              <a:rPr lang="tr-TR" dirty="0">
                <a:latin typeface="Times New Roman" panose="02020603050405020304" pitchFamily="18" charset="0"/>
                <a:ea typeface="Calibri" panose="020F0502020204030204" pitchFamily="34" charset="0"/>
              </a:rPr>
              <a:t>” ismi doğmuştur.</a:t>
            </a:r>
            <a:endParaRPr lang="tr-TR" dirty="0"/>
          </a:p>
        </p:txBody>
      </p:sp>
      <p:sp>
        <p:nvSpPr>
          <p:cNvPr id="5" name="Metin kutusu 4">
            <a:extLst>
              <a:ext uri="{FF2B5EF4-FFF2-40B4-BE49-F238E27FC236}">
                <a16:creationId xmlns:a16="http://schemas.microsoft.com/office/drawing/2014/main" id="{6F11E3C1-4479-4B97-BE06-A5F68E0C2B00}"/>
              </a:ext>
            </a:extLst>
          </p:cNvPr>
          <p:cNvSpPr txBox="1"/>
          <p:nvPr/>
        </p:nvSpPr>
        <p:spPr>
          <a:xfrm>
            <a:off x="3064992" y="1951348"/>
            <a:ext cx="2065052" cy="400110"/>
          </a:xfrm>
          <a:prstGeom prst="rect">
            <a:avLst/>
          </a:prstGeom>
          <a:noFill/>
        </p:spPr>
        <p:txBody>
          <a:bodyPr wrap="none" rtlCol="0">
            <a:spAutoFit/>
          </a:bodyPr>
          <a:lstStyle/>
          <a:p>
            <a:r>
              <a:rPr lang="tr-TR" sz="2000" dirty="0">
                <a:solidFill>
                  <a:srgbClr val="00B0F0"/>
                </a:solidFill>
              </a:rPr>
              <a:t>PROJENİN ADI</a:t>
            </a:r>
          </a:p>
        </p:txBody>
      </p:sp>
      <p:pic>
        <p:nvPicPr>
          <p:cNvPr id="8" name="Resim 7">
            <a:extLst>
              <a:ext uri="{FF2B5EF4-FFF2-40B4-BE49-F238E27FC236}">
                <a16:creationId xmlns:a16="http://schemas.microsoft.com/office/drawing/2014/main" id="{A6846E2A-9F5E-4FE9-ACD8-B0B7E8E97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7938" y="385251"/>
            <a:ext cx="6351447" cy="6351447"/>
          </a:xfrm>
          <a:prstGeom prst="rect">
            <a:avLst/>
          </a:prstGeom>
        </p:spPr>
      </p:pic>
    </p:spTree>
    <p:extLst>
      <p:ext uri="{BB962C8B-B14F-4D97-AF65-F5344CB8AC3E}">
        <p14:creationId xmlns:p14="http://schemas.microsoft.com/office/powerpoint/2010/main" val="3425349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FF39DD5B-D5DC-492A-A6CE-D76D93974925}"/>
              </a:ext>
            </a:extLst>
          </p:cNvPr>
          <p:cNvSpPr txBox="1"/>
          <p:nvPr/>
        </p:nvSpPr>
        <p:spPr>
          <a:xfrm>
            <a:off x="1291472" y="1178351"/>
            <a:ext cx="2481257" cy="400110"/>
          </a:xfrm>
          <a:prstGeom prst="rect">
            <a:avLst/>
          </a:prstGeom>
          <a:noFill/>
        </p:spPr>
        <p:txBody>
          <a:bodyPr wrap="none" rtlCol="0">
            <a:spAutoFit/>
          </a:bodyPr>
          <a:lstStyle/>
          <a:p>
            <a:r>
              <a:rPr lang="tr-TR" sz="2000" dirty="0">
                <a:solidFill>
                  <a:srgbClr val="00B0F0"/>
                </a:solidFill>
              </a:rPr>
              <a:t>PROJENİN AMACI</a:t>
            </a:r>
          </a:p>
        </p:txBody>
      </p:sp>
      <p:sp>
        <p:nvSpPr>
          <p:cNvPr id="5" name="Metin kutusu 4">
            <a:extLst>
              <a:ext uri="{FF2B5EF4-FFF2-40B4-BE49-F238E27FC236}">
                <a16:creationId xmlns:a16="http://schemas.microsoft.com/office/drawing/2014/main" id="{FBF0AAE1-4034-4242-A836-63F23DCBC520}"/>
              </a:ext>
            </a:extLst>
          </p:cNvPr>
          <p:cNvSpPr txBox="1"/>
          <p:nvPr/>
        </p:nvSpPr>
        <p:spPr>
          <a:xfrm>
            <a:off x="5209880" y="3535051"/>
            <a:ext cx="2716065" cy="400110"/>
          </a:xfrm>
          <a:prstGeom prst="rect">
            <a:avLst/>
          </a:prstGeom>
          <a:noFill/>
        </p:spPr>
        <p:txBody>
          <a:bodyPr wrap="none" rtlCol="0">
            <a:spAutoFit/>
          </a:bodyPr>
          <a:lstStyle/>
          <a:p>
            <a:r>
              <a:rPr lang="tr-TR" sz="2000" dirty="0">
                <a:solidFill>
                  <a:srgbClr val="00B0F0"/>
                </a:solidFill>
              </a:rPr>
              <a:t>PROJENİN KONUSU</a:t>
            </a:r>
          </a:p>
        </p:txBody>
      </p:sp>
      <p:sp>
        <p:nvSpPr>
          <p:cNvPr id="6" name="Dikdörtgen 5">
            <a:extLst>
              <a:ext uri="{FF2B5EF4-FFF2-40B4-BE49-F238E27FC236}">
                <a16:creationId xmlns:a16="http://schemas.microsoft.com/office/drawing/2014/main" id="{F797ED1E-2DA4-4A94-9838-F52ABCFAEDB3}"/>
              </a:ext>
            </a:extLst>
          </p:cNvPr>
          <p:cNvSpPr/>
          <p:nvPr/>
        </p:nvSpPr>
        <p:spPr>
          <a:xfrm>
            <a:off x="1291472" y="1909425"/>
            <a:ext cx="6096000" cy="923330"/>
          </a:xfrm>
          <a:prstGeom prst="rect">
            <a:avLst/>
          </a:prstGeom>
        </p:spPr>
        <p:txBody>
          <a:bodyPr>
            <a:spAutoFit/>
          </a:bodyPr>
          <a:lstStyle/>
          <a:p>
            <a:r>
              <a:rPr lang="tr-TR" dirty="0">
                <a:latin typeface="Times New Roman" panose="02020603050405020304" pitchFamily="18" charset="0"/>
                <a:ea typeface="Calibri" panose="020F0502020204030204" pitchFamily="34" charset="0"/>
              </a:rPr>
              <a:t>Bu çalışmanın amacı, mobil ve bilgisayar oyuncularını aynı platform üzerinde birleştirmeyi sağlayacak bir uygulama (</a:t>
            </a:r>
            <a:r>
              <a:rPr lang="tr-TR" dirty="0" err="1">
                <a:latin typeface="Times New Roman" panose="02020603050405020304" pitchFamily="18" charset="0"/>
                <a:ea typeface="Calibri" panose="020F0502020204030204" pitchFamily="34" charset="0"/>
              </a:rPr>
              <a:t>Android</a:t>
            </a:r>
            <a:r>
              <a:rPr lang="tr-TR" dirty="0">
                <a:latin typeface="Times New Roman" panose="02020603050405020304" pitchFamily="18" charset="0"/>
                <a:ea typeface="Calibri" panose="020F0502020204030204" pitchFamily="34" charset="0"/>
              </a:rPr>
              <a:t>/IOS) yapmaktır.</a:t>
            </a:r>
            <a:endParaRPr lang="tr-TR" dirty="0"/>
          </a:p>
        </p:txBody>
      </p:sp>
      <p:sp>
        <p:nvSpPr>
          <p:cNvPr id="7" name="Dikdörtgen 6">
            <a:extLst>
              <a:ext uri="{FF2B5EF4-FFF2-40B4-BE49-F238E27FC236}">
                <a16:creationId xmlns:a16="http://schemas.microsoft.com/office/drawing/2014/main" id="{B3947B65-AC29-43A8-AD58-CA9C45EF2591}"/>
              </a:ext>
            </a:extLst>
          </p:cNvPr>
          <p:cNvSpPr/>
          <p:nvPr/>
        </p:nvSpPr>
        <p:spPr>
          <a:xfrm>
            <a:off x="5209880" y="4199704"/>
            <a:ext cx="6096000" cy="1855893"/>
          </a:xfrm>
          <a:prstGeom prst="rect">
            <a:avLst/>
          </a:prstGeom>
        </p:spPr>
        <p:txBody>
          <a:bodyPr>
            <a:spAutoFit/>
          </a:bodyPr>
          <a:lstStyle/>
          <a:p>
            <a:pPr>
              <a:lnSpc>
                <a:spcPct val="107000"/>
              </a:lnSpc>
              <a:spcAft>
                <a:spcPts val="800"/>
              </a:spcAft>
            </a:pPr>
            <a:r>
              <a:rPr lang="tr-TR" dirty="0">
                <a:latin typeface="Times New Roman" panose="02020603050405020304" pitchFamily="18" charset="0"/>
                <a:ea typeface="Calibri" panose="020F0502020204030204" pitchFamily="34" charset="0"/>
                <a:cs typeface="Times New Roman" panose="02020603050405020304" pitchFamily="18" charset="0"/>
              </a:rPr>
              <a:t>Oyun sektörü iki gruba ayrılmış bulunmaktadır: Mobil oyuncuları ve bilgisayar oyuncuları. Oyun içerisinde bulunabilecek her türlü ihtiyaca yönelik satış bulunmaktadır. Oyuncular bu platformda aradıkları oyunları, kullanacakları oyun eşyalarını, oyun paralarını ve oyun hesaplarını satın alabileceklerdir.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Resim 10">
            <a:extLst>
              <a:ext uri="{FF2B5EF4-FFF2-40B4-BE49-F238E27FC236}">
                <a16:creationId xmlns:a16="http://schemas.microsoft.com/office/drawing/2014/main" id="{05467C7A-78A7-4AF2-BCE9-ABD9EC23C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8036" y="570212"/>
            <a:ext cx="2342492" cy="2262543"/>
          </a:xfrm>
          <a:prstGeom prst="rect">
            <a:avLst/>
          </a:prstGeom>
        </p:spPr>
      </p:pic>
      <p:pic>
        <p:nvPicPr>
          <p:cNvPr id="12" name="Resim 11">
            <a:extLst>
              <a:ext uri="{FF2B5EF4-FFF2-40B4-BE49-F238E27FC236}">
                <a16:creationId xmlns:a16="http://schemas.microsoft.com/office/drawing/2014/main" id="{CE0B24F4-BCC6-4ABA-9479-AF2C7304EE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360" y="1960743"/>
            <a:ext cx="5839905" cy="5839905"/>
          </a:xfrm>
          <a:prstGeom prst="rect">
            <a:avLst/>
          </a:prstGeom>
        </p:spPr>
      </p:pic>
    </p:spTree>
    <p:extLst>
      <p:ext uri="{BB962C8B-B14F-4D97-AF65-F5344CB8AC3E}">
        <p14:creationId xmlns:p14="http://schemas.microsoft.com/office/powerpoint/2010/main" val="1297057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2983816E-0EAE-4B05-9973-37D9283BE2D9}"/>
              </a:ext>
            </a:extLst>
          </p:cNvPr>
          <p:cNvSpPr txBox="1"/>
          <p:nvPr/>
        </p:nvSpPr>
        <p:spPr>
          <a:xfrm>
            <a:off x="2026027" y="988326"/>
            <a:ext cx="1693092" cy="400110"/>
          </a:xfrm>
          <a:prstGeom prst="rect">
            <a:avLst/>
          </a:prstGeom>
          <a:noFill/>
        </p:spPr>
        <p:txBody>
          <a:bodyPr wrap="none" rtlCol="0">
            <a:spAutoFit/>
          </a:bodyPr>
          <a:lstStyle/>
          <a:p>
            <a:r>
              <a:rPr lang="tr-TR" sz="2000" dirty="0">
                <a:solidFill>
                  <a:srgbClr val="00B0F0"/>
                </a:solidFill>
              </a:rPr>
              <a:t>EKRANLAR</a:t>
            </a:r>
          </a:p>
        </p:txBody>
      </p:sp>
      <p:sp>
        <p:nvSpPr>
          <p:cNvPr id="5" name="Metin kutusu 4">
            <a:extLst>
              <a:ext uri="{FF2B5EF4-FFF2-40B4-BE49-F238E27FC236}">
                <a16:creationId xmlns:a16="http://schemas.microsoft.com/office/drawing/2014/main" id="{47F7FB50-210A-4340-9963-0E91C35B7B2C}"/>
              </a:ext>
            </a:extLst>
          </p:cNvPr>
          <p:cNvSpPr txBox="1"/>
          <p:nvPr/>
        </p:nvSpPr>
        <p:spPr>
          <a:xfrm>
            <a:off x="2026027" y="1876927"/>
            <a:ext cx="3643690" cy="3693319"/>
          </a:xfrm>
          <a:prstGeom prst="rect">
            <a:avLst/>
          </a:prstGeom>
          <a:noFill/>
        </p:spPr>
        <p:txBody>
          <a:bodyPr wrap="none" rtlCol="0">
            <a:spAutoFit/>
          </a:bodyPr>
          <a:lstStyle/>
          <a:p>
            <a:pPr marL="285750" indent="-285750">
              <a:buFont typeface="Arial" panose="020B0604020202020204" pitchFamily="34" charset="0"/>
              <a:buChar char="•"/>
            </a:pPr>
            <a:r>
              <a:rPr lang="tr-TR" dirty="0"/>
              <a:t>Activity_main.xml</a:t>
            </a:r>
          </a:p>
          <a:p>
            <a:pPr marL="285750" indent="-285750">
              <a:buFont typeface="Arial" panose="020B0604020202020204" pitchFamily="34" charset="0"/>
              <a:buChar char="•"/>
            </a:pPr>
            <a:r>
              <a:rPr lang="tr-TR" dirty="0"/>
              <a:t>Activity_anasayfa.xml</a:t>
            </a:r>
          </a:p>
          <a:p>
            <a:pPr marL="285750" indent="-285750">
              <a:buFont typeface="Arial" panose="020B0604020202020204" pitchFamily="34" charset="0"/>
              <a:buChar char="•"/>
            </a:pPr>
            <a:r>
              <a:rPr lang="tr-TR" dirty="0"/>
              <a:t>Activity_coins.xml</a:t>
            </a:r>
          </a:p>
          <a:p>
            <a:pPr marL="285750" indent="-285750">
              <a:buFont typeface="Arial" panose="020B0604020202020204" pitchFamily="34" charset="0"/>
              <a:buChar char="•"/>
            </a:pPr>
            <a:r>
              <a:rPr lang="tr-TR" dirty="0"/>
              <a:t>Actvity_karakterler.xml</a:t>
            </a:r>
          </a:p>
          <a:p>
            <a:pPr marL="285750" indent="-285750">
              <a:buFont typeface="Arial" panose="020B0604020202020204" pitchFamily="34" charset="0"/>
              <a:buChar char="•"/>
            </a:pPr>
            <a:r>
              <a:rPr lang="tr-TR" dirty="0"/>
              <a:t>Activity_kayit_ol.xml</a:t>
            </a:r>
          </a:p>
          <a:p>
            <a:pPr marL="285750" indent="-285750">
              <a:buFont typeface="Arial" panose="020B0604020202020204" pitchFamily="34" charset="0"/>
              <a:buChar char="•"/>
            </a:pPr>
            <a:r>
              <a:rPr lang="tr-TR" dirty="0"/>
              <a:t>Activity_kullanici_hesaplari.xml</a:t>
            </a:r>
          </a:p>
          <a:p>
            <a:pPr marL="285750" indent="-285750">
              <a:buFont typeface="Arial" panose="020B0604020202020204" pitchFamily="34" charset="0"/>
              <a:buChar char="•"/>
            </a:pPr>
            <a:r>
              <a:rPr lang="tr-TR" dirty="0"/>
              <a:t>Activity_oyunlar.xml</a:t>
            </a:r>
          </a:p>
          <a:p>
            <a:pPr marL="285750" indent="-285750">
              <a:buFont typeface="Arial" panose="020B0604020202020204" pitchFamily="34" charset="0"/>
              <a:buChar char="•"/>
            </a:pPr>
            <a:r>
              <a:rPr lang="tr-TR" dirty="0"/>
              <a:t>Activity_profil.xml</a:t>
            </a:r>
          </a:p>
          <a:p>
            <a:pPr marL="285750" indent="-285750">
              <a:buFont typeface="Arial" panose="020B0604020202020204" pitchFamily="34" charset="0"/>
              <a:buChar char="•"/>
            </a:pPr>
            <a:r>
              <a:rPr lang="tr-TR" dirty="0"/>
              <a:t>Activity_sepet.xml</a:t>
            </a:r>
          </a:p>
          <a:p>
            <a:pPr marL="285750" indent="-285750">
              <a:buFont typeface="Arial" panose="020B0604020202020204" pitchFamily="34" charset="0"/>
              <a:buChar char="•"/>
            </a:pPr>
            <a:r>
              <a:rPr lang="tr-TR" dirty="0"/>
              <a:t>Activity_silahlar.xml</a:t>
            </a:r>
          </a:p>
          <a:p>
            <a:pPr marL="285750" indent="-285750">
              <a:buFont typeface="Arial" panose="020B0604020202020204" pitchFamily="34" charset="0"/>
              <a:buChar char="•"/>
            </a:pPr>
            <a:r>
              <a:rPr lang="tr-TR" dirty="0"/>
              <a:t>Activity_splash.xml</a:t>
            </a:r>
          </a:p>
          <a:p>
            <a:pPr marL="285750" indent="-285750">
              <a:buFont typeface="Arial" panose="020B0604020202020204" pitchFamily="34" charset="0"/>
              <a:buChar char="•"/>
            </a:pPr>
            <a:r>
              <a:rPr lang="tr-TR" dirty="0"/>
              <a:t>Activivty_urunler.xml</a:t>
            </a:r>
          </a:p>
          <a:p>
            <a:pPr marL="285750" indent="-285750">
              <a:buFont typeface="Arial" panose="020B0604020202020204" pitchFamily="34" charset="0"/>
              <a:buChar char="•"/>
            </a:pPr>
            <a:r>
              <a:rPr lang="tr-TR" dirty="0"/>
              <a:t>Activity_yârdim.xml</a:t>
            </a:r>
          </a:p>
        </p:txBody>
      </p:sp>
      <p:sp>
        <p:nvSpPr>
          <p:cNvPr id="6" name="Metin kutusu 5">
            <a:extLst>
              <a:ext uri="{FF2B5EF4-FFF2-40B4-BE49-F238E27FC236}">
                <a16:creationId xmlns:a16="http://schemas.microsoft.com/office/drawing/2014/main" id="{908DAE1A-2768-4195-B4AE-F8DE5E017FE2}"/>
              </a:ext>
            </a:extLst>
          </p:cNvPr>
          <p:cNvSpPr txBox="1"/>
          <p:nvPr/>
        </p:nvSpPr>
        <p:spPr>
          <a:xfrm>
            <a:off x="6963846" y="988326"/>
            <a:ext cx="2355581" cy="400110"/>
          </a:xfrm>
          <a:prstGeom prst="rect">
            <a:avLst/>
          </a:prstGeom>
          <a:noFill/>
        </p:spPr>
        <p:txBody>
          <a:bodyPr wrap="none" rtlCol="0">
            <a:spAutoFit/>
          </a:bodyPr>
          <a:lstStyle/>
          <a:p>
            <a:r>
              <a:rPr lang="tr-TR" sz="2000" dirty="0">
                <a:solidFill>
                  <a:srgbClr val="00B0F0"/>
                </a:solidFill>
              </a:rPr>
              <a:t>JAVA SAYFALARI</a:t>
            </a:r>
          </a:p>
        </p:txBody>
      </p:sp>
      <p:sp>
        <p:nvSpPr>
          <p:cNvPr id="7" name="Metin kutusu 6">
            <a:extLst>
              <a:ext uri="{FF2B5EF4-FFF2-40B4-BE49-F238E27FC236}">
                <a16:creationId xmlns:a16="http://schemas.microsoft.com/office/drawing/2014/main" id="{146D9747-7E01-4EAF-A1A1-FAE0B249E1A6}"/>
              </a:ext>
            </a:extLst>
          </p:cNvPr>
          <p:cNvSpPr txBox="1"/>
          <p:nvPr/>
        </p:nvSpPr>
        <p:spPr>
          <a:xfrm>
            <a:off x="7094929" y="1876927"/>
            <a:ext cx="2913490" cy="3970318"/>
          </a:xfrm>
          <a:prstGeom prst="rect">
            <a:avLst/>
          </a:prstGeom>
          <a:noFill/>
        </p:spPr>
        <p:txBody>
          <a:bodyPr wrap="none" rtlCol="0">
            <a:spAutoFit/>
          </a:bodyPr>
          <a:lstStyle/>
          <a:p>
            <a:pPr marL="285750" indent="-285750">
              <a:buFont typeface="Arial" panose="020B0604020202020204" pitchFamily="34" charset="0"/>
              <a:buChar char="•"/>
            </a:pPr>
            <a:r>
              <a:rPr lang="tr-TR" dirty="0" err="1"/>
              <a:t>MainActivity</a:t>
            </a:r>
            <a:endParaRPr lang="tr-TR" dirty="0"/>
          </a:p>
          <a:p>
            <a:pPr marL="285750" indent="-285750">
              <a:buFont typeface="Arial" panose="020B0604020202020204" pitchFamily="34" charset="0"/>
              <a:buChar char="•"/>
            </a:pPr>
            <a:r>
              <a:rPr lang="tr-TR" dirty="0" err="1"/>
              <a:t>Anasayfa</a:t>
            </a:r>
            <a:endParaRPr lang="tr-TR" dirty="0"/>
          </a:p>
          <a:p>
            <a:pPr marL="285750" indent="-285750">
              <a:buFont typeface="Arial" panose="020B0604020202020204" pitchFamily="34" charset="0"/>
              <a:buChar char="•"/>
            </a:pPr>
            <a:r>
              <a:rPr lang="tr-TR" dirty="0" err="1"/>
              <a:t>Coins</a:t>
            </a:r>
            <a:endParaRPr lang="tr-TR" dirty="0"/>
          </a:p>
          <a:p>
            <a:pPr marL="285750" indent="-285750">
              <a:buFont typeface="Arial" panose="020B0604020202020204" pitchFamily="34" charset="0"/>
              <a:buChar char="•"/>
            </a:pPr>
            <a:r>
              <a:rPr lang="tr-TR" dirty="0"/>
              <a:t>Karakterler</a:t>
            </a:r>
          </a:p>
          <a:p>
            <a:pPr marL="285750" indent="-285750">
              <a:buFont typeface="Arial" panose="020B0604020202020204" pitchFamily="34" charset="0"/>
              <a:buChar char="•"/>
            </a:pPr>
            <a:r>
              <a:rPr lang="tr-TR" dirty="0" err="1"/>
              <a:t>Kayit_Ol</a:t>
            </a:r>
            <a:endParaRPr lang="tr-TR" dirty="0"/>
          </a:p>
          <a:p>
            <a:pPr marL="285750" indent="-285750">
              <a:buFont typeface="Arial" panose="020B0604020202020204" pitchFamily="34" charset="0"/>
              <a:buChar char="•"/>
            </a:pPr>
            <a:r>
              <a:rPr lang="tr-TR" dirty="0" err="1"/>
              <a:t>Kullanici_Hesaplari</a:t>
            </a:r>
            <a:endParaRPr lang="tr-TR" dirty="0"/>
          </a:p>
          <a:p>
            <a:pPr marL="285750" indent="-285750">
              <a:buFont typeface="Arial" panose="020B0604020202020204" pitchFamily="34" charset="0"/>
              <a:buChar char="•"/>
            </a:pPr>
            <a:r>
              <a:rPr lang="tr-TR" dirty="0"/>
              <a:t>Oyunlar</a:t>
            </a:r>
          </a:p>
          <a:p>
            <a:pPr marL="285750" indent="-285750">
              <a:buFont typeface="Arial" panose="020B0604020202020204" pitchFamily="34" charset="0"/>
              <a:buChar char="•"/>
            </a:pPr>
            <a:r>
              <a:rPr lang="tr-TR" dirty="0"/>
              <a:t>Profil</a:t>
            </a:r>
          </a:p>
          <a:p>
            <a:pPr marL="285750" indent="-285750">
              <a:buFont typeface="Arial" panose="020B0604020202020204" pitchFamily="34" charset="0"/>
              <a:buChar char="•"/>
            </a:pPr>
            <a:r>
              <a:rPr lang="tr-TR" dirty="0"/>
              <a:t>Sepet</a:t>
            </a:r>
          </a:p>
          <a:p>
            <a:pPr marL="285750" indent="-285750">
              <a:buFont typeface="Arial" panose="020B0604020202020204" pitchFamily="34" charset="0"/>
              <a:buChar char="•"/>
            </a:pPr>
            <a:r>
              <a:rPr lang="tr-TR" dirty="0"/>
              <a:t>Silahlar</a:t>
            </a:r>
          </a:p>
          <a:p>
            <a:pPr marL="285750" indent="-285750">
              <a:buFont typeface="Arial" panose="020B0604020202020204" pitchFamily="34" charset="0"/>
              <a:buChar char="•"/>
            </a:pPr>
            <a:r>
              <a:rPr lang="tr-TR" dirty="0" err="1"/>
              <a:t>SplashActivity</a:t>
            </a:r>
            <a:endParaRPr lang="tr-TR" dirty="0"/>
          </a:p>
          <a:p>
            <a:pPr marL="285750" indent="-285750">
              <a:buFont typeface="Arial" panose="020B0604020202020204" pitchFamily="34" charset="0"/>
              <a:buChar char="•"/>
            </a:pPr>
            <a:r>
              <a:rPr lang="tr-TR" dirty="0" err="1"/>
              <a:t>Urunler</a:t>
            </a:r>
            <a:endParaRPr lang="tr-TR" dirty="0"/>
          </a:p>
          <a:p>
            <a:pPr marL="285750" indent="-285750">
              <a:buFont typeface="Arial" panose="020B0604020202020204" pitchFamily="34" charset="0"/>
              <a:buChar char="•"/>
            </a:pPr>
            <a:r>
              <a:rPr lang="tr-TR" dirty="0" err="1"/>
              <a:t>Yardim</a:t>
            </a:r>
            <a:endParaRPr lang="tr-TR" dirty="0"/>
          </a:p>
          <a:p>
            <a:pPr marL="285750" indent="-285750">
              <a:buFont typeface="Arial" panose="020B0604020202020204" pitchFamily="34" charset="0"/>
              <a:buChar char="•"/>
            </a:pPr>
            <a:r>
              <a:rPr lang="tr-TR" dirty="0" err="1"/>
              <a:t>NetworkChangeReceiver</a:t>
            </a:r>
            <a:endParaRPr lang="tr-TR" dirty="0"/>
          </a:p>
        </p:txBody>
      </p:sp>
    </p:spTree>
    <p:extLst>
      <p:ext uri="{BB962C8B-B14F-4D97-AF65-F5344CB8AC3E}">
        <p14:creationId xmlns:p14="http://schemas.microsoft.com/office/powerpoint/2010/main" val="4110658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C0C8FC61-EAA3-4558-A01B-DA6EBBEA4E34}"/>
              </a:ext>
            </a:extLst>
          </p:cNvPr>
          <p:cNvPicPr/>
          <p:nvPr/>
        </p:nvPicPr>
        <p:blipFill rotWithShape="1">
          <a:blip r:embed="rId2"/>
          <a:srcRect l="41667" t="20458" r="44047" b="33686"/>
          <a:stretch/>
        </p:blipFill>
        <p:spPr bwMode="auto">
          <a:xfrm>
            <a:off x="1115073" y="1124188"/>
            <a:ext cx="2156460" cy="3893185"/>
          </a:xfrm>
          <a:prstGeom prst="rect">
            <a:avLst/>
          </a:prstGeom>
          <a:ln>
            <a:noFill/>
          </a:ln>
          <a:extLst>
            <a:ext uri="{53640926-AAD7-44D8-BBD7-CCE9431645EC}">
              <a14:shadowObscured xmlns:a14="http://schemas.microsoft.com/office/drawing/2010/main"/>
            </a:ext>
          </a:extLst>
        </p:spPr>
      </p:pic>
      <p:pic>
        <p:nvPicPr>
          <p:cNvPr id="5" name="Resim 4">
            <a:extLst>
              <a:ext uri="{FF2B5EF4-FFF2-40B4-BE49-F238E27FC236}">
                <a16:creationId xmlns:a16="http://schemas.microsoft.com/office/drawing/2014/main" id="{18121596-33BD-4D69-86D2-F1FB7BB5705A}"/>
              </a:ext>
            </a:extLst>
          </p:cNvPr>
          <p:cNvPicPr/>
          <p:nvPr/>
        </p:nvPicPr>
        <p:blipFill rotWithShape="1">
          <a:blip r:embed="rId3"/>
          <a:srcRect l="44711" t="26106" r="44135" b="38563"/>
          <a:stretch/>
        </p:blipFill>
        <p:spPr bwMode="auto">
          <a:xfrm>
            <a:off x="4799147" y="1124188"/>
            <a:ext cx="2141220" cy="3815080"/>
          </a:xfrm>
          <a:prstGeom prst="rect">
            <a:avLst/>
          </a:prstGeom>
          <a:ln>
            <a:noFill/>
          </a:ln>
          <a:extLst>
            <a:ext uri="{53640926-AAD7-44D8-BBD7-CCE9431645EC}">
              <a14:shadowObscured xmlns:a14="http://schemas.microsoft.com/office/drawing/2010/main"/>
            </a:ext>
          </a:extLst>
        </p:spPr>
      </p:pic>
      <p:pic>
        <p:nvPicPr>
          <p:cNvPr id="6" name="Resim 5">
            <a:extLst>
              <a:ext uri="{FF2B5EF4-FFF2-40B4-BE49-F238E27FC236}">
                <a16:creationId xmlns:a16="http://schemas.microsoft.com/office/drawing/2014/main" id="{59899F09-FC17-4263-BF46-FEBBB57DC267}"/>
              </a:ext>
            </a:extLst>
          </p:cNvPr>
          <p:cNvPicPr/>
          <p:nvPr/>
        </p:nvPicPr>
        <p:blipFill rotWithShape="1">
          <a:blip r:embed="rId4"/>
          <a:srcRect l="44694" t="25768" r="43984" b="38644"/>
          <a:stretch/>
        </p:blipFill>
        <p:spPr bwMode="auto">
          <a:xfrm>
            <a:off x="8194603" y="1124188"/>
            <a:ext cx="2156460" cy="3812540"/>
          </a:xfrm>
          <a:prstGeom prst="rect">
            <a:avLst/>
          </a:prstGeom>
          <a:ln>
            <a:noFill/>
          </a:ln>
          <a:extLst>
            <a:ext uri="{53640926-AAD7-44D8-BBD7-CCE9431645EC}">
              <a14:shadowObscured xmlns:a14="http://schemas.microsoft.com/office/drawing/2010/main"/>
            </a:ext>
          </a:extLst>
        </p:spPr>
      </p:pic>
      <p:sp>
        <p:nvSpPr>
          <p:cNvPr id="7" name="Metin kutusu 6">
            <a:extLst>
              <a:ext uri="{FF2B5EF4-FFF2-40B4-BE49-F238E27FC236}">
                <a16:creationId xmlns:a16="http://schemas.microsoft.com/office/drawing/2014/main" id="{5CA4745E-A5D5-4A2C-A8DB-B802F5F69962}"/>
              </a:ext>
            </a:extLst>
          </p:cNvPr>
          <p:cNvSpPr txBox="1"/>
          <p:nvPr/>
        </p:nvSpPr>
        <p:spPr>
          <a:xfrm>
            <a:off x="4290794" y="339365"/>
            <a:ext cx="3610412" cy="369332"/>
          </a:xfrm>
          <a:prstGeom prst="rect">
            <a:avLst/>
          </a:prstGeom>
          <a:noFill/>
        </p:spPr>
        <p:txBody>
          <a:bodyPr wrap="none" rtlCol="0">
            <a:spAutoFit/>
          </a:bodyPr>
          <a:lstStyle/>
          <a:p>
            <a:r>
              <a:rPr lang="tr-TR" dirty="0"/>
              <a:t>ÖRNEK SAYFA TASARIMLARI</a:t>
            </a:r>
          </a:p>
        </p:txBody>
      </p:sp>
    </p:spTree>
    <p:extLst>
      <p:ext uri="{BB962C8B-B14F-4D97-AF65-F5344CB8AC3E}">
        <p14:creationId xmlns:p14="http://schemas.microsoft.com/office/powerpoint/2010/main" val="30370136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TM04033929[[fn=Kurşun Rengi]]</Template>
  <TotalTime>165</TotalTime>
  <Words>457</Words>
  <Application>Microsoft Office PowerPoint</Application>
  <PresentationFormat>Geniş ekran</PresentationFormat>
  <Paragraphs>62</Paragraphs>
  <Slides>9</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9</vt:i4>
      </vt:variant>
    </vt:vector>
  </HeadingPairs>
  <TitlesOfParts>
    <vt:vector size="17" baseType="lpstr">
      <vt:lpstr>Arial</vt:lpstr>
      <vt:lpstr>Calibri</vt:lpstr>
      <vt:lpstr>Calibri Light</vt:lpstr>
      <vt:lpstr>Calisto MT</vt:lpstr>
      <vt:lpstr>Symbol</vt:lpstr>
      <vt:lpstr>Times New Roman</vt:lpstr>
      <vt:lpstr>Wingdings 2</vt:lpstr>
      <vt:lpstr>Kurşun Rengi</vt:lpstr>
      <vt:lpstr>ITEM CARD</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ITEM CARD</dc:title>
  <dc:creator>güler fatma</dc:creator>
  <cp:lastModifiedBy>güler fatma</cp:lastModifiedBy>
  <cp:revision>9</cp:revision>
  <dcterms:created xsi:type="dcterms:W3CDTF">2020-05-02T11:41:23Z</dcterms:created>
  <dcterms:modified xsi:type="dcterms:W3CDTF">2020-05-02T15:44:13Z</dcterms:modified>
</cp:coreProperties>
</file>