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5143500" cx="9144000"/>
  <p:notesSz cx="6858000" cy="9144000"/>
  <p:embeddedFontLst>
    <p:embeddedFont>
      <p:font typeface="PT Sans Narrow"/>
      <p:regular r:id="rId34"/>
      <p:bold r:id="rId35"/>
    </p:embeddedFont>
    <p:embeddedFont>
      <p:font typeface="Open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PTSansNarrow-bold.fntdata"/><Relationship Id="rId12" Type="http://schemas.openxmlformats.org/officeDocument/2006/relationships/slide" Target="slides/slide8.xml"/><Relationship Id="rId34" Type="http://schemas.openxmlformats.org/officeDocument/2006/relationships/font" Target="fonts/PTSansNarrow-regular.fntdata"/><Relationship Id="rId15" Type="http://schemas.openxmlformats.org/officeDocument/2006/relationships/slide" Target="slides/slide11.xml"/><Relationship Id="rId37" Type="http://schemas.openxmlformats.org/officeDocument/2006/relationships/font" Target="fonts/OpenSans-bold.fntdata"/><Relationship Id="rId14" Type="http://schemas.openxmlformats.org/officeDocument/2006/relationships/slide" Target="slides/slide10.xml"/><Relationship Id="rId36" Type="http://schemas.openxmlformats.org/officeDocument/2006/relationships/font" Target="fonts/OpenSans-regular.fntdata"/><Relationship Id="rId17" Type="http://schemas.openxmlformats.org/officeDocument/2006/relationships/slide" Target="slides/slide13.xml"/><Relationship Id="rId39" Type="http://schemas.openxmlformats.org/officeDocument/2006/relationships/font" Target="fonts/OpenSans-boldItalic.fntdata"/><Relationship Id="rId16" Type="http://schemas.openxmlformats.org/officeDocument/2006/relationships/slide" Target="slides/slide12.xml"/><Relationship Id="rId38" Type="http://schemas.openxmlformats.org/officeDocument/2006/relationships/font" Target="fonts/OpenSans-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7007735" y="3176887"/>
            <a:ext cx="562200" cy="0"/>
          </a:xfrm>
          <a:prstGeom prst="straightConnector1">
            <a:avLst/>
          </a:prstGeom>
          <a:noFill/>
          <a:ln cap="flat" cmpd="sng" w="76200">
            <a:solidFill>
              <a:schemeClr val="lt2"/>
            </a:solidFill>
            <a:prstDash val="solid"/>
            <a:round/>
            <a:headEnd len="med" w="med" type="none"/>
            <a:tailEnd len="med" w="med" type="none"/>
          </a:ln>
        </p:spPr>
      </p:cxnSp>
      <p:cxnSp>
        <p:nvCxnSpPr>
          <p:cNvPr id="11" name="Shape 11"/>
          <p:cNvCxnSpPr/>
          <p:nvPr/>
        </p:nvCxnSpPr>
        <p:spPr>
          <a:xfrm>
            <a:off x="1575034" y="3158251"/>
            <a:ext cx="562200" cy="0"/>
          </a:xfrm>
          <a:prstGeom prst="straightConnector1">
            <a:avLst/>
          </a:prstGeom>
          <a:noFill/>
          <a:ln cap="flat" cmpd="sng" w="76200">
            <a:solidFill>
              <a:schemeClr val="lt2"/>
            </a:solidFill>
            <a:prstDash val="solid"/>
            <a:round/>
            <a:headEnd len="med" w="med" type="none"/>
            <a:tailEnd len="med" w="med" type="none"/>
          </a:ln>
        </p:spPr>
      </p:cxnSp>
      <p:grpSp>
        <p:nvGrpSpPr>
          <p:cNvPr id="12" name="Shape 12"/>
          <p:cNvGrpSpPr/>
          <p:nvPr/>
        </p:nvGrpSpPr>
        <p:grpSpPr>
          <a:xfrm>
            <a:off x="1004144" y="1022025"/>
            <a:ext cx="7136667" cy="152400"/>
            <a:chOff x="1346428" y="1011300"/>
            <a:chExt cx="6452100" cy="152400"/>
          </a:xfrm>
        </p:grpSpPr>
        <p:cxnSp>
          <p:nvCxnSpPr>
            <p:cNvPr id="13" name="Shape 13"/>
            <p:cNvCxnSpPr/>
            <p:nvPr/>
          </p:nvCxnSpPr>
          <p:spPr>
            <a:xfrm rot="10800000">
              <a:off x="1346428" y="1011300"/>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4" name="Shape 14"/>
            <p:cNvCxnSpPr/>
            <p:nvPr/>
          </p:nvCxnSpPr>
          <p:spPr>
            <a:xfrm rot="10800000">
              <a:off x="1346428" y="1163700"/>
              <a:ext cx="6452100" cy="0"/>
            </a:xfrm>
            <a:prstGeom prst="straightConnector1">
              <a:avLst/>
            </a:prstGeom>
            <a:noFill/>
            <a:ln cap="flat" cmpd="sng" w="9525">
              <a:solidFill>
                <a:schemeClr val="accent3"/>
              </a:solidFill>
              <a:prstDash val="solid"/>
              <a:round/>
              <a:headEnd len="med" w="med" type="none"/>
              <a:tailEnd len="med" w="med" type="none"/>
            </a:ln>
          </p:spPr>
        </p:cxnSp>
      </p:grpSp>
      <p:grpSp>
        <p:nvGrpSpPr>
          <p:cNvPr id="15" name="Shape 15"/>
          <p:cNvGrpSpPr/>
          <p:nvPr/>
        </p:nvGrpSpPr>
        <p:grpSpPr>
          <a:xfrm>
            <a:off x="1004151" y="3969100"/>
            <a:ext cx="7136667" cy="152400"/>
            <a:chOff x="1346435" y="3969087"/>
            <a:chExt cx="6452100" cy="152400"/>
          </a:xfrm>
        </p:grpSpPr>
        <p:cxnSp>
          <p:nvCxnSpPr>
            <p:cNvPr id="16" name="Shape 16"/>
            <p:cNvCxnSpPr/>
            <p:nvPr/>
          </p:nvCxnSpPr>
          <p:spPr>
            <a:xfrm>
              <a:off x="1346435" y="4121487"/>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7" name="Shape 17"/>
            <p:cNvCxnSpPr/>
            <p:nvPr/>
          </p:nvCxnSpPr>
          <p:spPr>
            <a:xfrm>
              <a:off x="1346435" y="3969087"/>
              <a:ext cx="6452100" cy="0"/>
            </a:xfrm>
            <a:prstGeom prst="straightConnector1">
              <a:avLst/>
            </a:prstGeom>
            <a:noFill/>
            <a:ln cap="flat" cmpd="sng" w="9525">
              <a:solidFill>
                <a:schemeClr val="accent3"/>
              </a:solidFill>
              <a:prstDash val="solid"/>
              <a:round/>
              <a:headEnd len="med" w="med" type="none"/>
              <a:tailEnd len="med" w="med" type="none"/>
            </a:ln>
          </p:spPr>
        </p:cxnSp>
      </p:grpSp>
      <p:sp>
        <p:nvSpPr>
          <p:cNvPr id="18" name="Shape 18"/>
          <p:cNvSpPr txBox="1"/>
          <p:nvPr>
            <p:ph type="ctrTitle"/>
          </p:nvPr>
        </p:nvSpPr>
        <p:spPr>
          <a:xfrm>
            <a:off x="1004150" y="1751764"/>
            <a:ext cx="7136700" cy="1022400"/>
          </a:xfrm>
          <a:prstGeom prst="rect">
            <a:avLst/>
          </a:prstGeom>
        </p:spPr>
        <p:txBody>
          <a:bodyPr anchorCtr="0" anchor="b" bIns="91425" lIns="91425" rIns="91425"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19" name="Shape 19"/>
          <p:cNvSpPr txBox="1"/>
          <p:nvPr>
            <p:ph idx="1" type="subTitle"/>
          </p:nvPr>
        </p:nvSpPr>
        <p:spPr>
          <a:xfrm>
            <a:off x="2137225" y="2850039"/>
            <a:ext cx="4870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5"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7" name="Shape 57"/>
          <p:cNvSpPr txBox="1"/>
          <p:nvPr>
            <p:ph type="title"/>
          </p:nvPr>
        </p:nvSpPr>
        <p:spPr>
          <a:xfrm>
            <a:off x="311700" y="1304850"/>
            <a:ext cx="8520600" cy="1538400"/>
          </a:xfrm>
          <a:prstGeom prst="rect">
            <a:avLst/>
          </a:prstGeom>
        </p:spPr>
        <p:txBody>
          <a:bodyPr anchorCtr="0" anchor="ctr" bIns="91425" lIns="91425" rIns="91425" tIns="91425"/>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p:txBody>
      </p:sp>
      <p:sp>
        <p:nvSpPr>
          <p:cNvPr id="58" name="Shape 58"/>
          <p:cNvSpPr txBox="1"/>
          <p:nvPr>
            <p:ph idx="1" type="body"/>
          </p:nvPr>
        </p:nvSpPr>
        <p:spPr>
          <a:xfrm>
            <a:off x="311700" y="2995650"/>
            <a:ext cx="85206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9" name="Shape 5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0" name="Shape 60"/>
        <p:cNvGrpSpPr/>
        <p:nvPr/>
      </p:nvGrpSpPr>
      <p:grpSpPr>
        <a:xfrm>
          <a:off x="0" y="0"/>
          <a:ext cx="0" cy="0"/>
          <a:chOff x="0" y="0"/>
          <a:chExt cx="0" cy="0"/>
        </a:xfrm>
      </p:grpSpPr>
      <p:sp>
        <p:nvSpPr>
          <p:cNvPr id="61" name="Shape 6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3" name="Shape 23"/>
          <p:cNvSpPr txBox="1"/>
          <p:nvPr>
            <p:ph type="title"/>
          </p:nvPr>
        </p:nvSpPr>
        <p:spPr>
          <a:xfrm>
            <a:off x="311700" y="814800"/>
            <a:ext cx="8571300" cy="942000"/>
          </a:xfrm>
          <a:prstGeom prst="rect">
            <a:avLst/>
          </a:prstGeom>
        </p:spPr>
        <p:txBody>
          <a:bodyPr anchorCtr="0" anchor="ctr"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5"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11700" y="1266325"/>
            <a:ext cx="8520600" cy="330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9" name="Shape 2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0" name="Shape 30"/>
        <p:cNvGrpSpPr/>
        <p:nvPr/>
      </p:nvGrpSpPr>
      <p:grpSpPr>
        <a:xfrm>
          <a:off x="0" y="0"/>
          <a:ext cx="0" cy="0"/>
          <a:chOff x="0" y="0"/>
          <a:chExt cx="0" cy="0"/>
        </a:xfrm>
      </p:grpSpPr>
      <p:sp>
        <p:nvSpPr>
          <p:cNvPr id="31" name="Shape 31"/>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 type="body"/>
          </p:nvPr>
        </p:nvSpPr>
        <p:spPr>
          <a:xfrm>
            <a:off x="311700" y="1266175"/>
            <a:ext cx="3999900" cy="33027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3" name="Shape 33"/>
          <p:cNvSpPr txBox="1"/>
          <p:nvPr>
            <p:ph idx="2" type="body"/>
          </p:nvPr>
        </p:nvSpPr>
        <p:spPr>
          <a:xfrm>
            <a:off x="4832400" y="1266175"/>
            <a:ext cx="3999900" cy="33027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5" name="Shape 35"/>
        <p:cNvGrpSpPr/>
        <p:nvPr/>
      </p:nvGrpSpPr>
      <p:grpSpPr>
        <a:xfrm>
          <a:off x="0" y="0"/>
          <a:ext cx="0" cy="0"/>
          <a:chOff x="0" y="0"/>
          <a:chExt cx="0" cy="0"/>
        </a:xfrm>
      </p:grpSpPr>
      <p:sp>
        <p:nvSpPr>
          <p:cNvPr id="36" name="Shape 36"/>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8" name="Shape 38"/>
        <p:cNvGrpSpPr/>
        <p:nvPr/>
      </p:nvGrpSpPr>
      <p:grpSpPr>
        <a:xfrm>
          <a:off x="0" y="0"/>
          <a:ext cx="0" cy="0"/>
          <a:chOff x="0" y="0"/>
          <a:chExt cx="0" cy="0"/>
        </a:xfrm>
      </p:grpSpPr>
      <p:sp>
        <p:nvSpPr>
          <p:cNvPr id="39" name="Shape 3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6"/>
        </a:solidFill>
      </p:bgPr>
    </p:bg>
    <p:spTree>
      <p:nvGrpSpPr>
        <p:cNvPr id="42" name="Shape 42"/>
        <p:cNvGrpSpPr/>
        <p:nvPr/>
      </p:nvGrpSpPr>
      <p:grpSpPr>
        <a:xfrm>
          <a:off x="0" y="0"/>
          <a:ext cx="0" cy="0"/>
          <a:chOff x="0" y="0"/>
          <a:chExt cx="0" cy="0"/>
        </a:xfrm>
      </p:grpSpPr>
      <p:sp>
        <p:nvSpPr>
          <p:cNvPr id="43" name="Shape 43"/>
          <p:cNvSpPr txBox="1"/>
          <p:nvPr>
            <p:ph type="title"/>
          </p:nvPr>
        </p:nvSpPr>
        <p:spPr>
          <a:xfrm>
            <a:off x="490250" y="526350"/>
            <a:ext cx="5613600" cy="4090800"/>
          </a:xfrm>
          <a:prstGeom prst="rect">
            <a:avLst/>
          </a:prstGeom>
        </p:spPr>
        <p:txBody>
          <a:bodyPr anchorCtr="0" anchor="ctr" bIns="91425" lIns="91425" rIns="91425" tIns="91425"/>
          <a:lstStyle>
            <a:lvl1pPr lvl="0">
              <a:spcBef>
                <a:spcPts val="0"/>
              </a:spcBef>
              <a:buClr>
                <a:schemeClr val="dk2"/>
              </a:buClr>
              <a:buSzPct val="100000"/>
              <a:defRPr b="0" sz="5400">
                <a:solidFill>
                  <a:schemeClr val="dk2"/>
                </a:solidFill>
              </a:defRPr>
            </a:lvl1pPr>
            <a:lvl2pPr lvl="1">
              <a:spcBef>
                <a:spcPts val="0"/>
              </a:spcBef>
              <a:buClr>
                <a:schemeClr val="dk2"/>
              </a:buClr>
              <a:buSzPct val="100000"/>
              <a:defRPr b="0" sz="5400">
                <a:solidFill>
                  <a:schemeClr val="dk2"/>
                </a:solidFill>
              </a:defRPr>
            </a:lvl2pPr>
            <a:lvl3pPr lvl="2">
              <a:spcBef>
                <a:spcPts val="0"/>
              </a:spcBef>
              <a:buClr>
                <a:schemeClr val="dk2"/>
              </a:buClr>
              <a:buSzPct val="100000"/>
              <a:defRPr b="0" sz="5400">
                <a:solidFill>
                  <a:schemeClr val="dk2"/>
                </a:solidFill>
              </a:defRPr>
            </a:lvl3pPr>
            <a:lvl4pPr lvl="3">
              <a:spcBef>
                <a:spcPts val="0"/>
              </a:spcBef>
              <a:buClr>
                <a:schemeClr val="dk2"/>
              </a:buClr>
              <a:buSzPct val="100000"/>
              <a:defRPr b="0" sz="5400">
                <a:solidFill>
                  <a:schemeClr val="dk2"/>
                </a:solidFill>
              </a:defRPr>
            </a:lvl4pPr>
            <a:lvl5pPr lvl="4">
              <a:spcBef>
                <a:spcPts val="0"/>
              </a:spcBef>
              <a:buClr>
                <a:schemeClr val="dk2"/>
              </a:buClr>
              <a:buSzPct val="100000"/>
              <a:defRPr b="0" sz="5400">
                <a:solidFill>
                  <a:schemeClr val="dk2"/>
                </a:solidFill>
              </a:defRPr>
            </a:lvl5pPr>
            <a:lvl6pPr lvl="5">
              <a:spcBef>
                <a:spcPts val="0"/>
              </a:spcBef>
              <a:buClr>
                <a:schemeClr val="dk2"/>
              </a:buClr>
              <a:buSzPct val="100000"/>
              <a:defRPr b="0" sz="5400">
                <a:solidFill>
                  <a:schemeClr val="dk2"/>
                </a:solidFill>
              </a:defRPr>
            </a:lvl6pPr>
            <a:lvl7pPr lvl="6">
              <a:spcBef>
                <a:spcPts val="0"/>
              </a:spcBef>
              <a:buClr>
                <a:schemeClr val="dk2"/>
              </a:buClr>
              <a:buSzPct val="100000"/>
              <a:defRPr b="0" sz="5400">
                <a:solidFill>
                  <a:schemeClr val="dk2"/>
                </a:solidFill>
              </a:defRPr>
            </a:lvl7pPr>
            <a:lvl8pPr lvl="7">
              <a:spcBef>
                <a:spcPts val="0"/>
              </a:spcBef>
              <a:buClr>
                <a:schemeClr val="dk2"/>
              </a:buClr>
              <a:buSzPct val="100000"/>
              <a:defRPr b="0" sz="5400">
                <a:solidFill>
                  <a:schemeClr val="dk2"/>
                </a:solidFill>
              </a:defRPr>
            </a:lvl8pPr>
            <a:lvl9pPr lvl="8">
              <a:spcBef>
                <a:spcPts val="0"/>
              </a:spcBef>
              <a:buClr>
                <a:schemeClr val="dk2"/>
              </a:buClr>
              <a:buSzPct val="100000"/>
              <a:defRPr b="0" sz="5400">
                <a:solidFill>
                  <a:schemeClr val="dk2"/>
                </a:solidFill>
              </a:defRPr>
            </a:lvl9pPr>
          </a:lstStyle>
          <a:p/>
        </p:txBody>
      </p:sp>
      <p:sp>
        <p:nvSpPr>
          <p:cNvPr id="44" name="Shape 4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cxnSp>
        <p:nvCxnSpPr>
          <p:cNvPr id="47" name="Shape 47"/>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8" name="Shape 48"/>
          <p:cNvSpPr txBox="1"/>
          <p:nvPr>
            <p:ph type="title"/>
          </p:nvPr>
        </p:nvSpPr>
        <p:spPr>
          <a:xfrm>
            <a:off x="265500" y="1039675"/>
            <a:ext cx="4045200" cy="16758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9" name="Shape 49"/>
          <p:cNvSpPr txBox="1"/>
          <p:nvPr>
            <p:ph idx="1" type="subTitle"/>
          </p:nvPr>
        </p:nvSpPr>
        <p:spPr>
          <a:xfrm>
            <a:off x="265500" y="27268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ph idx="1" type="body"/>
          </p:nvPr>
        </p:nvSpPr>
        <p:spPr>
          <a:xfrm>
            <a:off x="311700" y="423072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p:txBody>
      </p:sp>
      <p:sp>
        <p:nvSpPr>
          <p:cNvPr id="54" name="Shape 5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707400"/>
          </a:xfrm>
          <a:prstGeom prst="rect">
            <a:avLst/>
          </a:prstGeom>
          <a:noFill/>
          <a:ln>
            <a:noFill/>
          </a:ln>
        </p:spPr>
        <p:txBody>
          <a:bodyPr anchorCtr="0" anchor="t" bIns="91425" lIns="91425" rIns="91425" tIns="91425"/>
          <a:lstStyle>
            <a:lvl1pPr lvl="0">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Shape 7"/>
          <p:cNvSpPr txBox="1"/>
          <p:nvPr>
            <p:ph idx="1" type="body"/>
          </p:nvPr>
        </p:nvSpPr>
        <p:spPr>
          <a:xfrm>
            <a:off x="311700" y="1266325"/>
            <a:ext cx="8520600" cy="33027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latin typeface="Open Sans"/>
                <a:ea typeface="Open Sans"/>
                <a:cs typeface="Open Sans"/>
                <a:sym typeface="Open Sans"/>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www.nexthoughts.com" TargetMode="External"/><Relationship Id="rId4" Type="http://schemas.openxmlformats.org/officeDocument/2006/relationships/image" Target="../media/image0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docs.spring.io/spring/docs/current/spring-framework-reference/html/mvc.html" TargetMode="External"/><Relationship Id="rId4" Type="http://schemas.openxmlformats.org/officeDocument/2006/relationships/hyperlink" Target="http://www.codejava.net/frameworks/spring/spring-4-and-hibernate-4-integration-tutorial-part-2-java-based-configuration"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ctrTitle"/>
          </p:nvPr>
        </p:nvSpPr>
        <p:spPr>
          <a:xfrm>
            <a:off x="1003650" y="1549639"/>
            <a:ext cx="7136700" cy="1022400"/>
          </a:xfrm>
          <a:prstGeom prst="rect">
            <a:avLst/>
          </a:prstGeom>
        </p:spPr>
        <p:txBody>
          <a:bodyPr anchorCtr="0" anchor="b" bIns="91425" lIns="91425" rIns="91425" tIns="91425">
            <a:noAutofit/>
          </a:bodyPr>
          <a:lstStyle/>
          <a:p>
            <a:pPr lvl="0">
              <a:spcBef>
                <a:spcPts val="0"/>
              </a:spcBef>
              <a:buNone/>
            </a:pPr>
            <a:r>
              <a:rPr lang="en"/>
              <a:t>Spring MVC</a:t>
            </a:r>
          </a:p>
        </p:txBody>
      </p:sp>
      <p:sp>
        <p:nvSpPr>
          <p:cNvPr id="67" name="Shape 67"/>
          <p:cNvSpPr txBox="1"/>
          <p:nvPr>
            <p:ph idx="1" type="subTitle"/>
          </p:nvPr>
        </p:nvSpPr>
        <p:spPr>
          <a:xfrm>
            <a:off x="2137225" y="2850039"/>
            <a:ext cx="4870500" cy="792600"/>
          </a:xfrm>
          <a:prstGeom prst="rect">
            <a:avLst/>
          </a:prstGeom>
        </p:spPr>
        <p:txBody>
          <a:bodyPr anchorCtr="0" anchor="t" bIns="91425" lIns="91425" rIns="91425" tIns="91425">
            <a:noAutofit/>
          </a:bodyPr>
          <a:lstStyle/>
          <a:p>
            <a:pPr lvl="0">
              <a:spcBef>
                <a:spcPts val="0"/>
              </a:spcBef>
              <a:buNone/>
            </a:pPr>
            <a:r>
              <a:rPr lang="en"/>
              <a:t>Code Camp - December 2016</a:t>
            </a:r>
          </a:p>
        </p:txBody>
      </p:sp>
      <p:pic>
        <p:nvPicPr>
          <p:cNvPr descr="NexThoughts Logo Transparent Background.png" id="68" name="Shape 68">
            <a:hlinkClick r:id="rId3"/>
          </p:cNvPr>
          <p:cNvPicPr preferRelativeResize="0"/>
          <p:nvPr/>
        </p:nvPicPr>
        <p:blipFill>
          <a:blip r:embed="rId4">
            <a:alphaModFix/>
          </a:blip>
          <a:stretch>
            <a:fillRect/>
          </a:stretch>
        </p:blipFill>
        <p:spPr>
          <a:xfrm>
            <a:off x="3117150" y="381825"/>
            <a:ext cx="2616648" cy="426750"/>
          </a:xfrm>
          <a:prstGeom prst="rect">
            <a:avLst/>
          </a:prstGeom>
          <a:noFill/>
          <a:ln>
            <a:noFill/>
          </a:ln>
        </p:spPr>
      </p:pic>
      <p:sp>
        <p:nvSpPr>
          <p:cNvPr id="69" name="Shape 69"/>
          <p:cNvSpPr txBox="1"/>
          <p:nvPr/>
        </p:nvSpPr>
        <p:spPr>
          <a:xfrm>
            <a:off x="1082925" y="4539025"/>
            <a:ext cx="7089900" cy="425400"/>
          </a:xfrm>
          <a:prstGeom prst="rect">
            <a:avLst/>
          </a:prstGeom>
          <a:noFill/>
          <a:ln>
            <a:noFill/>
          </a:ln>
        </p:spPr>
        <p:txBody>
          <a:bodyPr anchorCtr="0" anchor="t" bIns="91425" lIns="91425" rIns="91425" tIns="91425">
            <a:noAutofit/>
          </a:bodyPr>
          <a:lstStyle/>
          <a:p>
            <a:pPr lvl="0" algn="r">
              <a:spcBef>
                <a:spcPts val="0"/>
              </a:spcBef>
              <a:buNone/>
            </a:pPr>
            <a:r>
              <a:rPr b="1" lang="en"/>
              <a:t>Presented by - Gaurav and Nakul</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Request Flow Continued … </a:t>
            </a:r>
          </a:p>
        </p:txBody>
      </p:sp>
      <p:sp>
        <p:nvSpPr>
          <p:cNvPr id="124" name="Shape 124"/>
          <p:cNvSpPr txBox="1"/>
          <p:nvPr>
            <p:ph idx="1" type="body"/>
          </p:nvPr>
        </p:nvSpPr>
        <p:spPr>
          <a:xfrm>
            <a:off x="311700" y="1266325"/>
            <a:ext cx="8520600" cy="3700200"/>
          </a:xfrm>
          <a:prstGeom prst="rect">
            <a:avLst/>
          </a:prstGeom>
        </p:spPr>
        <p:txBody>
          <a:bodyPr anchorCtr="0" anchor="t" bIns="91425" lIns="91425" rIns="91425" tIns="91425">
            <a:noAutofit/>
          </a:bodyPr>
          <a:lstStyle/>
          <a:p>
            <a:pPr lvl="0">
              <a:spcBef>
                <a:spcPts val="0"/>
              </a:spcBef>
              <a:buNone/>
            </a:pPr>
            <a:r>
              <a:rPr lang="en"/>
              <a:t>Once an appropriate controller has been chosen, DispatcherServlet sends the request on its merry way to the chosen controller. At the controller, the request drops off its payload (the information submitted by the user) and patiently waits while the controller processes that information. </a:t>
            </a:r>
          </a:p>
          <a:p>
            <a:pPr lvl="0">
              <a:spcBef>
                <a:spcPts val="0"/>
              </a:spcBef>
              <a:buNone/>
            </a:pPr>
            <a:r>
              <a:rPr lang="en"/>
              <a:t>The logic performed by a controller often results in some information that needs to be carried back to the user and displayed in the browser. This information is referred to as the model.</a:t>
            </a:r>
          </a:p>
          <a:p>
            <a:pPr lvl="0">
              <a:spcBef>
                <a:spcPts val="0"/>
              </a:spcBef>
              <a:buNone/>
            </a:pPr>
            <a:r>
              <a:rPr lang="en"/>
              <a:t>The information needs to be given to a view, typically a JavaServer Page ( JSP).</a:t>
            </a:r>
          </a:p>
          <a:p>
            <a:pPr lvl="0">
              <a:spcBef>
                <a:spcPts val="0"/>
              </a:spcBef>
              <a:buNone/>
            </a:pPr>
            <a:r>
              <a:t/>
            </a:r>
            <a:endParaRPr/>
          </a:p>
          <a:p>
            <a:pPr lvl="0">
              <a:spcBef>
                <a:spcPts val="0"/>
              </a:spcBef>
              <a:buNone/>
            </a:pPr>
            <a:r>
              <a:t/>
            </a:r>
            <a:endParaRPr/>
          </a:p>
          <a:p>
            <a:pPr lv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Request Flow Continued … </a:t>
            </a:r>
          </a:p>
        </p:txBody>
      </p:sp>
      <p:sp>
        <p:nvSpPr>
          <p:cNvPr id="130" name="Shape 130"/>
          <p:cNvSpPr txBox="1"/>
          <p:nvPr>
            <p:ph idx="1" type="body"/>
          </p:nvPr>
        </p:nvSpPr>
        <p:spPr>
          <a:xfrm>
            <a:off x="311700" y="1266325"/>
            <a:ext cx="8520600" cy="3700200"/>
          </a:xfrm>
          <a:prstGeom prst="rect">
            <a:avLst/>
          </a:prstGeom>
        </p:spPr>
        <p:txBody>
          <a:bodyPr anchorCtr="0" anchor="t" bIns="91425" lIns="91425" rIns="91425" tIns="91425">
            <a:noAutofit/>
          </a:bodyPr>
          <a:lstStyle/>
          <a:p>
            <a:pPr lvl="0">
              <a:spcBef>
                <a:spcPts val="0"/>
              </a:spcBef>
              <a:buNone/>
            </a:pPr>
            <a:r>
              <a:rPr lang="en"/>
              <a:t>One of the last things a controller does is package up the model data and identify the name of a view that should render the output. It then sends the request, along with the model and view name, back to the DispatcherServlet, So that the controller doesn’t get coupled to a particular view.</a:t>
            </a:r>
          </a:p>
          <a:p>
            <a:pPr lvl="0">
              <a:spcBef>
                <a:spcPts val="0"/>
              </a:spcBef>
              <a:buNone/>
            </a:pPr>
            <a:r>
              <a:rPr lang="en"/>
              <a:t>The view name passed back to DispatcherServlet doesn’t directly identify a specific JSP . It doesn’t even necessarily suggest that the view is a JSP . Instead, it only carries a logical name that will be used to look up the actual view that will produce the result. The DispatcherServlet consults a view resolver to map the logical view name to a specific view implementation, which may or may not be a JSP .</a:t>
            </a:r>
          </a:p>
          <a:p>
            <a:pPr lv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Request Flow Continued …  </a:t>
            </a:r>
          </a:p>
        </p:txBody>
      </p:sp>
      <p:sp>
        <p:nvSpPr>
          <p:cNvPr id="136" name="Shape 136"/>
          <p:cNvSpPr txBox="1"/>
          <p:nvPr>
            <p:ph idx="1" type="body"/>
          </p:nvPr>
        </p:nvSpPr>
        <p:spPr>
          <a:xfrm>
            <a:off x="311700" y="1266325"/>
            <a:ext cx="8520600" cy="3700200"/>
          </a:xfrm>
          <a:prstGeom prst="rect">
            <a:avLst/>
          </a:prstGeom>
        </p:spPr>
        <p:txBody>
          <a:bodyPr anchorCtr="0" anchor="t" bIns="91425" lIns="91425" rIns="91425" tIns="91425">
            <a:noAutofit/>
          </a:bodyPr>
          <a:lstStyle/>
          <a:p>
            <a:pPr lvl="0">
              <a:spcBef>
                <a:spcPts val="0"/>
              </a:spcBef>
              <a:buNone/>
            </a:pPr>
            <a:r>
              <a:rPr lang="en"/>
              <a:t>Now that DispatcherServlet knows which view will render the result, the request’s job is almost over. Its final stop is at the view implementation, typically a JSP, where it delivers the model data.</a:t>
            </a:r>
          </a:p>
          <a:p>
            <a:pPr lvl="0">
              <a:spcBef>
                <a:spcPts val="0"/>
              </a:spcBef>
              <a:buNone/>
            </a:pPr>
            <a:r>
              <a:t/>
            </a:r>
            <a:endParaRPr/>
          </a:p>
          <a:p>
            <a:pPr lvl="0">
              <a:spcBef>
                <a:spcPts val="0"/>
              </a:spcBef>
              <a:buNone/>
            </a:pPr>
            <a:r>
              <a:rPr lang="en"/>
              <a:t> The request’s job is finally done. The view will use the model data to render output that will be carried back to the client by the (not so hardworking) response object.</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Dispatcher Servlet</a:t>
            </a:r>
          </a:p>
        </p:txBody>
      </p:sp>
      <p:sp>
        <p:nvSpPr>
          <p:cNvPr id="142" name="Shape 142"/>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
                <a:solidFill>
                  <a:srgbClr val="434343"/>
                </a:solidFill>
                <a:highlight>
                  <a:srgbClr val="FFFFFF"/>
                </a:highlight>
              </a:rPr>
              <a:t>Let’s open up the file </a:t>
            </a:r>
            <a:r>
              <a:rPr lang="en">
                <a:solidFill>
                  <a:srgbClr val="434343"/>
                </a:solidFill>
              </a:rPr>
              <a:t>SpringMVCDemoWebInitializer.java</a:t>
            </a:r>
          </a:p>
          <a:p>
            <a:pPr lvl="0">
              <a:spcBef>
                <a:spcPts val="0"/>
              </a:spcBef>
              <a:buNone/>
            </a:pPr>
            <a:r>
              <a:t/>
            </a:r>
            <a:endParaRPr>
              <a:solidFill>
                <a:srgbClr val="434343"/>
              </a:solidFill>
            </a:endParaRPr>
          </a:p>
          <a:p>
            <a:pPr lvl="0">
              <a:spcBef>
                <a:spcPts val="0"/>
              </a:spcBef>
              <a:buNone/>
            </a:pPr>
            <a:r>
              <a:rPr lang="en">
                <a:solidFill>
                  <a:srgbClr val="434343"/>
                </a:solidFill>
              </a:rPr>
              <a:t>It’s probably sufficient to know that any class that extends AbstractAnnotationConfigDispatcherServletInitializer will automatically be used to configure DispatcherServlet and the Spring application context in the application’s servlet context.</a:t>
            </a:r>
          </a:p>
          <a:p>
            <a:pPr lvl="0">
              <a:spcBef>
                <a:spcPts val="0"/>
              </a:spcBef>
              <a:buNone/>
            </a:pPr>
            <a:r>
              <a:t/>
            </a:r>
            <a:endParaRPr>
              <a:solidFill>
                <a:srgbClr val="434343"/>
              </a:solidFill>
              <a:highlight>
                <a:srgbClr val="E4E4FF"/>
              </a:highlight>
            </a:endParaRPr>
          </a:p>
          <a:p>
            <a:pPr lvl="0">
              <a:spcBef>
                <a:spcPts val="0"/>
              </a:spcBef>
              <a:buNone/>
            </a:pPr>
            <a:r>
              <a:t/>
            </a:r>
            <a:endParaRPr b="1">
              <a:solidFill>
                <a:srgbClr val="434343"/>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AbstractAnnotationDispatcherServletInitializer</a:t>
            </a:r>
          </a:p>
        </p:txBody>
      </p:sp>
      <p:sp>
        <p:nvSpPr>
          <p:cNvPr id="148" name="Shape 148"/>
          <p:cNvSpPr txBox="1"/>
          <p:nvPr>
            <p:ph idx="1" type="body"/>
          </p:nvPr>
        </p:nvSpPr>
        <p:spPr>
          <a:xfrm>
            <a:off x="311700" y="1266325"/>
            <a:ext cx="8520600" cy="3877200"/>
          </a:xfrm>
          <a:prstGeom prst="rect">
            <a:avLst/>
          </a:prstGeom>
        </p:spPr>
        <p:txBody>
          <a:bodyPr anchorCtr="0" anchor="t" bIns="91425" lIns="91425" rIns="91425" tIns="91425">
            <a:noAutofit/>
          </a:bodyPr>
          <a:lstStyle/>
          <a:p>
            <a:pPr lvl="0">
              <a:spcBef>
                <a:spcPts val="0"/>
              </a:spcBef>
              <a:buNone/>
            </a:pPr>
            <a:r>
              <a:rPr lang="en"/>
              <a:t>In a Servlet 3.0 environment, the container looks for any classes in the classpath that implement the javax.servlet.ServletContainerInitializer interface, if any are found, they’re used to configure the servlet container.Spring supplies an implementation of that interface called SpringServletContainerInitializer that, in turn, seeks out any classes that implement WebApplicationInitializer and delegates to them for configuration. Spring 3.2 introduced a convenient base implementation of WebApplicationInitializer called AbstractAnnotationConfigDispatcher- ServletInitializer. Because your SpringMVCDemoWebAppInitializer extends AbstractAnnotationConfigDispatcherServletInitializer it will be automatically discovered when deployed in a Servlet 3.0 container and be used to configure the servlet context.</a:t>
            </a:r>
          </a:p>
          <a:p>
            <a:pPr lvl="0">
              <a:spcBef>
                <a:spcPts val="0"/>
              </a:spcBef>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A tale of two application contexts</a:t>
            </a:r>
          </a:p>
        </p:txBody>
      </p:sp>
      <p:sp>
        <p:nvSpPr>
          <p:cNvPr id="154" name="Shape 154"/>
          <p:cNvSpPr txBox="1"/>
          <p:nvPr>
            <p:ph idx="1" type="body"/>
          </p:nvPr>
        </p:nvSpPr>
        <p:spPr>
          <a:xfrm>
            <a:off x="311700" y="1266325"/>
            <a:ext cx="8520600" cy="3685500"/>
          </a:xfrm>
          <a:prstGeom prst="rect">
            <a:avLst/>
          </a:prstGeom>
        </p:spPr>
        <p:txBody>
          <a:bodyPr anchorCtr="0" anchor="t" bIns="91425" lIns="91425" rIns="91425" tIns="91425">
            <a:noAutofit/>
          </a:bodyPr>
          <a:lstStyle/>
          <a:p>
            <a:pPr lvl="0">
              <a:spcBef>
                <a:spcPts val="0"/>
              </a:spcBef>
              <a:buNone/>
            </a:pPr>
            <a:r>
              <a:rPr lang="en"/>
              <a:t>When DispatcherServlet starts up, it creates a Spring application context and starts loading it with beans declared in the configuration files or classes that it’s given. With the getServletConfigClasses().</a:t>
            </a:r>
          </a:p>
          <a:p>
            <a:pPr lvl="0">
              <a:spcBef>
                <a:spcPts val="0"/>
              </a:spcBef>
              <a:buNone/>
            </a:pPr>
            <a:r>
              <a:rPr lang="en"/>
              <a:t>But in Spring web applications, there’s often another application context. This other application context is created by ContextLoaderListener. Whereas DispatcherServlet is expected to load beans containing web components such as controllers, view resolvers, and handler mappings, ContextLoaderListener is expected to load the other beans in your application. These beans are typically the middle-tier and data-tier components that drive the back end of the application.</a:t>
            </a:r>
          </a:p>
          <a:p>
            <a:pPr lvl="0">
              <a:spcBef>
                <a:spcPts val="0"/>
              </a:spcBef>
              <a:buNone/>
            </a:pPr>
            <a:r>
              <a:t/>
            </a:r>
            <a:endParaRPr/>
          </a:p>
          <a:p>
            <a:pPr lvl="0">
              <a:spcBef>
                <a:spcPts val="0"/>
              </a:spcBef>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Controllers</a:t>
            </a:r>
          </a:p>
        </p:txBody>
      </p:sp>
      <p:sp>
        <p:nvSpPr>
          <p:cNvPr id="160" name="Shape 160"/>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
              <a:t>@Controller is a stereotype annotation, based on the @Component annotation. Its purpose here is entirely for the benefit of component-scanning.</a:t>
            </a:r>
          </a:p>
          <a:p>
            <a:pPr lvl="0">
              <a:spcBef>
                <a:spcPts val="0"/>
              </a:spcBef>
              <a:buNone/>
            </a:pPr>
            <a:r>
              <a:rPr lang="en"/>
              <a:t>The value attribute specifies the request path that this method will handle, and the method attribute details the HTTP method that it can handle.</a:t>
            </a:r>
          </a:p>
          <a:p>
            <a:pPr lvl="0">
              <a:spcBef>
                <a:spcPts val="0"/>
              </a:spcBef>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Controllers</a:t>
            </a:r>
          </a:p>
        </p:txBody>
      </p:sp>
      <p:sp>
        <p:nvSpPr>
          <p:cNvPr id="166" name="Shape 166"/>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
              <a:t>This String will be interpreted by Spring MVC as the name of the view that will be rendered. DispatcherServlet will ask the view resolver to resolve this logical view name into an actual view.</a:t>
            </a:r>
          </a:p>
          <a:p>
            <a:pPr lvl="0">
              <a:spcBef>
                <a:spcPts val="0"/>
              </a:spcBef>
              <a:buNone/>
            </a:pPr>
            <a:r>
              <a:rPr lang="en"/>
              <a:t>Given the way you configured InternalResourceViewResolver, the view name “home” will be resolved as a JSP at / WEB-INF /views/home.jsp</a:t>
            </a:r>
          </a:p>
          <a:p>
            <a:pPr lvl="0" rtl="0">
              <a:spcBef>
                <a:spcPts val="0"/>
              </a:spcBef>
              <a:buNone/>
            </a:pPr>
            <a:r>
              <a:t/>
            </a:r>
            <a:endParaRPr/>
          </a:p>
          <a:p>
            <a:pPr lvl="0" rtl="0">
              <a:spcBef>
                <a:spcPts val="0"/>
              </a:spcBef>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Controllers</a:t>
            </a:r>
          </a:p>
        </p:txBody>
      </p:sp>
      <p:sp>
        <p:nvSpPr>
          <p:cNvPr id="172" name="Shape 172"/>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
              <a:t>Any time there’s a class-level @RequestMapping on a controller class, it applies to all handler methods in the controller. Then any @RequestMapping annotations on handler methods will complement the class-level @RequestMapping .</a:t>
            </a:r>
          </a:p>
          <a:p>
            <a:pPr lvl="0" rtl="0">
              <a:spcBef>
                <a:spcPts val="0"/>
              </a:spcBef>
              <a:buNone/>
            </a:pPr>
            <a:r>
              <a:t/>
            </a:r>
            <a:endParaRPr/>
          </a:p>
          <a:p>
            <a:pPr lvl="0" rtl="0">
              <a:spcBef>
                <a:spcPts val="0"/>
              </a:spcBef>
              <a:buNone/>
            </a:pPr>
            <a:r>
              <a:t/>
            </a:r>
            <a:endParaRPr/>
          </a:p>
          <a:p>
            <a:pPr lvl="0" rtl="0">
              <a:spcBef>
                <a:spcPts val="0"/>
              </a:spcBef>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sp>
        <p:nvSpPr>
          <p:cNvPr id="177" name="Shape 177"/>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Controllers</a:t>
            </a:r>
          </a:p>
        </p:txBody>
      </p:sp>
      <p:sp>
        <p:nvSpPr>
          <p:cNvPr id="178" name="Shape 178"/>
          <p:cNvSpPr txBox="1"/>
          <p:nvPr>
            <p:ph idx="1" type="body"/>
          </p:nvPr>
        </p:nvSpPr>
        <p:spPr>
          <a:xfrm>
            <a:off x="311700" y="1152425"/>
            <a:ext cx="8520600" cy="3934800"/>
          </a:xfrm>
          <a:prstGeom prst="rect">
            <a:avLst/>
          </a:prstGeom>
        </p:spPr>
        <p:txBody>
          <a:bodyPr anchorCtr="0" anchor="t" bIns="91425" lIns="91425" rIns="91425" tIns="91425">
            <a:noAutofit/>
          </a:bodyPr>
          <a:lstStyle/>
          <a:p>
            <a:pPr lvl="0">
              <a:spcBef>
                <a:spcPts val="0"/>
              </a:spcBef>
              <a:buNone/>
            </a:pPr>
            <a:r>
              <a:rPr lang="en"/>
              <a:t>The value attribute of @RequestMapping accepts an array of String . So far, you’ve only given it a single String value of “/”. But you can also map it to requests whose path is /homepage by changing the class-level @RequestMapping to look like this:</a:t>
            </a:r>
          </a:p>
          <a:p>
            <a:pPr lvl="0">
              <a:spcBef>
                <a:spcPts val="0"/>
              </a:spcBef>
              <a:buNone/>
            </a:pPr>
            <a:r>
              <a:rPr lang="en"/>
              <a:t>@Controller</a:t>
            </a:r>
          </a:p>
          <a:p>
            <a:pPr lvl="0">
              <a:spcBef>
                <a:spcPts val="0"/>
              </a:spcBef>
              <a:buNone/>
            </a:pPr>
            <a:r>
              <a:rPr lang="en"/>
              <a:t>@RequestMapping({"/", "/welcome"})</a:t>
            </a:r>
          </a:p>
          <a:p>
            <a:pPr lvl="0">
              <a:spcBef>
                <a:spcPts val="0"/>
              </a:spcBef>
              <a:buNone/>
            </a:pPr>
            <a:r>
              <a:rPr lang="en"/>
              <a:t>public class WelcomeController {</a:t>
            </a:r>
          </a:p>
          <a:p>
            <a:pPr lvl="0">
              <a:spcBef>
                <a:spcPts val="0"/>
              </a:spcBef>
              <a:buNone/>
            </a:pPr>
            <a:r>
              <a:rPr lang="en"/>
              <a:t>...</a:t>
            </a:r>
          </a:p>
          <a:p>
            <a:pPr lvl="0">
              <a:spcBef>
                <a:spcPts val="0"/>
              </a:spcBef>
              <a:buNone/>
            </a:pPr>
            <a:r>
              <a:rPr lang="en"/>
              <a:t>}</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Agenda</a:t>
            </a:r>
          </a:p>
        </p:txBody>
      </p:sp>
      <p:sp>
        <p:nvSpPr>
          <p:cNvPr id="75" name="Shape 75"/>
          <p:cNvSpPr txBox="1"/>
          <p:nvPr>
            <p:ph idx="1" type="body"/>
          </p:nvPr>
        </p:nvSpPr>
        <p:spPr>
          <a:xfrm>
            <a:off x="311700" y="1319725"/>
            <a:ext cx="8520600" cy="3119400"/>
          </a:xfrm>
          <a:prstGeom prst="rect">
            <a:avLst/>
          </a:prstGeom>
        </p:spPr>
        <p:txBody>
          <a:bodyPr anchorCtr="0" anchor="t" bIns="91425" lIns="91425" rIns="91425" tIns="91425">
            <a:noAutofit/>
          </a:bodyPr>
          <a:lstStyle/>
          <a:p>
            <a:pPr indent="-228600" lvl="0" marL="457200" rtl="0">
              <a:spcBef>
                <a:spcPts val="0"/>
              </a:spcBef>
              <a:buClr>
                <a:srgbClr val="444444"/>
              </a:buClr>
              <a:buAutoNum type="arabicPeriod"/>
            </a:pPr>
            <a:r>
              <a:rPr lang="en">
                <a:solidFill>
                  <a:srgbClr val="444444"/>
                </a:solidFill>
                <a:highlight>
                  <a:srgbClr val="FFFFFF"/>
                </a:highlight>
              </a:rPr>
              <a:t>Dispatcher Servlet</a:t>
            </a:r>
          </a:p>
          <a:p>
            <a:pPr indent="-228600" lvl="0" marL="457200" rtl="0">
              <a:spcBef>
                <a:spcPts val="0"/>
              </a:spcBef>
              <a:buClr>
                <a:srgbClr val="444444"/>
              </a:buClr>
              <a:buAutoNum type="arabicPeriod"/>
            </a:pPr>
            <a:r>
              <a:rPr lang="en">
                <a:solidFill>
                  <a:srgbClr val="444444"/>
                </a:solidFill>
                <a:highlight>
                  <a:srgbClr val="FFFFFF"/>
                </a:highlight>
              </a:rPr>
              <a:t>Controllers</a:t>
            </a:r>
          </a:p>
          <a:p>
            <a:pPr indent="-228600" lvl="0" marL="457200" rtl="0">
              <a:spcBef>
                <a:spcPts val="0"/>
              </a:spcBef>
              <a:buClr>
                <a:srgbClr val="444444"/>
              </a:buClr>
              <a:buAutoNum type="arabicPeriod"/>
            </a:pPr>
            <a:r>
              <a:rPr lang="en">
                <a:solidFill>
                  <a:srgbClr val="444444"/>
                </a:solidFill>
                <a:highlight>
                  <a:srgbClr val="FFFFFF"/>
                </a:highlight>
              </a:rPr>
              <a:t>ModelAndView</a:t>
            </a:r>
          </a:p>
          <a:p>
            <a:pPr indent="-228600" lvl="0" marL="457200" rtl="0">
              <a:spcBef>
                <a:spcPts val="0"/>
              </a:spcBef>
              <a:buClr>
                <a:srgbClr val="444444"/>
              </a:buClr>
              <a:buAutoNum type="arabicPeriod"/>
            </a:pPr>
            <a:r>
              <a:rPr lang="en">
                <a:solidFill>
                  <a:srgbClr val="444444"/>
                </a:solidFill>
                <a:highlight>
                  <a:srgbClr val="FFFFFF"/>
                </a:highlight>
              </a:rPr>
              <a:t>View</a:t>
            </a:r>
          </a:p>
          <a:p>
            <a:pPr indent="-228600" lvl="0" marL="457200" rtl="0">
              <a:spcBef>
                <a:spcPts val="0"/>
              </a:spcBef>
              <a:buClr>
                <a:srgbClr val="444444"/>
              </a:buClr>
              <a:buAutoNum type="arabicPeriod"/>
            </a:pPr>
            <a:r>
              <a:rPr lang="en">
                <a:solidFill>
                  <a:srgbClr val="444444"/>
                </a:solidFill>
                <a:highlight>
                  <a:srgbClr val="FFFFFF"/>
                </a:highlight>
              </a:rPr>
              <a:t>Form Handling</a:t>
            </a:r>
          </a:p>
          <a:p>
            <a:pPr indent="-228600" lvl="0" marL="457200" rtl="0">
              <a:spcBef>
                <a:spcPts val="0"/>
              </a:spcBef>
              <a:buClr>
                <a:srgbClr val="444444"/>
              </a:buClr>
              <a:buAutoNum type="arabicPeriod"/>
            </a:pPr>
            <a:r>
              <a:rPr lang="en">
                <a:solidFill>
                  <a:srgbClr val="444444"/>
                </a:solidFill>
                <a:highlight>
                  <a:srgbClr val="FFFFFF"/>
                </a:highlight>
              </a:rPr>
              <a:t>CRUD</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sp>
        <p:nvSpPr>
          <p:cNvPr id="183" name="Shape 183"/>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Passing Model data to View</a:t>
            </a:r>
          </a:p>
        </p:txBody>
      </p:sp>
      <p:sp>
        <p:nvSpPr>
          <p:cNvPr id="184" name="Shape 184"/>
          <p:cNvSpPr txBox="1"/>
          <p:nvPr>
            <p:ph idx="1" type="body"/>
          </p:nvPr>
        </p:nvSpPr>
        <p:spPr>
          <a:xfrm>
            <a:off x="311700" y="1152425"/>
            <a:ext cx="8520600" cy="3991200"/>
          </a:xfrm>
          <a:prstGeom prst="rect">
            <a:avLst/>
          </a:prstGeom>
        </p:spPr>
        <p:txBody>
          <a:bodyPr anchorCtr="0" anchor="t" bIns="91425" lIns="91425" rIns="91425" tIns="91425">
            <a:noAutofit/>
          </a:bodyPr>
          <a:lstStyle/>
          <a:p>
            <a:pPr lvl="0">
              <a:spcBef>
                <a:spcPts val="0"/>
              </a:spcBef>
              <a:buNone/>
            </a:pPr>
            <a:r>
              <a:rPr lang="en"/>
              <a:t>As it stands now, WelcomeController is a great example of how to write an extremely simple controller. But most controllers aren’t this simple. </a:t>
            </a:r>
            <a:r>
              <a:rPr lang="en" sz="1200">
                <a:solidFill>
                  <a:srgbClr val="808000"/>
                </a:solidFill>
                <a:highlight>
                  <a:srgbClr val="FFFFFF"/>
                </a:highlight>
              </a:rPr>
              <a:t>@RequestMapping</a:t>
            </a:r>
            <a:r>
              <a:rPr lang="en" sz="1200">
                <a:solidFill>
                  <a:srgbClr val="000000"/>
                </a:solidFill>
                <a:highlight>
                  <a:srgbClr val="FFFFFF"/>
                </a:highlight>
              </a:rPr>
              <a:t>(value = {</a:t>
            </a:r>
            <a:r>
              <a:rPr b="1" lang="en" sz="1200">
                <a:solidFill>
                  <a:srgbClr val="008000"/>
                </a:solidFill>
                <a:highlight>
                  <a:srgbClr val="FFFFFF"/>
                </a:highlight>
              </a:rPr>
              <a:t>"/"</a:t>
            </a:r>
            <a:r>
              <a:rPr lang="en" sz="1200">
                <a:solidFill>
                  <a:srgbClr val="000000"/>
                </a:solidFill>
                <a:highlight>
                  <a:srgbClr val="FFFFFF"/>
                </a:highlight>
              </a:rPr>
              <a:t>}, method = RequestMethod.</a:t>
            </a:r>
            <a:r>
              <a:rPr b="1" i="1" lang="en" sz="1200">
                <a:solidFill>
                  <a:srgbClr val="660E7A"/>
                </a:solidFill>
                <a:highlight>
                  <a:srgbClr val="FFFFFF"/>
                </a:highlight>
              </a:rPr>
              <a:t>GET</a:t>
            </a:r>
            <a:r>
              <a:rPr lang="en" sz="1200">
                <a:solidFill>
                  <a:srgbClr val="000000"/>
                </a:solidFill>
                <a:highlight>
                  <a:srgbClr val="FFFFFF"/>
                </a:highlight>
              </a:rPr>
              <a:t>)</a:t>
            </a:r>
          </a:p>
          <a:p>
            <a:pPr lvl="0">
              <a:spcBef>
                <a:spcPts val="0"/>
              </a:spcBef>
              <a:buNone/>
            </a:pPr>
            <a:r>
              <a:rPr b="1" lang="en" sz="1200">
                <a:solidFill>
                  <a:srgbClr val="000080"/>
                </a:solidFill>
                <a:highlight>
                  <a:srgbClr val="FFFFFF"/>
                </a:highlight>
              </a:rPr>
              <a:t>public </a:t>
            </a:r>
            <a:r>
              <a:rPr lang="en" sz="1200">
                <a:solidFill>
                  <a:srgbClr val="000000"/>
                </a:solidFill>
                <a:highlight>
                  <a:srgbClr val="FFFFFF"/>
                </a:highlight>
              </a:rPr>
              <a:t>ModelAndView index() {</a:t>
            </a:r>
          </a:p>
          <a:p>
            <a:pPr lvl="0">
              <a:spcBef>
                <a:spcPts val="0"/>
              </a:spcBef>
              <a:buNone/>
            </a:pPr>
            <a:r>
              <a:rPr lang="en" sz="1200">
                <a:solidFill>
                  <a:srgbClr val="000000"/>
                </a:solidFill>
                <a:highlight>
                  <a:srgbClr val="FFFFFF"/>
                </a:highlight>
              </a:rPr>
              <a:t>   </a:t>
            </a:r>
            <a:r>
              <a:rPr b="1" lang="en" sz="1200">
                <a:solidFill>
                  <a:srgbClr val="660E7A"/>
                </a:solidFill>
                <a:highlight>
                  <a:srgbClr val="FFFFFF"/>
                </a:highlight>
              </a:rPr>
              <a:t>logger</a:t>
            </a:r>
            <a:r>
              <a:rPr lang="en" sz="1200">
                <a:solidFill>
                  <a:srgbClr val="000000"/>
                </a:solidFill>
                <a:highlight>
                  <a:srgbClr val="FFFFFF"/>
                </a:highlight>
              </a:rPr>
              <a:t>.info(</a:t>
            </a:r>
            <a:r>
              <a:rPr b="1" lang="en" sz="1200">
                <a:solidFill>
                  <a:srgbClr val="008000"/>
                </a:solidFill>
                <a:highlight>
                  <a:srgbClr val="FFFFFF"/>
                </a:highlight>
              </a:rPr>
              <a:t>"Index executed"</a:t>
            </a:r>
            <a:r>
              <a:rPr lang="en" sz="1200">
                <a:solidFill>
                  <a:srgbClr val="000000"/>
                </a:solidFill>
                <a:highlight>
                  <a:srgbClr val="FFFFFF"/>
                </a:highlight>
              </a:rPr>
              <a:t>);</a:t>
            </a:r>
          </a:p>
          <a:p>
            <a:pPr lvl="0">
              <a:spcBef>
                <a:spcPts val="0"/>
              </a:spcBef>
              <a:buNone/>
            </a:pPr>
            <a:r>
              <a:rPr lang="en" sz="1200">
                <a:solidFill>
                  <a:srgbClr val="000000"/>
                </a:solidFill>
                <a:highlight>
                  <a:srgbClr val="FFFFFF"/>
                </a:highlight>
              </a:rPr>
              <a:t>   ModelAndView model = </a:t>
            </a:r>
            <a:r>
              <a:rPr b="1" lang="en" sz="1200">
                <a:solidFill>
                  <a:srgbClr val="000080"/>
                </a:solidFill>
                <a:highlight>
                  <a:srgbClr val="FFFFFF"/>
                </a:highlight>
              </a:rPr>
              <a:t>new </a:t>
            </a:r>
            <a:r>
              <a:rPr lang="en" sz="1200">
                <a:solidFill>
                  <a:srgbClr val="000000"/>
                </a:solidFill>
                <a:highlight>
                  <a:srgbClr val="FFFFFF"/>
                </a:highlight>
              </a:rPr>
              <a:t>ModelAndView();</a:t>
            </a:r>
          </a:p>
          <a:p>
            <a:pPr lvl="0">
              <a:spcBef>
                <a:spcPts val="0"/>
              </a:spcBef>
              <a:buNone/>
            </a:pPr>
            <a:r>
              <a:rPr lang="en" sz="1200">
                <a:solidFill>
                  <a:srgbClr val="000000"/>
                </a:solidFill>
                <a:highlight>
                  <a:srgbClr val="FFFFFF"/>
                </a:highlight>
              </a:rPr>
              <a:t>   model.setViewName(</a:t>
            </a:r>
            <a:r>
              <a:rPr b="1" lang="en" sz="1200">
                <a:solidFill>
                  <a:srgbClr val="008000"/>
                </a:solidFill>
                <a:highlight>
                  <a:srgbClr val="FFFFFF"/>
                </a:highlight>
              </a:rPr>
              <a:t>"index"</a:t>
            </a:r>
            <a:r>
              <a:rPr lang="en" sz="1200">
                <a:solidFill>
                  <a:srgbClr val="000000"/>
                </a:solidFill>
                <a:highlight>
                  <a:srgbClr val="FFFFFF"/>
                </a:highlight>
              </a:rPr>
              <a:t>);</a:t>
            </a:r>
          </a:p>
          <a:p>
            <a:pPr lvl="0">
              <a:spcBef>
                <a:spcPts val="0"/>
              </a:spcBef>
              <a:buNone/>
            </a:pPr>
            <a:r>
              <a:rPr lang="en" sz="1200">
                <a:solidFill>
                  <a:srgbClr val="000000"/>
                </a:solidFill>
                <a:highlight>
                  <a:srgbClr val="FFFFFF"/>
                </a:highlight>
              </a:rPr>
              <a:t>   model.addObject(</a:t>
            </a:r>
            <a:r>
              <a:rPr b="1" lang="en" sz="1200">
                <a:solidFill>
                  <a:srgbClr val="008000"/>
                </a:solidFill>
                <a:highlight>
                  <a:srgbClr val="FFFFFF"/>
                </a:highlight>
              </a:rPr>
              <a:t>"title"</a:t>
            </a:r>
            <a:r>
              <a:rPr lang="en" sz="1200">
                <a:solidFill>
                  <a:srgbClr val="000000"/>
                </a:solidFill>
                <a:highlight>
                  <a:srgbClr val="FFFFFF"/>
                </a:highlight>
              </a:rPr>
              <a:t>, </a:t>
            </a:r>
            <a:r>
              <a:rPr b="1" lang="en" sz="1200">
                <a:solidFill>
                  <a:srgbClr val="660E7A"/>
                </a:solidFill>
                <a:highlight>
                  <a:srgbClr val="FFFFFF"/>
                </a:highlight>
              </a:rPr>
              <a:t>welcomeService</a:t>
            </a:r>
            <a:r>
              <a:rPr lang="en" sz="1200">
                <a:solidFill>
                  <a:srgbClr val="000000"/>
                </a:solidFill>
                <a:highlight>
                  <a:srgbClr val="FFFFFF"/>
                </a:highlight>
              </a:rPr>
              <a:t>.getTitle());</a:t>
            </a:r>
          </a:p>
          <a:p>
            <a:pPr lvl="0">
              <a:spcBef>
                <a:spcPts val="0"/>
              </a:spcBef>
              <a:buNone/>
            </a:pPr>
            <a:r>
              <a:rPr lang="en" sz="1200">
                <a:solidFill>
                  <a:srgbClr val="000000"/>
                </a:solidFill>
                <a:highlight>
                  <a:srgbClr val="FFFFFF"/>
                </a:highlight>
              </a:rPr>
              <a:t>   model.addObject(</a:t>
            </a:r>
            <a:r>
              <a:rPr b="1" lang="en" sz="1200">
                <a:solidFill>
                  <a:srgbClr val="008000"/>
                </a:solidFill>
                <a:highlight>
                  <a:srgbClr val="FFFFFF"/>
                </a:highlight>
              </a:rPr>
              <a:t>"message"</a:t>
            </a:r>
            <a:r>
              <a:rPr lang="en" sz="1200">
                <a:solidFill>
                  <a:srgbClr val="000000"/>
                </a:solidFill>
                <a:highlight>
                  <a:srgbClr val="FFFFFF"/>
                </a:highlight>
              </a:rPr>
              <a:t>, </a:t>
            </a:r>
            <a:r>
              <a:rPr b="1" lang="en" sz="1200">
                <a:solidFill>
                  <a:srgbClr val="660E7A"/>
                </a:solidFill>
                <a:highlight>
                  <a:srgbClr val="FFFFFF"/>
                </a:highlight>
              </a:rPr>
              <a:t>welcomeService</a:t>
            </a:r>
            <a:r>
              <a:rPr lang="en" sz="1200">
                <a:solidFill>
                  <a:srgbClr val="000000"/>
                </a:solidFill>
                <a:highlight>
                  <a:srgbClr val="FFFFFF"/>
                </a:highlight>
              </a:rPr>
              <a:t>.getMessage());</a:t>
            </a:r>
          </a:p>
          <a:p>
            <a:pPr lvl="0">
              <a:spcBef>
                <a:spcPts val="0"/>
              </a:spcBef>
              <a:buNone/>
            </a:pPr>
            <a:r>
              <a:rPr lang="en" sz="1200">
                <a:solidFill>
                  <a:srgbClr val="000000"/>
                </a:solidFill>
                <a:highlight>
                  <a:srgbClr val="FFFFFF"/>
                </a:highlight>
              </a:rPr>
              <a:t>   </a:t>
            </a:r>
            <a:r>
              <a:rPr b="1" lang="en" sz="1200">
                <a:solidFill>
                  <a:srgbClr val="000080"/>
                </a:solidFill>
                <a:highlight>
                  <a:srgbClr val="FFFFFF"/>
                </a:highlight>
              </a:rPr>
              <a:t>return </a:t>
            </a:r>
            <a:r>
              <a:rPr lang="en" sz="1200">
                <a:solidFill>
                  <a:srgbClr val="000000"/>
                </a:solidFill>
                <a:highlight>
                  <a:srgbClr val="FFFFFF"/>
                </a:highlight>
              </a:rPr>
              <a:t>model; }</a:t>
            </a:r>
          </a:p>
          <a:p>
            <a:pPr lv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x="0" y="0"/>
          <a:ext cx="0" cy="0"/>
          <a:chOff x="0" y="0"/>
          <a:chExt cx="0" cy="0"/>
        </a:xfrm>
      </p:grpSpPr>
      <p:sp>
        <p:nvSpPr>
          <p:cNvPr id="189" name="Shape 189"/>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Passing Model to views</a:t>
            </a:r>
          </a:p>
        </p:txBody>
      </p:sp>
      <p:sp>
        <p:nvSpPr>
          <p:cNvPr id="190" name="Shape 190"/>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
              <a:t>There are many ways to do this</a:t>
            </a:r>
          </a:p>
          <a:p>
            <a:pPr indent="-228600" lvl="0" marL="457200" rtl="0">
              <a:spcBef>
                <a:spcPts val="0"/>
              </a:spcBef>
              <a:buAutoNum type="arabicPeriod"/>
            </a:pPr>
            <a:r>
              <a:rPr lang="en"/>
              <a:t>ModelAndView</a:t>
            </a:r>
          </a:p>
          <a:p>
            <a:pPr indent="-228600" lvl="0" marL="457200" rtl="0">
              <a:spcBef>
                <a:spcPts val="0"/>
              </a:spcBef>
              <a:buAutoNum type="arabicPeriod"/>
            </a:pPr>
            <a:r>
              <a:rPr lang="en"/>
              <a:t>Model as Parameter in action</a:t>
            </a:r>
          </a:p>
          <a:p>
            <a:pPr indent="-228600" lvl="0" marL="457200">
              <a:spcBef>
                <a:spcPts val="0"/>
              </a:spcBef>
              <a:buAutoNum type="arabicPeriod"/>
            </a:pPr>
            <a:r>
              <a:rPr lang="en"/>
              <a:t>Directly returning an object , collection or an array</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ModelAndView</a:t>
            </a:r>
          </a:p>
        </p:txBody>
      </p:sp>
      <p:sp>
        <p:nvSpPr>
          <p:cNvPr id="196" name="Shape 196"/>
          <p:cNvSpPr txBox="1"/>
          <p:nvPr>
            <p:ph idx="1" type="body"/>
          </p:nvPr>
        </p:nvSpPr>
        <p:spPr>
          <a:xfrm>
            <a:off x="311700" y="1266325"/>
            <a:ext cx="8520600" cy="3696600"/>
          </a:xfrm>
          <a:prstGeom prst="rect">
            <a:avLst/>
          </a:prstGeom>
        </p:spPr>
        <p:txBody>
          <a:bodyPr anchorCtr="0" anchor="t" bIns="91425" lIns="91425" rIns="91425" tIns="91425">
            <a:noAutofit/>
          </a:bodyPr>
          <a:lstStyle/>
          <a:p>
            <a:pPr lvl="0" rtl="0">
              <a:spcBef>
                <a:spcPts val="0"/>
              </a:spcBef>
              <a:buNone/>
            </a:pPr>
            <a:r>
              <a:rPr lang="en"/>
              <a:t>@RequestMapping(value = “/students”,method=RequestMethod.GET)</a:t>
            </a:r>
          </a:p>
          <a:p>
            <a:pPr lvl="0" rtl="0">
              <a:spcBef>
                <a:spcPts val="0"/>
              </a:spcBef>
              <a:buNone/>
            </a:pPr>
            <a:r>
              <a:rPr lang="en"/>
              <a:t>public List&lt;Student&gt; students() {</a:t>
            </a:r>
          </a:p>
          <a:p>
            <a:pPr lvl="0" rtl="0">
              <a:spcBef>
                <a:spcPts val="0"/>
              </a:spcBef>
              <a:buNone/>
            </a:pPr>
            <a:r>
              <a:rPr lang="en"/>
              <a:t>return studentRepository.findstudent(20));</a:t>
            </a:r>
          </a:p>
          <a:p>
            <a:pPr lvl="0" rtl="0">
              <a:spcBef>
                <a:spcPts val="0"/>
              </a:spcBef>
              <a:buNone/>
            </a:pPr>
            <a:r>
              <a:rPr lang="en"/>
              <a:t>}</a:t>
            </a:r>
          </a:p>
          <a:p>
            <a:pPr lvl="0" rtl="0">
              <a:spcBef>
                <a:spcPts val="0"/>
              </a:spcBef>
              <a:buNone/>
            </a:pPr>
            <a:r>
              <a:rPr lang="en"/>
              <a:t>This version is quite a bit different from the others. Rather than return a logical view name and explicitly setting the model, this method returns the Student list. When a handler method returns an object or a collection like this, the value returned is put into the model, and the model key is inferred from its type</a:t>
            </a:r>
          </a:p>
          <a:p>
            <a:pPr lvl="0" rtl="0">
              <a:spcBef>
                <a:spcPts val="0"/>
              </a:spcBef>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sp>
        <p:nvSpPr>
          <p:cNvPr id="201" name="Shape 201"/>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ModelAndView</a:t>
            </a:r>
          </a:p>
        </p:txBody>
      </p:sp>
      <p:sp>
        <p:nvSpPr>
          <p:cNvPr id="202" name="Shape 202"/>
          <p:cNvSpPr txBox="1"/>
          <p:nvPr>
            <p:ph idx="1" type="body"/>
          </p:nvPr>
        </p:nvSpPr>
        <p:spPr>
          <a:xfrm>
            <a:off x="311700" y="1266325"/>
            <a:ext cx="8520600" cy="3696600"/>
          </a:xfrm>
          <a:prstGeom prst="rect">
            <a:avLst/>
          </a:prstGeom>
        </p:spPr>
        <p:txBody>
          <a:bodyPr anchorCtr="0" anchor="t" bIns="91425" lIns="91425" rIns="91425" tIns="91425">
            <a:noAutofit/>
          </a:bodyPr>
          <a:lstStyle/>
          <a:p>
            <a:pPr lvl="0">
              <a:spcBef>
                <a:spcPts val="0"/>
              </a:spcBef>
              <a:buNone/>
            </a:pPr>
            <a:r>
              <a:rPr lang="en"/>
              <a:t>As for the logical view name, it’s inferred from the request path. Because this method handles GET requests for /students, the view name is spittles (chopping off the leading slash).</a:t>
            </a:r>
          </a:p>
          <a:p>
            <a:pPr lvl="0">
              <a:spcBef>
                <a:spcPts val="0"/>
              </a:spcBef>
              <a:buNone/>
            </a:pPr>
            <a:r>
              <a:t/>
            </a:r>
            <a:endParaRPr/>
          </a:p>
          <a:p>
            <a:pPr lvl="0">
              <a:spcBef>
                <a:spcPts val="0"/>
              </a:spcBef>
              <a:buNone/>
            </a:pPr>
            <a:r>
              <a:rPr lang="en"/>
              <a:t>No matter which way you choose to write the spittles() method, the result is the same.</a:t>
            </a:r>
          </a:p>
          <a:p>
            <a:pPr lvl="0">
              <a:spcBef>
                <a:spcPts val="0"/>
              </a:spcBef>
              <a:buNone/>
            </a:pPr>
            <a:r>
              <a:rPr lang="en"/>
              <a:t>Now that there’s data in the model, how does the JSP access it? As it turns out, when the view is a JSP , the model data is copied into the request as request attributes.</a:t>
            </a:r>
          </a:p>
          <a:p>
            <a:pPr lvl="0">
              <a:spcBef>
                <a:spcPts val="0"/>
              </a:spcBef>
              <a:buNone/>
            </a:pPr>
            <a:r>
              <a:t/>
            </a:r>
            <a:endParaRPr/>
          </a:p>
          <a:p>
            <a:pPr lvl="0">
              <a:spcBef>
                <a:spcPts val="0"/>
              </a:spcBef>
              <a:buNone/>
            </a:pPr>
            <a:r>
              <a:t/>
            </a:r>
            <a:endParaRPr/>
          </a:p>
          <a:p>
            <a:pPr lvl="0" rtl="0">
              <a:spcBef>
                <a:spcPts val="0"/>
              </a:spcBef>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Accepting Request Input</a:t>
            </a:r>
          </a:p>
        </p:txBody>
      </p:sp>
      <p:sp>
        <p:nvSpPr>
          <p:cNvPr id="208" name="Shape 208"/>
          <p:cNvSpPr txBox="1"/>
          <p:nvPr>
            <p:ph idx="1" type="body"/>
          </p:nvPr>
        </p:nvSpPr>
        <p:spPr>
          <a:xfrm>
            <a:off x="311700" y="1266325"/>
            <a:ext cx="8520600" cy="3696600"/>
          </a:xfrm>
          <a:prstGeom prst="rect">
            <a:avLst/>
          </a:prstGeom>
        </p:spPr>
        <p:txBody>
          <a:bodyPr anchorCtr="0" anchor="t" bIns="91425" lIns="91425" rIns="91425" tIns="91425">
            <a:noAutofit/>
          </a:bodyPr>
          <a:lstStyle/>
          <a:p>
            <a:pPr lvl="0">
              <a:spcBef>
                <a:spcPts val="0"/>
              </a:spcBef>
              <a:buNone/>
            </a:pPr>
            <a:r>
              <a:rPr lang="en"/>
              <a:t>Query parameters</a:t>
            </a:r>
          </a:p>
          <a:p>
            <a:pPr lvl="0">
              <a:spcBef>
                <a:spcPts val="0"/>
              </a:spcBef>
              <a:buNone/>
            </a:pPr>
            <a:r>
              <a:rPr lang="en"/>
              <a:t>Form parameters</a:t>
            </a:r>
          </a:p>
          <a:p>
            <a:pPr lvl="0">
              <a:spcBef>
                <a:spcPts val="0"/>
              </a:spcBef>
              <a:buNone/>
            </a:pPr>
            <a:r>
              <a:rPr lang="en"/>
              <a:t>Path variables</a:t>
            </a:r>
          </a:p>
          <a:p>
            <a:pPr lvl="0" rtl="0">
              <a:spcBef>
                <a:spcPts val="0"/>
              </a:spcBef>
              <a:buNone/>
            </a:pPr>
            <a:r>
              <a:rPr lang="en"/>
              <a:t>Command Objects</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x="0" y="0"/>
          <a:ext cx="0" cy="0"/>
          <a:chOff x="0" y="0"/>
          <a:chExt cx="0" cy="0"/>
        </a:xfrm>
      </p:grpSpPr>
      <p:sp>
        <p:nvSpPr>
          <p:cNvPr id="213" name="Shape 213"/>
          <p:cNvSpPr txBox="1"/>
          <p:nvPr>
            <p:ph type="title"/>
          </p:nvPr>
        </p:nvSpPr>
        <p:spPr>
          <a:xfrm>
            <a:off x="255300" y="2125675"/>
            <a:ext cx="8520600" cy="707400"/>
          </a:xfrm>
          <a:prstGeom prst="rect">
            <a:avLst/>
          </a:prstGeom>
        </p:spPr>
        <p:txBody>
          <a:bodyPr anchorCtr="0" anchor="t" bIns="91425" lIns="91425" rIns="91425" tIns="91425">
            <a:noAutofit/>
          </a:bodyPr>
          <a:lstStyle/>
          <a:p>
            <a:pPr lvl="0" rtl="0" algn="ctr">
              <a:spcBef>
                <a:spcPts val="0"/>
              </a:spcBef>
              <a:buNone/>
            </a:pPr>
            <a:r>
              <a:rPr lang="en"/>
              <a:t>Processing forms</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7" name="Shape 217"/>
        <p:cNvGrpSpPr/>
        <p:nvPr/>
      </p:nvGrpSpPr>
      <p:grpSpPr>
        <a:xfrm>
          <a:off x="0" y="0"/>
          <a:ext cx="0" cy="0"/>
          <a:chOff x="0" y="0"/>
          <a:chExt cx="0" cy="0"/>
        </a:xfrm>
      </p:grpSpPr>
      <p:sp>
        <p:nvSpPr>
          <p:cNvPr id="218" name="Shape 218"/>
          <p:cNvSpPr txBox="1"/>
          <p:nvPr>
            <p:ph type="title"/>
          </p:nvPr>
        </p:nvSpPr>
        <p:spPr>
          <a:xfrm>
            <a:off x="255300" y="2125675"/>
            <a:ext cx="8520600" cy="707400"/>
          </a:xfrm>
          <a:prstGeom prst="rect">
            <a:avLst/>
          </a:prstGeom>
        </p:spPr>
        <p:txBody>
          <a:bodyPr anchorCtr="0" anchor="t" bIns="91425" lIns="91425" rIns="91425" tIns="91425">
            <a:noAutofit/>
          </a:bodyPr>
          <a:lstStyle/>
          <a:p>
            <a:pPr lvl="0" rtl="0" algn="ctr">
              <a:spcBef>
                <a:spcPts val="0"/>
              </a:spcBef>
              <a:buNone/>
            </a:pPr>
            <a:r>
              <a:rPr lang="en"/>
              <a:t>Writing a form-handling controller</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2" name="Shape 222"/>
        <p:cNvGrpSpPr/>
        <p:nvPr/>
      </p:nvGrpSpPr>
      <p:grpSpPr>
        <a:xfrm>
          <a:off x="0" y="0"/>
          <a:ext cx="0" cy="0"/>
          <a:chOff x="0" y="0"/>
          <a:chExt cx="0" cy="0"/>
        </a:xfrm>
      </p:grpSpPr>
      <p:sp>
        <p:nvSpPr>
          <p:cNvPr id="223" name="Shape 223"/>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References</a:t>
            </a:r>
          </a:p>
        </p:txBody>
      </p:sp>
      <p:sp>
        <p:nvSpPr>
          <p:cNvPr id="224" name="Shape 224"/>
          <p:cNvSpPr txBox="1"/>
          <p:nvPr>
            <p:ph idx="1" type="body"/>
          </p:nvPr>
        </p:nvSpPr>
        <p:spPr>
          <a:xfrm>
            <a:off x="311700" y="2040750"/>
            <a:ext cx="8520600" cy="2398500"/>
          </a:xfrm>
          <a:prstGeom prst="rect">
            <a:avLst/>
          </a:prstGeom>
        </p:spPr>
        <p:txBody>
          <a:bodyPr anchorCtr="0" anchor="t" bIns="91425" lIns="91425" rIns="91425" tIns="91425">
            <a:noAutofit/>
          </a:bodyPr>
          <a:lstStyle/>
          <a:p>
            <a:pPr indent="-228600" lvl="0" marL="457200" rtl="0">
              <a:spcBef>
                <a:spcPts val="0"/>
              </a:spcBef>
              <a:buAutoNum type="arabicPeriod"/>
            </a:pPr>
            <a:r>
              <a:rPr lang="en" u="sng">
                <a:solidFill>
                  <a:schemeClr val="hlink"/>
                </a:solidFill>
                <a:highlight>
                  <a:srgbClr val="FFFFFF"/>
                </a:highlight>
                <a:hlinkClick r:id="rId3"/>
              </a:rPr>
              <a:t>http://docs.spring.io/spring/docs/current/spring-framework-reference/html/mvc.html</a:t>
            </a:r>
          </a:p>
          <a:p>
            <a:pPr indent="-228600" lvl="0" marL="457200" rtl="0">
              <a:spcBef>
                <a:spcPts val="0"/>
              </a:spcBef>
              <a:buAutoNum type="arabicPeriod"/>
            </a:pPr>
            <a:r>
              <a:rPr lang="en" u="sng">
                <a:solidFill>
                  <a:schemeClr val="hlink"/>
                </a:solidFill>
                <a:highlight>
                  <a:srgbClr val="FFFFFF"/>
                </a:highlight>
                <a:hlinkClick r:id="rId4"/>
              </a:rPr>
              <a:t>http://www.codejava.net/frameworks/spring/spring-4-and-hibernate-4-integration-tutorial-part-2-java-based-configuration</a:t>
            </a:r>
          </a:p>
          <a:p>
            <a:pPr indent="-228600" lvl="0" marL="457200" rtl="0">
              <a:spcBef>
                <a:spcPts val="0"/>
              </a:spcBef>
              <a:buAutoNum type="arabicPeriod"/>
            </a:pPr>
            <a:r>
              <a:rPr lang="en">
                <a:solidFill>
                  <a:srgbClr val="444444"/>
                </a:solidFill>
                <a:highlight>
                  <a:srgbClr val="FFFFFF"/>
                </a:highlight>
              </a:rPr>
              <a:t> Spring in Action 4th Edition, Manning Publication</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x="0" y="0"/>
          <a:ext cx="0" cy="0"/>
          <a:chOff x="0" y="0"/>
          <a:chExt cx="0" cy="0"/>
        </a:xfrm>
      </p:grpSpPr>
      <p:sp>
        <p:nvSpPr>
          <p:cNvPr id="229" name="Shape 229"/>
          <p:cNvSpPr txBox="1"/>
          <p:nvPr>
            <p:ph type="title"/>
          </p:nvPr>
        </p:nvSpPr>
        <p:spPr>
          <a:xfrm>
            <a:off x="311700" y="2099675"/>
            <a:ext cx="8520600" cy="1749600"/>
          </a:xfrm>
          <a:prstGeom prst="rect">
            <a:avLst/>
          </a:prstGeom>
        </p:spPr>
        <p:txBody>
          <a:bodyPr anchorCtr="0" anchor="t" bIns="91425" lIns="91425" rIns="91425" tIns="91425">
            <a:noAutofit/>
          </a:bodyPr>
          <a:lstStyle/>
          <a:p>
            <a:pPr lvl="0">
              <a:spcBef>
                <a:spcPts val="0"/>
              </a:spcBef>
              <a:buNone/>
            </a:pPr>
            <a:r>
              <a:rPr lang="en"/>
              <a:t>Questions ? </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3" name="Shape 233"/>
        <p:cNvGrpSpPr/>
        <p:nvPr/>
      </p:nvGrpSpPr>
      <p:grpSpPr>
        <a:xfrm>
          <a:off x="0" y="0"/>
          <a:ext cx="0" cy="0"/>
          <a:chOff x="0" y="0"/>
          <a:chExt cx="0" cy="0"/>
        </a:xfrm>
      </p:grpSpPr>
      <p:sp>
        <p:nvSpPr>
          <p:cNvPr id="234" name="Shape 234"/>
          <p:cNvSpPr txBox="1"/>
          <p:nvPr>
            <p:ph type="title"/>
          </p:nvPr>
        </p:nvSpPr>
        <p:spPr>
          <a:xfrm>
            <a:off x="311700" y="2099675"/>
            <a:ext cx="8520600" cy="1749600"/>
          </a:xfrm>
          <a:prstGeom prst="rect">
            <a:avLst/>
          </a:prstGeom>
        </p:spPr>
        <p:txBody>
          <a:bodyPr anchorCtr="0" anchor="t" bIns="91425" lIns="91425" rIns="91425" tIns="91425">
            <a:noAutofit/>
          </a:bodyPr>
          <a:lstStyle/>
          <a:p>
            <a:pPr lvl="0" rtl="0">
              <a:spcBef>
                <a:spcPts val="0"/>
              </a:spcBef>
              <a:buNone/>
            </a:pPr>
            <a:r>
              <a:rPr lang="en"/>
              <a:t>Thank You</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Introduction</a:t>
            </a:r>
          </a:p>
        </p:txBody>
      </p:sp>
      <p:sp>
        <p:nvSpPr>
          <p:cNvPr id="81" name="Shape 81"/>
          <p:cNvSpPr txBox="1"/>
          <p:nvPr>
            <p:ph idx="1" type="body"/>
          </p:nvPr>
        </p:nvSpPr>
        <p:spPr>
          <a:xfrm>
            <a:off x="311700" y="1240750"/>
            <a:ext cx="8520600" cy="3496800"/>
          </a:xfrm>
          <a:prstGeom prst="rect">
            <a:avLst/>
          </a:prstGeom>
        </p:spPr>
        <p:txBody>
          <a:bodyPr anchorCtr="0" anchor="t" bIns="91425" lIns="91425" rIns="91425" tIns="91425">
            <a:noAutofit/>
          </a:bodyPr>
          <a:lstStyle/>
          <a:p>
            <a:pPr lvl="0">
              <a:spcBef>
                <a:spcPts val="0"/>
              </a:spcBef>
              <a:buNone/>
            </a:pPr>
            <a:r>
              <a:rPr lang="en">
                <a:solidFill>
                  <a:srgbClr val="444444"/>
                </a:solidFill>
                <a:highlight>
                  <a:srgbClr val="FFFFFF"/>
                </a:highlight>
              </a:rPr>
              <a:t>For many Java developers, web-based applications are their primary focus. If this is your experience, then you’re well aware of the challenges that come with these systems. Specifically, state management, workflow, and validation are all important features that need to be addressed. None of these is made any easier given the HTTP protocol’s stateless nature.</a:t>
            </a:r>
          </a:p>
          <a:p>
            <a:pPr lvl="0">
              <a:spcBef>
                <a:spcPts val="0"/>
              </a:spcBef>
              <a:buNone/>
            </a:pPr>
            <a:r>
              <a:rPr lang="en">
                <a:solidFill>
                  <a:srgbClr val="444444"/>
                </a:solidFill>
                <a:highlight>
                  <a:srgbClr val="FFFFFF"/>
                </a:highlight>
              </a:rPr>
              <a:t>Spring’s web framework is designed to help you address these concerns. Based on the Model-View-Controller ( MVC ) pattern, Spring MVC helps you build web-based applications that are as flexible and as loosely coupled as the Spring Framework itself.</a:t>
            </a:r>
          </a:p>
          <a:p>
            <a:pPr lvl="0" rtl="0">
              <a:spcBef>
                <a:spcPts val="0"/>
              </a:spcBef>
              <a:buNone/>
            </a:pPr>
            <a:r>
              <a:rPr lang="en">
                <a:solidFill>
                  <a:srgbClr val="444444"/>
                </a:solidFill>
                <a:highlight>
                  <a:srgbClr val="FFFFFF"/>
                </a:highlight>
              </a:rPr>
              <a:t> </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Introduction Continued ...</a:t>
            </a:r>
          </a:p>
        </p:txBody>
      </p:sp>
      <p:sp>
        <p:nvSpPr>
          <p:cNvPr id="87" name="Shape 87"/>
          <p:cNvSpPr txBox="1"/>
          <p:nvPr>
            <p:ph idx="1" type="body"/>
          </p:nvPr>
        </p:nvSpPr>
        <p:spPr>
          <a:xfrm>
            <a:off x="311700" y="1240750"/>
            <a:ext cx="8520600" cy="3496800"/>
          </a:xfrm>
          <a:prstGeom prst="rect">
            <a:avLst/>
          </a:prstGeom>
        </p:spPr>
        <p:txBody>
          <a:bodyPr anchorCtr="0" anchor="t" bIns="91425" lIns="91425" rIns="91425" tIns="91425">
            <a:noAutofit/>
          </a:bodyPr>
          <a:lstStyle/>
          <a:p>
            <a:pPr lvl="0">
              <a:spcBef>
                <a:spcPts val="0"/>
              </a:spcBef>
              <a:buNone/>
            </a:pPr>
            <a:r>
              <a:rPr lang="en">
                <a:solidFill>
                  <a:srgbClr val="444444"/>
                </a:solidFill>
                <a:highlight>
                  <a:srgbClr val="FFFFFF"/>
                </a:highlight>
              </a:rPr>
              <a:t>Before we go too deep with the specifics of Spring MVC , let’s start with a high-level view and set up the basic plumbing needed to make Spring MVC work.</a:t>
            </a:r>
          </a:p>
          <a:p>
            <a:pPr lvl="0">
              <a:spcBef>
                <a:spcPts val="0"/>
              </a:spcBef>
              <a:buNone/>
            </a:pPr>
            <a:r>
              <a:rPr lang="en">
                <a:solidFill>
                  <a:srgbClr val="444444"/>
                </a:solidFill>
                <a:highlight>
                  <a:srgbClr val="FFFFFF"/>
                </a:highlight>
              </a:rPr>
              <a:t>Ingredients - </a:t>
            </a:r>
          </a:p>
          <a:p>
            <a:pPr indent="-228600" lvl="0" marL="457200" rtl="0">
              <a:spcBef>
                <a:spcPts val="0"/>
              </a:spcBef>
              <a:buClr>
                <a:srgbClr val="444444"/>
              </a:buClr>
              <a:buAutoNum type="arabicPeriod"/>
            </a:pPr>
            <a:r>
              <a:rPr lang="en">
                <a:solidFill>
                  <a:srgbClr val="444444"/>
                </a:solidFill>
                <a:highlight>
                  <a:srgbClr val="FFFFFF"/>
                </a:highlight>
              </a:rPr>
              <a:t>Intellij Idea (Personal Favourite can’t help :P)</a:t>
            </a:r>
          </a:p>
          <a:p>
            <a:pPr indent="-228600" lvl="0" marL="457200" rtl="0">
              <a:spcBef>
                <a:spcPts val="0"/>
              </a:spcBef>
              <a:buClr>
                <a:srgbClr val="444444"/>
              </a:buClr>
              <a:buAutoNum type="arabicPeriod"/>
            </a:pPr>
            <a:r>
              <a:rPr lang="en">
                <a:solidFill>
                  <a:srgbClr val="444444"/>
                </a:solidFill>
                <a:highlight>
                  <a:srgbClr val="FFFFFF"/>
                </a:highlight>
              </a:rPr>
              <a:t>Spring MVC version 4.3.4 Release (Current Version)</a:t>
            </a:r>
          </a:p>
          <a:p>
            <a:pPr indent="-228600" lvl="0" marL="457200" rtl="0">
              <a:spcBef>
                <a:spcPts val="0"/>
              </a:spcBef>
              <a:buClr>
                <a:srgbClr val="444444"/>
              </a:buClr>
              <a:buAutoNum type="arabicPeriod"/>
            </a:pPr>
            <a:r>
              <a:rPr lang="en">
                <a:solidFill>
                  <a:srgbClr val="444444"/>
                </a:solidFill>
                <a:highlight>
                  <a:srgbClr val="FFFFFF"/>
                </a:highlight>
              </a:rPr>
              <a:t>Gradle</a:t>
            </a:r>
          </a:p>
          <a:p>
            <a:pPr indent="-228600" lvl="0" marL="457200" rtl="0">
              <a:spcBef>
                <a:spcPts val="0"/>
              </a:spcBef>
              <a:buClr>
                <a:srgbClr val="444444"/>
              </a:buClr>
              <a:buAutoNum type="arabicPeriod"/>
            </a:pPr>
            <a:r>
              <a:rPr lang="en">
                <a:solidFill>
                  <a:srgbClr val="444444"/>
                </a:solidFill>
                <a:highlight>
                  <a:srgbClr val="FFFFFF"/>
                </a:highlight>
              </a:rPr>
              <a:t>Jetty 9</a:t>
            </a:r>
          </a:p>
          <a:p>
            <a:pPr indent="-228600" lvl="0" marL="457200">
              <a:spcBef>
                <a:spcPts val="0"/>
              </a:spcBef>
              <a:buClr>
                <a:srgbClr val="444444"/>
              </a:buClr>
              <a:buAutoNum type="arabicPeriod"/>
            </a:pPr>
            <a:r>
              <a:rPr lang="en">
                <a:solidFill>
                  <a:srgbClr val="444444"/>
                </a:solidFill>
                <a:highlight>
                  <a:srgbClr val="FFFFFF"/>
                </a:highlight>
              </a:rPr>
              <a:t>Java 7 </a:t>
            </a:r>
          </a:p>
          <a:p>
            <a:pPr lvl="0" rtl="0">
              <a:spcBef>
                <a:spcPts val="0"/>
              </a:spcBef>
              <a:buNone/>
            </a:pPr>
            <a:r>
              <a:t/>
            </a:r>
            <a:endParaRPr>
              <a:solidFill>
                <a:srgbClr val="444444"/>
              </a:solidFill>
              <a:highlight>
                <a:srgbClr val="FFFFFF"/>
              </a:highlight>
            </a:endParaRPr>
          </a:p>
          <a:p>
            <a:pPr lvl="0" rtl="0">
              <a:spcBef>
                <a:spcPts val="0"/>
              </a:spcBef>
              <a:buNone/>
            </a:pPr>
            <a:r>
              <a:rPr lang="en">
                <a:solidFill>
                  <a:srgbClr val="444444"/>
                </a:solidFill>
                <a:highlight>
                  <a:srgbClr val="FFFFFF"/>
                </a:highlight>
              </a:rPr>
              <a:t> </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Life Cycle of Request (Poor, Hard Working Creature)</a:t>
            </a:r>
          </a:p>
        </p:txBody>
      </p:sp>
      <p:sp>
        <p:nvSpPr>
          <p:cNvPr id="93" name="Shape 93"/>
          <p:cNvSpPr txBox="1"/>
          <p:nvPr>
            <p:ph idx="1" type="body"/>
          </p:nvPr>
        </p:nvSpPr>
        <p:spPr>
          <a:xfrm>
            <a:off x="311700" y="1266325"/>
            <a:ext cx="8520600" cy="3606600"/>
          </a:xfrm>
          <a:prstGeom prst="rect">
            <a:avLst/>
          </a:prstGeom>
        </p:spPr>
        <p:txBody>
          <a:bodyPr anchorCtr="0" anchor="t" bIns="91425" lIns="91425" rIns="91425" tIns="91425">
            <a:noAutofit/>
          </a:bodyPr>
          <a:lstStyle/>
          <a:p>
            <a:pPr lvl="0">
              <a:spcBef>
                <a:spcPts val="0"/>
              </a:spcBef>
              <a:buNone/>
            </a:pPr>
            <a:r>
              <a:rPr lang="en"/>
              <a:t>Every time a user clicks a link or submits a form in their web browser, a request goes to work. A request’s job description is that of a courier. Just like a postal carrier or a FedEx delivery person, a request lives to carry information from one place to another.</a:t>
            </a:r>
          </a:p>
          <a:p>
            <a:pPr lvl="0">
              <a:spcBef>
                <a:spcPts val="0"/>
              </a:spcBef>
              <a:buNone/>
            </a:pPr>
            <a:r>
              <a:rPr lang="en"/>
              <a:t>The request is a busy creature. From the time it leaves the browser until it returns with a response, it makes several stops, each time dropping off a bit of information and picking up some more.</a:t>
            </a:r>
          </a:p>
          <a:p>
            <a:pPr lvl="0">
              <a:spcBef>
                <a:spcPts val="0"/>
              </a:spcBef>
              <a:buNone/>
            </a:pPr>
            <a:r>
              <a:rPr lang="en"/>
              <a:t>Next Figure shows all the stops the request makes as it travels through Spring MVC .</a:t>
            </a:r>
          </a:p>
          <a:p>
            <a:pPr lv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Request Flow</a:t>
            </a:r>
          </a:p>
        </p:txBody>
      </p:sp>
      <p:sp>
        <p:nvSpPr>
          <p:cNvPr id="99" name="Shape 99"/>
          <p:cNvSpPr txBox="1"/>
          <p:nvPr>
            <p:ph idx="1" type="body"/>
          </p:nvPr>
        </p:nvSpPr>
        <p:spPr>
          <a:xfrm>
            <a:off x="311700" y="1152425"/>
            <a:ext cx="8520600" cy="3286800"/>
          </a:xfrm>
          <a:prstGeom prst="rect">
            <a:avLst/>
          </a:prstGeom>
        </p:spPr>
        <p:txBody>
          <a:bodyPr anchorCtr="0" anchor="t" bIns="91425" lIns="91425" rIns="91425" tIns="91425">
            <a:noAutofit/>
          </a:bodyPr>
          <a:lstStyle/>
          <a:p>
            <a:pPr lvl="0" rtl="0">
              <a:spcBef>
                <a:spcPts val="0"/>
              </a:spcBef>
              <a:buNone/>
            </a:pPr>
            <a:r>
              <a:rPr lang="en">
                <a:solidFill>
                  <a:srgbClr val="444444"/>
                </a:solidFill>
                <a:highlight>
                  <a:srgbClr val="FFFFFF"/>
                </a:highlight>
              </a:rPr>
              <a:t> </a:t>
            </a:r>
          </a:p>
        </p:txBody>
      </p:sp>
      <p:pic>
        <p:nvPicPr>
          <p:cNvPr id="100" name="Shape 100"/>
          <p:cNvPicPr preferRelativeResize="0"/>
          <p:nvPr/>
        </p:nvPicPr>
        <p:blipFill>
          <a:blip r:embed="rId3">
            <a:alphaModFix/>
          </a:blip>
          <a:stretch>
            <a:fillRect/>
          </a:stretch>
        </p:blipFill>
        <p:spPr>
          <a:xfrm>
            <a:off x="438725" y="1152425"/>
            <a:ext cx="8174175" cy="38236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Diagram Explained … </a:t>
            </a:r>
          </a:p>
        </p:txBody>
      </p:sp>
      <p:sp>
        <p:nvSpPr>
          <p:cNvPr id="106" name="Shape 106"/>
          <p:cNvSpPr txBox="1"/>
          <p:nvPr>
            <p:ph idx="1" type="body"/>
          </p:nvPr>
        </p:nvSpPr>
        <p:spPr>
          <a:xfrm>
            <a:off x="311700" y="1266325"/>
            <a:ext cx="8520600" cy="3516300"/>
          </a:xfrm>
          <a:prstGeom prst="rect">
            <a:avLst/>
          </a:prstGeom>
        </p:spPr>
        <p:txBody>
          <a:bodyPr anchorCtr="0" anchor="t" bIns="91425" lIns="91425" rIns="91425" tIns="91425">
            <a:noAutofit/>
          </a:bodyPr>
          <a:lstStyle/>
          <a:p>
            <a:pPr lvl="0">
              <a:spcBef>
                <a:spcPts val="0"/>
              </a:spcBef>
              <a:buNone/>
            </a:pPr>
            <a:r>
              <a:rPr lang="en"/>
              <a:t>When the request leaves the browser, it carries information about what the user is asking for. At the least, the request will be carrying the requested URL.</a:t>
            </a:r>
          </a:p>
          <a:p>
            <a:pPr lvl="0">
              <a:spcBef>
                <a:spcPts val="0"/>
              </a:spcBef>
              <a:buNone/>
            </a:pPr>
            <a:r>
              <a:rPr lang="en"/>
              <a:t> But it may also carry additional data, such as the information submitted in a form by the user.</a:t>
            </a:r>
          </a:p>
          <a:p>
            <a:pPr lvl="0">
              <a:spcBef>
                <a:spcPts val="0"/>
              </a:spcBef>
              <a:buNone/>
            </a:pPr>
            <a:r>
              <a:rPr lang="en"/>
              <a:t>The first stop in the request’s travels is at Spring’s DispatcherServlet . Like most Java based web frameworks, Spring MVC funnels requests through a single front controller servlet.</a:t>
            </a:r>
          </a:p>
          <a:p>
            <a:pPr lvl="0">
              <a:spcBef>
                <a:spcPts val="0"/>
              </a:spcBef>
              <a:buNone/>
            </a:pPr>
            <a:r>
              <a:t/>
            </a:r>
            <a:endParaRPr/>
          </a:p>
          <a:p>
            <a:pPr lv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Continued ... </a:t>
            </a:r>
          </a:p>
        </p:txBody>
      </p:sp>
      <p:sp>
        <p:nvSpPr>
          <p:cNvPr id="112" name="Shape 112"/>
          <p:cNvSpPr txBox="1"/>
          <p:nvPr>
            <p:ph idx="1" type="body"/>
          </p:nvPr>
        </p:nvSpPr>
        <p:spPr>
          <a:xfrm>
            <a:off x="311700" y="1074200"/>
            <a:ext cx="8520600" cy="3980700"/>
          </a:xfrm>
          <a:prstGeom prst="rect">
            <a:avLst/>
          </a:prstGeom>
        </p:spPr>
        <p:txBody>
          <a:bodyPr anchorCtr="0" anchor="t" bIns="91425" lIns="91425" rIns="91425" tIns="91425">
            <a:noAutofit/>
          </a:bodyPr>
          <a:lstStyle/>
          <a:p>
            <a:pPr lvl="0">
              <a:spcBef>
                <a:spcPts val="0"/>
              </a:spcBef>
              <a:buNone/>
            </a:pPr>
            <a:r>
              <a:rPr lang="en"/>
              <a:t>A front controller is a common web application pattern where a single servlet delegates responsibility for a request to other components of an application to perform actual processing. In the case of Spring MVC , DispatcherServlet is the front controller.</a:t>
            </a:r>
          </a:p>
          <a:p>
            <a:pPr lvl="0">
              <a:spcBef>
                <a:spcPts val="0"/>
              </a:spcBef>
              <a:buNone/>
            </a:pPr>
            <a:r>
              <a:rPr lang="en"/>
              <a:t>The DispatcherServlet ’s job is to send the request on to a Spring MVC controller. But a typical application may have several controllers, and DispatcherServlet needs some help deciding which controller to send the request to. So the DispatcherServlet consults one or more handler mappings to figure out where the request’s next stop will be. </a:t>
            </a:r>
          </a:p>
          <a:p>
            <a:pPr lvl="0">
              <a:spcBef>
                <a:spcPts val="0"/>
              </a:spcBef>
              <a:buNone/>
            </a:pPr>
            <a:r>
              <a:rPr lang="en"/>
              <a:t>The handler mapping pays particular attention to the URL carried by the request when making its decision.</a:t>
            </a:r>
          </a:p>
          <a:p>
            <a:pPr lvl="0">
              <a:spcBef>
                <a:spcPts val="0"/>
              </a:spcBef>
              <a:buNone/>
            </a:pPr>
            <a:r>
              <a:t/>
            </a:r>
            <a:endParaRPr/>
          </a:p>
          <a:p>
            <a:pPr lv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Front Controller Design Pattern (IMPORTANT) </a:t>
            </a:r>
          </a:p>
        </p:txBody>
      </p:sp>
      <p:sp>
        <p:nvSpPr>
          <p:cNvPr id="118" name="Shape 118"/>
          <p:cNvSpPr txBox="1"/>
          <p:nvPr>
            <p:ph idx="1" type="body"/>
          </p:nvPr>
        </p:nvSpPr>
        <p:spPr>
          <a:xfrm>
            <a:off x="311700" y="1266325"/>
            <a:ext cx="8520600" cy="3712800"/>
          </a:xfrm>
          <a:prstGeom prst="rect">
            <a:avLst/>
          </a:prstGeom>
        </p:spPr>
        <p:txBody>
          <a:bodyPr anchorCtr="0" anchor="t" bIns="91425" lIns="91425" rIns="91425" tIns="91425">
            <a:noAutofit/>
          </a:bodyPr>
          <a:lstStyle/>
          <a:p>
            <a:pPr lvl="0">
              <a:lnSpc>
                <a:spcPct val="100000"/>
              </a:lnSpc>
              <a:spcBef>
                <a:spcPts val="0"/>
              </a:spcBef>
              <a:spcAft>
                <a:spcPts val="0"/>
              </a:spcAft>
              <a:buNone/>
            </a:pPr>
            <a:r>
              <a:rPr lang="en">
                <a:solidFill>
                  <a:srgbClr val="666666"/>
                </a:solidFill>
              </a:rPr>
              <a:t>When the user access the view directly without going through any centralized mechanism each view is required to provide its own system services, often resulting in duplication of code and view navigations is left to the views, this may result in commingled view content and view navigation.</a:t>
            </a:r>
          </a:p>
          <a:p>
            <a:pPr lvl="0">
              <a:lnSpc>
                <a:spcPct val="100000"/>
              </a:lnSpc>
              <a:spcBef>
                <a:spcPts val="0"/>
              </a:spcBef>
              <a:spcAft>
                <a:spcPts val="0"/>
              </a:spcAft>
              <a:buNone/>
            </a:pPr>
            <a:r>
              <a:t/>
            </a:r>
            <a:endParaRPr>
              <a:solidFill>
                <a:srgbClr val="666666"/>
              </a:solidFill>
            </a:endParaRPr>
          </a:p>
          <a:p>
            <a:pPr lvl="0">
              <a:lnSpc>
                <a:spcPct val="100000"/>
              </a:lnSpc>
              <a:spcBef>
                <a:spcPts val="0"/>
              </a:spcBef>
              <a:spcAft>
                <a:spcPts val="0"/>
              </a:spcAft>
              <a:buNone/>
            </a:pPr>
            <a:r>
              <a:rPr lang="en">
                <a:solidFill>
                  <a:srgbClr val="666666"/>
                </a:solidFill>
              </a:rPr>
              <a:t>A centralized point of contact for handling a request may be useful, for example, to control and log a user's progress through the site. </a:t>
            </a:r>
          </a:p>
          <a:p>
            <a:pPr lvl="0">
              <a:lnSpc>
                <a:spcPct val="100000"/>
              </a:lnSpc>
              <a:spcBef>
                <a:spcPts val="0"/>
              </a:spcBef>
              <a:spcAft>
                <a:spcPts val="0"/>
              </a:spcAft>
              <a:buNone/>
            </a:pPr>
            <a:r>
              <a:t/>
            </a:r>
            <a:endParaRPr>
              <a:solidFill>
                <a:srgbClr val="666666"/>
              </a:solidFill>
            </a:endParaRPr>
          </a:p>
          <a:p>
            <a:pPr lvl="0">
              <a:lnSpc>
                <a:spcPct val="100000"/>
              </a:lnSpc>
              <a:spcBef>
                <a:spcPts val="0"/>
              </a:spcBef>
              <a:spcAft>
                <a:spcPts val="0"/>
              </a:spcAft>
              <a:buNone/>
            </a:pPr>
            <a:r>
              <a:rPr lang="en">
                <a:solidFill>
                  <a:srgbClr val="666666"/>
                </a:solidFill>
              </a:rPr>
              <a:t>Introducing a controller as the initial point of contact for handling a request. The controller manages the handling of the request, including invoking security services such as authentication and authorization, delegating business processing, managing the choice of an appropriate view, handling errors, and managing the selection of content creation strategies.</a:t>
            </a:r>
          </a:p>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