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TSansNarrow-regular.fntdata"/><Relationship Id="rId50" Type="http://schemas.openxmlformats.org/officeDocument/2006/relationships/slide" Target="slides/slide46.xml"/><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7.xml"/><Relationship Id="rId55" Type="http://schemas.openxmlformats.org/officeDocument/2006/relationships/font" Target="fonts/OpenSans-italic.fntdata"/><Relationship Id="rId10" Type="http://schemas.openxmlformats.org/officeDocument/2006/relationships/slide" Target="slides/slide6.xml"/><Relationship Id="rId54"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vaclavpech.eu/index.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gpars.org/guide/guide/introduction.html" TargetMode="External"/><Relationship Id="rId4" Type="http://schemas.openxmlformats.org/officeDocument/2006/relationships/hyperlink" Target="http://www.slideshare.net/paulk_asert/concurrency-gpars?qid=872cac86-ea9a-4870-9e85-4d948e52d847&amp;v=&amp;b=&amp;from_search=2" TargetMode="External"/><Relationship Id="rId5" Type="http://schemas.openxmlformats.org/officeDocument/2006/relationships/hyperlink" Target="http://www.slideshare.net/gagana24/gpars-groovy-parallel-systems?qid=3f0dbd1a-3f87-4afa-8e15-0d34480b7fbd&amp;v=&amp;b=&amp;from_search=1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hub.com/NexThoughts/Grails-Gpars-Example-Demo"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GPars/GPars/blob/master/src/test/groovy/groovyx/gpars/ParallelizerTest.groovy" TargetMode="External"/><Relationship Id="rId4" Type="http://schemas.openxmlformats.org/officeDocument/2006/relationships/hyperlink" Target="https://github.com/GPars/GPars/blob/master/src/test/groovy/groovyx/gpars/samples/collections/DemoMapReduce.groovy" TargetMode="External"/><Relationship Id="rId5" Type="http://schemas.openxmlformats.org/officeDocument/2006/relationships/hyperlink" Target="https://github.com/GPars/GPars/blob/master/src/test/groovy/groovyx/gpars/MapReduceTest.groov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3650" y="1549639"/>
            <a:ext cx="7136700" cy="1022400"/>
          </a:xfrm>
          <a:prstGeom prst="rect">
            <a:avLst/>
          </a:prstGeom>
        </p:spPr>
        <p:txBody>
          <a:bodyPr anchorCtr="0" anchor="b" bIns="91425" lIns="91425" rIns="91425" tIns="91425">
            <a:noAutofit/>
          </a:bodyPr>
          <a:lstStyle/>
          <a:p>
            <a:pPr lvl="0">
              <a:spcBef>
                <a:spcPts val="0"/>
              </a:spcBef>
              <a:buNone/>
            </a:pPr>
            <a:r>
              <a:rPr lang="en"/>
              <a:t>GPars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Code Camp - June 2016</a:t>
            </a:r>
          </a:p>
        </p:txBody>
      </p:sp>
      <p:pic>
        <p:nvPicPr>
          <p:cNvPr id="68" name="Shape 68"/>
          <p:cNvPicPr preferRelativeResize="0"/>
          <p:nvPr/>
        </p:nvPicPr>
        <p:blipFill>
          <a:blip r:embed="rId3">
            <a:alphaModFix/>
          </a:blip>
          <a:stretch>
            <a:fillRect/>
          </a:stretch>
        </p:blipFill>
        <p:spPr>
          <a:xfrm>
            <a:off x="3117150" y="381825"/>
            <a:ext cx="2616648" cy="426750"/>
          </a:xfrm>
          <a:prstGeom prst="rect">
            <a:avLst/>
          </a:prstGeom>
          <a:noFill/>
          <a:ln>
            <a:noFill/>
          </a:ln>
        </p:spPr>
      </p:pic>
      <p:sp>
        <p:nvSpPr>
          <p:cNvPr id="69" name="Shape 69"/>
          <p:cNvSpPr txBox="1"/>
          <p:nvPr/>
        </p:nvSpPr>
        <p:spPr>
          <a:xfrm>
            <a:off x="1082925" y="4539025"/>
            <a:ext cx="7089900" cy="425400"/>
          </a:xfrm>
          <a:prstGeom prst="rect">
            <a:avLst/>
          </a:prstGeom>
          <a:noFill/>
          <a:ln>
            <a:noFill/>
          </a:ln>
        </p:spPr>
        <p:txBody>
          <a:bodyPr anchorCtr="0" anchor="t" bIns="91425" lIns="91425" rIns="91425" tIns="91425">
            <a:noAutofit/>
          </a:bodyPr>
          <a:lstStyle/>
          <a:p>
            <a:pPr lvl="0" algn="r">
              <a:spcBef>
                <a:spcPts val="0"/>
              </a:spcBef>
              <a:buNone/>
            </a:pPr>
            <a:r>
              <a:rPr b="1" lang="en"/>
              <a:t>Presented by - Vishal and Nakul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Getting started with GPars</a:t>
            </a:r>
          </a:p>
        </p:txBody>
      </p:sp>
      <p:sp>
        <p:nvSpPr>
          <p:cNvPr id="125" name="Shape 12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444444"/>
                </a:solidFill>
                <a:highlight>
                  <a:srgbClr val="FFFFFF"/>
                </a:highlight>
              </a:rPr>
              <a:t>Dependency for Gradle</a:t>
            </a:r>
          </a:p>
          <a:p>
            <a:pPr lvl="0">
              <a:lnSpc>
                <a:spcPct val="100000"/>
              </a:lnSpc>
              <a:spcBef>
                <a:spcPts val="0"/>
              </a:spcBef>
              <a:spcAft>
                <a:spcPts val="0"/>
              </a:spcAft>
              <a:buNone/>
            </a:pPr>
            <a:r>
              <a:rPr b="1" lang="en">
                <a:solidFill>
                  <a:srgbClr val="00AA00"/>
                </a:solidFill>
              </a:rPr>
              <a:t>"org.codehaus.gpars:gpars:1.2.1"</a:t>
            </a:r>
          </a:p>
          <a:p>
            <a:pPr lvl="0">
              <a:spcBef>
                <a:spcPts val="0"/>
              </a:spcBef>
              <a:buNone/>
            </a:pPr>
            <a:r>
              <a:t/>
            </a:r>
            <a:endParaRPr>
              <a:solidFill>
                <a:srgbClr val="444444"/>
              </a:solidFill>
              <a:highlight>
                <a:srgbClr val="FFFFFF"/>
              </a:highlight>
            </a:endParaRPr>
          </a:p>
          <a:p>
            <a:pPr lvl="0">
              <a:spcBef>
                <a:spcPts val="0"/>
              </a:spcBef>
              <a:buNone/>
            </a:pPr>
            <a:r>
              <a:rPr lang="en">
                <a:solidFill>
                  <a:srgbClr val="444444"/>
                </a:solidFill>
                <a:highlight>
                  <a:srgbClr val="FFFFFF"/>
                </a:highlight>
              </a:rPr>
              <a:t>Dependency for Maven</a:t>
            </a:r>
          </a:p>
          <a:p>
            <a:pPr lvl="0" algn="just">
              <a:lnSpc>
                <a:spcPct val="100000"/>
              </a:lnSpc>
              <a:spcBef>
                <a:spcPts val="0"/>
              </a:spcBef>
              <a:spcAft>
                <a:spcPts val="0"/>
              </a:spcAft>
              <a:buNone/>
            </a:pPr>
            <a:r>
              <a:rPr b="1" lang="en">
                <a:solidFill>
                  <a:srgbClr val="444444"/>
                </a:solidFill>
              </a:rPr>
              <a:t>&lt;dependency&gt;</a:t>
            </a:r>
            <a:br>
              <a:rPr b="1" lang="en">
                <a:solidFill>
                  <a:srgbClr val="444444"/>
                </a:solidFill>
              </a:rPr>
            </a:br>
            <a:r>
              <a:rPr b="1" lang="en">
                <a:solidFill>
                  <a:srgbClr val="444444"/>
                </a:solidFill>
              </a:rPr>
              <a:t>    &lt;groupId&gt;org.codehaus.gpars&lt;/groupId&gt;</a:t>
            </a:r>
            <a:br>
              <a:rPr b="1" lang="en">
                <a:solidFill>
                  <a:srgbClr val="444444"/>
                </a:solidFill>
              </a:rPr>
            </a:br>
            <a:r>
              <a:rPr b="1" lang="en">
                <a:solidFill>
                  <a:srgbClr val="444444"/>
                </a:solidFill>
              </a:rPr>
              <a:t>    &lt;artifactId&gt;gpars&lt;/artifactId&gt;</a:t>
            </a:r>
            <a:br>
              <a:rPr b="1" lang="en">
                <a:solidFill>
                  <a:srgbClr val="444444"/>
                </a:solidFill>
              </a:rPr>
            </a:br>
            <a:r>
              <a:rPr b="1" lang="en">
                <a:solidFill>
                  <a:srgbClr val="444444"/>
                </a:solidFill>
              </a:rPr>
              <a:t>    &lt;version&gt;1.2.0&lt;/version&gt;</a:t>
            </a:r>
            <a:br>
              <a:rPr b="1" lang="en">
                <a:solidFill>
                  <a:srgbClr val="444444"/>
                </a:solidFill>
              </a:rPr>
            </a:br>
            <a:r>
              <a:rPr b="1" lang="en">
                <a:solidFill>
                  <a:srgbClr val="444444"/>
                </a:solidFill>
              </a:rPr>
              <a:t>&lt;/dependency&gt;</a:t>
            </a:r>
          </a:p>
          <a:p>
            <a:pPr lvl="0">
              <a:spcBef>
                <a:spcPts val="0"/>
              </a:spcBef>
              <a:buNone/>
            </a:pPr>
            <a:r>
              <a:t/>
            </a:r>
            <a:endParaRPr>
              <a:solidFill>
                <a:srgbClr val="444444"/>
              </a:solidFill>
              <a:highlight>
                <a:srgbClr val="FFFFFF"/>
              </a:highlight>
            </a:endParaRPr>
          </a:p>
          <a:p>
            <a:pPr lvl="0">
              <a:spcBef>
                <a:spcPts val="0"/>
              </a:spcBef>
              <a:buNone/>
            </a:pPr>
            <a:r>
              <a:t/>
            </a:r>
            <a:endParaRPr>
              <a:solidFill>
                <a:srgbClr val="44444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96750"/>
            <a:ext cx="8520600" cy="707400"/>
          </a:xfrm>
          <a:prstGeom prst="rect">
            <a:avLst/>
          </a:prstGeom>
        </p:spPr>
        <p:txBody>
          <a:bodyPr anchorCtr="0" anchor="t" bIns="91425" lIns="91425" rIns="91425" tIns="91425">
            <a:noAutofit/>
          </a:bodyPr>
          <a:lstStyle/>
          <a:p>
            <a:pPr lvl="0" rtl="0">
              <a:spcBef>
                <a:spcPts val="0"/>
              </a:spcBef>
              <a:buNone/>
            </a:pPr>
            <a:r>
              <a:rPr lang="en"/>
              <a:t>Groovy Sequential Collection</a:t>
            </a:r>
          </a:p>
        </p:txBody>
      </p:sp>
      <p:pic>
        <p:nvPicPr>
          <p:cNvPr id="131" name="Shape 131"/>
          <p:cNvPicPr preferRelativeResize="0"/>
          <p:nvPr/>
        </p:nvPicPr>
        <p:blipFill>
          <a:blip r:embed="rId3">
            <a:alphaModFix/>
          </a:blip>
          <a:stretch>
            <a:fillRect/>
          </a:stretch>
        </p:blipFill>
        <p:spPr>
          <a:xfrm>
            <a:off x="193875" y="1254901"/>
            <a:ext cx="7903424" cy="3241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16925"/>
            <a:ext cx="8520600" cy="707400"/>
          </a:xfrm>
          <a:prstGeom prst="rect">
            <a:avLst/>
          </a:prstGeom>
        </p:spPr>
        <p:txBody>
          <a:bodyPr anchorCtr="0" anchor="t" bIns="91425" lIns="91425" rIns="91425" tIns="91425">
            <a:noAutofit/>
          </a:bodyPr>
          <a:lstStyle/>
          <a:p>
            <a:pPr lvl="0" rtl="0">
              <a:spcBef>
                <a:spcPts val="0"/>
              </a:spcBef>
              <a:buNone/>
            </a:pPr>
            <a:r>
              <a:rPr lang="en"/>
              <a:t>GPars Parallel Collection</a:t>
            </a:r>
          </a:p>
        </p:txBody>
      </p:sp>
      <p:pic>
        <p:nvPicPr>
          <p:cNvPr id="137" name="Shape 137"/>
          <p:cNvPicPr preferRelativeResize="0"/>
          <p:nvPr/>
        </p:nvPicPr>
        <p:blipFill>
          <a:blip r:embed="rId3">
            <a:alphaModFix/>
          </a:blip>
          <a:stretch>
            <a:fillRect/>
          </a:stretch>
        </p:blipFill>
        <p:spPr>
          <a:xfrm>
            <a:off x="45625" y="1259050"/>
            <a:ext cx="8895625" cy="3662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a:t>
            </a:r>
          </a:p>
        </p:txBody>
      </p:sp>
      <p:sp>
        <p:nvSpPr>
          <p:cNvPr id="143" name="Shape 143"/>
          <p:cNvSpPr txBox="1"/>
          <p:nvPr>
            <p:ph idx="1" type="body"/>
          </p:nvPr>
        </p:nvSpPr>
        <p:spPr>
          <a:xfrm>
            <a:off x="311700" y="1266325"/>
            <a:ext cx="8520600" cy="3659400"/>
          </a:xfrm>
          <a:prstGeom prst="rect">
            <a:avLst/>
          </a:prstGeom>
        </p:spPr>
        <p:txBody>
          <a:bodyPr anchorCtr="0" anchor="t" bIns="91425" lIns="91425" rIns="91425" tIns="91425">
            <a:noAutofit/>
          </a:bodyPr>
          <a:lstStyle/>
          <a:p>
            <a:pPr lvl="0">
              <a:spcBef>
                <a:spcPts val="0"/>
              </a:spcBef>
              <a:buNone/>
            </a:pPr>
            <a:r>
              <a:rPr lang="en"/>
              <a:t>Dealing with data frequently involves manipulating collections</a:t>
            </a:r>
          </a:p>
          <a:p>
            <a:pPr lvl="0">
              <a:spcBef>
                <a:spcPts val="0"/>
              </a:spcBef>
              <a:buNone/>
            </a:pPr>
            <a:r>
              <a:rPr b="1" lang="en"/>
              <a:t>Lists</a:t>
            </a:r>
            <a:r>
              <a:rPr lang="en"/>
              <a:t>, </a:t>
            </a:r>
            <a:r>
              <a:rPr b="1" lang="en"/>
              <a:t>arrays</a:t>
            </a:r>
            <a:r>
              <a:rPr lang="en"/>
              <a:t>, </a:t>
            </a:r>
            <a:r>
              <a:rPr b="1" lang="en"/>
              <a:t>sets</a:t>
            </a:r>
            <a:r>
              <a:rPr lang="en"/>
              <a:t>, </a:t>
            </a:r>
            <a:r>
              <a:rPr b="1" lang="en"/>
              <a:t>maps</a:t>
            </a:r>
            <a:r>
              <a:rPr lang="en"/>
              <a:t>, </a:t>
            </a:r>
            <a:r>
              <a:rPr b="1" lang="en"/>
              <a:t>iterators</a:t>
            </a:r>
            <a:r>
              <a:rPr lang="en"/>
              <a:t>, </a:t>
            </a:r>
            <a:r>
              <a:rPr b="1" lang="en"/>
              <a:t>strings</a:t>
            </a:r>
            <a:r>
              <a:rPr lang="en"/>
              <a:t> etc. can be viewed as collections of items</a:t>
            </a:r>
          </a:p>
          <a:p>
            <a:pPr lvl="0">
              <a:spcBef>
                <a:spcPts val="0"/>
              </a:spcBef>
              <a:buNone/>
            </a:pPr>
            <a:r>
              <a:rPr lang="en"/>
              <a:t>Common pattern to process such collections is to take elements sequentially, one-by-one, and make an action for each of the items in row.</a:t>
            </a:r>
          </a:p>
          <a:p>
            <a:pPr lvl="0" rtl="0">
              <a:spcBef>
                <a:spcPts val="0"/>
              </a:spcBef>
              <a:buNone/>
            </a:pPr>
            <a:r>
              <a:rPr lang="en"/>
              <a:t>E.g </a:t>
            </a:r>
            <a:r>
              <a:rPr b="1" lang="en"/>
              <a:t>min()</a:t>
            </a:r>
            <a:r>
              <a:rPr lang="en"/>
              <a:t> function – Iterates over the collection sequentially to find the minimum value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 Parallel Collection		</a:t>
            </a:r>
          </a:p>
        </p:txBody>
      </p:sp>
      <p:sp>
        <p:nvSpPr>
          <p:cNvPr id="149" name="Shape 149"/>
          <p:cNvSpPr txBox="1"/>
          <p:nvPr>
            <p:ph idx="1" type="body"/>
          </p:nvPr>
        </p:nvSpPr>
        <p:spPr>
          <a:xfrm>
            <a:off x="311700" y="1266325"/>
            <a:ext cx="8520600" cy="3659400"/>
          </a:xfrm>
          <a:prstGeom prst="rect">
            <a:avLst/>
          </a:prstGeom>
        </p:spPr>
        <p:txBody>
          <a:bodyPr anchorCtr="0" anchor="t" bIns="91425" lIns="91425" rIns="91425" tIns="91425">
            <a:noAutofit/>
          </a:bodyPr>
          <a:lstStyle/>
          <a:p>
            <a:pPr lvl="0">
              <a:spcBef>
                <a:spcPts val="0"/>
              </a:spcBef>
              <a:buNone/>
            </a:pPr>
            <a:r>
              <a:rPr lang="en"/>
              <a:t>The GParsPool class enables a ParallelArray-based (from JSR-166y) concurrency DSL for collections and objects.</a:t>
            </a:r>
          </a:p>
          <a:p>
            <a:pPr lvl="0">
              <a:spcBef>
                <a:spcPts val="0"/>
              </a:spcBef>
              <a:buNone/>
            </a:pPr>
            <a:r>
              <a:rPr lang="en"/>
              <a:t>GParsPool.withPool(){ .. }</a:t>
            </a:r>
          </a:p>
          <a:p>
            <a:pPr lvl="0">
              <a:spcBef>
                <a:spcPts val="0"/>
              </a:spcBef>
              <a:buNone/>
            </a:pPr>
            <a:r>
              <a:rPr lang="en"/>
              <a:t>GParsPool.withPool(){ ForkJoinPool pool -&gt;.. }</a:t>
            </a:r>
          </a:p>
          <a:p>
            <a:pPr lvl="0">
              <a:spcBef>
                <a:spcPts val="0"/>
              </a:spcBef>
              <a:buNone/>
            </a:pPr>
            <a:r>
              <a:rPr lang="en"/>
              <a:t>GParsPool.withPool(10){ .. }</a:t>
            </a:r>
          </a:p>
          <a:p>
            <a:pPr lvl="0">
              <a:spcBef>
                <a:spcPts val="0"/>
              </a:spcBef>
              <a:buNone/>
            </a:pPr>
            <a:r>
              <a:rPr lang="en"/>
              <a:t>GParsPool.withExistingPool(ForkJoinPool pool){ .. }</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 Parallel Collection		</a:t>
            </a:r>
          </a:p>
        </p:txBody>
      </p:sp>
      <p:sp>
        <p:nvSpPr>
          <p:cNvPr id="155" name="Shape 155"/>
          <p:cNvSpPr txBox="1"/>
          <p:nvPr>
            <p:ph idx="1" type="body"/>
          </p:nvPr>
        </p:nvSpPr>
        <p:spPr>
          <a:xfrm>
            <a:off x="311700" y="1266325"/>
            <a:ext cx="8520600" cy="3659400"/>
          </a:xfrm>
          <a:prstGeom prst="rect">
            <a:avLst/>
          </a:prstGeom>
        </p:spPr>
        <p:txBody>
          <a:bodyPr anchorCtr="0" anchor="t" bIns="91425" lIns="91425" rIns="91425" tIns="91425">
            <a:noAutofit/>
          </a:bodyPr>
          <a:lstStyle/>
          <a:p>
            <a:pPr lvl="0">
              <a:spcBef>
                <a:spcPts val="0"/>
              </a:spcBef>
              <a:buNone/>
            </a:pPr>
            <a:r>
              <a:rPr lang="en"/>
              <a:t>Some of the methods supported are -</a:t>
            </a:r>
          </a:p>
          <a:p>
            <a:pPr lvl="0">
              <a:spcBef>
                <a:spcPts val="0"/>
              </a:spcBef>
              <a:buNone/>
            </a:pPr>
            <a:r>
              <a:rPr lang="en"/>
              <a:t>eachParallel() , collectParallel(),</a:t>
            </a:r>
          </a:p>
          <a:p>
            <a:pPr lvl="0">
              <a:spcBef>
                <a:spcPts val="0"/>
              </a:spcBef>
              <a:buNone/>
            </a:pPr>
            <a:r>
              <a:rPr lang="en"/>
              <a:t>findAllParallel() , findAnyParallel(),</a:t>
            </a:r>
          </a:p>
          <a:p>
            <a:pPr lvl="0">
              <a:spcBef>
                <a:spcPts val="0"/>
              </a:spcBef>
              <a:buNone/>
            </a:pPr>
            <a:r>
              <a:rPr lang="en"/>
              <a:t>groupByParallel(),  minParallel(),</a:t>
            </a:r>
          </a:p>
          <a:p>
            <a:pPr lvl="0">
              <a:spcBef>
                <a:spcPts val="0"/>
              </a:spcBef>
              <a:buNone/>
            </a:pPr>
            <a:r>
              <a:rPr lang="en"/>
              <a:t>maxParallel(),  sumParallel(),</a:t>
            </a:r>
          </a:p>
          <a:p>
            <a:pPr lvl="0">
              <a:spcBef>
                <a:spcPts val="0"/>
              </a:spcBef>
              <a:buNone/>
            </a:pPr>
            <a:r>
              <a:rPr lang="en"/>
              <a:t>countParallel() </a:t>
            </a:r>
          </a:p>
          <a:p>
            <a:pPr lvl="0" rtl="0">
              <a:spcBef>
                <a:spcPts val="0"/>
              </a:spcBef>
              <a:buNone/>
            </a:pPr>
            <a:r>
              <a:rPr lang="en"/>
              <a:t>Test URL - http://localhost:8080/gpars/parallelData</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 Parallel Enhancer	</a:t>
            </a:r>
          </a:p>
        </p:txBody>
      </p:sp>
      <p:sp>
        <p:nvSpPr>
          <p:cNvPr id="161" name="Shape 161"/>
          <p:cNvSpPr txBox="1"/>
          <p:nvPr>
            <p:ph idx="1" type="body"/>
          </p:nvPr>
        </p:nvSpPr>
        <p:spPr>
          <a:xfrm>
            <a:off x="311700" y="1266325"/>
            <a:ext cx="8520600" cy="3659400"/>
          </a:xfrm>
          <a:prstGeom prst="rect">
            <a:avLst/>
          </a:prstGeom>
        </p:spPr>
        <p:txBody>
          <a:bodyPr anchorCtr="0" anchor="t" bIns="91425" lIns="91425" rIns="91425" tIns="91425">
            <a:noAutofit/>
          </a:bodyPr>
          <a:lstStyle/>
          <a:p>
            <a:pPr lvl="0">
              <a:spcBef>
                <a:spcPts val="0"/>
              </a:spcBef>
              <a:buNone/>
            </a:pPr>
            <a:r>
              <a:rPr lang="en"/>
              <a:t>ParallelEnhancer makes a collection to be executed parallel without using GPars.withPool{}</a:t>
            </a:r>
          </a:p>
          <a:p>
            <a:pPr lvl="0">
              <a:spcBef>
                <a:spcPts val="0"/>
              </a:spcBef>
              <a:buNone/>
            </a:pPr>
            <a:r>
              <a:rPr lang="en"/>
              <a:t>Example - </a:t>
            </a:r>
          </a:p>
          <a:p>
            <a:pPr lvl="0">
              <a:spcBef>
                <a:spcPts val="0"/>
              </a:spcBef>
              <a:buNone/>
            </a:pPr>
            <a:r>
              <a:rPr lang="en"/>
              <a:t> 	def animals = ['dog' , 'ant' , 'cat' , 'whale']</a:t>
            </a:r>
          </a:p>
          <a:p>
            <a:pPr lvl="0">
              <a:spcBef>
                <a:spcPts val="0"/>
              </a:spcBef>
              <a:buNone/>
            </a:pPr>
            <a:r>
              <a:rPr lang="en"/>
              <a:t> 	ParallelEnhancer.enhanceInstance(animals)</a:t>
            </a:r>
          </a:p>
          <a:p>
            <a:pPr lvl="0">
              <a:spcBef>
                <a:spcPts val="0"/>
              </a:spcBef>
              <a:buNone/>
            </a:pPr>
            <a:r>
              <a:rPr lang="en"/>
              <a:t>  	println(animals.everyParallel{it.contains("a")} ? 'All animals contain a' : 'Some animals can live without a')</a:t>
            </a:r>
          </a:p>
          <a:p>
            <a:pPr lv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Data Parallelism - Map/Filter/Reduce</a:t>
            </a:r>
          </a:p>
        </p:txBody>
      </p:sp>
      <p:sp>
        <p:nvSpPr>
          <p:cNvPr id="167" name="Shape 167"/>
          <p:cNvSpPr txBox="1"/>
          <p:nvPr>
            <p:ph idx="1" type="body"/>
          </p:nvPr>
        </p:nvSpPr>
        <p:spPr>
          <a:xfrm>
            <a:off x="311700" y="1266325"/>
            <a:ext cx="8520600" cy="3663900"/>
          </a:xfrm>
          <a:prstGeom prst="rect">
            <a:avLst/>
          </a:prstGeom>
        </p:spPr>
        <p:txBody>
          <a:bodyPr anchorCtr="0" anchor="t" bIns="91425" lIns="91425" rIns="91425" tIns="91425">
            <a:noAutofit/>
          </a:bodyPr>
          <a:lstStyle/>
          <a:p>
            <a:pPr lvl="0">
              <a:spcBef>
                <a:spcPts val="0"/>
              </a:spcBef>
              <a:buNone/>
            </a:pPr>
            <a:r>
              <a:rPr lang="en"/>
              <a:t>Can be used for the same purpose as the xxxParallel() family methods and has very similar semantics.</a:t>
            </a:r>
          </a:p>
          <a:p>
            <a:pPr lvl="0">
              <a:spcBef>
                <a:spcPts val="0"/>
              </a:spcBef>
              <a:buNone/>
            </a:pPr>
            <a:r>
              <a:rPr lang="en"/>
              <a:t>Can perform considerably faster if you need to chain multiple methods to process a single collection in multiple steps.</a:t>
            </a:r>
          </a:p>
          <a:p>
            <a:pPr lvl="0">
              <a:spcBef>
                <a:spcPts val="0"/>
              </a:spcBef>
              <a:buNone/>
            </a:pPr>
            <a:r>
              <a:rPr lang="en"/>
              <a:t>Ex- </a:t>
            </a:r>
            <a:r>
              <a:rPr lang="en">
                <a:solidFill>
                  <a:srgbClr val="444444"/>
                </a:solidFill>
              </a:rPr>
              <a:t>def myNumbers = (1..1000).parallel.filter{it % 2 == 0}.map{</a:t>
            </a:r>
            <a:r>
              <a:rPr lang="en">
                <a:solidFill>
                  <a:srgbClr val="000088"/>
                </a:solidFill>
              </a:rPr>
              <a:t>Math</a:t>
            </a:r>
            <a:r>
              <a:rPr lang="en">
                <a:solidFill>
                  <a:srgbClr val="444444"/>
                </a:solidFill>
              </a:rPr>
              <a:t>.sqrt it}.collection</a:t>
            </a:r>
          </a:p>
          <a:p>
            <a:pPr lvl="0">
              <a:spcBef>
                <a:spcPts val="0"/>
              </a:spcBef>
              <a:buNone/>
            </a:pPr>
            <a:r>
              <a:rPr lang="en"/>
              <a:t>Internally they build ParallelArray, perform required operation concurrently and destroy ParallelArray before returning</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 Map/Filter/Reduce Methods </a:t>
            </a:r>
          </a:p>
        </p:txBody>
      </p:sp>
      <p:sp>
        <p:nvSpPr>
          <p:cNvPr id="173" name="Shape 173"/>
          <p:cNvSpPr txBox="1"/>
          <p:nvPr>
            <p:ph idx="1" type="body"/>
          </p:nvPr>
        </p:nvSpPr>
        <p:spPr>
          <a:xfrm>
            <a:off x="311700" y="1266325"/>
            <a:ext cx="8520600" cy="3775800"/>
          </a:xfrm>
          <a:prstGeom prst="rect">
            <a:avLst/>
          </a:prstGeom>
        </p:spPr>
        <p:txBody>
          <a:bodyPr anchorCtr="0" anchor="t" bIns="91425" lIns="91425" rIns="91425" tIns="91425">
            <a:noAutofit/>
          </a:bodyPr>
          <a:lstStyle/>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map()</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reduce()</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filter()</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size()</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sum()</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min()</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max()</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sort()</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groupBy()</a:t>
            </a:r>
          </a:p>
          <a:p>
            <a:pPr indent="-342900" lvl="0" marL="762000">
              <a:lnSpc>
                <a:spcPct val="118956"/>
              </a:lnSpc>
              <a:spcBef>
                <a:spcPts val="1600"/>
              </a:spcBef>
              <a:spcAft>
                <a:spcPts val="800"/>
              </a:spcAft>
              <a:buClr>
                <a:srgbClr val="444444"/>
              </a:buClr>
              <a:buSzPct val="100000"/>
              <a:buFont typeface="Courier New"/>
              <a:buChar char="o"/>
            </a:pPr>
            <a:r>
              <a:rPr lang="en">
                <a:solidFill>
                  <a:srgbClr val="444444"/>
                </a:solidFill>
              </a:rPr>
              <a:t>combine()</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 Parallelism - Asynchronous Invocation </a:t>
            </a:r>
          </a:p>
        </p:txBody>
      </p:sp>
      <p:sp>
        <p:nvSpPr>
          <p:cNvPr id="179" name="Shape 179"/>
          <p:cNvSpPr txBox="1"/>
          <p:nvPr>
            <p:ph idx="1" type="body"/>
          </p:nvPr>
        </p:nvSpPr>
        <p:spPr>
          <a:xfrm>
            <a:off x="311700" y="1253500"/>
            <a:ext cx="8520600" cy="3775800"/>
          </a:xfrm>
          <a:prstGeom prst="rect">
            <a:avLst/>
          </a:prstGeom>
        </p:spPr>
        <p:txBody>
          <a:bodyPr anchorCtr="0" anchor="t" bIns="91425" lIns="91425" rIns="91425" tIns="91425">
            <a:noAutofit/>
          </a:bodyPr>
          <a:lstStyle/>
          <a:p>
            <a:pPr lvl="0" rtl="0" algn="just">
              <a:lnSpc>
                <a:spcPct val="118956"/>
              </a:lnSpc>
              <a:spcBef>
                <a:spcPts val="1100"/>
              </a:spcBef>
              <a:spcAft>
                <a:spcPts val="1100"/>
              </a:spcAft>
              <a:buClr>
                <a:srgbClr val="000000"/>
              </a:buClr>
              <a:buSzPct val="61111"/>
              <a:buFont typeface="Arial"/>
              <a:buNone/>
            </a:pPr>
            <a:r>
              <a:rPr lang="en">
                <a:solidFill>
                  <a:srgbClr val="444444"/>
                </a:solidFill>
              </a:rPr>
              <a:t>The following methods are added to closures inside the </a:t>
            </a:r>
            <a:r>
              <a:rPr i="1" lang="en">
                <a:solidFill>
                  <a:srgbClr val="444444"/>
                </a:solidFill>
              </a:rPr>
              <a:t>GPars(Executors)Pool.withPool()</a:t>
            </a:r>
            <a:r>
              <a:rPr lang="en">
                <a:solidFill>
                  <a:srgbClr val="444444"/>
                </a:solidFill>
              </a:rPr>
              <a:t> blocks:</a:t>
            </a:r>
          </a:p>
          <a:p>
            <a:pPr indent="-342900" lvl="0" marL="762000" rtl="0" algn="just">
              <a:lnSpc>
                <a:spcPct val="118956"/>
              </a:lnSpc>
              <a:spcBef>
                <a:spcPts val="1600"/>
              </a:spcBef>
              <a:spcAft>
                <a:spcPts val="800"/>
              </a:spcAft>
              <a:buClr>
                <a:srgbClr val="444444"/>
              </a:buClr>
              <a:buSzPct val="100000"/>
              <a:buFont typeface="Courier New"/>
              <a:buChar char="o"/>
            </a:pPr>
            <a:r>
              <a:rPr b="1" lang="en">
                <a:solidFill>
                  <a:srgbClr val="444444"/>
                </a:solidFill>
              </a:rPr>
              <a:t>async()</a:t>
            </a:r>
            <a:r>
              <a:rPr lang="en">
                <a:solidFill>
                  <a:srgbClr val="444444"/>
                </a:solidFill>
              </a:rPr>
              <a:t> - Creates an asynchronous variant of the supplied closure, which when invoked returns a future for the potential return value</a:t>
            </a:r>
          </a:p>
          <a:p>
            <a:pPr indent="-342900" lvl="0" marL="762000" rtl="0" algn="just">
              <a:lnSpc>
                <a:spcPct val="118956"/>
              </a:lnSpc>
              <a:spcBef>
                <a:spcPts val="1600"/>
              </a:spcBef>
              <a:spcAft>
                <a:spcPts val="800"/>
              </a:spcAft>
              <a:buClr>
                <a:srgbClr val="444444"/>
              </a:buClr>
              <a:buSzPct val="100000"/>
              <a:buFont typeface="Courier New"/>
              <a:buChar char="o"/>
            </a:pPr>
            <a:r>
              <a:rPr b="1" lang="en">
                <a:solidFill>
                  <a:srgbClr val="444444"/>
                </a:solidFill>
              </a:rPr>
              <a:t>callAsync()</a:t>
            </a:r>
            <a:r>
              <a:rPr lang="en">
                <a:solidFill>
                  <a:srgbClr val="444444"/>
                </a:solidFill>
              </a:rPr>
              <a:t> - Calls a closure in a separate thread supplying the given arguments, returning a future for the potential return value,</a:t>
            </a:r>
          </a:p>
          <a:p>
            <a:pPr lvl="0" rtl="0" algn="just">
              <a:lnSpc>
                <a:spcPct val="118956"/>
              </a:lnSpc>
              <a:spcBef>
                <a:spcPts val="1600"/>
              </a:spcBef>
              <a:spcAft>
                <a:spcPts val="800"/>
              </a:spcAft>
              <a:buNone/>
            </a:pPr>
            <a:r>
              <a:t/>
            </a:r>
            <a:endParaRPr>
              <a:solidFill>
                <a:srgbClr val="444444"/>
              </a:solidFill>
            </a:endParaRPr>
          </a:p>
          <a:p>
            <a:pPr lvl="0" rtl="0" algn="just">
              <a:spcBef>
                <a:spcPts val="0"/>
              </a:spcBef>
              <a:buNone/>
            </a:pPr>
            <a:r>
              <a:t/>
            </a:r>
            <a:endParaRPr/>
          </a:p>
          <a:p>
            <a:pPr lvl="0" rtl="0" algn="just">
              <a:spcBef>
                <a:spcPts val="0"/>
              </a:spcBef>
              <a:buNone/>
            </a:pPr>
            <a:r>
              <a:t/>
            </a:r>
            <a:endParaRPr/>
          </a:p>
          <a:p>
            <a:pPr lvl="0" rtl="0" algn="just">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175500"/>
            <a:ext cx="8520600" cy="707400"/>
          </a:xfrm>
          <a:prstGeom prst="rect">
            <a:avLst/>
          </a:prstGeom>
        </p:spPr>
        <p:txBody>
          <a:bodyPr anchorCtr="0" anchor="t" bIns="91425" lIns="91425" rIns="91425" tIns="91425">
            <a:noAutofit/>
          </a:bodyPr>
          <a:lstStyle/>
          <a:p>
            <a:pPr lvl="0">
              <a:spcBef>
                <a:spcPts val="0"/>
              </a:spcBef>
              <a:buNone/>
            </a:pPr>
            <a:r>
              <a:rPr lang="en"/>
              <a:t>Agenda</a:t>
            </a:r>
          </a:p>
        </p:txBody>
      </p:sp>
      <p:sp>
        <p:nvSpPr>
          <p:cNvPr id="75" name="Shape 75"/>
          <p:cNvSpPr txBox="1"/>
          <p:nvPr>
            <p:ph idx="1" type="body"/>
          </p:nvPr>
        </p:nvSpPr>
        <p:spPr>
          <a:xfrm>
            <a:off x="311700" y="882900"/>
            <a:ext cx="8520600" cy="4024800"/>
          </a:xfrm>
          <a:prstGeom prst="rect">
            <a:avLst/>
          </a:prstGeom>
        </p:spPr>
        <p:txBody>
          <a:bodyPr anchorCtr="0" anchor="t" bIns="91425" lIns="91425" rIns="91425" tIns="91425">
            <a:noAutofit/>
          </a:bodyPr>
          <a:lstStyle/>
          <a:p>
            <a:pPr lvl="0">
              <a:lnSpc>
                <a:spcPct val="100000"/>
              </a:lnSpc>
              <a:spcBef>
                <a:spcPts val="0"/>
              </a:spcBef>
              <a:buNone/>
            </a:pPr>
            <a:r>
              <a:rPr lang="en"/>
              <a:t>Problems</a:t>
            </a:r>
          </a:p>
          <a:p>
            <a:pPr lvl="0">
              <a:lnSpc>
                <a:spcPct val="100000"/>
              </a:lnSpc>
              <a:spcBef>
                <a:spcPts val="0"/>
              </a:spcBef>
              <a:buNone/>
            </a:pPr>
            <a:r>
              <a:rPr lang="en"/>
              <a:t>GPars Introduction</a:t>
            </a:r>
          </a:p>
          <a:p>
            <a:pPr lvl="0">
              <a:lnSpc>
                <a:spcPct val="100000"/>
              </a:lnSpc>
              <a:spcBef>
                <a:spcPts val="0"/>
              </a:spcBef>
              <a:buNone/>
            </a:pPr>
            <a:r>
              <a:rPr lang="en"/>
              <a:t>Getting started with GPars</a:t>
            </a:r>
          </a:p>
          <a:p>
            <a:pPr lvl="0">
              <a:lnSpc>
                <a:spcPct val="100000"/>
              </a:lnSpc>
              <a:spcBef>
                <a:spcPts val="0"/>
              </a:spcBef>
              <a:buNone/>
            </a:pPr>
            <a:r>
              <a:rPr lang="en"/>
              <a:t>Data Parallelism and concepts</a:t>
            </a:r>
          </a:p>
          <a:p>
            <a:pPr lvl="0">
              <a:lnSpc>
                <a:spcPct val="100000"/>
              </a:lnSpc>
              <a:spcBef>
                <a:spcPts val="0"/>
              </a:spcBef>
              <a:buNone/>
            </a:pPr>
            <a:r>
              <a:rPr lang="en"/>
              <a:t>Actors</a:t>
            </a:r>
          </a:p>
          <a:p>
            <a:pPr lvl="0">
              <a:lnSpc>
                <a:spcPct val="100000"/>
              </a:lnSpc>
              <a:spcBef>
                <a:spcPts val="0"/>
              </a:spcBef>
              <a:buNone/>
            </a:pPr>
            <a:r>
              <a:rPr lang="en"/>
              <a:t>Agents</a:t>
            </a:r>
          </a:p>
          <a:p>
            <a:pPr lvl="0">
              <a:lnSpc>
                <a:spcPct val="100000"/>
              </a:lnSpc>
              <a:spcBef>
                <a:spcPts val="0"/>
              </a:spcBef>
              <a:buNone/>
            </a:pPr>
            <a:r>
              <a:rPr lang="en"/>
              <a:t>Dataflow</a:t>
            </a:r>
          </a:p>
          <a:p>
            <a:pPr lvl="0">
              <a:lnSpc>
                <a:spcPct val="100000"/>
              </a:lnSpc>
              <a:spcBef>
                <a:spcPts val="0"/>
              </a:spcBef>
              <a:buNone/>
            </a:pPr>
            <a:r>
              <a:rPr lang="en"/>
              <a:t>Conclusion</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Memoize</a:t>
            </a:r>
          </a:p>
        </p:txBody>
      </p:sp>
      <p:sp>
        <p:nvSpPr>
          <p:cNvPr id="185" name="Shape 185"/>
          <p:cNvSpPr txBox="1"/>
          <p:nvPr/>
        </p:nvSpPr>
        <p:spPr>
          <a:xfrm>
            <a:off x="91225" y="1152425"/>
            <a:ext cx="9052800" cy="3888300"/>
          </a:xfrm>
          <a:prstGeom prst="rect">
            <a:avLst/>
          </a:prstGeom>
          <a:noFill/>
          <a:ln>
            <a:noFill/>
          </a:ln>
        </p:spPr>
        <p:txBody>
          <a:bodyPr anchorCtr="0" anchor="ctr" bIns="91425" lIns="91425" rIns="91425" tIns="91425">
            <a:noAutofit/>
          </a:bodyPr>
          <a:lstStyle/>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15000"/>
              </a:lnSpc>
              <a:spcBef>
                <a:spcPts val="0"/>
              </a:spcBef>
              <a:buNone/>
            </a:pPr>
            <a:r>
              <a:rPr lang="en" sz="1800">
                <a:solidFill>
                  <a:srgbClr val="444444"/>
                </a:solidFill>
                <a:highlight>
                  <a:srgbClr val="FFFFFF"/>
                </a:highlight>
                <a:latin typeface="Open Sans"/>
                <a:ea typeface="Open Sans"/>
                <a:cs typeface="Open Sans"/>
                <a:sym typeface="Open Sans"/>
              </a:rPr>
              <a:t>The </a:t>
            </a:r>
            <a:r>
              <a:rPr i="1" lang="en" sz="1800">
                <a:solidFill>
                  <a:srgbClr val="444444"/>
                </a:solidFill>
                <a:latin typeface="Open Sans"/>
                <a:ea typeface="Open Sans"/>
                <a:cs typeface="Open Sans"/>
                <a:sym typeface="Open Sans"/>
              </a:rPr>
              <a:t>memoize</a:t>
            </a:r>
            <a:r>
              <a:rPr lang="en" sz="1800">
                <a:solidFill>
                  <a:srgbClr val="444444"/>
                </a:solidFill>
                <a:highlight>
                  <a:srgbClr val="FFFFFF"/>
                </a:highlight>
                <a:latin typeface="Open Sans"/>
                <a:ea typeface="Open Sans"/>
                <a:cs typeface="Open Sans"/>
                <a:sym typeface="Open Sans"/>
              </a:rPr>
              <a:t> function enables caching of function's return values. Repeated calls to the memoized function with the same argument values will, instead of invoking the calculation encoded in the original function.</a:t>
            </a:r>
          </a:p>
          <a:p>
            <a:pPr lvl="0" rtl="0">
              <a:lnSpc>
                <a:spcPct val="110000"/>
              </a:lnSpc>
              <a:spcBef>
                <a:spcPts val="1300"/>
              </a:spcBef>
              <a:spcAft>
                <a:spcPts val="700"/>
              </a:spcAft>
              <a:buNone/>
            </a:pPr>
            <a:r>
              <a:rPr b="1" lang="en" sz="1800">
                <a:solidFill>
                  <a:srgbClr val="444444"/>
                </a:solidFill>
                <a:latin typeface="Open Sans"/>
                <a:ea typeface="Open Sans"/>
                <a:cs typeface="Open Sans"/>
                <a:sym typeface="Open Sans"/>
              </a:rPr>
              <a:t>gmemoize()</a:t>
            </a:r>
          </a:p>
          <a:p>
            <a:pPr lvl="0" rtl="0">
              <a:lnSpc>
                <a:spcPct val="110000"/>
              </a:lnSpc>
              <a:spcBef>
                <a:spcPts val="1300"/>
              </a:spcBef>
              <a:spcAft>
                <a:spcPts val="700"/>
              </a:spcAft>
              <a:buNone/>
            </a:pPr>
            <a:r>
              <a:rPr b="1" lang="en" sz="1800">
                <a:solidFill>
                  <a:srgbClr val="444444"/>
                </a:solidFill>
                <a:latin typeface="Open Sans"/>
                <a:ea typeface="Open Sans"/>
                <a:cs typeface="Open Sans"/>
                <a:sym typeface="Open Sans"/>
              </a:rPr>
              <a:t>gmemoizeAtMost()</a:t>
            </a:r>
          </a:p>
          <a:p>
            <a:pPr lvl="0" rtl="0">
              <a:lnSpc>
                <a:spcPct val="110000"/>
              </a:lnSpc>
              <a:spcBef>
                <a:spcPts val="1300"/>
              </a:spcBef>
              <a:spcAft>
                <a:spcPts val="700"/>
              </a:spcAft>
              <a:buNone/>
            </a:pPr>
            <a:r>
              <a:rPr b="1" lang="en" sz="1800">
                <a:solidFill>
                  <a:srgbClr val="444444"/>
                </a:solidFill>
                <a:latin typeface="Open Sans"/>
                <a:ea typeface="Open Sans"/>
                <a:cs typeface="Open Sans"/>
                <a:sym typeface="Open Sans"/>
              </a:rPr>
              <a:t>gmemoizeAtLeast()</a:t>
            </a:r>
          </a:p>
          <a:p>
            <a:pPr lvl="0" rtl="0">
              <a:lnSpc>
                <a:spcPct val="110000"/>
              </a:lnSpc>
              <a:spcBef>
                <a:spcPts val="1300"/>
              </a:spcBef>
              <a:spcAft>
                <a:spcPts val="700"/>
              </a:spcAft>
              <a:buNone/>
            </a:pPr>
            <a:r>
              <a:rPr b="1" lang="en" sz="1800">
                <a:solidFill>
                  <a:srgbClr val="444444"/>
                </a:solidFill>
                <a:latin typeface="Open Sans"/>
                <a:ea typeface="Open Sans"/>
                <a:cs typeface="Open Sans"/>
                <a:sym typeface="Open Sans"/>
              </a:rPr>
              <a:t>gmemoizeBetween</a:t>
            </a:r>
          </a:p>
          <a:p>
            <a:pPr lvl="0" rtl="0">
              <a:lnSpc>
                <a:spcPct val="110000"/>
              </a:lnSpc>
              <a:spcBef>
                <a:spcPts val="1300"/>
              </a:spcBef>
              <a:spcAft>
                <a:spcPts val="700"/>
              </a:spcAft>
              <a:buNone/>
            </a:pPr>
            <a:r>
              <a:t/>
            </a:r>
            <a:endParaRPr b="1" sz="1800">
              <a:solidFill>
                <a:srgbClr val="444444"/>
              </a:solidFill>
              <a:latin typeface="Open Sans"/>
              <a:ea typeface="Open Sans"/>
              <a:cs typeface="Open Sans"/>
              <a:sym typeface="Open Sans"/>
            </a:endParaRPr>
          </a:p>
          <a:p>
            <a:pPr lvl="0" rtl="0">
              <a:lnSpc>
                <a:spcPct val="110000"/>
              </a:lnSpc>
              <a:spcBef>
                <a:spcPts val="1300"/>
              </a:spcBef>
              <a:spcAft>
                <a:spcPts val="700"/>
              </a:spcAft>
              <a:buNone/>
            </a:pPr>
            <a:r>
              <a:t/>
            </a:r>
            <a:endParaRPr b="1" sz="1800">
              <a:solidFill>
                <a:srgbClr val="444444"/>
              </a:solidFill>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a:p>
            <a:pPr lvl="0" rtl="0">
              <a:lnSpc>
                <a:spcPct val="100000"/>
              </a:lnSpc>
              <a:spcBef>
                <a:spcPts val="0"/>
              </a:spcBef>
              <a:buNone/>
            </a:pPr>
            <a:r>
              <a:t/>
            </a:r>
            <a:endParaRPr sz="1800">
              <a:solidFill>
                <a:srgbClr val="444444"/>
              </a:solidFill>
              <a:highlight>
                <a:srgbClr val="FFFFFF"/>
              </a:highlight>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319575"/>
            <a:ext cx="8520600" cy="707400"/>
          </a:xfrm>
          <a:prstGeom prst="rect">
            <a:avLst/>
          </a:prstGeom>
        </p:spPr>
        <p:txBody>
          <a:bodyPr anchorCtr="0" anchor="t" bIns="91425" lIns="91425" rIns="91425" tIns="91425">
            <a:noAutofit/>
          </a:bodyPr>
          <a:lstStyle/>
          <a:p>
            <a:pPr lvl="0" rtl="0">
              <a:spcBef>
                <a:spcPts val="0"/>
              </a:spcBef>
              <a:buNone/>
            </a:pPr>
            <a:r>
              <a:rPr lang="en"/>
              <a:t>Actors Introduction</a:t>
            </a:r>
          </a:p>
        </p:txBody>
      </p:sp>
      <p:sp>
        <p:nvSpPr>
          <p:cNvPr id="191" name="Shape 191"/>
          <p:cNvSpPr txBox="1"/>
          <p:nvPr>
            <p:ph idx="1" type="body"/>
          </p:nvPr>
        </p:nvSpPr>
        <p:spPr>
          <a:xfrm>
            <a:off x="164100" y="1096650"/>
            <a:ext cx="8815800" cy="3636300"/>
          </a:xfrm>
          <a:prstGeom prst="rect">
            <a:avLst/>
          </a:prstGeom>
        </p:spPr>
        <p:txBody>
          <a:bodyPr anchorCtr="0" anchor="t" bIns="91425" lIns="91425" rIns="91425" tIns="91425">
            <a:noAutofit/>
          </a:bodyPr>
          <a:lstStyle/>
          <a:p>
            <a:pPr lvl="0" rtl="0" algn="just">
              <a:spcBef>
                <a:spcPts val="0"/>
              </a:spcBef>
              <a:buNone/>
            </a:pPr>
            <a:r>
              <a:rPr lang="en">
                <a:solidFill>
                  <a:srgbClr val="444444"/>
                </a:solidFill>
              </a:rPr>
              <a:t>Allow for a message passing-based concurrency model</a:t>
            </a:r>
          </a:p>
          <a:p>
            <a:pPr lvl="0" rtl="0" algn="just">
              <a:spcBef>
                <a:spcPts val="0"/>
              </a:spcBef>
              <a:buNone/>
            </a:pPr>
            <a:r>
              <a:rPr lang="en">
                <a:solidFill>
                  <a:srgbClr val="444444"/>
                </a:solidFill>
              </a:rPr>
              <a:t>Every actor has a mailbox for messages and messages are processed one by one</a:t>
            </a:r>
          </a:p>
          <a:p>
            <a:pPr lvl="0" rtl="0" algn="just">
              <a:spcBef>
                <a:spcPts val="0"/>
              </a:spcBef>
              <a:buNone/>
            </a:pPr>
            <a:r>
              <a:rPr lang="en">
                <a:solidFill>
                  <a:srgbClr val="444444"/>
                </a:solidFill>
              </a:rPr>
              <a:t>Programs are collections of </a:t>
            </a:r>
            <a:r>
              <a:rPr b="1" lang="en">
                <a:solidFill>
                  <a:srgbClr val="444444"/>
                </a:solidFill>
              </a:rPr>
              <a:t>independent active objects</a:t>
            </a:r>
            <a:r>
              <a:rPr lang="en">
                <a:solidFill>
                  <a:srgbClr val="444444"/>
                </a:solidFill>
              </a:rPr>
              <a:t> that exchange messages and have </a:t>
            </a:r>
            <a:r>
              <a:rPr b="1" lang="en">
                <a:solidFill>
                  <a:srgbClr val="444444"/>
                </a:solidFill>
              </a:rPr>
              <a:t>no mutable shared state.</a:t>
            </a:r>
          </a:p>
          <a:p>
            <a:pPr lvl="0" rtl="0" algn="just">
              <a:spcBef>
                <a:spcPts val="0"/>
              </a:spcBef>
              <a:buNone/>
            </a:pPr>
            <a:r>
              <a:rPr lang="en">
                <a:solidFill>
                  <a:srgbClr val="444444"/>
                </a:solidFill>
              </a:rPr>
              <a:t>Always guarantee that at most one thread processes the actor's body.</a:t>
            </a:r>
          </a:p>
          <a:p>
            <a:pPr lvl="0" rtl="0" algn="just">
              <a:spcBef>
                <a:spcPts val="0"/>
              </a:spcBef>
              <a:buNone/>
            </a:pPr>
            <a:r>
              <a:t/>
            </a:r>
            <a:endParaRPr>
              <a:solidFill>
                <a:srgbClr val="4444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Actors in action</a:t>
            </a:r>
          </a:p>
        </p:txBody>
      </p:sp>
      <p:sp>
        <p:nvSpPr>
          <p:cNvPr id="197" name="Shape 197"/>
          <p:cNvSpPr txBox="1"/>
          <p:nvPr>
            <p:ph idx="1" type="body"/>
          </p:nvPr>
        </p:nvSpPr>
        <p:spPr>
          <a:xfrm>
            <a:off x="211900" y="1298125"/>
            <a:ext cx="8520600" cy="2950200"/>
          </a:xfrm>
          <a:prstGeom prst="rect">
            <a:avLst/>
          </a:prstGeom>
        </p:spPr>
        <p:txBody>
          <a:bodyPr anchorCtr="0" anchor="t" bIns="91425" lIns="91425" rIns="91425" tIns="91425">
            <a:noAutofit/>
          </a:bodyPr>
          <a:lstStyle/>
          <a:p>
            <a:pPr indent="-228600" lvl="0" marL="457200" rtl="0" algn="just">
              <a:lnSpc>
                <a:spcPct val="150000"/>
              </a:lnSpc>
              <a:spcBef>
                <a:spcPts val="0"/>
              </a:spcBef>
              <a:buClr>
                <a:srgbClr val="444444"/>
              </a:buClr>
            </a:pPr>
            <a:r>
              <a:rPr lang="en">
                <a:solidFill>
                  <a:srgbClr val="444444"/>
                </a:solidFill>
              </a:rPr>
              <a:t>Helps to avoid deadlock, live-lock and starvation</a:t>
            </a:r>
          </a:p>
          <a:p>
            <a:pPr indent="-228600" lvl="0" marL="457200" rtl="0" algn="just">
              <a:lnSpc>
                <a:spcPct val="150000"/>
              </a:lnSpc>
              <a:spcBef>
                <a:spcPts val="0"/>
              </a:spcBef>
              <a:buClr>
                <a:srgbClr val="444444"/>
              </a:buClr>
            </a:pPr>
            <a:r>
              <a:rPr lang="en">
                <a:solidFill>
                  <a:srgbClr val="444444"/>
                </a:solidFill>
              </a:rPr>
              <a:t>A great number of actors can share a relatively small thread pool</a:t>
            </a:r>
          </a:p>
          <a:p>
            <a:pPr indent="-228600" lvl="0" marL="457200" rtl="0" algn="just">
              <a:lnSpc>
                <a:spcPct val="150000"/>
              </a:lnSpc>
              <a:spcBef>
                <a:spcPts val="0"/>
              </a:spcBef>
              <a:buClr>
                <a:srgbClr val="444444"/>
              </a:buClr>
            </a:pPr>
            <a:r>
              <a:rPr lang="en">
                <a:solidFill>
                  <a:srgbClr val="444444"/>
                </a:solidFill>
              </a:rPr>
              <a:t>An actor with no work doesn't consume threads.</a:t>
            </a:r>
          </a:p>
          <a:p>
            <a:pPr indent="-228600" lvl="0" marL="457200" rtl="0" algn="just">
              <a:lnSpc>
                <a:spcPct val="150000"/>
              </a:lnSpc>
              <a:spcBef>
                <a:spcPts val="0"/>
              </a:spcBef>
              <a:buClr>
                <a:srgbClr val="444444"/>
              </a:buClr>
            </a:pPr>
            <a:r>
              <a:rPr lang="en">
                <a:solidFill>
                  <a:srgbClr val="444444"/>
                </a:solidFill>
              </a:rPr>
              <a:t>No shared mutable state.</a:t>
            </a:r>
          </a:p>
          <a:p>
            <a:pPr indent="-228600" lvl="0" marL="457200" rtl="0" algn="just">
              <a:lnSpc>
                <a:spcPct val="150000"/>
              </a:lnSpc>
              <a:spcBef>
                <a:spcPts val="0"/>
              </a:spcBef>
              <a:buClr>
                <a:srgbClr val="444444"/>
              </a:buClr>
            </a:pPr>
            <a:r>
              <a:rPr lang="en">
                <a:solidFill>
                  <a:srgbClr val="444444"/>
                </a:solidFill>
              </a:rPr>
              <a:t>Runs in daemon threads.</a:t>
            </a:r>
          </a:p>
          <a:p>
            <a:pPr lvl="0" rtl="0" algn="just">
              <a:spcBef>
                <a:spcPts val="0"/>
              </a:spcBef>
              <a:buNone/>
            </a:pPr>
            <a:r>
              <a:t/>
            </a:r>
            <a:endParaRPr>
              <a:solidFill>
                <a:srgbClr val="44444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Actors</a:t>
            </a:r>
          </a:p>
        </p:txBody>
      </p:sp>
      <p:pic>
        <p:nvPicPr>
          <p:cNvPr id="203" name="Shape 203"/>
          <p:cNvPicPr preferRelativeResize="0"/>
          <p:nvPr/>
        </p:nvPicPr>
        <p:blipFill>
          <a:blip r:embed="rId3">
            <a:alphaModFix/>
          </a:blip>
          <a:stretch>
            <a:fillRect/>
          </a:stretch>
        </p:blipFill>
        <p:spPr>
          <a:xfrm>
            <a:off x="420203" y="1311950"/>
            <a:ext cx="7937500" cy="33484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Actors commands</a:t>
            </a:r>
          </a:p>
        </p:txBody>
      </p:sp>
      <p:sp>
        <p:nvSpPr>
          <p:cNvPr id="209" name="Shape 209"/>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Messages can be sent to actors using </a:t>
            </a:r>
          </a:p>
          <a:p>
            <a:pPr lvl="0">
              <a:spcBef>
                <a:spcPts val="0"/>
              </a:spcBef>
              <a:buNone/>
            </a:pPr>
            <a:r>
              <a:t/>
            </a:r>
            <a:endParaRPr sz="1800">
              <a:latin typeface="Open Sans"/>
              <a:ea typeface="Open Sans"/>
              <a:cs typeface="Open Sans"/>
              <a:sym typeface="Open Sans"/>
            </a:endParaRPr>
          </a:p>
          <a:p>
            <a:pPr indent="-342900" lvl="0" marL="457200" rtl="0">
              <a:spcBef>
                <a:spcPts val="0"/>
              </a:spcBef>
              <a:buSzPct val="100000"/>
              <a:buFont typeface="Open Sans"/>
              <a:buAutoNum type="arabicPeriod"/>
            </a:pPr>
            <a:r>
              <a:rPr lang="en" sz="1800">
                <a:latin typeface="Open Sans"/>
                <a:ea typeface="Open Sans"/>
                <a:cs typeface="Open Sans"/>
                <a:sym typeface="Open Sans"/>
              </a:rPr>
              <a:t>send() method</a:t>
            </a:r>
          </a:p>
          <a:p>
            <a:pPr indent="-342900" lvl="0" marL="457200" rtl="0">
              <a:spcBef>
                <a:spcPts val="0"/>
              </a:spcBef>
              <a:buSzPct val="100000"/>
              <a:buFont typeface="Open Sans"/>
              <a:buAutoNum type="arabicPeriod"/>
            </a:pPr>
            <a:r>
              <a:rPr lang="en" sz="1800">
                <a:latin typeface="Open Sans"/>
                <a:ea typeface="Open Sans"/>
                <a:cs typeface="Open Sans"/>
                <a:sym typeface="Open Sans"/>
              </a:rPr>
              <a:t>&lt;&lt; operator</a:t>
            </a:r>
          </a:p>
          <a:p>
            <a:pPr indent="-342900" lvl="0" marL="457200" rtl="0">
              <a:spcBef>
                <a:spcPts val="0"/>
              </a:spcBef>
              <a:buSzPct val="100000"/>
              <a:buFont typeface="Open Sans"/>
              <a:buAutoNum type="arabicPeriod"/>
            </a:pPr>
            <a:r>
              <a:rPr lang="en" sz="1800">
                <a:latin typeface="Open Sans"/>
                <a:ea typeface="Open Sans"/>
                <a:cs typeface="Open Sans"/>
                <a:sym typeface="Open Sans"/>
              </a:rPr>
              <a:t>Implicit call() method</a:t>
            </a:r>
          </a:p>
          <a:p>
            <a:pPr lvl="0">
              <a:spcBef>
                <a:spcPts val="0"/>
              </a:spcBef>
              <a:buNone/>
            </a:pPr>
            <a:r>
              <a:t/>
            </a:r>
            <a:endParaRPr sz="1800">
              <a:latin typeface="Open Sans"/>
              <a:ea typeface="Open Sans"/>
              <a:cs typeface="Open Sans"/>
              <a:sym typeface="Open Sans"/>
            </a:endParaRPr>
          </a:p>
          <a:p>
            <a:pPr lvl="0">
              <a:spcBef>
                <a:spcPts val="0"/>
              </a:spcBef>
              <a:buNone/>
            </a:pPr>
            <a:r>
              <a:t/>
            </a:r>
            <a:endParaRPr sz="1800">
              <a:latin typeface="Open Sans"/>
              <a:ea typeface="Open Sans"/>
              <a:cs typeface="Open Sans"/>
              <a:sym typeface="Open Sans"/>
            </a:endParaRP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 Sending Messages</a:t>
            </a:r>
          </a:p>
        </p:txBody>
      </p:sp>
      <p:sp>
        <p:nvSpPr>
          <p:cNvPr id="215" name="Shape 215"/>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def passiveActor = Actors.actor{</a:t>
            </a:r>
          </a:p>
          <a:p>
            <a:pPr lvl="0">
              <a:spcBef>
                <a:spcPts val="0"/>
              </a:spcBef>
              <a:buNone/>
            </a:pPr>
            <a:r>
              <a:rPr lang="en" sz="1800">
                <a:latin typeface="Open Sans"/>
                <a:ea typeface="Open Sans"/>
                <a:cs typeface="Open Sans"/>
                <a:sym typeface="Open Sans"/>
              </a:rPr>
              <a:t>			loop {</a:t>
            </a:r>
          </a:p>
          <a:p>
            <a:pPr lvl="0">
              <a:spcBef>
                <a:spcPts val="0"/>
              </a:spcBef>
              <a:buNone/>
            </a:pPr>
            <a:r>
              <a:rPr lang="en" sz="1800">
                <a:latin typeface="Open Sans"/>
                <a:ea typeface="Open Sans"/>
                <a:cs typeface="Open Sans"/>
                <a:sym typeface="Open Sans"/>
              </a:rPr>
              <a:t>				react { msg -&gt; println "Received: $msg"; }</a:t>
            </a:r>
          </a:p>
          <a:p>
            <a:pPr lvl="0">
              <a:spcBef>
                <a:spcPts val="0"/>
              </a:spcBef>
              <a:buNone/>
            </a:pPr>
            <a:r>
              <a:rPr lang="en" sz="1800">
                <a:latin typeface="Open Sans"/>
                <a:ea typeface="Open Sans"/>
                <a:cs typeface="Open Sans"/>
                <a:sym typeface="Open Sans"/>
              </a:rPr>
              <a:t> 		 	}</a:t>
            </a:r>
          </a:p>
          <a:p>
            <a:pPr lvl="0">
              <a:spcBef>
                <a:spcPts val="0"/>
              </a:spcBef>
              <a:buNone/>
            </a:pPr>
            <a:r>
              <a:rPr lang="en" sz="1800">
                <a:latin typeface="Open Sans"/>
                <a:ea typeface="Open Sans"/>
                <a:cs typeface="Open Sans"/>
                <a:sym typeface="Open Sans"/>
              </a:rPr>
              <a:t> 	}</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passiveActor.send 'Message 1'</a:t>
            </a:r>
          </a:p>
          <a:p>
            <a:pPr lvl="0">
              <a:spcBef>
                <a:spcPts val="0"/>
              </a:spcBef>
              <a:buNone/>
            </a:pPr>
            <a:r>
              <a:rPr lang="en" sz="1800">
                <a:latin typeface="Open Sans"/>
                <a:ea typeface="Open Sans"/>
                <a:cs typeface="Open Sans"/>
                <a:sym typeface="Open Sans"/>
              </a:rPr>
              <a:t> 	passiveActor &lt;&lt; 'Message 2'</a:t>
            </a:r>
          </a:p>
          <a:p>
            <a:pPr lvl="0">
              <a:spcBef>
                <a:spcPts val="0"/>
              </a:spcBef>
              <a:buNone/>
            </a:pPr>
            <a:r>
              <a:rPr lang="en" sz="1800">
                <a:latin typeface="Open Sans"/>
                <a:ea typeface="Open Sans"/>
                <a:cs typeface="Open Sans"/>
                <a:sym typeface="Open Sans"/>
              </a:rPr>
              <a:t> 	passiveActor 'Message 3'</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 - Sending Messages</a:t>
            </a:r>
          </a:p>
        </p:txBody>
      </p:sp>
      <p:sp>
        <p:nvSpPr>
          <p:cNvPr id="221" name="Shape 221"/>
          <p:cNvSpPr txBox="1"/>
          <p:nvPr/>
        </p:nvSpPr>
        <p:spPr>
          <a:xfrm>
            <a:off x="311700" y="1258300"/>
            <a:ext cx="8363100" cy="3501600"/>
          </a:xfrm>
          <a:prstGeom prst="rect">
            <a:avLst/>
          </a:prstGeom>
          <a:noFill/>
          <a:ln>
            <a:noFill/>
          </a:ln>
        </p:spPr>
        <p:txBody>
          <a:bodyPr anchorCtr="0" anchor="t" bIns="91425" lIns="91425" rIns="91425" tIns="91425">
            <a:noAutofit/>
          </a:bodyPr>
          <a:lstStyle/>
          <a:p>
            <a:pPr lvl="0" rtl="0">
              <a:lnSpc>
                <a:spcPct val="200000"/>
              </a:lnSpc>
              <a:spcBef>
                <a:spcPts val="0"/>
              </a:spcBef>
              <a:buNone/>
            </a:pPr>
            <a:r>
              <a:t/>
            </a:r>
            <a:endParaRPr sz="1800">
              <a:latin typeface="Open Sans"/>
              <a:ea typeface="Open Sans"/>
              <a:cs typeface="Open Sans"/>
              <a:sym typeface="Open Sans"/>
            </a:endParaRPr>
          </a:p>
          <a:p>
            <a:pPr indent="-342900" lvl="0" marL="457200" rtl="0">
              <a:lnSpc>
                <a:spcPct val="200000"/>
              </a:lnSpc>
              <a:spcBef>
                <a:spcPts val="0"/>
              </a:spcBef>
              <a:buSzPct val="100000"/>
              <a:buFont typeface="Open Sans"/>
              <a:buAutoNum type="arabicPeriod"/>
            </a:pPr>
            <a:r>
              <a:rPr lang="en" sz="1800">
                <a:latin typeface="Open Sans"/>
                <a:ea typeface="Open Sans"/>
                <a:cs typeface="Open Sans"/>
                <a:sym typeface="Open Sans"/>
              </a:rPr>
              <a:t>sendAndWait() //Blocks the caller until a reply from the actor is available.</a:t>
            </a:r>
          </a:p>
          <a:p>
            <a:pPr indent="-342900" lvl="0" marL="457200" rtl="0">
              <a:lnSpc>
                <a:spcPct val="200000"/>
              </a:lnSpc>
              <a:spcBef>
                <a:spcPts val="0"/>
              </a:spcBef>
              <a:buSzPct val="100000"/>
              <a:buFont typeface="Open Sans"/>
              <a:buAutoNum type="arabicPeriod"/>
            </a:pPr>
            <a:r>
              <a:rPr lang="en" sz="1800">
                <a:latin typeface="Open Sans"/>
                <a:ea typeface="Open Sans"/>
                <a:cs typeface="Open Sans"/>
                <a:sym typeface="Open Sans"/>
              </a:rPr>
              <a:t>sendAndPromise()</a:t>
            </a:r>
          </a:p>
          <a:p>
            <a:pPr indent="-342900" lvl="0" marL="457200" rtl="0">
              <a:lnSpc>
                <a:spcPct val="200000"/>
              </a:lnSpc>
              <a:spcBef>
                <a:spcPts val="0"/>
              </a:spcBef>
              <a:buSzPct val="100000"/>
              <a:buFont typeface="Open Sans"/>
              <a:buAutoNum type="arabicPeriod"/>
            </a:pPr>
            <a:r>
              <a:rPr lang="en" sz="1800">
                <a:latin typeface="Open Sans"/>
                <a:ea typeface="Open Sans"/>
                <a:cs typeface="Open Sans"/>
                <a:sym typeface="Open Sans"/>
              </a:rPr>
              <a:t>sendAndContinue()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Actor- Receiving Messages</a:t>
            </a:r>
          </a:p>
        </p:txBody>
      </p:sp>
      <p:sp>
        <p:nvSpPr>
          <p:cNvPr id="227" name="Shape 227"/>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b="1" lang="en" sz="1800">
                <a:latin typeface="Open Sans"/>
                <a:ea typeface="Open Sans"/>
                <a:cs typeface="Open Sans"/>
                <a:sym typeface="Open Sans"/>
              </a:rPr>
              <a:t>react{ }</a:t>
            </a:r>
          </a:p>
          <a:p>
            <a:pPr lvl="0">
              <a:spcBef>
                <a:spcPts val="0"/>
              </a:spcBef>
              <a:buNone/>
            </a:pPr>
            <a:r>
              <a:rPr lang="en" sz="1800">
                <a:latin typeface="Open Sans"/>
                <a:ea typeface="Open Sans"/>
                <a:cs typeface="Open Sans"/>
                <a:sym typeface="Open Sans"/>
              </a:rPr>
              <a:t>Closure within Actor's code is responsible to consume message from actor's inbox</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react {  message -&gt;</a:t>
            </a:r>
          </a:p>
          <a:p>
            <a:pPr lvl="0">
              <a:spcBef>
                <a:spcPts val="0"/>
              </a:spcBef>
              <a:buNone/>
            </a:pPr>
            <a:r>
              <a:rPr lang="en" sz="1800">
                <a:latin typeface="Open Sans"/>
                <a:ea typeface="Open Sans"/>
                <a:cs typeface="Open Sans"/>
                <a:sym typeface="Open Sans"/>
              </a:rPr>
              <a:t> 				//consume message...</a:t>
            </a:r>
          </a:p>
          <a:p>
            <a:pPr lvl="0">
              <a:spcBef>
                <a:spcPts val="0"/>
              </a:spcBef>
              <a:buNone/>
            </a:pPr>
            <a:r>
              <a:rPr lang="en" sz="1800">
                <a:latin typeface="Open Sans"/>
                <a:ea typeface="Open Sans"/>
                <a:cs typeface="Open Sans"/>
                <a:sym typeface="Open Sans"/>
              </a:rPr>
              <a:t> }</a:t>
            </a:r>
          </a:p>
          <a:p>
            <a:pPr lvl="0">
              <a:spcBef>
                <a:spcPts val="0"/>
              </a:spcBef>
              <a:buNone/>
            </a:pPr>
            <a:r>
              <a:t/>
            </a:r>
            <a:endParaRPr sz="1800">
              <a:latin typeface="Open Sans"/>
              <a:ea typeface="Open Sans"/>
              <a:cs typeface="Open Sans"/>
              <a:sym typeface="Open Sans"/>
            </a:endParaRPr>
          </a:p>
          <a:p>
            <a:pPr lvl="0">
              <a:spcBef>
                <a:spcPts val="0"/>
              </a:spcBef>
              <a:buNone/>
            </a:pPr>
            <a:r>
              <a:rPr b="1" lang="en" sz="1800">
                <a:latin typeface="Open Sans"/>
                <a:ea typeface="Open Sans"/>
                <a:cs typeface="Open Sans"/>
                <a:sym typeface="Open Sans"/>
              </a:rPr>
              <a:t>Wait's if there is no message to be processed immediately ??</a:t>
            </a:r>
          </a:p>
          <a:p>
            <a:pPr lvl="0">
              <a:spcBef>
                <a:spcPts val="0"/>
              </a:spcBef>
              <a:buNone/>
            </a:pPr>
            <a:r>
              <a:rPr lang="en" sz="1800">
                <a:latin typeface="Open Sans"/>
                <a:ea typeface="Open Sans"/>
                <a:cs typeface="Open Sans"/>
                <a:sym typeface="Open Sans"/>
              </a:rPr>
              <a:t>Supplied closure is not invoked directly. It is scheduled for processing by any thread in the thread pool once a message is available</a:t>
            </a:r>
          </a:p>
          <a:p>
            <a:pPr lvl="0">
              <a:spcBef>
                <a:spcPts val="0"/>
              </a:spcBef>
              <a:buNone/>
            </a:pPr>
            <a:r>
              <a:rPr lang="en" sz="1800">
                <a:latin typeface="Open Sans"/>
                <a:ea typeface="Open Sans"/>
                <a:cs typeface="Open Sans"/>
                <a:sym typeface="Open Sans"/>
              </a:rPr>
              <a:t> 			</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Demo - Actors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Agents</a:t>
            </a:r>
          </a:p>
        </p:txBody>
      </p:sp>
      <p:sp>
        <p:nvSpPr>
          <p:cNvPr id="238" name="Shape 238"/>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a:t>
            </a:r>
          </a:p>
          <a:p>
            <a:pPr indent="-342900" lvl="0" marL="457200">
              <a:spcBef>
                <a:spcPts val="0"/>
              </a:spcBef>
              <a:buSzPct val="100000"/>
              <a:buFont typeface="Open Sans"/>
              <a:buChar char="●"/>
            </a:pPr>
            <a:r>
              <a:rPr lang="en" sz="1800">
                <a:latin typeface="Open Sans"/>
                <a:ea typeface="Open Sans"/>
                <a:cs typeface="Open Sans"/>
                <a:sym typeface="Open Sans"/>
              </a:rPr>
              <a:t>Inspired by Agents in Clojure</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Used when shared mutable state is required e.g Shopping Cart</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Is a thread-safe non-blocking shared mutable state wrapper</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Hides data and protects from direct access</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Accepts messages and process them asynchronously</a:t>
            </a:r>
          </a:p>
          <a:p>
            <a:pPr lvl="0">
              <a:spcBef>
                <a:spcPts val="0"/>
              </a:spcBef>
              <a:buNone/>
            </a:pPr>
            <a:r>
              <a:t/>
            </a:r>
            <a:endParaRPr sz="1800">
              <a:latin typeface="Open Sans"/>
              <a:ea typeface="Open Sans"/>
              <a:cs typeface="Open Sans"/>
              <a:sym typeface="Open Sans"/>
            </a:endParaRP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Single Core vs Multi Core</a:t>
            </a:r>
          </a:p>
        </p:txBody>
      </p:sp>
      <p:pic>
        <p:nvPicPr>
          <p:cNvPr id="81" name="Shape 81"/>
          <p:cNvPicPr preferRelativeResize="0"/>
          <p:nvPr/>
        </p:nvPicPr>
        <p:blipFill>
          <a:blip r:embed="rId3">
            <a:alphaModFix/>
          </a:blip>
          <a:stretch>
            <a:fillRect/>
          </a:stretch>
        </p:blipFill>
        <p:spPr>
          <a:xfrm>
            <a:off x="62149" y="1220299"/>
            <a:ext cx="9019699" cy="3626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Agents in action</a:t>
            </a:r>
          </a:p>
        </p:txBody>
      </p:sp>
      <p:sp>
        <p:nvSpPr>
          <p:cNvPr id="244" name="Shape 244"/>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Messages are commands(functions) and executed inside Agent</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Agent guarantees execution of a single function at a time</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After reception, received function is run against the internal state of Agent and return value is new internal state of Agent</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The mutable values are not directly accessible from outside</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Agents</a:t>
            </a:r>
          </a:p>
        </p:txBody>
      </p:sp>
      <p:sp>
        <p:nvSpPr>
          <p:cNvPr id="250" name="Shape 250"/>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a:t>
            </a:r>
          </a:p>
          <a:p>
            <a:pPr lvl="0">
              <a:spcBef>
                <a:spcPts val="0"/>
              </a:spcBef>
              <a:buNone/>
            </a:pPr>
            <a:r>
              <a:rPr lang="en" sz="1800">
                <a:latin typeface="Open Sans"/>
                <a:ea typeface="Open Sans"/>
                <a:cs typeface="Open Sans"/>
                <a:sym typeface="Open Sans"/>
              </a:rPr>
              <a:t>Requests have to be sent to Agent</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Agent guarantees to process the requests seqentially on behaf of callers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Wraps a reference to mutable state held inside a single field</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Messages can be sent via</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'&lt;&lt;' operator</a:t>
            </a:r>
          </a:p>
          <a:p>
            <a:pPr lvl="0">
              <a:spcBef>
                <a:spcPts val="0"/>
              </a:spcBef>
              <a:buNone/>
            </a:pPr>
            <a:r>
              <a:rPr lang="en" sz="1800">
                <a:latin typeface="Open Sans"/>
                <a:ea typeface="Open Sans"/>
                <a:cs typeface="Open Sans"/>
                <a:sym typeface="Open Sans"/>
              </a:rPr>
              <a:t>send() method</a:t>
            </a:r>
          </a:p>
          <a:p>
            <a:pPr lvl="0">
              <a:spcBef>
                <a:spcPts val="0"/>
              </a:spcBef>
              <a:buNone/>
            </a:pPr>
            <a:r>
              <a:rPr lang="en" sz="1800">
                <a:latin typeface="Open Sans"/>
                <a:ea typeface="Open Sans"/>
                <a:cs typeface="Open Sans"/>
                <a:sym typeface="Open Sans"/>
              </a:rPr>
              <a:t>Implicit call() method</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Agents</a:t>
            </a:r>
          </a:p>
        </p:txBody>
      </p:sp>
      <p:sp>
        <p:nvSpPr>
          <p:cNvPr id="256" name="Shape 256"/>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a:t>
            </a:r>
          </a:p>
          <a:p>
            <a:pPr lvl="0">
              <a:spcBef>
                <a:spcPts val="0"/>
              </a:spcBef>
              <a:buNone/>
            </a:pPr>
            <a:r>
              <a:rPr lang="en" sz="1800">
                <a:latin typeface="Open Sans"/>
                <a:ea typeface="Open Sans"/>
                <a:cs typeface="Open Sans"/>
                <a:sym typeface="Open Sans"/>
              </a:rPr>
              <a:t>Submitted commands obtain the agent's state as a parameter.</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Can call any methods on the agent's state.</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Replacing the state object with a new one is also possible using the updateValue() method.</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The val property waits until all preceding commands are consumed.</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Agents</a:t>
            </a:r>
          </a:p>
        </p:txBody>
      </p:sp>
      <p:sp>
        <p:nvSpPr>
          <p:cNvPr id="262" name="Shape 262"/>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The valAsync() does not block caller.</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The instantVal returns immediate snapshot of agent state.</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All Agent instances share a default daemon thread pool.</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Setting the threadPool property of an Agent instance will allow it to use a different thread pool.</a:t>
            </a:r>
          </a:p>
          <a:p>
            <a:pPr lvl="0">
              <a:spcBef>
                <a:spcPts val="0"/>
              </a:spcBef>
              <a:buNone/>
            </a:pPr>
            <a:r>
              <a:t/>
            </a:r>
            <a:endParaRPr sz="1800">
              <a:latin typeface="Open Sans"/>
              <a:ea typeface="Open Sans"/>
              <a:cs typeface="Open Sans"/>
              <a:sym typeface="Open Sans"/>
            </a:endParaRP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Demo - Agents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Dataflow</a:t>
            </a:r>
          </a:p>
        </p:txBody>
      </p:sp>
      <p:sp>
        <p:nvSpPr>
          <p:cNvPr id="273" name="Shape 273"/>
          <p:cNvSpPr txBox="1"/>
          <p:nvPr/>
        </p:nvSpPr>
        <p:spPr>
          <a:xfrm>
            <a:off x="311700" y="1258300"/>
            <a:ext cx="8363100" cy="3501600"/>
          </a:xfrm>
          <a:prstGeom prst="rect">
            <a:avLst/>
          </a:prstGeom>
          <a:noFill/>
          <a:ln>
            <a:noFill/>
          </a:ln>
        </p:spPr>
        <p:txBody>
          <a:bodyPr anchorCtr="0" anchor="t" bIns="91425" lIns="91425" rIns="91425" tIns="91425">
            <a:noAutofit/>
          </a:bodyPr>
          <a:lstStyle/>
          <a:p>
            <a:pPr indent="-342900" lvl="0" marL="457200">
              <a:spcBef>
                <a:spcPts val="0"/>
              </a:spcBef>
              <a:buSzPct val="100000"/>
              <a:buFont typeface="Open Sans"/>
              <a:buChar char="●"/>
            </a:pPr>
            <a:r>
              <a:rPr lang="en" sz="1800">
                <a:latin typeface="Open Sans"/>
                <a:ea typeface="Open Sans"/>
                <a:cs typeface="Open Sans"/>
                <a:sym typeface="Open Sans"/>
              </a:rPr>
              <a:t>Operations in Dataflow programs consists of “Black Boxes”</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Inputs and Outputs are always explicitly defined.</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They run as soon as all of their inputs become valid.</a:t>
            </a:r>
          </a:p>
          <a:p>
            <a:pPr lvl="0">
              <a:spcBef>
                <a:spcPts val="0"/>
              </a:spcBef>
              <a:buNone/>
            </a:pPr>
            <a:r>
              <a:t/>
            </a:r>
            <a:endParaRPr sz="1800">
              <a:latin typeface="Open Sans"/>
              <a:ea typeface="Open Sans"/>
              <a:cs typeface="Open Sans"/>
              <a:sym typeface="Open Sans"/>
            </a:endParaRPr>
          </a:p>
          <a:p>
            <a:pPr indent="-342900" lvl="0" marL="457200">
              <a:spcBef>
                <a:spcPts val="0"/>
              </a:spcBef>
              <a:buSzPct val="100000"/>
              <a:buFont typeface="Open Sans"/>
              <a:buChar char="●"/>
            </a:pPr>
            <a:r>
              <a:rPr lang="en" sz="1800">
                <a:latin typeface="Open Sans"/>
                <a:ea typeface="Open Sans"/>
                <a:cs typeface="Open Sans"/>
                <a:sym typeface="Open Sans"/>
              </a:rPr>
              <a:t>Dataflow program is more like series of workers in assembly line</a:t>
            </a:r>
          </a:p>
          <a:p>
            <a:pPr lvl="0" rtl="0">
              <a:spcBef>
                <a:spcPts val="0"/>
              </a:spcBef>
              <a:buNone/>
            </a:pPr>
            <a:r>
              <a:rPr lang="en" sz="1800">
                <a:latin typeface="Open Sans"/>
                <a:ea typeface="Open Sans"/>
                <a:cs typeface="Open Sans"/>
                <a:sym typeface="Open Sans"/>
              </a:rPr>
              <a:t>        They are inherently parallel.</a:t>
            </a:r>
          </a:p>
          <a:p>
            <a:pPr lvl="0" rtl="0">
              <a:spcBef>
                <a:spcPts val="0"/>
              </a:spcBef>
              <a:buNone/>
            </a:pPr>
            <a:r>
              <a:t/>
            </a:r>
            <a:endParaRPr sz="1800">
              <a:latin typeface="Open Sans"/>
              <a:ea typeface="Open Sans"/>
              <a:cs typeface="Open Sans"/>
              <a:sym typeface="Open Sans"/>
            </a:endParaRPr>
          </a:p>
          <a:p>
            <a:pPr lvl="0">
              <a:spcBef>
                <a:spcPts val="0"/>
              </a:spcBef>
              <a:buNone/>
            </a:pPr>
            <a:r>
              <a:t/>
            </a:r>
            <a:endParaRPr sz="1800">
              <a:latin typeface="Open Sans"/>
              <a:ea typeface="Open Sans"/>
              <a:cs typeface="Open Sans"/>
              <a:sym typeface="Open Sans"/>
            </a:endParaRPr>
          </a:p>
          <a:p>
            <a:pPr lvl="0">
              <a:spcBef>
                <a:spcPts val="0"/>
              </a:spcBef>
              <a:buNone/>
            </a:pPr>
            <a:r>
              <a:t/>
            </a:r>
            <a:endParaRPr sz="1800">
              <a:latin typeface="Open Sans"/>
              <a:ea typeface="Open Sans"/>
              <a:cs typeface="Open Sans"/>
              <a:sym typeface="Open Sans"/>
            </a:endParaRP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Dataflow</a:t>
            </a:r>
          </a:p>
        </p:txBody>
      </p:sp>
      <p:sp>
        <p:nvSpPr>
          <p:cNvPr id="279" name="Shape 279"/>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Dataflow is a  channel to safely and reliably transfer data from producers to their consumers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Value is set using '&lt;&lt;' operator</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A task blocks until value has been set by another task</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DF Variable can only be set only one in its lifetime</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Don't have to bother with ordering and synchronizing the tasks or threads</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Dataflow - Sample Program</a:t>
            </a:r>
          </a:p>
        </p:txBody>
      </p:sp>
      <p:sp>
        <p:nvSpPr>
          <p:cNvPr id="285" name="Shape 285"/>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def x = new DataflowVariable()</a:t>
            </a:r>
          </a:p>
          <a:p>
            <a:pPr lvl="0">
              <a:spcBef>
                <a:spcPts val="0"/>
              </a:spcBef>
              <a:buNone/>
            </a:pPr>
            <a:r>
              <a:rPr lang="en" sz="1800">
                <a:latin typeface="Open Sans"/>
                <a:ea typeface="Open Sans"/>
                <a:cs typeface="Open Sans"/>
                <a:sym typeface="Open Sans"/>
              </a:rPr>
              <a:t> 	def y = new DataflowVariable()</a:t>
            </a:r>
          </a:p>
          <a:p>
            <a:pPr lvl="0">
              <a:spcBef>
                <a:spcPts val="0"/>
              </a:spcBef>
              <a:buNone/>
            </a:pPr>
            <a:r>
              <a:rPr lang="en" sz="1800">
                <a:latin typeface="Open Sans"/>
                <a:ea typeface="Open Sans"/>
                <a:cs typeface="Open Sans"/>
                <a:sym typeface="Open Sans"/>
              </a:rPr>
              <a:t> 	def z = new DataflowVariable()</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task {  z &lt;&lt; x.val + y.val }</a:t>
            </a:r>
          </a:p>
          <a:p>
            <a:pPr lvl="0">
              <a:spcBef>
                <a:spcPts val="0"/>
              </a:spcBef>
              <a:buNone/>
            </a:pPr>
            <a:r>
              <a:rPr lang="en" sz="1800">
                <a:latin typeface="Open Sans"/>
                <a:ea typeface="Open Sans"/>
                <a:cs typeface="Open Sans"/>
                <a:sym typeface="Open Sans"/>
              </a:rPr>
              <a:t> 	task{  x &lt;&lt; 10 }</a:t>
            </a:r>
          </a:p>
          <a:p>
            <a:pPr lvl="0">
              <a:spcBef>
                <a:spcPts val="0"/>
              </a:spcBef>
              <a:buNone/>
            </a:pPr>
            <a:r>
              <a:rPr lang="en" sz="1800">
                <a:latin typeface="Open Sans"/>
                <a:ea typeface="Open Sans"/>
                <a:cs typeface="Open Sans"/>
                <a:sym typeface="Open Sans"/>
              </a:rPr>
              <a:t> 	task{ y &lt;&lt; 5 }</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println "Result : $z.val"</a:t>
            </a: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Dataflow Benefits</a:t>
            </a:r>
          </a:p>
        </p:txBody>
      </p:sp>
      <p:sp>
        <p:nvSpPr>
          <p:cNvPr id="291" name="Shape 291"/>
          <p:cNvSpPr txBox="1"/>
          <p:nvPr/>
        </p:nvSpPr>
        <p:spPr>
          <a:xfrm>
            <a:off x="311700" y="1258300"/>
            <a:ext cx="8363100" cy="35016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  No race-conditions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No live-locks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Deterministic deadlocks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Completely deterministic programs</a:t>
            </a:r>
          </a:p>
          <a:p>
            <a:pPr lvl="0">
              <a:spcBef>
                <a:spcPts val="0"/>
              </a:spcBef>
              <a:buNone/>
            </a:pPr>
            <a:r>
              <a:t/>
            </a:r>
            <a:endParaRPr sz="1800">
              <a:latin typeface="Open Sans"/>
              <a:ea typeface="Open Sans"/>
              <a:cs typeface="Open Sans"/>
              <a:sym typeface="Open Sans"/>
            </a:endParaRPr>
          </a:p>
          <a:p>
            <a:pPr lvl="0">
              <a:spcBef>
                <a:spcPts val="0"/>
              </a:spcBef>
              <a:buNone/>
            </a:pPr>
            <a:r>
              <a:rPr lang="en" sz="1800">
                <a:latin typeface="Open Sans"/>
                <a:ea typeface="Open Sans"/>
                <a:cs typeface="Open Sans"/>
                <a:sym typeface="Open Sans"/>
              </a:rPr>
              <a:t>  Beautiful Code</a:t>
            </a:r>
          </a:p>
          <a:p>
            <a:pPr lvl="0">
              <a:spcBef>
                <a:spcPts val="0"/>
              </a:spcBef>
              <a:buNone/>
            </a:pPr>
            <a:r>
              <a:t/>
            </a:r>
            <a:endParaRPr sz="1800">
              <a:latin typeface="Open Sans"/>
              <a:ea typeface="Open Sans"/>
              <a:cs typeface="Open Sans"/>
              <a:sym typeface="Open Sans"/>
            </a:endParaRPr>
          </a:p>
          <a:p>
            <a:pPr lvl="0" rtl="0">
              <a:spcBef>
                <a:spcPts val="0"/>
              </a:spcBef>
              <a:buNone/>
            </a:pPr>
            <a:r>
              <a:t/>
            </a:r>
            <a:endParaRPr sz="1800">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Demo - Dataflow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GPars History</a:t>
            </a:r>
          </a:p>
        </p:txBody>
      </p:sp>
      <p:sp>
        <p:nvSpPr>
          <p:cNvPr id="87" name="Shape 87"/>
          <p:cNvSpPr txBox="1"/>
          <p:nvPr>
            <p:ph idx="1" type="body"/>
          </p:nvPr>
        </p:nvSpPr>
        <p:spPr>
          <a:xfrm>
            <a:off x="311700" y="1266325"/>
            <a:ext cx="8520600" cy="3675000"/>
          </a:xfrm>
          <a:prstGeom prst="rect">
            <a:avLst/>
          </a:prstGeom>
        </p:spPr>
        <p:txBody>
          <a:bodyPr anchorCtr="0" anchor="t" bIns="91425" lIns="91425" rIns="91425" tIns="91425">
            <a:noAutofit/>
          </a:bodyPr>
          <a:lstStyle/>
          <a:p>
            <a:pPr lvl="0" rtl="0" algn="just">
              <a:spcBef>
                <a:spcPts val="0"/>
              </a:spcBef>
              <a:buNone/>
            </a:pPr>
            <a:r>
              <a:rPr b="1" lang="en">
                <a:solidFill>
                  <a:srgbClr val="444444"/>
                </a:solidFill>
                <a:highlight>
                  <a:srgbClr val="FFFFFF"/>
                </a:highlight>
              </a:rPr>
              <a:t>2008</a:t>
            </a:r>
            <a:r>
              <a:rPr lang="en">
                <a:solidFill>
                  <a:srgbClr val="444444"/>
                </a:solidFill>
                <a:highlight>
                  <a:srgbClr val="FFFFFF"/>
                </a:highlight>
              </a:rPr>
              <a:t>: In October 2008, </a:t>
            </a:r>
            <a:r>
              <a:rPr i="1" lang="en" u="sng">
                <a:solidFill>
                  <a:srgbClr val="444444"/>
                </a:solidFill>
                <a:hlinkClick r:id="rId3"/>
              </a:rPr>
              <a:t>Vaclav Pech</a:t>
            </a:r>
            <a:r>
              <a:rPr lang="en">
                <a:solidFill>
                  <a:srgbClr val="444444"/>
                </a:solidFill>
                <a:highlight>
                  <a:srgbClr val="FFFFFF"/>
                </a:highlight>
              </a:rPr>
              <a:t> started a pet open-source project called </a:t>
            </a:r>
            <a:r>
              <a:rPr b="1" i="1" lang="en">
                <a:solidFill>
                  <a:srgbClr val="444444"/>
                </a:solidFill>
              </a:rPr>
              <a:t>GParallelizer</a:t>
            </a:r>
            <a:r>
              <a:rPr lang="en">
                <a:solidFill>
                  <a:srgbClr val="444444"/>
                </a:solidFill>
                <a:highlight>
                  <a:srgbClr val="FFFFFF"/>
                </a:highlight>
              </a:rPr>
              <a:t> with the intention to build several easy-to-use Groovy-based DSLs. </a:t>
            </a:r>
          </a:p>
          <a:p>
            <a:pPr lvl="0" rtl="0" algn="just">
              <a:spcBef>
                <a:spcPts val="0"/>
              </a:spcBef>
              <a:buNone/>
            </a:pPr>
            <a:r>
              <a:rPr b="1" lang="en">
                <a:solidFill>
                  <a:srgbClr val="444444"/>
                </a:solidFill>
                <a:highlight>
                  <a:srgbClr val="FFFFFF"/>
                </a:highlight>
              </a:rPr>
              <a:t>2009</a:t>
            </a:r>
            <a:r>
              <a:rPr lang="en">
                <a:solidFill>
                  <a:srgbClr val="444444"/>
                </a:solidFill>
                <a:highlight>
                  <a:srgbClr val="FFFFFF"/>
                </a:highlight>
              </a:rPr>
              <a:t>: In September 2009, </a:t>
            </a:r>
            <a:r>
              <a:rPr i="1" lang="en">
                <a:solidFill>
                  <a:srgbClr val="444444"/>
                </a:solidFill>
              </a:rPr>
              <a:t>Dierk Koenig, Alex Tkachman, Russel Winder</a:t>
            </a:r>
            <a:r>
              <a:rPr lang="en">
                <a:solidFill>
                  <a:srgbClr val="444444"/>
                </a:solidFill>
                <a:highlight>
                  <a:srgbClr val="FFFFFF"/>
                </a:highlight>
              </a:rPr>
              <a:t> and </a:t>
            </a:r>
            <a:r>
              <a:rPr i="1" lang="en">
                <a:solidFill>
                  <a:srgbClr val="444444"/>
                </a:solidFill>
              </a:rPr>
              <a:t>Paul King</a:t>
            </a:r>
            <a:r>
              <a:rPr lang="en">
                <a:solidFill>
                  <a:srgbClr val="444444"/>
                </a:solidFill>
                <a:highlight>
                  <a:srgbClr val="FFFFFF"/>
                </a:highlight>
              </a:rPr>
              <a:t> joined the team, when the project moved to Codehaus under a new name — </a:t>
            </a:r>
            <a:r>
              <a:rPr b="1" lang="en">
                <a:solidFill>
                  <a:srgbClr val="444444"/>
                </a:solidFill>
              </a:rPr>
              <a:t>GPars</a:t>
            </a:r>
            <a:r>
              <a:rPr lang="en">
                <a:solidFill>
                  <a:srgbClr val="444444"/>
                </a:solidFill>
                <a:highlight>
                  <a:srgbClr val="FFFFFF"/>
                </a:highlight>
              </a:rPr>
              <a:t>.</a:t>
            </a:r>
          </a:p>
          <a:p>
            <a:pPr lvl="0" rtl="0" algn="just">
              <a:spcBef>
                <a:spcPts val="0"/>
              </a:spcBef>
              <a:buNone/>
            </a:pPr>
            <a:r>
              <a:rPr lang="en">
                <a:solidFill>
                  <a:srgbClr val="444444"/>
                </a:solidFill>
                <a:highlight>
                  <a:srgbClr val="FFFFFF"/>
                </a:highlight>
              </a:rPr>
              <a:t>The team made their first release under the new project name in December 2009 when </a:t>
            </a:r>
            <a:r>
              <a:rPr lang="en">
                <a:solidFill>
                  <a:srgbClr val="444444"/>
                </a:solidFill>
              </a:rPr>
              <a:t>GPars</a:t>
            </a:r>
            <a:r>
              <a:rPr lang="en">
                <a:solidFill>
                  <a:srgbClr val="444444"/>
                </a:solidFill>
                <a:highlight>
                  <a:srgbClr val="FFFFFF"/>
                </a:highlight>
              </a:rPr>
              <a:t> 0.9 came out with a fancy </a:t>
            </a:r>
            <a:r>
              <a:rPr lang="en">
                <a:solidFill>
                  <a:srgbClr val="444444"/>
                </a:solidFill>
              </a:rPr>
              <a:t>User Guide</a:t>
            </a:r>
            <a:r>
              <a:rPr lang="en">
                <a:solidFill>
                  <a:srgbClr val="444444"/>
                </a:solidFill>
                <a:highlight>
                  <a:srgbClr val="FFFFFF"/>
                </a:highlight>
              </a:rPr>
              <a:t>.</a:t>
            </a:r>
          </a:p>
          <a:p>
            <a:pPr lvl="0" algn="just">
              <a:spcBef>
                <a:spcPts val="0"/>
              </a:spcBef>
              <a:buNone/>
            </a:pPr>
            <a:r>
              <a:rPr lang="en">
                <a:solidFill>
                  <a:srgbClr val="444444"/>
                </a:solidFill>
                <a:highlight>
                  <a:srgbClr val="FFFFFF"/>
                </a:highlight>
              </a:rPr>
              <a:t>Bundeled in Groovy since 1.8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Tips</a:t>
            </a:r>
          </a:p>
        </p:txBody>
      </p:sp>
      <p:sp>
        <p:nvSpPr>
          <p:cNvPr id="302" name="Shape 302"/>
          <p:cNvSpPr txBox="1"/>
          <p:nvPr>
            <p:ph idx="1" type="body"/>
          </p:nvPr>
        </p:nvSpPr>
        <p:spPr>
          <a:xfrm>
            <a:off x="311700" y="1152425"/>
            <a:ext cx="8520600" cy="3813000"/>
          </a:xfrm>
          <a:prstGeom prst="rect">
            <a:avLst/>
          </a:prstGeom>
        </p:spPr>
        <p:txBody>
          <a:bodyPr anchorCtr="0" anchor="t" bIns="91425" lIns="91425" rIns="91425" tIns="91425">
            <a:noAutofit/>
          </a:bodyPr>
          <a:lstStyle/>
          <a:p>
            <a:pPr indent="-228600" lvl="0" marL="457200" rtl="0">
              <a:spcBef>
                <a:spcPts val="0"/>
              </a:spcBef>
              <a:buAutoNum type="arabicPeriod"/>
            </a:pPr>
            <a:r>
              <a:rPr lang="en">
                <a:solidFill>
                  <a:srgbClr val="444444"/>
                </a:solidFill>
                <a:highlight>
                  <a:srgbClr val="FFFFFF"/>
                </a:highlight>
              </a:rPr>
              <a:t> When chaining parallel method calls you might consider using the </a:t>
            </a:r>
            <a:r>
              <a:rPr i="1" lang="en">
                <a:solidFill>
                  <a:srgbClr val="444444"/>
                </a:solidFill>
              </a:rPr>
              <a:t>map/reduce</a:t>
            </a:r>
            <a:r>
              <a:rPr lang="en">
                <a:solidFill>
                  <a:srgbClr val="444444"/>
                </a:solidFill>
                <a:highlight>
                  <a:srgbClr val="FFFFFF"/>
                </a:highlight>
              </a:rPr>
              <a:t> API instead or resort to using the </a:t>
            </a:r>
            <a:r>
              <a:rPr i="1" lang="en">
                <a:solidFill>
                  <a:srgbClr val="444444"/>
                </a:solidFill>
              </a:rPr>
              <a:t>ParallelArray</a:t>
            </a:r>
            <a:r>
              <a:rPr lang="en">
                <a:solidFill>
                  <a:srgbClr val="444444"/>
                </a:solidFill>
                <a:highlight>
                  <a:srgbClr val="FFFFFF"/>
                </a:highlight>
              </a:rPr>
              <a:t> API directly, to avoid the </a:t>
            </a:r>
            <a:r>
              <a:rPr i="1" lang="en">
                <a:solidFill>
                  <a:srgbClr val="444444"/>
                </a:solidFill>
              </a:rPr>
              <a:t>Parallel Array</a:t>
            </a:r>
            <a:r>
              <a:rPr lang="en">
                <a:solidFill>
                  <a:srgbClr val="444444"/>
                </a:solidFill>
                <a:highlight>
                  <a:srgbClr val="FFFFFF"/>
                </a:highlight>
              </a:rPr>
              <a:t> creation overhead.</a:t>
            </a:r>
          </a:p>
          <a:p>
            <a:pPr indent="-228600" lvl="0" marL="457200" rtl="0">
              <a:spcBef>
                <a:spcPts val="0"/>
              </a:spcBef>
              <a:buClr>
                <a:srgbClr val="444444"/>
              </a:buClr>
              <a:buAutoNum type="arabicPeriod"/>
            </a:pPr>
            <a:r>
              <a:rPr lang="en">
                <a:solidFill>
                  <a:srgbClr val="444444"/>
                </a:solidFill>
                <a:highlight>
                  <a:srgbClr val="FFFFFF"/>
                </a:highlight>
              </a:rPr>
              <a:t>The </a:t>
            </a:r>
            <a:r>
              <a:rPr i="1" lang="en">
                <a:solidFill>
                  <a:srgbClr val="444444"/>
                </a:solidFill>
                <a:highlight>
                  <a:srgbClr val="FFFFFF"/>
                </a:highlight>
              </a:rPr>
              <a:t>GParsConfig.shutdown()</a:t>
            </a:r>
            <a:r>
              <a:rPr lang="en">
                <a:solidFill>
                  <a:srgbClr val="444444"/>
                </a:solidFill>
                <a:highlight>
                  <a:srgbClr val="FFFFFF"/>
                </a:highlight>
              </a:rPr>
              <a:t> method can be used in managed environments to properly shutdown all asynchronously run timers and free the memory from all thread-local variables. </a:t>
            </a:r>
          </a:p>
          <a:p>
            <a:pPr indent="-228600" lvl="0" marL="457200" rtl="0">
              <a:spcBef>
                <a:spcPts val="0"/>
              </a:spcBef>
              <a:buClr>
                <a:srgbClr val="444444"/>
              </a:buClr>
              <a:buAutoNum type="arabicPeriod"/>
            </a:pPr>
            <a:r>
              <a:rPr lang="en">
                <a:solidFill>
                  <a:srgbClr val="444444"/>
                </a:solidFill>
                <a:highlight>
                  <a:srgbClr val="FFFFFF"/>
                </a:highlight>
              </a:rPr>
              <a:t>GPars </a:t>
            </a:r>
            <a:r>
              <a:rPr i="1" lang="en">
                <a:solidFill>
                  <a:srgbClr val="444444"/>
                </a:solidFill>
                <a:highlight>
                  <a:srgbClr val="FFFFFF"/>
                </a:highlight>
              </a:rPr>
              <a:t>Agents</a:t>
            </a:r>
            <a:r>
              <a:rPr lang="en">
                <a:solidFill>
                  <a:srgbClr val="444444"/>
                </a:solidFill>
                <a:highlight>
                  <a:srgbClr val="FFFFFF"/>
                </a:highlight>
              </a:rPr>
              <a:t> are even a bit faster in processing messages than actors</a:t>
            </a:r>
          </a:p>
          <a:p>
            <a:pPr indent="-228600" lvl="0" marL="457200" rtl="0">
              <a:spcBef>
                <a:spcPts val="0"/>
              </a:spcBef>
              <a:buClr>
                <a:srgbClr val="444444"/>
              </a:buClr>
              <a:buAutoNum type="arabicPeriod"/>
            </a:pPr>
            <a:r>
              <a:rPr lang="en">
                <a:solidFill>
                  <a:srgbClr val="444444"/>
                </a:solidFill>
                <a:highlight>
                  <a:srgbClr val="FFFFFF"/>
                </a:highlight>
              </a:rPr>
              <a:t>In many scenarios changing the pool size from the default value may give you performance benefits. Especially if your tasks perform IO operations, like file or database access, networking and such, increasing the number of threads in the pool is likely to help performance.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308" name="Shape 308"/>
          <p:cNvSpPr txBox="1"/>
          <p:nvPr>
            <p:ph idx="1" type="body"/>
          </p:nvPr>
        </p:nvSpPr>
        <p:spPr>
          <a:xfrm>
            <a:off x="311700" y="1720075"/>
            <a:ext cx="8520600" cy="2552400"/>
          </a:xfrm>
          <a:prstGeom prst="rect">
            <a:avLst/>
          </a:prstGeom>
        </p:spPr>
        <p:txBody>
          <a:bodyPr anchorCtr="0" anchor="t" bIns="91425" lIns="91425" rIns="91425" tIns="91425">
            <a:noAutofit/>
          </a:bodyPr>
          <a:lstStyle/>
          <a:p>
            <a:pPr indent="-228600" lvl="0" marL="457200" rtl="0">
              <a:spcBef>
                <a:spcPts val="0"/>
              </a:spcBef>
              <a:buAutoNum type="arabicPeriod"/>
            </a:pPr>
            <a:r>
              <a:rPr lang="en">
                <a:solidFill>
                  <a:srgbClr val="444444"/>
                </a:solidFill>
                <a:highlight>
                  <a:srgbClr val="FFFFFF"/>
                </a:highlight>
              </a:rPr>
              <a:t> You're certainly ready to build fast, robust and reliable concurrent applications. </a:t>
            </a:r>
          </a:p>
          <a:p>
            <a:pPr indent="-228600" lvl="0" marL="457200" rtl="0">
              <a:spcBef>
                <a:spcPts val="0"/>
              </a:spcBef>
              <a:buAutoNum type="arabicPeriod"/>
            </a:pPr>
            <a:r>
              <a:rPr lang="en">
                <a:solidFill>
                  <a:srgbClr val="444444"/>
                </a:solidFill>
                <a:highlight>
                  <a:srgbClr val="FFFFFF"/>
                </a:highlight>
              </a:rPr>
              <a:t>You've seen that there are many concepts you can choose from and each has its own areas of applicability.</a:t>
            </a:r>
          </a:p>
          <a:p>
            <a:pPr indent="-228600" lvl="0" marL="457200" rtl="0">
              <a:spcBef>
                <a:spcPts val="0"/>
              </a:spcBef>
              <a:buAutoNum type="arabicPeriod"/>
            </a:pPr>
            <a:r>
              <a:rPr lang="en">
                <a:solidFill>
                  <a:srgbClr val="444444"/>
                </a:solidFill>
                <a:highlight>
                  <a:srgbClr val="FFFFFF"/>
                </a:highlight>
              </a:rPr>
              <a:t> The ability to pick the right concept to apply to a given problem and combine it with the rest of the system is key to being a successful developer.</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314" name="Shape 314"/>
          <p:cNvSpPr txBox="1"/>
          <p:nvPr>
            <p:ph idx="1" type="body"/>
          </p:nvPr>
        </p:nvSpPr>
        <p:spPr>
          <a:xfrm>
            <a:off x="311700" y="2040750"/>
            <a:ext cx="8520600" cy="2398500"/>
          </a:xfrm>
          <a:prstGeom prst="rect">
            <a:avLst/>
          </a:prstGeom>
        </p:spPr>
        <p:txBody>
          <a:bodyPr anchorCtr="0" anchor="t" bIns="91425" lIns="91425" rIns="91425" tIns="91425">
            <a:noAutofit/>
          </a:bodyPr>
          <a:lstStyle/>
          <a:p>
            <a:pPr indent="-228600" lvl="0" marL="457200" rtl="0">
              <a:spcBef>
                <a:spcPts val="0"/>
              </a:spcBef>
              <a:buAutoNum type="arabicPeriod"/>
            </a:pPr>
            <a:r>
              <a:rPr lang="en">
                <a:solidFill>
                  <a:srgbClr val="444444"/>
                </a:solidFill>
                <a:highlight>
                  <a:srgbClr val="FFFFFF"/>
                </a:highlight>
              </a:rPr>
              <a:t> </a:t>
            </a:r>
            <a:r>
              <a:rPr lang="en" u="sng">
                <a:solidFill>
                  <a:schemeClr val="hlink"/>
                </a:solidFill>
                <a:highlight>
                  <a:srgbClr val="FFFFFF"/>
                </a:highlight>
                <a:hlinkClick r:id="rId3"/>
              </a:rPr>
              <a:t>GPars User Guide</a:t>
            </a:r>
          </a:p>
          <a:p>
            <a:pPr indent="-228600" lvl="0" marL="457200" rtl="0">
              <a:spcBef>
                <a:spcPts val="0"/>
              </a:spcBef>
              <a:buClr>
                <a:srgbClr val="444444"/>
              </a:buClr>
              <a:buAutoNum type="arabicPeriod"/>
            </a:pPr>
            <a:r>
              <a:rPr lang="en">
                <a:solidFill>
                  <a:srgbClr val="444444"/>
                </a:solidFill>
                <a:highlight>
                  <a:srgbClr val="FFFFFF"/>
                </a:highlight>
              </a:rPr>
              <a:t>Groovy in Action, Second Edition - Manning Publication</a:t>
            </a:r>
          </a:p>
          <a:p>
            <a:pPr indent="-228600" lvl="0" marL="457200" rtl="0">
              <a:spcBef>
                <a:spcPts val="0"/>
              </a:spcBef>
              <a:buClr>
                <a:srgbClr val="444444"/>
              </a:buClr>
              <a:buAutoNum type="arabicPeriod"/>
            </a:pPr>
            <a:r>
              <a:rPr lang="en">
                <a:solidFill>
                  <a:srgbClr val="444444"/>
                </a:solidFill>
                <a:highlight>
                  <a:srgbClr val="FFFFFF"/>
                </a:highlight>
              </a:rPr>
              <a:t>Concurrency with GPars - </a:t>
            </a:r>
            <a:r>
              <a:rPr lang="en" u="sng">
                <a:solidFill>
                  <a:schemeClr val="hlink"/>
                </a:solidFill>
                <a:highlight>
                  <a:srgbClr val="FFFFFF"/>
                </a:highlight>
                <a:hlinkClick r:id="rId4"/>
              </a:rPr>
              <a:t>Dr. Paul King</a:t>
            </a:r>
          </a:p>
          <a:p>
            <a:pPr indent="-228600" lvl="0" marL="457200" rtl="0">
              <a:spcBef>
                <a:spcPts val="0"/>
              </a:spcBef>
              <a:buClr>
                <a:srgbClr val="444444"/>
              </a:buClr>
              <a:buAutoNum type="arabicPeriod"/>
            </a:pPr>
            <a:r>
              <a:rPr lang="en">
                <a:solidFill>
                  <a:srgbClr val="444444"/>
                </a:solidFill>
                <a:highlight>
                  <a:srgbClr val="FFFFFF"/>
                </a:highlight>
              </a:rPr>
              <a:t>GPars - </a:t>
            </a:r>
            <a:r>
              <a:rPr lang="en" u="sng">
                <a:solidFill>
                  <a:schemeClr val="hlink"/>
                </a:solidFill>
                <a:highlight>
                  <a:srgbClr val="FFFFFF"/>
                </a:highlight>
                <a:hlinkClick r:id="rId5"/>
              </a:rPr>
              <a:t>Gagan Agrawal</a:t>
            </a:r>
          </a:p>
          <a:p>
            <a:pPr lvl="0" rtl="0">
              <a:spcBef>
                <a:spcPts val="0"/>
              </a:spcBef>
              <a:buNone/>
            </a:pPr>
            <a:r>
              <a:t/>
            </a:r>
            <a:endParaRPr>
              <a:solidFill>
                <a:srgbClr val="444444"/>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Github Project</a:t>
            </a:r>
          </a:p>
        </p:txBody>
      </p:sp>
      <p:sp>
        <p:nvSpPr>
          <p:cNvPr id="320" name="Shape 32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Please refer below for live implementation:-</a:t>
            </a:r>
          </a:p>
          <a:p>
            <a:pPr lvl="0">
              <a:spcBef>
                <a:spcPts val="0"/>
              </a:spcBef>
              <a:buNone/>
            </a:pPr>
            <a:r>
              <a:t/>
            </a:r>
            <a:endParaRPr/>
          </a:p>
          <a:p>
            <a:pPr lvl="0">
              <a:spcBef>
                <a:spcPts val="0"/>
              </a:spcBef>
              <a:buNone/>
            </a:pPr>
            <a:r>
              <a:rPr lang="en" u="sng">
                <a:solidFill>
                  <a:schemeClr val="hlink"/>
                </a:solidFill>
                <a:hlinkClick r:id="rId3"/>
              </a:rPr>
              <a:t>https://github.com/NexThoughts/Grails-Gpars-Example-Demo</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Good use cases</a:t>
            </a:r>
          </a:p>
        </p:txBody>
      </p:sp>
      <p:sp>
        <p:nvSpPr>
          <p:cNvPr id="326" name="Shape 32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200">
                <a:solidFill>
                  <a:srgbClr val="222222"/>
                </a:solidFill>
                <a:highlight>
                  <a:srgbClr val="FFFFFF"/>
                </a:highlight>
              </a:rPr>
              <a:t>Parallelizer: </a:t>
            </a:r>
            <a:r>
              <a:rPr lang="en" sz="1200" u="sng">
                <a:solidFill>
                  <a:srgbClr val="1155CC"/>
                </a:solidFill>
                <a:highlight>
                  <a:srgbClr val="FFFFFF"/>
                </a:highlight>
                <a:hlinkClick r:id="rId3"/>
              </a:rPr>
              <a:t>https://github.com/GPars/GPars/blob/master/src/test/groovy/groovyx/gpars/ParallelizerTest.groovy</a:t>
            </a:r>
          </a:p>
          <a:p>
            <a:pPr lvl="0">
              <a:spcBef>
                <a:spcPts val="0"/>
              </a:spcBef>
              <a:buNone/>
            </a:pPr>
            <a:r>
              <a:rPr lang="en" sz="1200" u="sng">
                <a:solidFill>
                  <a:srgbClr val="1155CC"/>
                </a:solidFill>
                <a:highlight>
                  <a:srgbClr val="FFFFFF"/>
                </a:highlight>
                <a:hlinkClick r:id="rId4"/>
              </a:rPr>
              <a:t>https://github.com/GPars/GPars/blob/master/src/test/groovy/groovyx/gpars/samples/collections/DemoMapReduce.groovy</a:t>
            </a:r>
          </a:p>
          <a:p>
            <a:pPr lvl="0">
              <a:spcBef>
                <a:spcPts val="0"/>
              </a:spcBef>
              <a:buNone/>
            </a:pPr>
            <a:r>
              <a:rPr lang="en" sz="1200" u="sng">
                <a:solidFill>
                  <a:srgbClr val="1155CC"/>
                </a:solidFill>
                <a:highlight>
                  <a:srgbClr val="FFFFFF"/>
                </a:highlight>
                <a:hlinkClick r:id="rId5"/>
              </a:rPr>
              <a:t>https://github.com/GPars/GPars/blob/master/src/test/groovy/groovyx/gpars/MapReduceTest.groovy</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2099675"/>
            <a:ext cx="8520600" cy="1749600"/>
          </a:xfrm>
          <a:prstGeom prst="rect">
            <a:avLst/>
          </a:prstGeom>
        </p:spPr>
        <p:txBody>
          <a:bodyPr anchorCtr="0" anchor="t" bIns="91425" lIns="91425" rIns="91425" tIns="91425">
            <a:noAutofit/>
          </a:bodyPr>
          <a:lstStyle/>
          <a:p>
            <a:pPr lvl="0">
              <a:spcBef>
                <a:spcPts val="0"/>
              </a:spcBef>
              <a:buNone/>
            </a:pPr>
            <a:r>
              <a:rPr lang="en"/>
              <a:t>Questions ?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2099675"/>
            <a:ext cx="8520600" cy="1749600"/>
          </a:xfrm>
          <a:prstGeom prst="rect">
            <a:avLst/>
          </a:prstGeom>
        </p:spPr>
        <p:txBody>
          <a:bodyPr anchorCtr="0" anchor="t" bIns="91425" lIns="91425" rIns="91425" tIns="91425">
            <a:noAutofit/>
          </a:bodyPr>
          <a:lstStyle/>
          <a:p>
            <a:pPr lvl="0" rtl="0">
              <a:spcBef>
                <a:spcPts val="0"/>
              </a:spcBef>
              <a:buNone/>
            </a:pPr>
            <a:r>
              <a:rPr lang="en"/>
              <a:t>Thank You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Introduction</a:t>
            </a:r>
          </a:p>
        </p:txBody>
      </p:sp>
      <p:sp>
        <p:nvSpPr>
          <p:cNvPr id="93" name="Shape 93"/>
          <p:cNvSpPr txBox="1"/>
          <p:nvPr>
            <p:ph idx="1" type="body"/>
          </p:nvPr>
        </p:nvSpPr>
        <p:spPr>
          <a:xfrm>
            <a:off x="311700" y="1266325"/>
            <a:ext cx="8520600" cy="3675000"/>
          </a:xfrm>
          <a:prstGeom prst="rect">
            <a:avLst/>
          </a:prstGeom>
        </p:spPr>
        <p:txBody>
          <a:bodyPr anchorCtr="0" anchor="t" bIns="91425" lIns="91425" rIns="91425" tIns="91425">
            <a:noAutofit/>
          </a:bodyPr>
          <a:lstStyle/>
          <a:p>
            <a:pPr lvl="0" rtl="0" algn="just">
              <a:spcBef>
                <a:spcPts val="0"/>
              </a:spcBef>
              <a:buNone/>
            </a:pPr>
            <a:r>
              <a:rPr lang="en">
                <a:solidFill>
                  <a:srgbClr val="444444"/>
                </a:solidFill>
                <a:highlight>
                  <a:srgbClr val="FFFFFF"/>
                </a:highlight>
              </a:rPr>
              <a:t>GPars (Groovy Parallel Systems) is an open-source concurrency and parallelism library for Java and Groovy that gives you a number of high-level abstractions for writing concurrent and parallel code in Groovy (map/reduce, fork/join, asynchronous closures, actors, agents, dataflow concurrency and other concepts), which can make your Java and Groovy code concurrent and/or parallel with little effort.</a:t>
            </a:r>
          </a:p>
          <a:p>
            <a:pPr lvl="0" rtl="0" algn="just">
              <a:spcBef>
                <a:spcPts val="0"/>
              </a:spcBef>
              <a:buNone/>
            </a:pPr>
            <a:r>
              <a:rPr lang="en">
                <a:solidFill>
                  <a:srgbClr val="444444"/>
                </a:solidFill>
                <a:highlight>
                  <a:srgbClr val="FFFFFF"/>
                </a:highlight>
              </a:rPr>
              <a:t>With GPars your Java and/or Groovy code can easily utilize all the available processors on the target system.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6750"/>
            <a:ext cx="8520600" cy="707400"/>
          </a:xfrm>
          <a:prstGeom prst="rect">
            <a:avLst/>
          </a:prstGeom>
        </p:spPr>
        <p:txBody>
          <a:bodyPr anchorCtr="0" anchor="t" bIns="91425" lIns="91425" rIns="91425" tIns="91425">
            <a:noAutofit/>
          </a:bodyPr>
          <a:lstStyle/>
          <a:p>
            <a:pPr lvl="0" rtl="0">
              <a:spcBef>
                <a:spcPts val="0"/>
              </a:spcBef>
              <a:buNone/>
            </a:pPr>
            <a:r>
              <a:rPr lang="en"/>
              <a:t>Introduction Continued..</a:t>
            </a:r>
          </a:p>
        </p:txBody>
      </p:sp>
      <p:sp>
        <p:nvSpPr>
          <p:cNvPr id="99" name="Shape 99"/>
          <p:cNvSpPr txBox="1"/>
          <p:nvPr>
            <p:ph idx="1" type="body"/>
          </p:nvPr>
        </p:nvSpPr>
        <p:spPr>
          <a:xfrm>
            <a:off x="311700" y="1266325"/>
            <a:ext cx="8520600" cy="3675000"/>
          </a:xfrm>
          <a:prstGeom prst="rect">
            <a:avLst/>
          </a:prstGeom>
        </p:spPr>
        <p:txBody>
          <a:bodyPr anchorCtr="0" anchor="t" bIns="91425" lIns="91425" rIns="91425" tIns="91425">
            <a:noAutofit/>
          </a:bodyPr>
          <a:lstStyle/>
          <a:p>
            <a:pPr lvl="0" rtl="0" algn="just">
              <a:spcBef>
                <a:spcPts val="0"/>
              </a:spcBef>
              <a:buNone/>
            </a:pPr>
            <a:r>
              <a:rPr lang="en">
                <a:solidFill>
                  <a:srgbClr val="444444"/>
                </a:solidFill>
                <a:highlight>
                  <a:srgbClr val="FFFFFF"/>
                </a:highlight>
              </a:rPr>
              <a:t>Many high-level concepts, such as actors and dataflow have been around for quite some time: parallel computers have been in use, at least in data centres if not on the desktop, long before multi-core chips hit the hardware mainstream. </a:t>
            </a:r>
          </a:p>
          <a:p>
            <a:pPr lvl="0" rtl="0" algn="just">
              <a:spcBef>
                <a:spcPts val="0"/>
              </a:spcBef>
              <a:buNone/>
            </a:pPr>
            <a:r>
              <a:rPr lang="en">
                <a:solidFill>
                  <a:srgbClr val="444444"/>
                </a:solidFill>
                <a:highlight>
                  <a:srgbClr val="FFFFFF"/>
                </a:highlight>
              </a:rPr>
              <a:t>This is what </a:t>
            </a:r>
            <a:r>
              <a:rPr b="1" lang="en">
                <a:solidFill>
                  <a:srgbClr val="444444"/>
                </a:solidFill>
                <a:highlight>
                  <a:srgbClr val="FFFFFF"/>
                </a:highlight>
              </a:rPr>
              <a:t>GPars</a:t>
            </a:r>
            <a:r>
              <a:rPr lang="en">
                <a:solidFill>
                  <a:srgbClr val="444444"/>
                </a:solidFill>
                <a:highlight>
                  <a:srgbClr val="FFFFFF"/>
                </a:highlight>
              </a:rPr>
              <a:t> enables for the Groovy and Java languages, allowing Groovy and Java programmers to use higher-level abstractions and therefore make developing concurrent and parallel software easier and less error prone.</a:t>
            </a:r>
          </a:p>
          <a:p>
            <a:pPr lvl="0" rtl="0" algn="just">
              <a:spcBef>
                <a:spcPts val="0"/>
              </a:spcBef>
              <a:buNone/>
            </a:pPr>
            <a:r>
              <a:t/>
            </a:r>
            <a:endParaRPr>
              <a:solidFill>
                <a:srgbClr val="444444"/>
              </a:solidFill>
              <a:highlight>
                <a:srgbClr val="FFFFFF"/>
              </a:highlight>
            </a:endParaRPr>
          </a:p>
          <a:p>
            <a:pPr lvl="0" rtl="0" algn="just">
              <a:spcBef>
                <a:spcPts val="0"/>
              </a:spcBef>
              <a:buNone/>
            </a:pPr>
            <a:r>
              <a:t/>
            </a:r>
            <a:endParaRPr>
              <a:solidFill>
                <a:srgbClr val="444444"/>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Concepts</a:t>
            </a:r>
          </a:p>
        </p:txBody>
      </p:sp>
      <p:sp>
        <p:nvSpPr>
          <p:cNvPr id="105" name="Shape 105"/>
          <p:cNvSpPr txBox="1"/>
          <p:nvPr>
            <p:ph idx="1" type="body"/>
          </p:nvPr>
        </p:nvSpPr>
        <p:spPr>
          <a:xfrm>
            <a:off x="311700" y="1266325"/>
            <a:ext cx="8520600" cy="3675000"/>
          </a:xfrm>
          <a:prstGeom prst="rect">
            <a:avLst/>
          </a:prstGeom>
        </p:spPr>
        <p:txBody>
          <a:bodyPr anchorCtr="0" anchor="t" bIns="91425" lIns="91425" rIns="91425" tIns="91425">
            <a:noAutofit/>
          </a:bodyPr>
          <a:lstStyle/>
          <a:p>
            <a:pPr indent="-342900" lvl="1" marL="914400" rtl="0">
              <a:spcBef>
                <a:spcPts val="2500"/>
              </a:spcBef>
              <a:spcAft>
                <a:spcPts val="1700"/>
              </a:spcAft>
              <a:buClr>
                <a:srgbClr val="444444"/>
              </a:buClr>
              <a:buSzPct val="100000"/>
              <a:buFont typeface="Open Sans"/>
              <a:buAutoNum type="arabicPeriod"/>
            </a:pPr>
            <a:r>
              <a:rPr lang="en" sz="1800">
                <a:solidFill>
                  <a:srgbClr val="444444"/>
                </a:solidFill>
              </a:rPr>
              <a:t>Map Reduce</a:t>
            </a:r>
          </a:p>
          <a:p>
            <a:pPr indent="-342900" lvl="1" marL="914400" rtl="0">
              <a:spcBef>
                <a:spcPts val="2500"/>
              </a:spcBef>
              <a:spcAft>
                <a:spcPts val="1700"/>
              </a:spcAft>
              <a:buClr>
                <a:srgbClr val="444444"/>
              </a:buClr>
              <a:buSzPct val="100000"/>
              <a:buFont typeface="Verdana"/>
              <a:buAutoNum type="arabicPeriod"/>
            </a:pPr>
            <a:r>
              <a:rPr lang="en" sz="1800">
                <a:solidFill>
                  <a:srgbClr val="444444"/>
                </a:solidFill>
              </a:rPr>
              <a:t>Data parallelism</a:t>
            </a:r>
          </a:p>
          <a:p>
            <a:pPr indent="-342900" lvl="1" marL="914400" rtl="0">
              <a:spcBef>
                <a:spcPts val="2500"/>
              </a:spcBef>
              <a:spcAft>
                <a:spcPts val="1700"/>
              </a:spcAft>
              <a:buClr>
                <a:srgbClr val="444444"/>
              </a:buClr>
              <a:buSzPct val="100000"/>
              <a:buFont typeface="Open Sans"/>
              <a:buAutoNum type="arabicPeriod"/>
            </a:pPr>
            <a:r>
              <a:rPr lang="en" sz="1800">
                <a:solidFill>
                  <a:srgbClr val="444444"/>
                </a:solidFill>
              </a:rPr>
              <a:t>Asynchronous Processing</a:t>
            </a:r>
          </a:p>
          <a:p>
            <a:pPr indent="-342900" lvl="1" marL="914400" rtl="0">
              <a:spcBef>
                <a:spcPts val="2500"/>
              </a:spcBef>
              <a:spcAft>
                <a:spcPts val="1700"/>
              </a:spcAft>
              <a:buClr>
                <a:srgbClr val="444444"/>
              </a:buClr>
              <a:buSzPct val="100000"/>
              <a:buFont typeface="Open Sans"/>
              <a:buAutoNum type="arabicPeriod"/>
            </a:pPr>
            <a:r>
              <a:rPr lang="en" sz="1800">
                <a:solidFill>
                  <a:srgbClr val="444444"/>
                </a:solidFill>
              </a:rPr>
              <a:t>Parallel Collections</a:t>
            </a:r>
          </a:p>
          <a:p>
            <a:pPr indent="-342900" lvl="1" marL="914400" rtl="0">
              <a:spcBef>
                <a:spcPts val="2500"/>
              </a:spcBef>
              <a:spcAft>
                <a:spcPts val="1700"/>
              </a:spcAft>
              <a:buClr>
                <a:srgbClr val="444444"/>
              </a:buClr>
              <a:buSzPct val="100000"/>
              <a:buFont typeface="Verdana"/>
              <a:buAutoNum type="arabicPeriod"/>
            </a:pPr>
            <a:r>
              <a:rPr lang="en" sz="1800">
                <a:solidFill>
                  <a:srgbClr val="444444"/>
                </a:solidFill>
              </a:rPr>
              <a:t>Actors</a:t>
            </a:r>
          </a:p>
          <a:p>
            <a:pPr indent="-342900" lvl="1" marL="914400" rtl="0">
              <a:spcBef>
                <a:spcPts val="2500"/>
              </a:spcBef>
              <a:spcAft>
                <a:spcPts val="1700"/>
              </a:spcAft>
              <a:buClr>
                <a:srgbClr val="444444"/>
              </a:buClr>
              <a:buSzPct val="100000"/>
              <a:buFont typeface="Open Sans"/>
              <a:buAutoNum type="arabicPeriod"/>
            </a:pPr>
            <a:r>
              <a:rPr lang="en" sz="1800">
                <a:solidFill>
                  <a:srgbClr val="444444"/>
                </a:solidFill>
              </a:rPr>
              <a:t>Dataflow</a:t>
            </a:r>
          </a:p>
          <a:p>
            <a:pPr lvl="0" rtl="0" algn="just">
              <a:spcBef>
                <a:spcPts val="0"/>
              </a:spcBef>
              <a:buNone/>
            </a:pPr>
            <a:r>
              <a:t/>
            </a:r>
            <a:endParaRPr>
              <a:solidFill>
                <a:srgbClr val="4444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62550"/>
            <a:ext cx="8520600" cy="707400"/>
          </a:xfrm>
          <a:prstGeom prst="rect">
            <a:avLst/>
          </a:prstGeom>
        </p:spPr>
        <p:txBody>
          <a:bodyPr anchorCtr="0" anchor="t" bIns="91425" lIns="91425" rIns="91425" tIns="91425">
            <a:noAutofit/>
          </a:bodyPr>
          <a:lstStyle/>
          <a:p>
            <a:pPr lvl="0" rtl="0">
              <a:spcBef>
                <a:spcPts val="0"/>
              </a:spcBef>
              <a:buNone/>
            </a:pPr>
            <a:r>
              <a:rPr lang="en"/>
              <a:t>Map Reduce Concept</a:t>
            </a:r>
          </a:p>
        </p:txBody>
      </p:sp>
      <p:sp>
        <p:nvSpPr>
          <p:cNvPr id="111" name="Shape 111"/>
          <p:cNvSpPr txBox="1"/>
          <p:nvPr>
            <p:ph idx="1" type="body"/>
          </p:nvPr>
        </p:nvSpPr>
        <p:spPr>
          <a:xfrm>
            <a:off x="311700" y="999425"/>
            <a:ext cx="8520600" cy="3930900"/>
          </a:xfrm>
          <a:prstGeom prst="rect">
            <a:avLst/>
          </a:prstGeom>
        </p:spPr>
        <p:txBody>
          <a:bodyPr anchorCtr="0" anchor="t" bIns="91425" lIns="91425" rIns="91425" tIns="91425">
            <a:noAutofit/>
          </a:bodyPr>
          <a:lstStyle/>
          <a:p>
            <a:pPr lvl="0" rtl="0">
              <a:spcBef>
                <a:spcPts val="0"/>
              </a:spcBef>
              <a:buNone/>
            </a:pPr>
            <a:r>
              <a:t/>
            </a:r>
            <a:endParaRPr/>
          </a:p>
        </p:txBody>
      </p:sp>
      <p:pic>
        <p:nvPicPr>
          <p:cNvPr id="112" name="Shape 112"/>
          <p:cNvPicPr preferRelativeResize="0"/>
          <p:nvPr/>
        </p:nvPicPr>
        <p:blipFill>
          <a:blip r:embed="rId3">
            <a:alphaModFix/>
          </a:blip>
          <a:stretch>
            <a:fillRect/>
          </a:stretch>
        </p:blipFill>
        <p:spPr>
          <a:xfrm>
            <a:off x="311700" y="1037825"/>
            <a:ext cx="5801198" cy="39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62550"/>
            <a:ext cx="8520600" cy="707400"/>
          </a:xfrm>
          <a:prstGeom prst="rect">
            <a:avLst/>
          </a:prstGeom>
        </p:spPr>
        <p:txBody>
          <a:bodyPr anchorCtr="0" anchor="t" bIns="91425" lIns="91425" rIns="91425" tIns="91425">
            <a:noAutofit/>
          </a:bodyPr>
          <a:lstStyle/>
          <a:p>
            <a:pPr lvl="0" rtl="0">
              <a:spcBef>
                <a:spcPts val="0"/>
              </a:spcBef>
              <a:buNone/>
            </a:pPr>
            <a:r>
              <a:rPr lang="en"/>
              <a:t>Map Reduce Example</a:t>
            </a:r>
          </a:p>
        </p:txBody>
      </p:sp>
      <p:sp>
        <p:nvSpPr>
          <p:cNvPr id="118" name="Shape 118"/>
          <p:cNvSpPr txBox="1"/>
          <p:nvPr>
            <p:ph idx="1" type="body"/>
          </p:nvPr>
        </p:nvSpPr>
        <p:spPr>
          <a:xfrm>
            <a:off x="311700" y="999425"/>
            <a:ext cx="8520600" cy="3930900"/>
          </a:xfrm>
          <a:prstGeom prst="rect">
            <a:avLst/>
          </a:prstGeom>
        </p:spPr>
        <p:txBody>
          <a:bodyPr anchorCtr="0" anchor="t" bIns="91425" lIns="91425" rIns="91425" tIns="91425">
            <a:noAutofit/>
          </a:bodyPr>
          <a:lstStyle/>
          <a:p>
            <a:pPr lvl="0" rtl="0">
              <a:spcBef>
                <a:spcPts val="0"/>
              </a:spcBef>
              <a:buNone/>
            </a:pPr>
            <a:r>
              <a:t/>
            </a:r>
            <a:endParaRPr/>
          </a:p>
        </p:txBody>
      </p:sp>
      <p:pic>
        <p:nvPicPr>
          <p:cNvPr id="119" name="Shape 119"/>
          <p:cNvPicPr preferRelativeResize="0"/>
          <p:nvPr/>
        </p:nvPicPr>
        <p:blipFill>
          <a:blip r:embed="rId3">
            <a:alphaModFix/>
          </a:blip>
          <a:stretch>
            <a:fillRect/>
          </a:stretch>
        </p:blipFill>
        <p:spPr>
          <a:xfrm>
            <a:off x="311707" y="999432"/>
            <a:ext cx="7753893" cy="393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