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TSans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Java 8 Stream api</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Wednesday session - September 1, 2016</a:t>
            </a:r>
          </a:p>
        </p:txBody>
      </p:sp>
      <p:sp>
        <p:nvSpPr>
          <p:cNvPr id="68" name="Shape 68"/>
          <p:cNvSpPr txBox="1"/>
          <p:nvPr/>
        </p:nvSpPr>
        <p:spPr>
          <a:xfrm>
            <a:off x="6872500" y="4317050"/>
            <a:ext cx="2066100" cy="630600"/>
          </a:xfrm>
          <a:prstGeom prst="rect">
            <a:avLst/>
          </a:prstGeom>
          <a:noFill/>
          <a:ln>
            <a:noFill/>
          </a:ln>
        </p:spPr>
        <p:txBody>
          <a:bodyPr anchorCtr="0" anchor="t" bIns="91425" lIns="91425" rIns="91425" tIns="91425">
            <a:noAutofit/>
          </a:bodyPr>
          <a:lstStyle/>
          <a:p>
            <a:pPr lvl="0">
              <a:spcBef>
                <a:spcPts val="0"/>
              </a:spcBef>
              <a:buNone/>
            </a:pPr>
            <a:r>
              <a:rPr lang="en"/>
              <a:t>Presented By:</a:t>
            </a:r>
          </a:p>
          <a:p>
            <a:pPr lvl="0">
              <a:spcBef>
                <a:spcPts val="0"/>
              </a:spcBef>
              <a:buNone/>
            </a:pPr>
            <a:r>
              <a:rPr lang="en"/>
              <a:t>Deshraj Singh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Intermediate Operations</a:t>
            </a:r>
          </a:p>
        </p:txBody>
      </p:sp>
      <p:sp>
        <p:nvSpPr>
          <p:cNvPr id="122" name="Shape 122"/>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en"/>
              <a:t>Filtering</a:t>
            </a:r>
          </a:p>
          <a:p>
            <a:pPr indent="-228600" lvl="0" marL="457200" rtl="0">
              <a:spcBef>
                <a:spcPts val="0"/>
              </a:spcBef>
              <a:buAutoNum type="arabicPeriod"/>
            </a:pPr>
            <a:r>
              <a:rPr lang="en"/>
              <a:t>Mapping</a:t>
            </a:r>
          </a:p>
          <a:p>
            <a:pPr indent="-228600" lvl="0" marL="457200" rtl="0">
              <a:spcBef>
                <a:spcPts val="0"/>
              </a:spcBef>
              <a:buAutoNum type="arabicPeriod"/>
            </a:pPr>
            <a:r>
              <a:rPr lang="en"/>
              <a:t>Sorting</a:t>
            </a:r>
          </a:p>
          <a:p>
            <a:pPr indent="-228600" lvl="0" marL="457200" rtl="0">
              <a:spcBef>
                <a:spcPts val="0"/>
              </a:spcBef>
              <a:buAutoNum type="arabicPeriod"/>
            </a:pPr>
            <a:r>
              <a:rPr lang="en"/>
              <a:t>Distinct</a:t>
            </a:r>
          </a:p>
          <a:p>
            <a:pPr indent="-228600" lvl="0" marL="457200" rtl="0">
              <a:spcBef>
                <a:spcPts val="0"/>
              </a:spcBef>
              <a:buAutoNum type="arabicPeriod"/>
            </a:pPr>
            <a:r>
              <a:rPr lang="en"/>
              <a:t>Limit</a:t>
            </a:r>
          </a:p>
          <a:p>
            <a:pPr indent="-228600" lvl="0" marL="457200" rtl="0">
              <a:spcBef>
                <a:spcPts val="0"/>
              </a:spcBef>
              <a:buAutoNum type="arabicPeriod"/>
            </a:pPr>
            <a:r>
              <a:rPr lang="en"/>
              <a:t>mapToInt</a:t>
            </a:r>
          </a:p>
          <a:p>
            <a:pPr indent="-228600" lvl="0" marL="457200">
              <a:spcBef>
                <a:spcPts val="0"/>
              </a:spcBef>
              <a:buAutoNum type="arabicPeriod"/>
            </a:pPr>
            <a:r>
              <a:rPr lang="en"/>
              <a:t>mapToLong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Terminal Operations</a:t>
            </a:r>
          </a:p>
        </p:txBody>
      </p:sp>
      <p:sp>
        <p:nvSpPr>
          <p:cNvPr id="128" name="Shape 12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en"/>
              <a:t>forEach</a:t>
            </a:r>
          </a:p>
          <a:p>
            <a:pPr indent="-228600" lvl="0" marL="457200" rtl="0">
              <a:spcBef>
                <a:spcPts val="0"/>
              </a:spcBef>
              <a:buAutoNum type="arabicPeriod"/>
            </a:pPr>
            <a:r>
              <a:rPr lang="en"/>
              <a:t>Collect</a:t>
            </a:r>
          </a:p>
          <a:p>
            <a:pPr indent="-228600" lvl="0" marL="457200" rtl="0">
              <a:spcBef>
                <a:spcPts val="0"/>
              </a:spcBef>
              <a:buAutoNum type="arabicPeriod"/>
            </a:pPr>
            <a:r>
              <a:rPr lang="en"/>
              <a:t>Count</a:t>
            </a:r>
          </a:p>
          <a:p>
            <a:pPr indent="-228600" lvl="0" marL="457200" rtl="0">
              <a:spcBef>
                <a:spcPts val="0"/>
              </a:spcBef>
              <a:buAutoNum type="arabicPeriod"/>
            </a:pPr>
            <a:r>
              <a:rPr lang="en"/>
              <a:t>anyMatch</a:t>
            </a:r>
          </a:p>
          <a:p>
            <a:pPr indent="-228600" lvl="0" marL="457200" rtl="0">
              <a:spcBef>
                <a:spcPts val="0"/>
              </a:spcBef>
              <a:buAutoNum type="arabicPeriod"/>
            </a:pPr>
            <a:r>
              <a:rPr lang="en"/>
              <a:t>allMatch</a:t>
            </a:r>
          </a:p>
          <a:p>
            <a:pPr indent="-228600" lvl="0" marL="457200" rtl="0">
              <a:spcBef>
                <a:spcPts val="0"/>
              </a:spcBef>
              <a:buAutoNum type="arabicPeriod"/>
            </a:pPr>
            <a:r>
              <a:rPr lang="en"/>
              <a:t>noneMatch</a:t>
            </a:r>
          </a:p>
          <a:p>
            <a:pPr indent="-228600" lvl="0" marL="457200" rtl="0">
              <a:spcBef>
                <a:spcPts val="0"/>
              </a:spcBef>
              <a:buAutoNum type="arabicPeriod"/>
            </a:pPr>
            <a:r>
              <a:rPr lang="en"/>
              <a:t>findFirst</a:t>
            </a:r>
          </a:p>
          <a:p>
            <a:pPr indent="-228600" lvl="0" marL="457200">
              <a:spcBef>
                <a:spcPts val="0"/>
              </a:spcBef>
              <a:buAutoNum type="arabicPeriod"/>
            </a:pPr>
            <a:r>
              <a:rPr lang="en"/>
              <a:t>reduce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Parallel Streams</a:t>
            </a:r>
          </a:p>
        </p:txBody>
      </p:sp>
      <p:sp>
        <p:nvSpPr>
          <p:cNvPr id="134" name="Shape 13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To enable parallelism, all you have to do is to create a parallel stream, instead of sequential stream.</a:t>
            </a:r>
          </a:p>
          <a:p>
            <a:pPr lvl="0">
              <a:spcBef>
                <a:spcPts val="0"/>
              </a:spcBef>
              <a:buNone/>
            </a:pPr>
            <a:r>
              <a:rPr lang="en"/>
              <a:t>A key driver for this work is making parallelism more accessible to developers. While the Java platform provides strong support for concurrency and parallelism already, developers face unnecessary impediments in migrating their code from sequential to parallel as needed.</a:t>
            </a:r>
          </a:p>
          <a:p>
            <a:pPr lvl="0">
              <a:spcBef>
                <a:spcPts val="0"/>
              </a:spcBef>
              <a:buNone/>
            </a:pPr>
            <a:r>
              <a:rPr lang="en"/>
              <a:t>Parallel computing involves dividing a problem into subproblems, solving those problems simultaneously (in parallel, with each subproblem running in a separate thread), and then combining the results of the solutions to the subproblems.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Creating Parallel Streams</a:t>
            </a:r>
          </a:p>
        </p:txBody>
      </p:sp>
      <p:sp>
        <p:nvSpPr>
          <p:cNvPr id="140" name="Shape 14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There are 2 ways to create parallel streams</a:t>
            </a:r>
          </a:p>
          <a:p>
            <a:pPr indent="-228600" lvl="0" marL="457200" rtl="0">
              <a:spcBef>
                <a:spcPts val="0"/>
              </a:spcBef>
              <a:buAutoNum type="arabicPeriod"/>
            </a:pPr>
            <a:r>
              <a:rPr lang="en"/>
              <a:t>Calling parallelStream method on collections</a:t>
            </a:r>
          </a:p>
          <a:p>
            <a:pPr lvl="0" rtl="0">
              <a:spcBef>
                <a:spcPts val="0"/>
              </a:spcBef>
              <a:buNone/>
            </a:pPr>
            <a:r>
              <a:rPr lang="en"/>
              <a:t>        list.parallelStream()</a:t>
            </a:r>
          </a:p>
          <a:p>
            <a:pPr lvl="0" rtl="0">
              <a:spcBef>
                <a:spcPts val="0"/>
              </a:spcBef>
              <a:buNone/>
            </a:pPr>
            <a:r>
              <a:rPr lang="en"/>
              <a:t>2.   Calling parallel method on a stream</a:t>
            </a:r>
          </a:p>
          <a:p>
            <a:pPr lvl="0" rtl="0">
              <a:spcBef>
                <a:spcPts val="0"/>
              </a:spcBef>
              <a:buNone/>
            </a:pPr>
            <a:r>
              <a:rPr lang="en"/>
              <a:t>      stream.parallel()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Conclusion</a:t>
            </a:r>
          </a:p>
        </p:txBody>
      </p:sp>
      <p:sp>
        <p:nvSpPr>
          <p:cNvPr id="146" name="Shape 14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Use parallel processing only when your task is suitable to parallel processing otherwise it will degrade the performance as there are some tasks running behind which requires parallel processing.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Agenda</a:t>
            </a:r>
          </a:p>
        </p:txBody>
      </p:sp>
      <p:sp>
        <p:nvSpPr>
          <p:cNvPr id="74" name="Shape 74"/>
          <p:cNvSpPr txBox="1"/>
          <p:nvPr>
            <p:ph idx="1" type="body"/>
          </p:nvPr>
        </p:nvSpPr>
        <p:spPr>
          <a:xfrm>
            <a:off x="311700" y="1087425"/>
            <a:ext cx="8520600" cy="3318600"/>
          </a:xfrm>
          <a:prstGeom prst="rect">
            <a:avLst/>
          </a:prstGeom>
        </p:spPr>
        <p:txBody>
          <a:bodyPr anchorCtr="0" anchor="t" bIns="91425" lIns="91425" rIns="91425" tIns="91425">
            <a:noAutofit/>
          </a:bodyPr>
          <a:lstStyle/>
          <a:p>
            <a:pPr lvl="0">
              <a:spcBef>
                <a:spcPts val="0"/>
              </a:spcBef>
              <a:buNone/>
            </a:pPr>
            <a:r>
              <a:rPr lang="en"/>
              <a:t>Problem</a:t>
            </a:r>
          </a:p>
          <a:p>
            <a:pPr lvl="0">
              <a:spcBef>
                <a:spcPts val="0"/>
              </a:spcBef>
              <a:buNone/>
            </a:pPr>
            <a:r>
              <a:rPr lang="en"/>
              <a:t>Introduction to Streams</a:t>
            </a:r>
          </a:p>
          <a:p>
            <a:pPr lvl="0">
              <a:spcBef>
                <a:spcPts val="0"/>
              </a:spcBef>
              <a:buNone/>
            </a:pPr>
            <a:r>
              <a:rPr lang="en"/>
              <a:t>Difference between Streams and Collections</a:t>
            </a:r>
          </a:p>
          <a:p>
            <a:pPr lvl="0">
              <a:spcBef>
                <a:spcPts val="0"/>
              </a:spcBef>
              <a:buNone/>
            </a:pPr>
            <a:r>
              <a:rPr lang="en"/>
              <a:t>Aggregate Operations</a:t>
            </a:r>
          </a:p>
          <a:p>
            <a:pPr lvl="0">
              <a:spcBef>
                <a:spcPts val="0"/>
              </a:spcBef>
              <a:buNone/>
            </a:pPr>
            <a:r>
              <a:rPr lang="en"/>
              <a:t>Pipeline</a:t>
            </a:r>
          </a:p>
          <a:p>
            <a:pPr lvl="0">
              <a:spcBef>
                <a:spcPts val="0"/>
              </a:spcBef>
              <a:buNone/>
            </a:pPr>
            <a:r>
              <a:rPr lang="en"/>
              <a:t>Stream Creation</a:t>
            </a:r>
          </a:p>
          <a:p>
            <a:pPr lvl="0">
              <a:spcBef>
                <a:spcPts val="0"/>
              </a:spcBef>
              <a:buNone/>
            </a:pPr>
            <a:r>
              <a:rPr lang="en"/>
              <a:t>Stream Operations</a:t>
            </a:r>
          </a:p>
          <a:p>
            <a:pPr lvl="0">
              <a:spcBef>
                <a:spcPts val="0"/>
              </a:spcBef>
              <a:buNone/>
            </a:pPr>
            <a:r>
              <a:rPr lang="en"/>
              <a:t>Parallel Streams</a:t>
            </a:r>
          </a:p>
          <a:p>
            <a:pPr lvl="0">
              <a:spcBef>
                <a:spcPts val="0"/>
              </a:spcBef>
              <a:buNone/>
            </a:pPr>
            <a:r>
              <a:rPr lang="en"/>
              <a:t>Conclusion</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Problem</a:t>
            </a:r>
          </a:p>
        </p:txBody>
      </p:sp>
      <p:sp>
        <p:nvSpPr>
          <p:cNvPr id="80" name="Shape 8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en"/>
              <a:t>Need to externally iterate the collection</a:t>
            </a:r>
          </a:p>
          <a:p>
            <a:pPr indent="-228600" lvl="0" marL="457200" rtl="0">
              <a:spcBef>
                <a:spcPts val="0"/>
              </a:spcBef>
              <a:buAutoNum type="arabicPeriod"/>
            </a:pPr>
            <a:r>
              <a:rPr lang="en"/>
              <a:t>Operations are performed sequentially</a:t>
            </a:r>
          </a:p>
          <a:p>
            <a:pPr indent="-228600" lvl="0" marL="457200" rtl="0">
              <a:spcBef>
                <a:spcPts val="0"/>
              </a:spcBef>
              <a:buAutoNum type="arabicPeriod"/>
            </a:pPr>
            <a:r>
              <a:rPr lang="en"/>
              <a:t>Complexity of code to achieve parallel processing</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Streams</a:t>
            </a:r>
          </a:p>
        </p:txBody>
      </p:sp>
      <p:sp>
        <p:nvSpPr>
          <p:cNvPr id="86" name="Shape 8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Streams can be defined as a sequence of elements from a source that supports aggregate operations on them.</a:t>
            </a:r>
          </a:p>
          <a:p>
            <a:pPr lvl="0">
              <a:spcBef>
                <a:spcPts val="0"/>
              </a:spcBef>
              <a:buNone/>
            </a:pPr>
            <a:r>
              <a:rPr lang="en"/>
              <a:t>Java streams are designed to leverage multicore architecture without the need to write any specific code for it.</a:t>
            </a:r>
          </a:p>
          <a:p>
            <a:pPr lvl="0">
              <a:spcBef>
                <a:spcPts val="0"/>
              </a:spcBef>
              <a:buNone/>
            </a:pPr>
            <a:r>
              <a:rPr lang="en"/>
              <a:t>Java Stream doesn’t store data, it operates on the source data structure (collection and array) and produce pipelined data that we can use and perform specific operations. Such as we can create a stream from the list and filter it based on a condition.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Streams v/s Collections</a:t>
            </a:r>
          </a:p>
        </p:txBody>
      </p:sp>
      <p:sp>
        <p:nvSpPr>
          <p:cNvPr id="92" name="Shape 92"/>
          <p:cNvSpPr txBox="1"/>
          <p:nvPr>
            <p:ph idx="1" type="body"/>
          </p:nvPr>
        </p:nvSpPr>
        <p:spPr>
          <a:xfrm>
            <a:off x="268200" y="1027100"/>
            <a:ext cx="8520600" cy="3996900"/>
          </a:xfrm>
          <a:prstGeom prst="rect">
            <a:avLst/>
          </a:prstGeom>
        </p:spPr>
        <p:txBody>
          <a:bodyPr anchorCtr="0" anchor="t" bIns="91425" lIns="91425" rIns="91425" tIns="91425">
            <a:noAutofit/>
          </a:bodyPr>
          <a:lstStyle/>
          <a:p>
            <a:pPr lvl="0">
              <a:spcBef>
                <a:spcPts val="0"/>
              </a:spcBef>
              <a:buNone/>
            </a:pPr>
            <a:r>
              <a:rPr lang="en"/>
              <a:t>A collection is an in-memory data structure to hold values and before we start using collection, all the values should have been populated. Whereas a java Stream is a data structure that is computed on-demand.</a:t>
            </a:r>
          </a:p>
          <a:p>
            <a:pPr lvl="0">
              <a:spcBef>
                <a:spcPts val="0"/>
              </a:spcBef>
              <a:buNone/>
            </a:pPr>
            <a:r>
              <a:rPr lang="en"/>
              <a:t>At the basic level, the difference between Collections and Streams has to do with when things are computed. A Collection is an in-memory data structure, which holds all the values that the data structure currently has—every element in the Collection has to be computed before it can be added to the Collection. A Stream is a conceptually fixed data structure, in which elements are computed on demand. This gives rise to significant programming benefits. The idea is that a user will extract only the values they require from a Stream, and these elements are only produced—invisibly to the user—as and when required. This is a form of a producer-consumer relationship.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Aggregate Operations</a:t>
            </a:r>
          </a:p>
        </p:txBody>
      </p:sp>
      <p:sp>
        <p:nvSpPr>
          <p:cNvPr id="98" name="Shape 9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Performing computations on a collections to collect certain type of elements.</a:t>
            </a:r>
          </a:p>
          <a:p>
            <a:pPr lvl="0">
              <a:spcBef>
                <a:spcPts val="0"/>
              </a:spcBef>
              <a:buNone/>
            </a:pPr>
            <a:r>
              <a:rPr lang="en"/>
              <a:t>Aggregate operations process elements from a stream, not directly from a collection. Consequently, they are also called stream operations.</a:t>
            </a:r>
          </a:p>
          <a:p>
            <a:pPr lvl="0">
              <a:spcBef>
                <a:spcPts val="0"/>
              </a:spcBef>
              <a:buNone/>
            </a:pPr>
            <a:r>
              <a:rPr lang="en"/>
              <a:t>They use internal iteration: Aggregate operations do not contain a method like next to instruct them to process the next element of the collection. With internal delegation, your application determines what collection it iterates, but the JDK determines how to iterate the collection. With external iteration, your application determines both what collection it iterates and how it iterates it. However, external iteration can only iterate over the elements of a collection sequentially. Internal iteration does not have this limitation.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Pipeline</a:t>
            </a:r>
          </a:p>
        </p:txBody>
      </p:sp>
      <p:sp>
        <p:nvSpPr>
          <p:cNvPr id="104" name="Shape 10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A pipeline is a sequence of aggregate operations.</a:t>
            </a:r>
          </a:p>
          <a:p>
            <a:pPr lvl="0">
              <a:spcBef>
                <a:spcPts val="0"/>
              </a:spcBef>
              <a:buNone/>
            </a:pPr>
            <a:r>
              <a:rPr lang="en"/>
              <a:t>Java 8 Streams are designed in such a way that most of its stream operations returns Streams only. This help us creating chain of various stream operations. This is called as pipelining.</a:t>
            </a:r>
          </a:p>
          <a:p>
            <a:pPr lv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Stream Creation</a:t>
            </a:r>
          </a:p>
        </p:txBody>
      </p:sp>
      <p:sp>
        <p:nvSpPr>
          <p:cNvPr id="110" name="Shape 11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Methods to create sequential streams-</a:t>
            </a:r>
          </a:p>
          <a:p>
            <a:pPr indent="-228600" lvl="0" marL="457200" rtl="0">
              <a:spcBef>
                <a:spcPts val="0"/>
              </a:spcBef>
              <a:buAutoNum type="arabicPeriod"/>
            </a:pPr>
            <a:r>
              <a:rPr lang="en"/>
              <a:t>Static of method of Stream claass</a:t>
            </a:r>
          </a:p>
          <a:p>
            <a:pPr lvl="0" rtl="0">
              <a:spcBef>
                <a:spcPts val="0"/>
              </a:spcBef>
              <a:buNone/>
            </a:pPr>
            <a:r>
              <a:rPr lang="en"/>
              <a:t>       Stream.of(1,2,3,4,5)</a:t>
            </a:r>
          </a:p>
          <a:p>
            <a:pPr lvl="0" rtl="0">
              <a:spcBef>
                <a:spcPts val="0"/>
              </a:spcBef>
              <a:buNone/>
            </a:pPr>
            <a:r>
              <a:rPr lang="en"/>
              <a:t>2.   Stream method on collections</a:t>
            </a:r>
          </a:p>
          <a:p>
            <a:pPr lvl="0" rtl="0">
              <a:spcBef>
                <a:spcPts val="0"/>
              </a:spcBef>
              <a:buNone/>
            </a:pPr>
            <a:r>
              <a:rPr lang="en"/>
              <a:t>      ArrayList&lt;Integer&gt; list = [1,2,3,4,5]</a:t>
            </a:r>
          </a:p>
          <a:p>
            <a:pPr lvl="0">
              <a:spcBef>
                <a:spcPts val="0"/>
              </a:spcBef>
              <a:buNone/>
            </a:pPr>
            <a:r>
              <a:rPr lang="en"/>
              <a:t>     list.stream()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Stream operations</a:t>
            </a:r>
          </a:p>
        </p:txBody>
      </p:sp>
      <p:sp>
        <p:nvSpPr>
          <p:cNvPr id="116" name="Shape 11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Stream operations are classified into 2 categories -</a:t>
            </a:r>
          </a:p>
          <a:p>
            <a:pPr indent="-228600" lvl="0" marL="457200" rtl="0">
              <a:spcBef>
                <a:spcPts val="0"/>
              </a:spcBef>
              <a:buAutoNum type="arabicPeriod"/>
            </a:pPr>
            <a:r>
              <a:rPr lang="en"/>
              <a:t>Intermediate Operations</a:t>
            </a:r>
          </a:p>
          <a:p>
            <a:pPr indent="-228600" lvl="0" marL="457200">
              <a:spcBef>
                <a:spcPts val="0"/>
              </a:spcBef>
              <a:buAutoNum type="arabicPeriod"/>
            </a:pPr>
            <a:r>
              <a:rPr lang="en"/>
              <a:t>Terminal Operations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