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4" r:id="rId3"/>
    <p:sldId id="279" r:id="rId4"/>
    <p:sldId id="284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80" r:id="rId16"/>
    <p:sldId id="261" r:id="rId17"/>
    <p:sldId id="320" r:id="rId18"/>
    <p:sldId id="297" r:id="rId19"/>
    <p:sldId id="321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6" r:id="rId38"/>
    <p:sldId id="317" r:id="rId39"/>
    <p:sldId id="318" r:id="rId40"/>
    <p:sldId id="329" r:id="rId41"/>
    <p:sldId id="33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03C9-0CA6-4441-866A-594FD20B963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0AAE-B64A-4219-B552-A9097435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0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Automated Meta-Programming to Support High-Performance OCaml Codes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5480"/>
            <a:ext cx="9144000" cy="2759290"/>
          </a:xfrm>
        </p:spPr>
        <p:txBody>
          <a:bodyPr>
            <a:normAutofit/>
          </a:bodyPr>
          <a:lstStyle/>
          <a:p>
            <a:r>
              <a:rPr lang="en-US" dirty="0" smtClean="0"/>
              <a:t>Arnold Christopher </a:t>
            </a:r>
            <a:r>
              <a:rPr lang="en-US" dirty="0" err="1" smtClean="0"/>
              <a:t>Koroa</a:t>
            </a:r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Department of Computer Science, School of Computing</a:t>
            </a:r>
          </a:p>
          <a:p>
            <a:r>
              <a:rPr lang="en-US" sz="2000" dirty="0"/>
              <a:t>National University of </a:t>
            </a:r>
            <a:r>
              <a:rPr lang="en-US" sz="2000" dirty="0" smtClean="0"/>
              <a:t>Singapore</a:t>
            </a:r>
          </a:p>
          <a:p>
            <a:r>
              <a:rPr lang="en-US" sz="2000" dirty="0" smtClean="0"/>
              <a:t>2014/2015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45582"/>
            <a:ext cx="9144000" cy="63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B. Comp Dissertation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8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 smtClean="0"/>
              <a:t>Efficient genericity and high level code</a:t>
            </a:r>
            <a:endParaRPr lang="en-US" sz="4000" dirty="0" smtClean="0"/>
          </a:p>
          <a:p>
            <a:pPr lvl="1"/>
            <a:r>
              <a:rPr lang="en-US" sz="3600" dirty="0" smtClean="0"/>
              <a:t>Adaptable code that optimizes to the problem being solved </a:t>
            </a:r>
          </a:p>
          <a:p>
            <a:pPr lvl="2"/>
            <a:r>
              <a:rPr lang="en-US" sz="3200" dirty="0" smtClean="0"/>
              <a:t>input size</a:t>
            </a:r>
          </a:p>
          <a:p>
            <a:pPr lvl="2"/>
            <a:r>
              <a:rPr lang="en-US" sz="3200" dirty="0" smtClean="0"/>
              <a:t>input/output type</a:t>
            </a:r>
          </a:p>
          <a:p>
            <a:pPr lvl="1"/>
            <a:r>
              <a:rPr lang="en-US" sz="3600" dirty="0" smtClean="0"/>
              <a:t>Automatic optimization to platform</a:t>
            </a:r>
          </a:p>
          <a:p>
            <a:pPr lvl="2"/>
            <a:r>
              <a:rPr lang="en-US" sz="3200" dirty="0" smtClean="0"/>
              <a:t>Detection and utilization of underlying hardware</a:t>
            </a:r>
          </a:p>
          <a:p>
            <a:pPr lvl="3"/>
            <a:r>
              <a:rPr lang="en-US" sz="3000" dirty="0"/>
              <a:t>Unrolling according to cache </a:t>
            </a:r>
            <a:r>
              <a:rPr lang="en-US" sz="3000" dirty="0" smtClean="0"/>
              <a:t>size</a:t>
            </a:r>
          </a:p>
          <a:p>
            <a:pPr lvl="3"/>
            <a:r>
              <a:rPr lang="en-US" sz="3000" dirty="0" smtClean="0"/>
              <a:t>SSE</a:t>
            </a:r>
          </a:p>
          <a:p>
            <a:pPr lvl="3"/>
            <a:r>
              <a:rPr lang="en-US" sz="3000" dirty="0" smtClean="0"/>
              <a:t>Distributed/Parallel Architecture</a:t>
            </a:r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Efficient genericity and high level code</a:t>
            </a:r>
          </a:p>
          <a:p>
            <a:pPr lvl="1"/>
            <a:r>
              <a:rPr lang="en-US" sz="1800" dirty="0" smtClean="0"/>
              <a:t>Results from </a:t>
            </a:r>
            <a:r>
              <a:rPr lang="en-US" sz="1800" dirty="0" err="1" smtClean="0"/>
              <a:t>Spampinato</a:t>
            </a:r>
            <a:r>
              <a:rPr lang="en-US" sz="1800" dirty="0" smtClean="0"/>
              <a:t> and </a:t>
            </a:r>
            <a:r>
              <a:rPr lang="en-US" sz="1800" dirty="0" err="1" smtClean="0"/>
              <a:t>Puschel</a:t>
            </a:r>
            <a:r>
              <a:rPr lang="en-US" sz="1800" dirty="0" smtClean="0"/>
              <a:t> (2014)</a:t>
            </a:r>
            <a:r>
              <a:rPr lang="en-US" sz="3600" dirty="0" smtClean="0"/>
              <a:t> </a:t>
            </a:r>
            <a:endParaRPr lang="en-US" sz="30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54611"/>
          <a:stretch/>
        </p:blipFill>
        <p:spPr>
          <a:xfrm>
            <a:off x="10483" y="3070073"/>
            <a:ext cx="12181517" cy="32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Efficient genericity and high level code</a:t>
            </a:r>
          </a:p>
          <a:p>
            <a:pPr lvl="1"/>
            <a:r>
              <a:rPr lang="en-US" sz="1800" dirty="0" smtClean="0"/>
              <a:t>Results from </a:t>
            </a:r>
            <a:r>
              <a:rPr lang="en-US" sz="1800" dirty="0" err="1" smtClean="0"/>
              <a:t>Spampinato</a:t>
            </a:r>
            <a:r>
              <a:rPr lang="en-US" sz="1800" dirty="0" smtClean="0"/>
              <a:t> and </a:t>
            </a:r>
            <a:r>
              <a:rPr lang="en-US" sz="1800" dirty="0" err="1" smtClean="0"/>
              <a:t>Puschel</a:t>
            </a:r>
            <a:r>
              <a:rPr lang="en-US" sz="1800" dirty="0" smtClean="0"/>
              <a:t> (2014)</a:t>
            </a:r>
            <a:r>
              <a:rPr lang="en-US" sz="3600" dirty="0" smtClean="0"/>
              <a:t> </a:t>
            </a:r>
            <a:endParaRPr lang="en-US" sz="30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44026" b="9081"/>
          <a:stretch/>
        </p:blipFill>
        <p:spPr>
          <a:xfrm>
            <a:off x="119269" y="3286542"/>
            <a:ext cx="11945086" cy="30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to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MetaOCaml</a:t>
            </a:r>
          </a:p>
          <a:p>
            <a:pPr lvl="1"/>
            <a:r>
              <a:rPr lang="en-US" sz="3600" dirty="0" smtClean="0"/>
              <a:t>Multi-staged </a:t>
            </a:r>
            <a:r>
              <a:rPr lang="en-US" sz="3200" dirty="0"/>
              <a:t>programming language</a:t>
            </a:r>
          </a:p>
          <a:p>
            <a:pPr lvl="2"/>
            <a:r>
              <a:rPr lang="en-US" sz="3200" dirty="0"/>
              <a:t>Allows the creation of delayed computations in the form of code</a:t>
            </a:r>
          </a:p>
          <a:p>
            <a:pPr lvl="2"/>
            <a:r>
              <a:rPr lang="en-US" sz="3200" dirty="0"/>
              <a:t>The delayed computations can produce further delayed computations</a:t>
            </a:r>
          </a:p>
          <a:p>
            <a:pPr lvl="1"/>
            <a:r>
              <a:rPr lang="en-US" sz="3600" dirty="0"/>
              <a:t>Based on OCaml</a:t>
            </a:r>
            <a:endParaRPr lang="en-US" sz="2600" dirty="0"/>
          </a:p>
          <a:p>
            <a:endParaRPr lang="en-US" sz="30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to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MetaOCaml</a:t>
            </a:r>
          </a:p>
          <a:p>
            <a:pPr lvl="1"/>
            <a:r>
              <a:rPr lang="en-US" dirty="0"/>
              <a:t>Bracket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.&lt; … &gt;.</a:t>
            </a:r>
          </a:p>
          <a:p>
            <a:pPr lvl="2"/>
            <a:r>
              <a:rPr lang="en-US" dirty="0"/>
              <a:t>Delay the computation inside it</a:t>
            </a:r>
          </a:p>
          <a:p>
            <a:pPr marL="1371600" lvl="3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let plus2 x = .&lt;x + 2&gt;.;;</a:t>
            </a:r>
          </a:p>
          <a:p>
            <a:pPr marL="1371600" lvl="3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 plus2 3;; </a:t>
            </a:r>
          </a:p>
          <a:p>
            <a:pPr lvl="3">
              <a:buFontTx/>
              <a:buChar char="-"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code = .&lt;3 + 2&gt;.</a:t>
            </a:r>
          </a:p>
          <a:p>
            <a:pPr lvl="3">
              <a:buFontTx/>
              <a:buChar char="-"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Escape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.~</a:t>
            </a:r>
          </a:p>
          <a:p>
            <a:pPr lvl="2"/>
            <a:r>
              <a:rPr lang="en-US" dirty="0"/>
              <a:t>Runs code pointed by it to produce code to be spliced</a:t>
            </a:r>
          </a:p>
          <a:p>
            <a:pPr marL="1371600" lvl="3" indent="0">
              <a:buNone/>
            </a:pP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# .&lt;.~(plus2 3) </a:t>
            </a:r>
            <a:r>
              <a:rPr lang="fr-F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.~(plus2 4)&gt;.;;</a:t>
            </a:r>
          </a:p>
          <a:p>
            <a:pPr lvl="3">
              <a:buFontTx/>
              <a:buChar char="-"/>
            </a:pP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 code = .&lt;(3 + 2) </a:t>
            </a:r>
            <a:r>
              <a:rPr lang="fr-F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(4 + 2)&gt;.</a:t>
            </a:r>
          </a:p>
          <a:p>
            <a:pPr lvl="3">
              <a:buFontTx/>
              <a:buChar char="-"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Run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Executes a delayed computation</a:t>
            </a:r>
          </a:p>
          <a:p>
            <a:pPr marL="1371600" lvl="3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 !. 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.&lt;.~(plus2 3) </a:t>
            </a:r>
            <a:r>
              <a:rPr lang="fr-F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.~(plus2 4)&gt;.;;</a:t>
            </a:r>
          </a:p>
          <a:p>
            <a:pPr marL="1371600" lvl="3" indent="0">
              <a:buNone/>
            </a:pP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- : </a:t>
            </a:r>
            <a:r>
              <a:rPr lang="fr-F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n-US" sz="24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To automate the staging process, enabling </a:t>
            </a:r>
            <a:r>
              <a:rPr lang="en-US" sz="4000" dirty="0"/>
              <a:t>users to reap the benefits </a:t>
            </a:r>
            <a:r>
              <a:rPr lang="en-US" sz="4000" dirty="0" smtClean="0"/>
              <a:t>of multi-staged </a:t>
            </a:r>
            <a:r>
              <a:rPr lang="en-US" sz="4000" dirty="0"/>
              <a:t>meta-programming without having to deal with the complexities of </a:t>
            </a:r>
            <a:r>
              <a:rPr lang="en-US" sz="4000" dirty="0" smtClean="0"/>
              <a:t>manually staging </a:t>
            </a:r>
            <a:r>
              <a:rPr lang="en-US" sz="4000" dirty="0"/>
              <a:t>source programs</a:t>
            </a:r>
          </a:p>
        </p:txBody>
      </p:sp>
    </p:spTree>
    <p:extLst>
      <p:ext uri="{BB962C8B-B14F-4D97-AF65-F5344CB8AC3E}">
        <p14:creationId xmlns:p14="http://schemas.microsoft.com/office/powerpoint/2010/main" val="24720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04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330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Staging of OCaml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Annotate OCaml Code</a:t>
            </a:r>
          </a:p>
          <a:p>
            <a:pPr lvl="1"/>
            <a:r>
              <a:rPr lang="en-US" sz="3600" dirty="0" smtClean="0"/>
              <a:t>What function to stage</a:t>
            </a:r>
          </a:p>
          <a:p>
            <a:pPr lvl="1"/>
            <a:r>
              <a:rPr lang="en-US" sz="3600" dirty="0" smtClean="0"/>
              <a:t>What static information is available</a:t>
            </a:r>
          </a:p>
          <a:p>
            <a:r>
              <a:rPr lang="en-US" sz="4000" dirty="0" smtClean="0"/>
              <a:t>Preprocess the annotated OCaml code</a:t>
            </a:r>
          </a:p>
          <a:p>
            <a:pPr lvl="1"/>
            <a:r>
              <a:rPr lang="en-US" sz="3600" dirty="0" smtClean="0"/>
              <a:t>Extract information in annotations</a:t>
            </a:r>
          </a:p>
          <a:p>
            <a:pPr lvl="1"/>
            <a:r>
              <a:rPr lang="en-US" sz="3600" dirty="0" smtClean="0"/>
              <a:t>Analyze and transform</a:t>
            </a:r>
          </a:p>
          <a:p>
            <a:pPr lvl="1"/>
            <a:r>
              <a:rPr lang="en-US" sz="3600" dirty="0" smtClean="0"/>
              <a:t>Produce staged MetaOCaml code</a:t>
            </a:r>
          </a:p>
        </p:txBody>
      </p:sp>
    </p:spTree>
    <p:extLst>
      <p:ext uri="{BB962C8B-B14F-4D97-AF65-F5344CB8AC3E}">
        <p14:creationId xmlns:p14="http://schemas.microsoft.com/office/powerpoint/2010/main" val="8425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109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0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Automated Meta-Programming to Support High-Performance OCaml Codes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5480"/>
            <a:ext cx="9144000" cy="2759290"/>
          </a:xfrm>
        </p:spPr>
        <p:txBody>
          <a:bodyPr>
            <a:normAutofit/>
          </a:bodyPr>
          <a:lstStyle/>
          <a:p>
            <a:r>
              <a:rPr lang="en-US" dirty="0" smtClean="0"/>
              <a:t>Arnold Christopher </a:t>
            </a:r>
            <a:r>
              <a:rPr lang="en-US" dirty="0" err="1" smtClean="0"/>
              <a:t>Koroa</a:t>
            </a:r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Department of Computer Science, School of Computing</a:t>
            </a:r>
          </a:p>
          <a:p>
            <a:r>
              <a:rPr lang="en-US" sz="2000" dirty="0"/>
              <a:t>National University of </a:t>
            </a:r>
            <a:r>
              <a:rPr lang="en-US" sz="2000" dirty="0" smtClean="0"/>
              <a:t>Singapore</a:t>
            </a:r>
          </a:p>
          <a:p>
            <a:r>
              <a:rPr lang="en-US" sz="2000" dirty="0" smtClean="0"/>
              <a:t>2014/2015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45582"/>
            <a:ext cx="9144000" cy="63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B. Comp Dissertation</a:t>
            </a:r>
            <a:endParaRPr lang="en-US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9304986" y="2942340"/>
            <a:ext cx="2202287" cy="633214"/>
          </a:xfrm>
          <a:prstGeom prst="wedgeRectCallout">
            <a:avLst>
              <a:gd name="adj1" fmla="val -42471"/>
              <a:gd name="adj2" fmla="val -96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Fast!!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18186" y="3055630"/>
            <a:ext cx="2470597" cy="1039849"/>
          </a:xfrm>
          <a:prstGeom prst="wedgeRectCallout">
            <a:avLst>
              <a:gd name="adj1" fmla="val 42325"/>
              <a:gd name="adj2" fmla="val -96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səˈpɔːt</a:t>
            </a:r>
            <a:r>
              <a:rPr lang="en-US" dirty="0" smtClean="0">
                <a:solidFill>
                  <a:schemeClr val="tx1"/>
                </a:solidFill>
              </a:rPr>
              <a:t>/ verb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bear all or part of the weight of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195589" y="497982"/>
            <a:ext cx="2202287" cy="633214"/>
          </a:xfrm>
          <a:prstGeom prst="wedgeRectCallout">
            <a:avLst>
              <a:gd name="adj1" fmla="val 27120"/>
              <a:gd name="adj2" fmla="val 828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Manual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374783" y="3372238"/>
            <a:ext cx="2957848" cy="633214"/>
          </a:xfrm>
          <a:prstGeom prst="wedgeRectCallout">
            <a:avLst>
              <a:gd name="adj1" fmla="val -32632"/>
              <a:gd name="adj2" fmla="val -656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Programming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8129789" y="4172029"/>
            <a:ext cx="2957848" cy="633214"/>
          </a:xfrm>
          <a:prstGeom prst="wedgeRectCallout">
            <a:avLst>
              <a:gd name="adj1" fmla="val -58757"/>
              <a:gd name="adj2" fmla="val -208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817808" y="5787494"/>
            <a:ext cx="2957848" cy="633214"/>
          </a:xfrm>
          <a:prstGeom prst="wedgeRectCallout">
            <a:avLst>
              <a:gd name="adj1" fmla="val 37034"/>
              <a:gd name="adj2" fmla="val -920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School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211355" y="152626"/>
            <a:ext cx="2957848" cy="633214"/>
          </a:xfrm>
          <a:prstGeom prst="wedgeRectCallout">
            <a:avLst>
              <a:gd name="adj1" fmla="val -58322"/>
              <a:gd name="adj2" fmla="val 127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???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Simple functions with no control flows or recursions</a:t>
            </a:r>
            <a:endParaRPr lang="en-US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plus x y = x +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</a:t>
            </a:r>
            <a:endParaRPr lang="en-US" sz="3200" dirty="0"/>
          </a:p>
          <a:p>
            <a:pPr marL="457200" algn="just">
              <a:lnSpc>
                <a:spcPct val="150000"/>
              </a:lnSpc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y is always 2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plus x = x + 2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How to stage?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plus_staged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.&lt; let plus x = x + y in plus 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Sample Run: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plus_staged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2;;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.&lt; let plus x = x + 2 in plus 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145"/>
            <a:ext cx="10515600" cy="3841079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toMeta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&gt;_staged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in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694" y="1624428"/>
            <a:ext cx="110209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plus x y = x +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=&gt;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plus_staged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.&lt; let plus x = x + y in plus &gt;.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9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10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endParaRPr lang="en-US" sz="3200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&gt;.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Function with control flow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f x y = if x &gt; 0 then x + y else x - </a:t>
            </a:r>
            <a:r>
              <a:rPr lang="en-US" sz="3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</a:t>
            </a:r>
            <a:endParaRPr lang="en-US" sz="3600" dirty="0" smtClean="0"/>
          </a:p>
          <a:p>
            <a:pPr marL="457200" algn="just">
              <a:lnSpc>
                <a:spcPct val="150000"/>
              </a:lnSpc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y is static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.&lt; let f x = if x &gt; 0 then x + y else x – y in f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x is static?</a:t>
            </a:r>
            <a:endParaRPr lang="en-US" sz="3200" dirty="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x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.&lt; let f y = if x &gt; 0 then x + y else x – y in f &gt;.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</a:t>
            </a:r>
            <a:r>
              <a:rPr lang="en-US" sz="33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sz="33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1;;</a:t>
            </a:r>
            <a:endParaRPr lang="en-US" sz="33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3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- 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(</a:t>
            </a:r>
            <a:r>
              <a:rPr lang="en-US" sz="33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sz="33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</a:t>
            </a:r>
            <a:r>
              <a:rPr lang="en-US" sz="3300" dirty="0" smtClean="0">
                <a:latin typeface="Consolas" panose="020B0609020204030204" pitchFamily="49" charset="0"/>
                <a:ea typeface="ＭＳ 明朝" panose="02020609040205080304" pitchFamily="17" charset="-128"/>
              </a:rPr>
              <a:t>.&lt; 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</a:rPr>
              <a:t>let f y = if </a:t>
            </a:r>
            <a:r>
              <a:rPr lang="en-US" sz="3300" b="1" dirty="0" smtClean="0">
                <a:latin typeface="Consolas" panose="020B0609020204030204" pitchFamily="49" charset="0"/>
                <a:ea typeface="ＭＳ 明朝" panose="02020609040205080304" pitchFamily="17" charset="-128"/>
              </a:rPr>
              <a:t>1 </a:t>
            </a:r>
            <a:r>
              <a:rPr lang="en-US" sz="3300" b="1" dirty="0">
                <a:latin typeface="Consolas" panose="020B0609020204030204" pitchFamily="49" charset="0"/>
                <a:ea typeface="ＭＳ 明朝" panose="02020609040205080304" pitchFamily="17" charset="-128"/>
              </a:rPr>
              <a:t>&gt; 0 </a:t>
            </a:r>
            <a:r>
              <a:rPr lang="en-US" sz="3300" dirty="0">
                <a:latin typeface="Consolas" panose="020B0609020204030204" pitchFamily="49" charset="0"/>
                <a:ea typeface="ＭＳ 明朝" panose="02020609040205080304" pitchFamily="17" charset="-128"/>
              </a:rPr>
              <a:t>then 0 + y else 0 – y in f &gt;.</a:t>
            </a:r>
            <a:endParaRPr lang="en-US" sz="33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Function with control flow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f x y = if x &gt; 0 then x + y else x - </a:t>
            </a:r>
            <a:r>
              <a:rPr lang="en-US" sz="3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</a:t>
            </a:r>
            <a:endParaRPr lang="en-US" sz="3600" dirty="0" smtClean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x is static</a:t>
            </a:r>
            <a:endParaRPr lang="en-US" sz="3200" dirty="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x = </a:t>
            </a:r>
            <a:endParaRPr lang="en-US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 x y = if x &gt; 0 then .&lt; 0 + .~y &gt;. else .&lt; 0 – .~y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in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f y = .~(aux x .&lt;y&gt;.) in f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</a:p>
          <a:p>
            <a:pPr lvl="1" indent="0" algn="just">
              <a:lnSpc>
                <a:spcPct val="150000"/>
              </a:lnSpc>
              <a:buNone/>
            </a:pP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1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;;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.&lt; let f y = 1 + y in f &gt;.</a:t>
            </a: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endParaRPr lang="en-US" sz="6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10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Function with control flow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Nested control structures?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2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f x y = </a:t>
            </a: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x = 0 then (if y = 0 then true else false) else false</a:t>
            </a:r>
            <a:endParaRPr lang="en-US" sz="26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y is static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sz="2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f_staged</a:t>
            </a:r>
            <a:r>
              <a:rPr lang="en-US" sz="2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</a:t>
            </a:r>
            <a:endParaRPr lang="en-US" sz="26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let </a:t>
            </a:r>
            <a:r>
              <a:rPr lang="en-US" sz="2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 x y = if y = 0 then .&lt;true&gt;. else .&lt;false&gt;. </a:t>
            </a: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</a:t>
            </a:r>
            <a:endParaRPr lang="en-US" sz="2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</a:t>
            </a:r>
            <a:r>
              <a:rPr lang="en-US" sz="2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f = if x = 0 then .~(aux x y) else false in f</a:t>
            </a:r>
            <a:endParaRPr lang="en-US" sz="26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endParaRPr lang="en-US" sz="3200" dirty="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28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3400" dirty="0" smtClean="0"/>
              <a:t>Function with control flow</a:t>
            </a:r>
            <a:endParaRPr lang="en-US" sz="3400" dirty="0"/>
          </a:p>
          <a:p>
            <a:pPr marL="457200" algn="just">
              <a:lnSpc>
                <a:spcPct val="130000"/>
              </a:lnSpc>
              <a:spcAft>
                <a:spcPts val="0"/>
              </a:spcAft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Nested control structures?</a:t>
            </a:r>
          </a:p>
          <a:p>
            <a:pPr marL="457200" algn="just">
              <a:lnSpc>
                <a:spcPct val="130000"/>
              </a:lnSpc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f x y = 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x = 0 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 (if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true else 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false) else false</a:t>
            </a:r>
            <a:endParaRPr lang="en-US" sz="20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30000"/>
              </a:lnSpc>
              <a:spcAft>
                <a:spcPts val="0"/>
              </a:spcAft>
            </a:pP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</a:t>
            </a:r>
            <a:r>
              <a:rPr lang="en-US" dirty="0">
                <a:ea typeface="ＭＳ 明朝" panose="02020609040205080304" pitchFamily="17" charset="-128"/>
                <a:cs typeface="Times New Roman" panose="02020603050405020304" pitchFamily="18" charset="0"/>
              </a:rPr>
              <a:t>both x and y are </a:t>
            </a:r>
            <a:r>
              <a:rPr lang="en-US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</a:p>
          <a:p>
            <a:pPr lvl="1" indent="0" algn="just">
              <a:lnSpc>
                <a:spcPct val="130000"/>
              </a:lnSpc>
              <a:buNone/>
            </a:pPr>
            <a:r>
              <a:rPr lang="en-US" sz="2000" dirty="0" smtClean="0"/>
              <a:t>=&gt; let </a:t>
            </a:r>
            <a:r>
              <a:rPr lang="en-US" sz="2000" dirty="0" err="1"/>
              <a:t>f_staged</a:t>
            </a:r>
            <a:r>
              <a:rPr lang="en-US" sz="2000" dirty="0"/>
              <a:t> x y = </a:t>
            </a:r>
            <a:endParaRPr lang="en-US" sz="2000" dirty="0" smtClean="0"/>
          </a:p>
          <a:p>
            <a:pPr lvl="1" indent="0" algn="just">
              <a:lnSpc>
                <a:spcPct val="130000"/>
              </a:lnSpc>
              <a:buNone/>
            </a:pPr>
            <a:r>
              <a:rPr lang="en-US" sz="2000" dirty="0" smtClean="0"/>
              <a:t>     let </a:t>
            </a:r>
            <a:r>
              <a:rPr lang="en-US" sz="2000" dirty="0"/>
              <a:t>aux_2 x y = if y = 0 then .&lt; true &gt;. else .&lt; false &gt;. </a:t>
            </a:r>
            <a:r>
              <a:rPr lang="en-US" sz="2000" dirty="0" smtClean="0"/>
              <a:t>In</a:t>
            </a:r>
            <a:endParaRPr lang="en-US" sz="2000" dirty="0"/>
          </a:p>
          <a:p>
            <a:pPr lvl="1" indent="0" algn="just">
              <a:lnSpc>
                <a:spcPct val="13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let </a:t>
            </a:r>
            <a:r>
              <a:rPr lang="en-US" sz="2000" dirty="0"/>
              <a:t>aux_1 x y = if x = 0 then .~(aux_2 x y) else .&lt; false &gt;. </a:t>
            </a:r>
            <a:r>
              <a:rPr lang="en-US" sz="2000" dirty="0" smtClean="0"/>
              <a:t>In</a:t>
            </a:r>
            <a:endParaRPr lang="en-US" sz="2000" dirty="0"/>
          </a:p>
          <a:p>
            <a:pPr lvl="1" indent="0" algn="just">
              <a:lnSpc>
                <a:spcPct val="13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.&lt; </a:t>
            </a:r>
            <a:r>
              <a:rPr lang="en-US" sz="2000" dirty="0"/>
              <a:t>let f = .~(aux_1 x y) in f </a:t>
            </a:r>
            <a:r>
              <a:rPr lang="en-US" sz="2000" dirty="0" smtClean="0"/>
              <a:t>&gt;.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39" y="2646765"/>
            <a:ext cx="8597721" cy="3812148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([&lt;Aux</a:t>
            </a:r>
            <a:r>
              <a:rPr lang="en-US" baseline="-25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&gt;, …,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</a:t>
            </a:r>
            <a:r>
              <a:rPr lang="en-US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&gt;],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________________________________________________________________________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r>
              <a:rPr lang="en-US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toMeta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&gt;_staged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StaticArgs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 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AuxName</a:t>
            </a:r>
            <a:r>
              <a:rPr lang="en-US" baseline="-25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&lt;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AuxBody</a:t>
            </a:r>
            <a:r>
              <a:rPr lang="en-US" baseline="-25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 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and …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 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and &lt;</a:t>
            </a:r>
            <a:r>
              <a:rPr lang="en-US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AuxName</a:t>
            </a:r>
            <a:r>
              <a:rPr lang="en-US" baseline="-250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&lt;</a:t>
            </a:r>
            <a:r>
              <a:rPr lang="en-US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AuxBody</a:t>
            </a:r>
            <a:r>
              <a:rPr lang="en-US" baseline="-250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   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.~(&lt;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in &lt;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&gt;.</a:t>
            </a:r>
            <a:endParaRPr lang="en-US" sz="44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79731" y="1462871"/>
            <a:ext cx="3832538" cy="1035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([], .&lt;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&gt;.)</a:t>
            </a: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661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isStatic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r>
              <a:rPr lang="en-US" sz="48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       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then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else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@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@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[if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	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                  ,  .&lt; .~(aux 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-&gt;.&lt;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&gt;.]&gt;) &gt;. 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then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-&gt;.~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]&gt;) &gt;. 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else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-&gt;.~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]&gt;)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&gt;.]                                             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825" y="1413689"/>
            <a:ext cx="70883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if-then-else structure with statically computable condition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3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667"/>
            <a:ext cx="10515600" cy="3773510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!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isStatic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r>
              <a:rPr lang="en-US" sz="48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 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then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else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                                                        if .~(&lt;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CondExpS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CondAuxList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@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@ 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ElseAuxList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,         then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.~(&lt;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ThenBodyS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 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                                              else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.~(&lt;</a:t>
            </a:r>
            <a:r>
              <a:rPr lang="en-US" sz="32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ElseBodyS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   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825" y="1413689"/>
            <a:ext cx="7570855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if-then-else structure with non-statically computable condition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9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Programs that manipulate other programs</a:t>
            </a:r>
          </a:p>
          <a:p>
            <a:pPr lvl="1"/>
            <a:r>
              <a:rPr lang="en-US" sz="3600" dirty="0"/>
              <a:t>“Code fragment objects” as data</a:t>
            </a:r>
          </a:p>
          <a:p>
            <a:pPr lvl="1"/>
            <a:r>
              <a:rPr lang="en-US" sz="3600" dirty="0"/>
              <a:t>Create new code</a:t>
            </a:r>
          </a:p>
          <a:p>
            <a:pPr lvl="1"/>
            <a:r>
              <a:rPr lang="en-US" sz="3600" dirty="0"/>
              <a:t>Modify existing code</a:t>
            </a:r>
          </a:p>
          <a:p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Function with recursion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pow x n = if n = 0 then 1 else x * pow x (n - 1)</a:t>
            </a:r>
            <a:endParaRPr 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x is static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x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.&lt; let 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n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= if n = 0 then 1 else x * 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(n - 1)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 pow &gt;.</a:t>
            </a:r>
          </a:p>
          <a:p>
            <a:pPr lvl="1" indent="0" algn="just">
              <a:lnSpc>
                <a:spcPct val="150000"/>
              </a:lnSpc>
              <a:buNone/>
            </a:pP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5;;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: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</a:t>
            </a:r>
            <a:r>
              <a:rPr 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.&lt;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pow n = if n = 0 then 1 else 5 * pow (n - 1) in pow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32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Function with recursion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pow x n = if n = 0 then 1 else x * pow x (n - 1)</a:t>
            </a:r>
            <a:endParaRPr 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n is static</a:t>
            </a:r>
            <a:endParaRPr lang="en-US" sz="3200" dirty="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 = 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aux x n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 if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 = 0 then .&lt; 1 &gt;. else .&lt; .~x * .~(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 x 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(n-1)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in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pow x = .~(aux .&lt;x&gt;. n) in pow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</a:p>
          <a:p>
            <a:pPr lvl="1" indent="0" algn="just">
              <a:lnSpc>
                <a:spcPct val="150000"/>
              </a:lnSpc>
              <a:buNone/>
            </a:pP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3;;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: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.&lt; let pow x = (x * (x * (x * 1))) in pow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537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isRecursiveCall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  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isInAux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'&gt; =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-&gt;.&lt;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&gt;.]&gt;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</a:rPr>
              <a:t>(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</a:rPr>
              <a:t>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</a:rPr>
              <a:t>, .&lt;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</a:rPr>
              <a:t>FirstAuxName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</a:rPr>
              <a:t>&gt;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</a:rPr>
              <a:t>'&gt;) &gt;. )</a:t>
            </a: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825" y="1413689"/>
            <a:ext cx="5440720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recursive function call in auxiliary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5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419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isRecursiveCall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   !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isInAux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.&lt;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)</a:t>
            </a:r>
            <a:endParaRPr lang="en-US" sz="48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825" y="1413689"/>
            <a:ext cx="56638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recursive function call in </a:t>
            </a:r>
            <a:r>
              <a:rPr lang="en-US" sz="2000" dirty="0" smtClean="0"/>
              <a:t>main</a:t>
            </a:r>
            <a:r>
              <a:rPr lang="en-US" sz="2000" dirty="0" smtClean="0"/>
              <a:t> </a:t>
            </a:r>
            <a:r>
              <a:rPr lang="en-US" sz="2000" dirty="0" smtClean="0"/>
              <a:t>function body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0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1300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.&lt;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)</a:t>
            </a:r>
            <a:endParaRPr lang="en-US" sz="48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825" y="1413689"/>
            <a:ext cx="4059125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all other function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3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Function that uses other staged function</a:t>
            </a:r>
            <a:endParaRPr lang="en-US" sz="2900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sz="3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m = </a:t>
            </a:r>
            <a:endParaRPr lang="en-US" sz="3600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if </a:t>
            </a: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0 else (pow y m) + (</a:t>
            </a:r>
            <a:r>
              <a:rPr lang="en-US" sz="3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3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 m)</a:t>
            </a:r>
            <a:endParaRPr 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3600" dirty="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If m is static and pow is staged over its second argument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= !. .&lt; .~(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m) &gt;. in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.&lt;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if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0 else (pow y) +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- 1)) in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Function that uses other staged function</a:t>
            </a:r>
            <a:endParaRPr lang="en-US" sz="2900" dirty="0" smtClean="0"/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ff_staged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</a:t>
            </a:r>
            <a:endParaRPr lang="en-US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let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= !. .&lt; .~(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m) &gt;. in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.&lt;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if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0 else (pow y) +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- 1)) in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</a:p>
          <a:p>
            <a:pPr marL="678815" lvl="1" indent="0" algn="just">
              <a:lnSpc>
                <a:spcPct val="150000"/>
              </a:lnSpc>
              <a:buNone/>
            </a:pPr>
            <a:endParaRPr lang="en-US" dirty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ffstaged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3;;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: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code = 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.&lt; let rec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 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  if y = 0 then 0 else (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(* CSP pow *)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y) + (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1))</a:t>
            </a:r>
            <a:endParaRPr lang="en-US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</a:rPr>
              <a:t>           in </a:t>
            </a:r>
            <a:r>
              <a:rPr lang="en-US" dirty="0" err="1" smtClean="0">
                <a:latin typeface="Consolas" panose="020B0609020204030204" pitchFamily="49" charset="0"/>
                <a:ea typeface="ＭＳ 明朝" panose="02020609040205080304" pitchFamily="17" charset="-128"/>
              </a:rPr>
              <a:t>ff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</a:rPr>
              <a:t> &gt;.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Function that uses other staged function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sz="17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ff_staged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</a:t>
            </a:r>
            <a:endParaRPr lang="en-US" sz="17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let 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 = </a:t>
            </a:r>
            <a:r>
              <a:rPr lang="en-US" sz="17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!. .&lt; .~(</a:t>
            </a:r>
            <a:r>
              <a:rPr lang="en-US" sz="17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sz="17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m) &gt;.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</a:t>
            </a:r>
            <a:endParaRPr lang="en-US" sz="17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.&lt; 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sz="17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 if 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0 else (pow y) + (</a:t>
            </a:r>
            <a:r>
              <a:rPr lang="en-US" sz="17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- 1)) in </a:t>
            </a:r>
            <a:r>
              <a:rPr lang="en-US" sz="17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7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7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/>
            <a:r>
              <a:rPr lang="en-US" sz="2500" dirty="0"/>
              <a:t>CSP = Cross-Stage </a:t>
            </a:r>
            <a:r>
              <a:rPr lang="en-US" sz="2500" dirty="0" smtClean="0"/>
              <a:t>Persistence</a:t>
            </a:r>
            <a:endParaRPr lang="en-US" sz="2500" dirty="0"/>
          </a:p>
          <a:p>
            <a:pPr lvl="2"/>
            <a:r>
              <a:rPr lang="en-US" sz="2100" dirty="0"/>
              <a:t>Values/functions from the code generator environment used in the produced code</a:t>
            </a:r>
          </a:p>
          <a:p>
            <a:pPr lvl="2"/>
            <a:r>
              <a:rPr lang="en-US" sz="2100" dirty="0"/>
              <a:t>Code generator environment needs to be available to the produced </a:t>
            </a:r>
            <a:r>
              <a:rPr lang="en-US" sz="2100" dirty="0" smtClean="0"/>
              <a:t>code</a:t>
            </a:r>
          </a:p>
          <a:p>
            <a:pPr lvl="2"/>
            <a:r>
              <a:rPr lang="en-US" sz="2100" dirty="0" smtClean="0"/>
              <a:t>Assume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ff_staged</a:t>
            </a:r>
            <a:r>
              <a:rPr lang="en-US" sz="2100" dirty="0" smtClean="0"/>
              <a:t> always called before the produced specialized code is used</a:t>
            </a:r>
          </a:p>
        </p:txBody>
      </p:sp>
    </p:spTree>
    <p:extLst>
      <p:ext uri="{BB962C8B-B14F-4D97-AF65-F5344CB8AC3E}">
        <p14:creationId xmlns:p14="http://schemas.microsoft.com/office/powerpoint/2010/main" val="29411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Function that uses other staged function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rec </a:t>
            </a:r>
            <a:r>
              <a:rPr lang="en-US" sz="20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m = if y = 0 then 0 else (pow y m) + (</a:t>
            </a:r>
            <a:r>
              <a:rPr lang="en-US" sz="2000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(y - 1) m)</a:t>
            </a:r>
            <a:endParaRPr lang="en-US" sz="2800" dirty="0" smtClean="0"/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If y is static and pow staged over first argument</a:t>
            </a:r>
            <a:endParaRPr lang="en-US" sz="1600" dirty="0" smtClean="0"/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 let </a:t>
            </a:r>
            <a:r>
              <a:rPr lang="en-US" sz="1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ff_staged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 =</a:t>
            </a:r>
            <a:endParaRPr lang="en-US" sz="1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let 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aux y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 = </a:t>
            </a: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if 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 = 0 then .&lt; 0 &gt;. else .&lt; (</a:t>
            </a:r>
            <a:r>
              <a:rPr lang="en-US" sz="16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.~m) + .~(aux (y – 1) m) &gt;.</a:t>
            </a:r>
            <a:endParaRPr lang="en-US" sz="1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in 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</a:t>
            </a:r>
            <a:r>
              <a:rPr lang="en-US" sz="16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= .~(</a:t>
            </a:r>
            <a:r>
              <a:rPr lang="en-US" sz="1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pow_staged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y) in </a:t>
            </a:r>
            <a:endParaRPr lang="en-US" sz="1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678815" lvl="1" indent="0" algn="just">
              <a:lnSpc>
                <a:spcPct val="150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let </a:t>
            </a:r>
            <a:r>
              <a:rPr lang="en-US" sz="1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 .~(aux y .&lt;m&gt;.) in </a:t>
            </a:r>
            <a:r>
              <a:rPr lang="en-US" sz="16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sz="16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&gt;.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842457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([&lt;Aux</a:t>
            </a:r>
            <a:r>
              <a:rPr lang="en-US" sz="3200" baseline="-25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&gt;, …,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&gt;],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toMeta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let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&gt;_staged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</a:t>
            </a:r>
            <a:r>
              <a:rPr lang="en-US" sz="32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StagedFun</a:t>
            </a:r>
            <a:r>
              <a:rPr lang="en-US" sz="32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!. .&lt; .~(&lt;</a:t>
            </a:r>
            <a:r>
              <a:rPr lang="en-US" sz="32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StagedFun</a:t>
            </a:r>
            <a:r>
              <a:rPr lang="en-US" sz="32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&gt;_staged &lt;</a:t>
            </a:r>
            <a:r>
              <a:rPr lang="en-US" sz="32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StaticArgs</a:t>
            </a:r>
            <a:r>
              <a:rPr lang="en-US" sz="32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in</a:t>
            </a:r>
            <a:endParaRPr lang="en-US" sz="48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&lt;AuxName</a:t>
            </a:r>
            <a:r>
              <a:rPr lang="en-US" sz="3200" baseline="-25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&lt;AuxBody</a:t>
            </a:r>
            <a:r>
              <a:rPr lang="en-US" sz="3200" baseline="-25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and …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and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AuxName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AuxBody</a:t>
            </a:r>
            <a:r>
              <a:rPr lang="en-US" sz="3200" baseline="-25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in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let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FunBodyS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in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&gt;.</a:t>
            </a:r>
            <a:endParaRPr lang="en-US" sz="48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“Free” compiler from an interpreter</a:t>
            </a:r>
          </a:p>
          <a:p>
            <a:pPr lvl="1"/>
            <a:r>
              <a:rPr lang="en-US" sz="3600" dirty="0"/>
              <a:t>Partial evaluation of an </a:t>
            </a:r>
            <a:r>
              <a:rPr lang="en-US" sz="3600" dirty="0" smtClean="0"/>
              <a:t>Domain Specific Language (DSL) </a:t>
            </a:r>
            <a:r>
              <a:rPr lang="en-US" sz="3600" dirty="0"/>
              <a:t>interpreter to a DSL program</a:t>
            </a:r>
          </a:p>
          <a:p>
            <a:pPr lvl="1"/>
            <a:r>
              <a:rPr lang="en-US" sz="3600" dirty="0"/>
              <a:t>Produces code in the interpreter’s implementation language</a:t>
            </a:r>
          </a:p>
          <a:p>
            <a:pPr lvl="1"/>
            <a:r>
              <a:rPr lang="en-US" sz="3600" dirty="0"/>
              <a:t>Can then reuse the interpreter’s implementation language’s </a:t>
            </a:r>
            <a:r>
              <a:rPr lang="en-US" sz="3600" dirty="0" smtClean="0"/>
              <a:t>compiler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83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1300"/>
            <a:ext cx="10515600" cy="4250028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isPrevStagedFun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=&gt; (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__________________________________________________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=&gt;</a:t>
            </a:r>
            <a:endParaRPr lang="en-US" sz="48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 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DynArgsAuxList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.&lt; 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FunName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 .~(&lt;</a:t>
            </a:r>
            <a:r>
              <a:rPr lang="en-US" sz="32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DynArgsS</a:t>
            </a:r>
            <a:r>
              <a:rPr lang="en-US" sz="32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&gt;) &gt;. )</a:t>
            </a:r>
            <a:endParaRPr lang="en-US" sz="4800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825" y="1413689"/>
            <a:ext cx="38714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For staged function </a:t>
            </a:r>
            <a:r>
              <a:rPr lang="en-US" sz="2000" dirty="0" smtClean="0"/>
              <a:t>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2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Now we know how to systematically translate OCaml code into a staged MetaOCaml code</a:t>
            </a:r>
          </a:p>
          <a:p>
            <a:pPr lvl="1"/>
            <a:r>
              <a:rPr lang="en-US" sz="3600" dirty="0" smtClean="0"/>
              <a:t>Given the static information available to them</a:t>
            </a:r>
          </a:p>
          <a:p>
            <a:pPr lvl="1"/>
            <a:r>
              <a:rPr lang="en-US" sz="3600" dirty="0" smtClean="0"/>
              <a:t>Staged code produces optimized function</a:t>
            </a:r>
          </a:p>
        </p:txBody>
      </p:sp>
    </p:spTree>
    <p:extLst>
      <p:ext uri="{BB962C8B-B14F-4D97-AF65-F5344CB8AC3E}">
        <p14:creationId xmlns:p14="http://schemas.microsoft.com/office/powerpoint/2010/main" val="20833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73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indicate in the source program what is static?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sz="3200" dirty="0" smtClean="0"/>
              <a:t>OCaml Attributes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“decorations” attachable to OCaml AST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[@id payload]</a:t>
            </a:r>
            <a:r>
              <a:rPr lang="en-US" dirty="0" smtClean="0"/>
              <a:t>    or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[@@id payload]</a:t>
            </a:r>
            <a:r>
              <a:rPr lang="en-US" dirty="0" smtClean="0"/>
              <a:t>    or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[@@@id payload]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 + 2) [@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x = 2 [@@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[data1;data2]]</a:t>
            </a:r>
          </a:p>
        </p:txBody>
      </p:sp>
    </p:spTree>
    <p:extLst>
      <p:ext uri="{BB962C8B-B14F-4D97-AF65-F5344CB8AC3E}">
        <p14:creationId xmlns:p14="http://schemas.microsoft.com/office/powerpoint/2010/main" val="23920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indicate in the source program what is static?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[@@static [statVar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…;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statVar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let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pow x n = 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n = 0 then 1 else x * (pow x (n - 1)) 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[n]]</a:t>
            </a:r>
            <a:endParaRPr lang="en-US" sz="2000" b="1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indicate in the source program what is static?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[@@static [statVar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…;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statVar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let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rec pow x n = 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 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n = 0 then 1 else x * (pow x (n - 1)) 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[]] 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[x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]] 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[n</a:t>
            </a:r>
            <a:r>
              <a:rPr lang="en-US" sz="2000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]] [@@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 [</a:t>
            </a:r>
            <a:r>
              <a:rPr lang="en-US" sz="2000" b="1" dirty="0" err="1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x;n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]]</a:t>
            </a:r>
            <a:endParaRPr lang="en-US" sz="20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94665" lvl="1" indent="0" algn="just">
              <a:lnSpc>
                <a:spcPct val="150000"/>
              </a:lnSpc>
              <a:buNone/>
            </a:pPr>
            <a:endParaRPr lang="en-US" dirty="0">
              <a:effectLst/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indicate in the source program </a:t>
            </a:r>
            <a:r>
              <a:rPr lang="en-US" sz="3200" dirty="0" smtClean="0"/>
              <a:t>if we use other (automatically) staged function?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static.use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rec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ff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x n =</a:t>
            </a:r>
          </a:p>
          <a:p>
            <a:pPr marL="494665"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  if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x = 0 then 0 else pow x n 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[@</a:t>
            </a:r>
            <a:r>
              <a:rPr lang="en-US" sz="2000" b="1" dirty="0" err="1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static.use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] 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+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ff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(x - 1) n</a:t>
            </a:r>
          </a:p>
          <a:p>
            <a:pPr marL="3746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	[@@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static [n</a:t>
            </a:r>
            <a:r>
              <a:rPr lang="en-US" sz="20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]]</a:t>
            </a:r>
          </a:p>
          <a:p>
            <a:pPr marL="37465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 smtClean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pPr marL="380365" indent="-342900" algn="just">
              <a:lnSpc>
                <a:spcPct val="150000"/>
              </a:lnSpc>
            </a:pPr>
            <a:r>
              <a:rPr lang="en-US" sz="2000" dirty="0" smtClean="0">
                <a:ea typeface="ＭＳ 明朝" panose="02020609040205080304" pitchFamily="17" charset="-128"/>
                <a:cs typeface="Consolas" panose="020B0609020204030204" pitchFamily="49" charset="0"/>
              </a:rPr>
              <a:t>Necessary because sometimes we don’t want to use the static version</a:t>
            </a:r>
            <a:endParaRPr lang="en-US" sz="2000" dirty="0">
              <a:effectLst/>
              <a:ea typeface="ＭＳ 明朝" panose="02020609040205080304" pitchFamily="17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457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How to process the annotated code?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sz="3200" dirty="0" smtClean="0"/>
              <a:t>ppx 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Mapper from OCaml AST to OCaml AST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Default mapper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Do deep identity mapping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Can be overridden at points where it takes in different OCaml AST nodes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ocamlc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–ppx ./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preprocbinary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source.ml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ocamlc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–ppx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preprocbinary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source.ml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Hooking into the default mapper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plus x y = x + 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13656"/>
            <a:ext cx="10515600" cy="361896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structure_item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(foo.ml[1,0+0]..[1,0+20])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Pstr_value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Nonrec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pattern (foo.ml[1,0+4]..[1,0+8])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"plus" (foo.ml[1,0+4]..[1,0+8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expression (foo.ml[1,0+9]..[1,0+20]) ghost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Pexp_fun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pattern (foo.ml[1,0+9]..[1,0+10])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"x" (foo.ml[1,0+9]..[1,0+10])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expression (foo.ml[1,0+11]..[1,0+20]) ghost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Pexp_fun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pattern (foo.ml[1,0+11]..[1,0+12])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"y" (foo.ml[1,0+11]..[1,0+12])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expression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(foo.ml[1,0+15]..[1,0+20])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Pexp_apply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expression (foo.ml[1,0+17]..[1,0+18])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"+" (foo.ml[1,0+17]..[1,0+18])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&lt;label&gt;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expression (foo.ml[1,0+15]..[1,0+16])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"x" (foo.ml[1,0+15]..[1,0+16])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&lt;label&gt;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expression (foo.ml[1,0+19]..[1,0+20])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"y" (foo.ml[1,0+19]..[1,0+20])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if n = 0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1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else x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 *)</a:t>
            </a:r>
          </a:p>
          <a:p>
            <a:pPr marL="914400" lvl="2" indent="0">
              <a:buNone/>
            </a:pP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Ifz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“n",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1,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"x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200))</a:t>
            </a:r>
          </a:p>
          <a:p>
            <a:pPr marL="914400" lvl="2" indent="0">
              <a:buNone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rec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-&gt; i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 -&gt;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App (s,e2)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s)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Add (e1,e2)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+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Sub (e1,e2)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–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(e1,e2)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*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(e1,e2) -&gt;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/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Ifz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(e1,e2,e3) -&gt; if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0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then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else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e3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900" dirty="0" smtClean="0"/>
          </a:p>
        </p:txBody>
      </p:sp>
    </p:spTree>
    <p:extLst>
      <p:ext uri="{BB962C8B-B14F-4D97-AF65-F5344CB8AC3E}">
        <p14:creationId xmlns:p14="http://schemas.microsoft.com/office/powerpoint/2010/main" val="22231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Hooking into the default mapper</a:t>
            </a:r>
            <a:endParaRPr lang="en-US" sz="3200" dirty="0" smtClean="0"/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toMeta_mapper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argv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=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default_mapper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with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structure = fun mapper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structure_item_list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-&gt; … }</a:t>
            </a:r>
            <a:endParaRPr 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Hooking into the default mapper</a:t>
            </a:r>
            <a:endParaRPr lang="en-US" sz="3200" dirty="0" smtClean="0"/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with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{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pstr_desc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Pstr_value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(_, _)} -&gt;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 </a:t>
            </a:r>
            <a:r>
              <a:rPr lang="en-US" sz="20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hasToMetaAnnot</a:t>
            </a: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</a:t>
            </a:r>
            <a:endParaRPr lang="en-US" sz="20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then (* do generation of staged code *)</a:t>
            </a:r>
            <a:endParaRPr lang="en-US" sz="20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else [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default_mapper.structure_item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mapper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| _ -&gt; [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default_mapper.structure_item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mapper </a:t>
            </a:r>
            <a:r>
              <a:rPr lang="en-US" sz="2000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structure_item</a:t>
            </a:r>
            <a:r>
              <a:rPr lang="en-US" sz="200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]</a:t>
            </a:r>
            <a:endParaRPr lang="en-US" sz="2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Extracting information and annotations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f x = x + 1 [@@static [x]]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76094" y="3013656"/>
            <a:ext cx="6386848" cy="361896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pstr_desc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Pstr_value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Nonrecursive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pvb_pat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ppat_desc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{txt = "f"}};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pvb_expr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Pexp_fun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("", None,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ppat_desc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Ppat_var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{txt = "x"}},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Pexp_apply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{txt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"+"}},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[("",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{txt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"x"}});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("",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Pexp_constant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Const_int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)})])})};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pvb_attributes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[({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txt = "static"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PStr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pstr_desc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Pstr_eval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Pexp_construct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({txt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"::"},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Some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Pexp_tuple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{txt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"x"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Pexp_construct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({txt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"[]"}, None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)}]})},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...)}])]}])}]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Extracting information and annotations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nsolas" panose="020B0609020204030204" pitchFamily="49" charset="0"/>
              </a:rPr>
              <a:t>OCaml Structure item (let-bound function </a:t>
            </a:r>
            <a:r>
              <a:rPr lang="en-US" dirty="0" err="1" smtClean="0">
                <a:cs typeface="Consolas" panose="020B0609020204030204" pitchFamily="49" charset="0"/>
              </a:rPr>
              <a:t>defs</a:t>
            </a:r>
            <a:r>
              <a:rPr lang="en-US" dirty="0" smtClean="0">
                <a:cs typeface="Consolas" panose="020B0609020204030204" pitchFamily="49" charset="0"/>
              </a:rPr>
              <a:t>):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Pstr_value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nsolas" panose="020B0609020204030204" pitchFamily="49" charset="0"/>
              </a:rPr>
              <a:t>Control structures: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Pexp_ifthenelse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Pexp_match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nsolas" panose="020B0609020204030204" pitchFamily="49" charset="0"/>
              </a:rPr>
              <a:t>Function application: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Pexp_apply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nsolas" panose="020B0609020204030204" pitchFamily="49" charset="0"/>
              </a:rPr>
              <a:t>Annotations: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pvb_attributes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pexp_attributes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Building the staged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15" y="2522671"/>
            <a:ext cx="4447429" cy="4099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29" y="2471155"/>
            <a:ext cx="5161398" cy="2089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29" y="4663271"/>
            <a:ext cx="5161398" cy="1855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334" y="158856"/>
            <a:ext cx="4000831" cy="2273662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flipV="1">
            <a:off x="9620518" y="1690688"/>
            <a:ext cx="1989978" cy="1889979"/>
          </a:xfrm>
          <a:prstGeom prst="curvedConnector3">
            <a:avLst>
              <a:gd name="adj1" fmla="val 110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47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Adding MetaOCaml Constructs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.&lt; … &gt;.	-&gt;		[@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metaocaml.bracket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.~		-&gt;		[@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metaocaml.escape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!.		-&gt;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Pexp_apply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pexp_desc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Pexp_ident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“!."}},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...</a:t>
            </a:r>
          </a:p>
        </p:txBody>
      </p:sp>
    </p:spTree>
    <p:extLst>
      <p:ext uri="{BB962C8B-B14F-4D97-AF65-F5344CB8AC3E}">
        <p14:creationId xmlns:p14="http://schemas.microsoft.com/office/powerpoint/2010/main" val="12872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Results</a:t>
            </a:r>
          </a:p>
          <a:p>
            <a:r>
              <a:rPr lang="en-US" sz="3200" dirty="0" smtClean="0"/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961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rec pow x n = if n = 0 then 1 else x * (pow x (n - 1))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[@@static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[]] [@@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static [x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[@@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static [n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[@@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static [x; n]]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75" y="2730555"/>
            <a:ext cx="4756950" cy="3781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48" y="3077798"/>
            <a:ext cx="5794152" cy="30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rec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match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x::xs -&gt; (2 * x) :: (double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[@@static []][@@static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60" y="3618477"/>
            <a:ext cx="5348873" cy="2804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8113"/>
          <a:stretch/>
        </p:blipFill>
        <p:spPr>
          <a:xfrm>
            <a:off x="6641283" y="4001294"/>
            <a:ext cx="4009545" cy="20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nestedBranch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 y 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x = 1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(match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 with | 0 -&gt; "x0" | 1 -&gt; "x1" | _ -&gt; 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else "_"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[@@static []][@@static [x]][@@static [y]][@@static [x; y]]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9452"/>
          <a:stretch/>
        </p:blipFill>
        <p:spPr>
          <a:xfrm>
            <a:off x="835564" y="3197515"/>
            <a:ext cx="4992703" cy="2979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113"/>
          <a:stretch/>
        </p:blipFill>
        <p:spPr>
          <a:xfrm>
            <a:off x="5846764" y="3197516"/>
            <a:ext cx="5058931" cy="29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rec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-&gt; .&lt;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s -&gt;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App (s,e2)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s)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Add (e1,e2)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+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Sub (e1,e2)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-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(e1,e2)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*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(e1,e2) -&gt; .&lt;.~(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/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Ifz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(e1,e2,e3) -&gt; .&lt;if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= 0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then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e2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else .~(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e3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)&gt;.</a:t>
            </a:r>
          </a:p>
          <a:p>
            <a:pPr marL="914400" lvl="2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.&lt;if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n = 0 then 1 else x *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200&gt;.</a:t>
            </a:r>
          </a:p>
        </p:txBody>
      </p:sp>
    </p:spTree>
    <p:extLst>
      <p:ext uri="{BB962C8B-B14F-4D97-AF65-F5344CB8AC3E}">
        <p14:creationId xmlns:p14="http://schemas.microsoft.com/office/powerpoint/2010/main" val="24424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nestedBranch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 y 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x = 1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(match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 with | 0 -&gt; "x0" | 1 -&gt; "x1" | _ -&gt; 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else "_"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[@@static []][@@static [x]][@@static [y]][@@static [x; y]]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960"/>
          <a:stretch/>
        </p:blipFill>
        <p:spPr>
          <a:xfrm>
            <a:off x="554865" y="3494604"/>
            <a:ext cx="5967418" cy="2644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5697"/>
          <a:stretch/>
        </p:blipFill>
        <p:spPr>
          <a:xfrm>
            <a:off x="5785986" y="3189416"/>
            <a:ext cx="5956420" cy="32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 m 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y = 0 then 0 else ((pow y m)[@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static.use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]) +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(y - 1) m)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[@@static []][@@static [y]][@@static [m]][@@static [y; m]]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45993"/>
          <a:stretch/>
        </p:blipFill>
        <p:spPr>
          <a:xfrm>
            <a:off x="747127" y="3269796"/>
            <a:ext cx="5348873" cy="2907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54818"/>
          <a:stretch/>
        </p:blipFill>
        <p:spPr>
          <a:xfrm>
            <a:off x="6187073" y="3507336"/>
            <a:ext cx="5348873" cy="24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 m 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y = 0 then 0 else ((pow y m)[@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static.use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]) +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(y - 1) m)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[@@static []][@@static [y]][@@static [m]][@@static [y; m]]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3057" b="-1"/>
          <a:stretch/>
        </p:blipFill>
        <p:spPr>
          <a:xfrm>
            <a:off x="5417288" y="3278635"/>
            <a:ext cx="6236526" cy="2805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9004"/>
          <a:stretch/>
        </p:blipFill>
        <p:spPr>
          <a:xfrm>
            <a:off x="1064730" y="3525043"/>
            <a:ext cx="4126028" cy="23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Staging of OCaml Codes</a:t>
            </a:r>
          </a:p>
          <a:p>
            <a:pPr lvl="1"/>
            <a:r>
              <a:rPr lang="en-US" sz="2800" dirty="0" smtClean="0"/>
              <a:t>Translation Rules</a:t>
            </a:r>
          </a:p>
          <a:p>
            <a:pPr lvl="1"/>
            <a:r>
              <a:rPr lang="en-US" sz="2800" dirty="0" smtClean="0"/>
              <a:t>Source Code Annotation</a:t>
            </a:r>
          </a:p>
          <a:p>
            <a:pPr lvl="1"/>
            <a:r>
              <a:rPr lang="en-US" sz="2800" dirty="0" smtClean="0"/>
              <a:t>Source Code Preprocessing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Conclusions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541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System that automates the staging process</a:t>
            </a:r>
          </a:p>
          <a:p>
            <a:pPr lvl="1"/>
            <a:r>
              <a:rPr lang="en-US" sz="3600" dirty="0" smtClean="0"/>
              <a:t>Only by annotating the static information</a:t>
            </a:r>
          </a:p>
          <a:p>
            <a:pPr lvl="2"/>
            <a:r>
              <a:rPr lang="en-US" sz="3200" dirty="0" smtClean="0"/>
              <a:t>No need to worry about staging constructs and levels</a:t>
            </a:r>
          </a:p>
          <a:p>
            <a:pPr lvl="1"/>
            <a:r>
              <a:rPr lang="en-US" sz="3600" dirty="0" smtClean="0"/>
              <a:t>Get optimized code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367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However…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				   ?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4187"/>
            <a:ext cx="10096622" cy="905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7" y="4529870"/>
            <a:ext cx="10223906" cy="91649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743977" y="3799269"/>
            <a:ext cx="540913" cy="55379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However…</a:t>
            </a:r>
          </a:p>
          <a:p>
            <a:pPr lvl="1"/>
            <a:r>
              <a:rPr lang="en-US" sz="3200" dirty="0" smtClean="0"/>
              <a:t>Anonymous functions?</a:t>
            </a:r>
          </a:p>
          <a:p>
            <a:pPr lvl="1"/>
            <a:r>
              <a:rPr lang="en-US" sz="3200" dirty="0" smtClean="0"/>
              <a:t>Curried functions?</a:t>
            </a:r>
          </a:p>
          <a:p>
            <a:pPr lvl="1"/>
            <a:r>
              <a:rPr lang="en-US" sz="3200" dirty="0" smtClean="0"/>
              <a:t>Let-binding?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37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However…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79" y="2702684"/>
            <a:ext cx="10362157" cy="1367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79" y="4880601"/>
            <a:ext cx="9955215" cy="131335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724735" y="4069723"/>
            <a:ext cx="540913" cy="55379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However…</a:t>
            </a:r>
          </a:p>
          <a:p>
            <a:endParaRPr lang="en-US" sz="4000" dirty="0" smtClean="0"/>
          </a:p>
          <a:p>
            <a:pPr marL="2216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.&lt;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 = </a:t>
            </a: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2216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((*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CSP pow *) m) 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+ </a:t>
            </a:r>
            <a:r>
              <a:rPr lang="en-US" b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((* CSP pow *) m) </a:t>
            </a:r>
            <a:r>
              <a:rPr lang="en-US" i="1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+ 0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endParaRPr lang="en-US" dirty="0" smtClean="0">
              <a:latin typeface="Consolas" panose="020B0609020204030204" pitchFamily="49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2216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in </a:t>
            </a:r>
            <a:r>
              <a:rPr lang="en-US" dirty="0" err="1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&gt;.</a:t>
            </a:r>
            <a:endParaRPr 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16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System that automates the staging process</a:t>
            </a:r>
          </a:p>
          <a:p>
            <a:pPr lvl="1"/>
            <a:r>
              <a:rPr lang="en-US" sz="3600" dirty="0" smtClean="0"/>
              <a:t>Only by annotating the static information</a:t>
            </a:r>
          </a:p>
          <a:p>
            <a:pPr lvl="2"/>
            <a:r>
              <a:rPr lang="en-US" sz="3200" dirty="0" smtClean="0"/>
              <a:t>No need to worry about staging constructs and levels</a:t>
            </a:r>
          </a:p>
          <a:p>
            <a:pPr lvl="1"/>
            <a:r>
              <a:rPr lang="en-US" sz="3600" dirty="0" smtClean="0"/>
              <a:t>Get optimized code</a:t>
            </a:r>
          </a:p>
          <a:p>
            <a:r>
              <a:rPr lang="en-US" sz="4000" dirty="0" smtClean="0"/>
              <a:t>However the success is still limited</a:t>
            </a:r>
          </a:p>
          <a:p>
            <a:pPr lvl="1"/>
            <a:r>
              <a:rPr lang="en-US" sz="3600" dirty="0" smtClean="0"/>
              <a:t>There are various limitations which warrants further research</a:t>
            </a:r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881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lvl="1"/>
            <a:r>
              <a:rPr lang="en-US" sz="1800" dirty="0" smtClean="0"/>
              <a:t>Results from </a:t>
            </a:r>
            <a:r>
              <a:rPr lang="en-US" sz="1800" dirty="0" err="1" smtClean="0"/>
              <a:t>Taha</a:t>
            </a:r>
            <a:r>
              <a:rPr lang="en-US" sz="1800" dirty="0" smtClean="0"/>
              <a:t> (2004)</a:t>
            </a:r>
            <a:endParaRPr lang="en-US" sz="28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78682" y="2828814"/>
            <a:ext cx="6667274" cy="32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allout 8"/>
          <p:cNvSpPr/>
          <p:nvPr/>
        </p:nvSpPr>
        <p:spPr>
          <a:xfrm>
            <a:off x="2884868" y="734480"/>
            <a:ext cx="5254580" cy="1674253"/>
          </a:xfrm>
          <a:prstGeom prst="wedgeEllipseCallout">
            <a:avLst>
              <a:gd name="adj1" fmla="val -44608"/>
              <a:gd name="adj2" fmla="val 548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02632" y="2344147"/>
            <a:ext cx="2280726" cy="2172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　　 Ｖ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 ／￣￣￣＼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/|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●＿＿●Ｖ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|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 ｜　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･＿･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)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 ノ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 ヽノ　 ｜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(_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ノ　　　　　ﾉ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＼＿＿＿＿／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　 ｜　｜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/>
            </a:r>
            <a:b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</a:b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Consolas" panose="020B0609020204030204" pitchFamily="49" charset="0"/>
              </a:rPr>
              <a:t>　　　 个　个 </a:t>
            </a:r>
            <a:endParaRPr lang="en-US" sz="1400" dirty="0">
              <a:latin typeface="ＭＳ ゴシック" panose="020B0609070205080204" pitchFamily="49" charset="-128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68362" y="908824"/>
            <a:ext cx="4287592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5794420" y="5086161"/>
            <a:ext cx="6015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Any 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35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lvl="1"/>
            <a:r>
              <a:rPr lang="en-US" sz="1800" dirty="0" smtClean="0"/>
              <a:t>Results from Hermann and </a:t>
            </a:r>
            <a:r>
              <a:rPr lang="en-US" sz="1800" dirty="0" err="1" smtClean="0"/>
              <a:t>Langhammer</a:t>
            </a:r>
            <a:r>
              <a:rPr lang="en-US" sz="1800" dirty="0" smtClean="0"/>
              <a:t> (2006)</a:t>
            </a:r>
            <a:endParaRPr lang="en-US" sz="32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420" y="3011377"/>
            <a:ext cx="8154390" cy="31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Meta-Programming,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“Free” compiler from an </a:t>
            </a:r>
            <a:r>
              <a:rPr lang="en-US" sz="4000" dirty="0" smtClean="0"/>
              <a:t>interpreter</a:t>
            </a:r>
          </a:p>
          <a:p>
            <a:pPr lvl="1"/>
            <a:r>
              <a:rPr lang="en-US" sz="1800" dirty="0" smtClean="0"/>
              <a:t>Results from Hermann and </a:t>
            </a:r>
            <a:r>
              <a:rPr lang="en-US" sz="1800" dirty="0" err="1" smtClean="0"/>
              <a:t>Langhammer</a:t>
            </a:r>
            <a:r>
              <a:rPr lang="en-US" sz="1800" dirty="0" smtClean="0"/>
              <a:t> (2006)</a:t>
            </a:r>
            <a:endParaRPr lang="en-US" sz="3200" dirty="0" smtClean="0"/>
          </a:p>
          <a:p>
            <a:pPr marL="91440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44757" b="9134"/>
          <a:stretch/>
        </p:blipFill>
        <p:spPr>
          <a:xfrm>
            <a:off x="6150190" y="3190826"/>
            <a:ext cx="5913020" cy="242283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2"/>
          <a:srcRect b="55065"/>
          <a:stretch/>
        </p:blipFill>
        <p:spPr>
          <a:xfrm>
            <a:off x="195986" y="3190826"/>
            <a:ext cx="6067441" cy="24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3565</Words>
  <Application>Microsoft Office PowerPoint</Application>
  <PresentationFormat>Widescreen</PresentationFormat>
  <Paragraphs>558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ＭＳ ゴシック</vt:lpstr>
      <vt:lpstr>ＭＳ 明朝</vt:lpstr>
      <vt:lpstr>Arial</vt:lpstr>
      <vt:lpstr>Calibri</vt:lpstr>
      <vt:lpstr>Calibri Light</vt:lpstr>
      <vt:lpstr>Consolas</vt:lpstr>
      <vt:lpstr>Times New Roman</vt:lpstr>
      <vt:lpstr>Office Theme</vt:lpstr>
      <vt:lpstr>Automated Meta-Programming to Support High-Performance OCaml Codes </vt:lpstr>
      <vt:lpstr>Automated Meta-Programming to Support High-Performance OCaml Codes </vt:lpstr>
      <vt:lpstr>Meta-Programming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is it useful?</vt:lpstr>
      <vt:lpstr>Meta-Programming, how to do it?</vt:lpstr>
      <vt:lpstr>Meta-Programming, how to do it?</vt:lpstr>
      <vt:lpstr>Project Objective</vt:lpstr>
      <vt:lpstr>Overview</vt:lpstr>
      <vt:lpstr>Overview</vt:lpstr>
      <vt:lpstr>Automated Staging of OCaml Codes</vt:lpstr>
      <vt:lpstr>Overview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Translation Rules</vt:lpstr>
      <vt:lpstr>Overview</vt:lpstr>
      <vt:lpstr>Source Code Annotation</vt:lpstr>
      <vt:lpstr>Source Code Annotation</vt:lpstr>
      <vt:lpstr>Source Code Annotation</vt:lpstr>
      <vt:lpstr>Source Code Annotation</vt:lpstr>
      <vt:lpstr>Overview</vt:lpstr>
      <vt:lpstr>Source Code Preprocessing</vt:lpstr>
      <vt:lpstr>Source Code Preprocessing</vt:lpstr>
      <vt:lpstr>Source Code Preprocessing</vt:lpstr>
      <vt:lpstr>Source Code Preprocessing</vt:lpstr>
      <vt:lpstr>Source Code Preprocessing</vt:lpstr>
      <vt:lpstr>Source Code Preprocessing</vt:lpstr>
      <vt:lpstr>Source Code Preprocessing</vt:lpstr>
      <vt:lpstr>Source Code Preprocessing</vt:lpstr>
      <vt:lpstr>Overview</vt:lpstr>
      <vt:lpstr>Results</vt:lpstr>
      <vt:lpstr>Results</vt:lpstr>
      <vt:lpstr>Results</vt:lpstr>
      <vt:lpstr>Results</vt:lpstr>
      <vt:lpstr>Results</vt:lpstr>
      <vt:lpstr>Results</vt:lpstr>
      <vt:lpstr>Overview</vt:lpstr>
      <vt:lpstr>Conclusions</vt:lpstr>
      <vt:lpstr>Conclusions</vt:lpstr>
      <vt:lpstr>Conclusions</vt:lpstr>
      <vt:lpstr>Conclusions</vt:lpstr>
      <vt:lpstr>Conclusions</vt:lpstr>
      <vt:lpstr>Conclusions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DSL via OCaml</dc:title>
  <dc:creator>ackoroa</dc:creator>
  <cp:lastModifiedBy>ackoroa</cp:lastModifiedBy>
  <cp:revision>125</cp:revision>
  <dcterms:created xsi:type="dcterms:W3CDTF">2014-11-26T11:44:55Z</dcterms:created>
  <dcterms:modified xsi:type="dcterms:W3CDTF">2015-04-13T10:04:47Z</dcterms:modified>
</cp:coreProperties>
</file>