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2" r:id="rId3"/>
    <p:sldId id="257" r:id="rId4"/>
    <p:sldId id="260" r:id="rId5"/>
    <p:sldId id="264" r:id="rId6"/>
    <p:sldId id="263" r:id="rId7"/>
    <p:sldId id="265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B8CAF-EED9-6F03-06E8-FF6172161C85}" v="3926" dt="2020-08-23T22:45:52.678"/>
    <p1510:client id="{D5D7F455-9DB6-34BA-F203-0706E8BC173B}" v="190" dt="2020-08-24T14:10:1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9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7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9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7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3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8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9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.socrative.com/login/studen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egarpor/PM-UC3M/lm-i-assumps.html" TargetMode="External"/><Relationship Id="rId2" Type="http://schemas.openxmlformats.org/officeDocument/2006/relationships/hyperlink" Target="https://bookdown.org/egarpor/PM-UC3M/intro-what-i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tech.rochester.edu/software/matla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rativ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demy.com/matlab-tutorial/" TargetMode="External"/><Relationship Id="rId2" Type="http://schemas.openxmlformats.org/officeDocument/2006/relationships/hyperlink" Target="https://github.com/aclark43/BCS519_stats/tree/master/Scripts/Week_1_Introdu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matlab_prog/set-up-git-source-control.html" TargetMode="External"/><Relationship Id="rId2" Type="http://schemas.openxmlformats.org/officeDocument/2006/relationships/hyperlink" Target="https://www.youtube.com/watch?v=OqmSzXDrJB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>
                <a:cs typeface="Calibri Light"/>
              </a:rPr>
              <a:t>Statistics in </a:t>
            </a:r>
            <a:r>
              <a:rPr lang="en-US" sz="6600">
                <a:cs typeface="Calibri Light"/>
              </a:rPr>
              <a:t>Perception</a:t>
            </a:r>
            <a:r>
              <a:rPr lang="en-US" sz="6600" dirty="0">
                <a:cs typeface="Calibri Light"/>
              </a:rPr>
              <a:t/>
            </a:r>
            <a:br>
              <a:rPr lang="en-US" sz="6600" dirty="0">
                <a:cs typeface="Calibri Light"/>
              </a:rPr>
            </a:br>
            <a:r>
              <a:rPr lang="en-US" sz="6600" dirty="0">
                <a:cs typeface="Calibri Light"/>
              </a:rPr>
              <a:t/>
            </a:r>
            <a:br>
              <a:rPr lang="en-US" sz="6600" dirty="0">
                <a:cs typeface="Calibri Light"/>
              </a:rPr>
            </a:br>
            <a:r>
              <a:rPr lang="en-US" sz="6600">
                <a:cs typeface="Calibri Light"/>
              </a:rPr>
              <a:t>BCS 519</a:t>
            </a:r>
            <a:endParaRPr lang="en-US" sz="6600" dirty="0">
              <a:cs typeface="Calibri Light"/>
            </a:endParaRPr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vert="horz" lIns="91440" tIns="0" rIns="91440" bIns="45720" rtlCol="0" anchor="ctr">
            <a:normAutofit/>
          </a:bodyPr>
          <a:lstStyle/>
          <a:p>
            <a:pPr algn="ctr"/>
            <a:r>
              <a:rPr lang="en-US" sz="2800" dirty="0"/>
              <a:t>INTRODUCTION</a:t>
            </a:r>
            <a:endParaRPr lang="en-US" sz="2800"/>
          </a:p>
          <a:p>
            <a:pPr algn="ctr"/>
            <a:endParaRPr lang="en-US" sz="2800"/>
          </a:p>
          <a:p>
            <a:pPr algn="ctr"/>
            <a:r>
              <a:rPr lang="en-US" sz="2800" dirty="0"/>
              <a:t>Ashley M. Clark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B088-D23E-4FED-A745-DFEC52D8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59EE-7480-4483-96CC-9F56B2D8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https://b.socrative.com/login/student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Room Name: BCSSTATS2020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5793-0B14-4A02-8F67-D38E4267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5469-FBCE-48BE-9EFD-ED6CDFA9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Next week...</a:t>
            </a:r>
          </a:p>
          <a:p>
            <a:pPr lvl="1"/>
            <a:r>
              <a:rPr lang="en-US" dirty="0"/>
              <a:t>We will have our first class on Foundations</a:t>
            </a:r>
          </a:p>
          <a:p>
            <a:pPr lvl="1"/>
            <a:r>
              <a:rPr lang="en-US" dirty="0" smtClean="0"/>
              <a:t>Read:</a:t>
            </a:r>
          </a:p>
          <a:p>
            <a:pPr lvl="2"/>
            <a:r>
              <a:rPr lang="en-US" dirty="0" smtClean="0"/>
              <a:t>2 PDFs in </a:t>
            </a:r>
            <a:r>
              <a:rPr lang="en-US" b="1" i="1" dirty="0" smtClean="0"/>
              <a:t>“BCS519_stats\Presentations\Week_2_Foundations”</a:t>
            </a:r>
          </a:p>
          <a:p>
            <a:pPr lvl="2"/>
            <a:r>
              <a:rPr lang="en-US" dirty="0">
                <a:hlinkClick r:id="rId2"/>
              </a:rPr>
              <a:t>https://bookdown.org/egarpor/PM-UC3M/intro-what-is.html</a:t>
            </a:r>
            <a:endParaRPr lang="en-US" b="1" i="1" dirty="0" smtClean="0"/>
          </a:p>
          <a:p>
            <a:pPr lvl="2"/>
            <a:r>
              <a:rPr lang="en-US" dirty="0">
                <a:hlinkClick r:id="rId3"/>
              </a:rPr>
              <a:t>https://bookdown.org/egarpor/PM-UC3M/lm-i-assumps.html</a:t>
            </a:r>
            <a:endParaRPr lang="en-US" dirty="0"/>
          </a:p>
          <a:p>
            <a:pPr lvl="1"/>
            <a:r>
              <a:rPr lang="en-US" dirty="0" smtClean="0"/>
              <a:t>Do exercises described </a:t>
            </a:r>
            <a:r>
              <a:rPr lang="en-US" dirty="0"/>
              <a:t>in </a:t>
            </a:r>
            <a:r>
              <a:rPr lang="en-US" b="1" i="1" dirty="0" smtClean="0"/>
              <a:t>“BCS519_stats\Homework\HWDueWeek2”</a:t>
            </a:r>
            <a:endParaRPr lang="en-US" b="1" i="1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Find the Git repository online and download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Matlab</a:t>
            </a:r>
            <a:r>
              <a:rPr lang="en-US" dirty="0" smtClean="0"/>
              <a:t> working on your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0E34D-C0AD-4413-8C07-3789E02F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AFB9-42F3-473E-93D9-121A4E95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730560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BCS statistics course centered around learning statistical techniques that can help in analyzing and understanding data. 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Meets </a:t>
            </a:r>
            <a:r>
              <a:rPr lang="en-US" sz="2000" b="1" dirty="0"/>
              <a:t>Thursdays 1:00-3:30PM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Fulfill stats requirement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Grading is based on undergrad/graduate.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We will use </a:t>
            </a:r>
            <a:r>
              <a:rPr lang="en-US" sz="2000" dirty="0" err="1"/>
              <a:t>MatLab</a:t>
            </a:r>
            <a:r>
              <a:rPr lang="en-US" sz="2000" dirty="0"/>
              <a:t> as the main language</a:t>
            </a:r>
            <a:r>
              <a:rPr lang="en-US" sz="2000" dirty="0" smtClean="0"/>
              <a:t>. </a:t>
            </a:r>
            <a:r>
              <a:rPr lang="en-US" sz="2000" dirty="0" smtClean="0"/>
              <a:t>(maybe a little R)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0674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704FB0A-3918-43DC-83E9-600217A87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1D1DF376-FCFE-4FC3-A377-79806F988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117E8-429F-407B-B3C8-32E4763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13F-45FC-40EB-9C74-26D4A464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2" y="2413000"/>
            <a:ext cx="6524027" cy="3632200"/>
          </a:xfrm>
        </p:spPr>
        <p:txBody>
          <a:bodyPr>
            <a:normAutofit/>
          </a:bodyPr>
          <a:lstStyle/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 Discussing the goals of the course  </a:t>
            </a:r>
            <a:endParaRPr lang="en-US" sz="2400" dirty="0"/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 Overview &amp; Assign Topics </a:t>
            </a:r>
          </a:p>
          <a:p>
            <a:pPr marL="457200" lvl="1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 Brief Intro to </a:t>
            </a:r>
            <a:r>
              <a:rPr lang="en-US" sz="2400" dirty="0" err="1">
                <a:ea typeface="+mn-lt"/>
                <a:cs typeface="+mn-lt"/>
              </a:rPr>
              <a:t>MatLab</a:t>
            </a:r>
            <a:r>
              <a:rPr lang="en-US" sz="2400" dirty="0">
                <a:ea typeface="+mn-lt"/>
                <a:cs typeface="+mn-lt"/>
              </a:rPr>
              <a:t> &amp; </a:t>
            </a:r>
            <a:r>
              <a:rPr lang="en-US" sz="2400" dirty="0" err="1">
                <a:ea typeface="+mn-lt"/>
                <a:cs typeface="+mn-lt"/>
              </a:rPr>
              <a:t>Git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pPr lvl="1"/>
            <a:endParaRPr lang="en-US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C12B9F6-7F8D-48DD-97E3-EE3587AB96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 descr="Clipboard Checked">
            <a:extLst>
              <a:ext uri="{FF2B5EF4-FFF2-40B4-BE49-F238E27FC236}">
                <a16:creationId xmlns:a16="http://schemas.microsoft.com/office/drawing/2014/main" id="{8E203EEC-7031-4B84-A67F-79DDC7E71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07487" y="2056096"/>
            <a:ext cx="2735071" cy="2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4976-0B1A-4F9C-8891-161A68D7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986E-FE73-4076-84C2-9B81EC44D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6AF1C-E3A6-4BEC-B472-2BAD13A2D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72015"/>
            <a:ext cx="5189856" cy="2639570"/>
          </a:xfrm>
        </p:spPr>
        <p:txBody>
          <a:bodyPr>
            <a:normAutofit/>
          </a:bodyPr>
          <a:lstStyle/>
          <a:p>
            <a:r>
              <a:rPr lang="en-US" dirty="0"/>
              <a:t>Create a meaningful &amp; safe learning environment for everyone involved.</a:t>
            </a:r>
          </a:p>
          <a:p>
            <a:endParaRPr lang="en-US" dirty="0"/>
          </a:p>
          <a:p>
            <a:r>
              <a:rPr lang="en-US" dirty="0"/>
              <a:t>Learn statistics :-)</a:t>
            </a:r>
          </a:p>
          <a:p>
            <a:endParaRPr lang="en-US" dirty="0"/>
          </a:p>
          <a:p>
            <a:r>
              <a:rPr lang="en-US" dirty="0"/>
              <a:t>Have an organized record of what we've learned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103BF-A760-4D4C-9198-CB7B1F78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How to Achieve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E7B02-F4B5-4CDC-A9DB-C891C8182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82453"/>
            <a:ext cx="5194583" cy="4143310"/>
          </a:xfrm>
        </p:spPr>
        <p:txBody>
          <a:bodyPr>
            <a:normAutofit/>
          </a:bodyPr>
          <a:lstStyle/>
          <a:p>
            <a:r>
              <a:rPr lang="en-US" dirty="0"/>
              <a:t>Come to class (virtually), actively engage, and ask questions.</a:t>
            </a:r>
          </a:p>
          <a:p>
            <a:endParaRPr lang="en-US" dirty="0"/>
          </a:p>
          <a:p>
            <a:r>
              <a:rPr lang="en-US" dirty="0"/>
              <a:t>Prepare for class according to guidelines.</a:t>
            </a:r>
          </a:p>
          <a:p>
            <a:endParaRPr lang="en-US" dirty="0"/>
          </a:p>
          <a:p>
            <a:r>
              <a:rPr lang="en-US" dirty="0"/>
              <a:t>Keep records of code, lecture slides, and papers that have been read and covered.</a:t>
            </a:r>
          </a:p>
          <a:p>
            <a:pPr lvl="1"/>
            <a:r>
              <a:rPr lang="en-US" i="1" dirty="0"/>
              <a:t>GitHub</a:t>
            </a:r>
          </a:p>
          <a:p>
            <a:pPr lvl="1"/>
            <a:r>
              <a:rPr lang="en-US" i="1" dirty="0"/>
              <a:t>Wiki</a:t>
            </a:r>
          </a:p>
          <a:p>
            <a:pPr lvl="1"/>
            <a:r>
              <a:rPr lang="en-US" i="1" dirty="0"/>
              <a:t>Slack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6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00A2-1B7D-47E7-8378-3523A0F0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7BA6-7383-4BF7-8AB3-ACC66E2E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14282"/>
            <a:ext cx="10554574" cy="4335880"/>
          </a:xfrm>
        </p:spPr>
        <p:txBody>
          <a:bodyPr>
            <a:normAutofit/>
          </a:bodyPr>
          <a:lstStyle/>
          <a:p>
            <a:r>
              <a:rPr lang="en-US" dirty="0"/>
              <a:t>Each person in the class will be assigned a topic to cover.</a:t>
            </a:r>
          </a:p>
          <a:p>
            <a:pPr lvl="1" indent="0"/>
            <a:r>
              <a:rPr lang="en-US" dirty="0"/>
              <a:t> Assign exercises and readings of topic 1 week before class</a:t>
            </a:r>
          </a:p>
          <a:p>
            <a:pPr lvl="1" indent="0"/>
            <a:r>
              <a:rPr lang="en-US" dirty="0"/>
              <a:t> Create a 45min – 1.5hr introduction to topic.</a:t>
            </a:r>
          </a:p>
          <a:p>
            <a:pPr lvl="1" indent="0"/>
            <a:r>
              <a:rPr lang="en-US" dirty="0"/>
              <a:t> Facilitate discussion of articles &amp; reading, and going through the exercise problems assigned  during class</a:t>
            </a:r>
          </a:p>
          <a:p>
            <a:pPr lvl="1" indent="0"/>
            <a:r>
              <a:rPr lang="en-US" dirty="0"/>
              <a:t>Add videos, quizzes, </a:t>
            </a:r>
            <a:r>
              <a:rPr lang="en-US" dirty="0" err="1"/>
              <a:t>etc</a:t>
            </a:r>
            <a:r>
              <a:rPr lang="en-US" dirty="0"/>
              <a:t> anything helpful into lecture!</a:t>
            </a:r>
          </a:p>
          <a:p>
            <a:pPr lvl="1" indent="0"/>
            <a:r>
              <a:rPr lang="en-US" dirty="0">
                <a:ea typeface="+mn-lt"/>
                <a:cs typeface="+mn-lt"/>
              </a:rPr>
              <a:t> Finally, summarize and record all information from in and out your class on the GIT wiki page.</a:t>
            </a:r>
          </a:p>
          <a:p>
            <a:pPr lvl="1" indent="0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If taking for credit, this will be your main evaluation.</a:t>
            </a:r>
          </a:p>
          <a:p>
            <a:endParaRPr lang="en-US" dirty="0"/>
          </a:p>
          <a:p>
            <a:r>
              <a:rPr lang="en-US" dirty="0"/>
              <a:t>You don't need to be an expert! </a:t>
            </a:r>
          </a:p>
          <a:p>
            <a:pPr lvl="1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8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BAC-8B61-4005-8A0D-FC097DB4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1312472"/>
            <a:ext cx="3547533" cy="470177"/>
          </a:xfrm>
        </p:spPr>
        <p:txBody>
          <a:bodyPr/>
          <a:lstStyle/>
          <a:p>
            <a:r>
              <a:rPr lang="en-US" sz="3200"/>
              <a:t>Topics &amp;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2F1F-FAC9-4056-803C-F6F115B3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65088"/>
            <a:ext cx="6252633" cy="65198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/>
              <a:t>Foundations</a:t>
            </a:r>
          </a:p>
          <a:p>
            <a:pPr>
              <a:buAutoNum type="arabicPeriod"/>
            </a:pPr>
            <a:r>
              <a:rPr lang="en-US" dirty="0"/>
              <a:t>Linear Regression</a:t>
            </a:r>
          </a:p>
          <a:p>
            <a:pPr>
              <a:buAutoNum type="arabicPeriod"/>
            </a:pPr>
            <a:r>
              <a:rPr lang="en-US" dirty="0"/>
              <a:t>Predictors</a:t>
            </a:r>
          </a:p>
          <a:p>
            <a:pPr>
              <a:buAutoNum type="arabicPeriod"/>
            </a:pPr>
            <a:r>
              <a:rPr lang="en-US" dirty="0"/>
              <a:t>Simulation Based Approach</a:t>
            </a:r>
          </a:p>
          <a:p>
            <a:pPr>
              <a:buAutoNum type="arabicPeriod"/>
            </a:pPr>
            <a:r>
              <a:rPr lang="en-US" dirty="0"/>
              <a:t>Bias vs Variance, Overfitting, etc.</a:t>
            </a:r>
          </a:p>
          <a:p>
            <a:pPr>
              <a:buAutoNum type="arabicPeriod"/>
            </a:pPr>
            <a:r>
              <a:rPr lang="en-US" dirty="0"/>
              <a:t>Model Fitting: Likelihood, Deviance, Sum of Squares</a:t>
            </a:r>
          </a:p>
          <a:p>
            <a:pPr>
              <a:buAutoNum type="arabicPeriod"/>
            </a:pPr>
            <a:r>
              <a:rPr lang="en-US" dirty="0"/>
              <a:t>Linear Model: Categorical Predictors &amp; </a:t>
            </a:r>
            <a:r>
              <a:rPr lang="en-US" dirty="0" err="1"/>
              <a:t>Colinearity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ANOVA</a:t>
            </a:r>
          </a:p>
          <a:p>
            <a:pPr>
              <a:buAutoNum type="arabicPeriod"/>
            </a:pPr>
            <a:r>
              <a:rPr lang="en-US" dirty="0"/>
              <a:t>Generalized Linear Model: Poisson Regression</a:t>
            </a:r>
          </a:p>
          <a:p>
            <a:pPr>
              <a:buAutoNum type="arabicPeriod"/>
            </a:pPr>
            <a:r>
              <a:rPr lang="en-US" dirty="0">
                <a:ea typeface="+mn-lt"/>
                <a:cs typeface="+mn-lt"/>
              </a:rPr>
              <a:t>Generalized Linear Model:</a:t>
            </a:r>
            <a:r>
              <a:rPr lang="en-US" dirty="0"/>
              <a:t> Logisitic &amp; Weibull Regression</a:t>
            </a:r>
          </a:p>
          <a:p>
            <a:pPr>
              <a:buAutoNum type="arabicPeriod"/>
            </a:pPr>
            <a:r>
              <a:rPr lang="en-US" dirty="0"/>
              <a:t>Generalized Linear Mixed/Multilevel Models: Intro</a:t>
            </a:r>
          </a:p>
          <a:p>
            <a:pPr>
              <a:buAutoNum type="arabicPeriod"/>
            </a:pPr>
            <a:r>
              <a:rPr lang="en-US" dirty="0"/>
              <a:t>GLMMs: Poisson, Logistic, Weibull</a:t>
            </a:r>
          </a:p>
          <a:p>
            <a:pPr>
              <a:buAutoNum type="arabicPeriod"/>
            </a:pPr>
            <a:r>
              <a:rPr lang="en-US" dirty="0"/>
              <a:t>Power Simulations</a:t>
            </a:r>
          </a:p>
          <a:p>
            <a:pPr>
              <a:buAutoNum type="arabicPeriod"/>
            </a:pPr>
            <a:r>
              <a:rPr lang="en-US" dirty="0"/>
              <a:t>Bayesian GLMM</a:t>
            </a:r>
          </a:p>
          <a:p>
            <a:pPr>
              <a:buAutoNum type="arabicPeriod"/>
            </a:pPr>
            <a:r>
              <a:rPr lang="en-US" dirty="0"/>
              <a:t>Extensions of GLMMs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8DA63-BA05-43F1-AB5C-55590DAE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603638"/>
            <a:ext cx="3547533" cy="3600311"/>
          </a:xfrm>
        </p:spPr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sz="2400" dirty="0"/>
              <a:t>Books &amp; Resources</a:t>
            </a:r>
          </a:p>
          <a:p>
            <a:pPr marL="742950" lvl="1" indent="-285750">
              <a:buFont typeface="Arial" charset="2"/>
              <a:buChar char="•"/>
            </a:pPr>
            <a:r>
              <a:rPr lang="en-US" sz="2000" dirty="0"/>
              <a:t>Slack</a:t>
            </a:r>
          </a:p>
          <a:p>
            <a:pPr marL="742950" lvl="1" indent="-285750">
              <a:buFont typeface="Arial" charset="2"/>
              <a:buChar char="•"/>
            </a:pPr>
            <a:r>
              <a:rPr lang="en-US" sz="2000" dirty="0"/>
              <a:t>GitHub</a:t>
            </a:r>
            <a:endParaRPr lang="en-US" dirty="0"/>
          </a:p>
          <a:p>
            <a:pPr marL="742950" lvl="1" indent="-285750">
              <a:buFont typeface="Arial" charset="2"/>
              <a:buChar char="•"/>
            </a:pPr>
            <a:r>
              <a:rPr lang="en-US" sz="2000" dirty="0" err="1"/>
              <a:t>Socrative</a:t>
            </a:r>
            <a:endParaRPr lang="en-US" sz="2000" dirty="0"/>
          </a:p>
          <a:p>
            <a:pPr marL="285750" indent="-285750">
              <a:buFont typeface="Arial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sz="2400" dirty="0">
                <a:ea typeface="+mn-lt"/>
                <a:cs typeface="+mn-lt"/>
              </a:rPr>
              <a:t>Fill out form for topics:</a:t>
            </a: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https://forms.gle/S8pDUQxES5RjkSpU9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8F5B-BBBB-4CBF-843F-45A4E428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EFE1-2CD2-4721-9010-0355914F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74" y="2222287"/>
            <a:ext cx="10554574" cy="4367195"/>
          </a:xfrm>
        </p:spPr>
        <p:txBody>
          <a:bodyPr>
            <a:normAutofit/>
          </a:bodyPr>
          <a:lstStyle/>
          <a:p>
            <a:r>
              <a:rPr lang="en-US"/>
              <a:t>Slack</a:t>
            </a:r>
            <a:endParaRPr lang="en-US" dirty="0"/>
          </a:p>
          <a:p>
            <a:pPr marL="457200" lvl="1" indent="0">
              <a:buNone/>
            </a:pPr>
            <a:r>
              <a:rPr lang="en-US" u="sng">
                <a:solidFill>
                  <a:schemeClr val="tx1">
                    <a:lumMod val="65000"/>
                  </a:schemeClr>
                </a:solidFill>
                <a:ea typeface="+mn-lt"/>
                <a:cs typeface="+mn-lt"/>
              </a:rPr>
              <a:t>bcsstats.slack.com</a:t>
            </a:r>
            <a:endParaRPr lang="en-US" u="sng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/>
              <a:t>MatLab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https://tech.rochester.edu/software/matlab/</a:t>
            </a:r>
            <a:endParaRPr lang="en-US" dirty="0"/>
          </a:p>
          <a:p>
            <a:r>
              <a:rPr lang="en-US"/>
              <a:t>Git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https://github.com/</a:t>
            </a:r>
            <a:endParaRPr lang="en-US" dirty="0"/>
          </a:p>
          <a:p>
            <a:r>
              <a:rPr lang="en-US"/>
              <a:t>Socrative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https://www.socrative.com/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5818-2061-4816-96B8-DF148C7C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0523-CA04-4568-90DF-DED015FD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Tutorial </a:t>
            </a:r>
            <a:r>
              <a:rPr lang="en-US" dirty="0">
                <a:ea typeface="+mn-lt"/>
                <a:cs typeface="+mn-lt"/>
                <a:hlinkClick r:id="rId2"/>
              </a:rPr>
              <a:t>https://github.com/aclark43/BCS519_stats/tree/master/Scripts/Week_1_Introduction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More resources: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https://blog.udemy.com/matlab-tutorial/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https://github.com/aclark43/BCS519_stats/tree/master/Scripts/Week_1_Introduction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2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816E-9649-43BB-B37D-5C21028D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7F64-1131-43A9-9E1F-D9069AA4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51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What is git?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Essentially, git allows you to (1) keep track of versions of files to see changes, and (2) allows you to share files and information in a project.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Especially great for code!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How to set up git: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https://www.mathworks.com/help/matlab/matlab_prog/set-up-git-source-control.html</a:t>
            </a:r>
            <a:endParaRPr lang="en-US"/>
          </a:p>
          <a:p>
            <a:pPr lvl="1"/>
            <a:r>
              <a:rPr lang="en-US"/>
              <a:t>GitHub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256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Century Gothic</vt:lpstr>
      <vt:lpstr>Wingdings 2</vt:lpstr>
      <vt:lpstr>Quotable</vt:lpstr>
      <vt:lpstr>Statistics in Perception  BCS 519</vt:lpstr>
      <vt:lpstr>Welcome!</vt:lpstr>
      <vt:lpstr>Outline for Today</vt:lpstr>
      <vt:lpstr>Goals</vt:lpstr>
      <vt:lpstr>Structure</vt:lpstr>
      <vt:lpstr>Topics &amp; Materials</vt:lpstr>
      <vt:lpstr>Programs</vt:lpstr>
      <vt:lpstr>Matlab</vt:lpstr>
      <vt:lpstr>GitHub</vt:lpstr>
      <vt:lpstr>Socrative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Clark, Ashley</cp:lastModifiedBy>
  <cp:revision>528</cp:revision>
  <dcterms:created xsi:type="dcterms:W3CDTF">2020-08-23T19:44:22Z</dcterms:created>
  <dcterms:modified xsi:type="dcterms:W3CDTF">2020-08-24T19:24:18Z</dcterms:modified>
</cp:coreProperties>
</file>