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7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842" autoAdjust="0"/>
  </p:normalViewPr>
  <p:slideViewPr>
    <p:cSldViewPr snapToGrid="0">
      <p:cViewPr varScale="1">
        <p:scale>
          <a:sx n="90" d="100"/>
          <a:sy n="90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5F98F-2998-489E-A814-34DDAECF23EC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00FC-E10F-4ACF-93F2-FAC5C918A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4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Statistical models are used in a wide range of fields (ranging from economics,</a:t>
            </a:r>
            <a:r>
              <a:rPr lang="en-US" baseline="0" dirty="0" smtClean="0"/>
              <a:t> education,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). This is a really powerful tool that can not only explain data, but can also be used to predict and describe aspects of the data that can lead to a better understand of the implications.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2. There is a lot of ambiguity between using models for causal explanation and for prediction.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predictive modelling we are interested in predicting a random variable, typically denoted by YY, from a set of related variables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focus is on learning what is the probabilistic model that relates YY with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use that acquired knowledge for predicting YY given an observation of 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Some concrete examples of this are: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wine quality (YY) from a set of environmental variables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number of sales (YY) from a set of marketing actions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Modelling the average house value in a given suburb (YY) from a set of community-related features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the probability of failure (YY) of a rocket launcher from the ambient temperature (X1X1).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Predicting students academic performance (YY) according to education resources and learning methodologies (X1,…,XpX1,…,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25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single model will be wrong, meaning that it will never represent the exact real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Having said that, even if a model cannot describe exactly the reality it could be very helpful if it is close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97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00FC-E10F-4ACF-93F2-FAC5C918AA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3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down.org/egarpor/PM-UC3M/intro-what-i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 2: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195456"/>
            <a:ext cx="10572000" cy="1596042"/>
          </a:xfrm>
        </p:spPr>
        <p:txBody>
          <a:bodyPr>
            <a:normAutofit/>
          </a:bodyPr>
          <a:lstStyle/>
          <a:p>
            <a:r>
              <a:rPr lang="en-US" dirty="0"/>
              <a:t>BCS 519 Stats in </a:t>
            </a:r>
            <a:r>
              <a:rPr lang="en-US" dirty="0" smtClean="0"/>
              <a:t>Perception</a:t>
            </a:r>
          </a:p>
          <a:p>
            <a:endParaRPr lang="en-US" dirty="0"/>
          </a:p>
          <a:p>
            <a:r>
              <a:rPr lang="en-US" dirty="0" smtClean="0"/>
              <a:t>Ashley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2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(fitting) vs. </a:t>
            </a:r>
            <a:r>
              <a:rPr lang="en-US" dirty="0" smtClean="0"/>
              <a:t>Prediction</a:t>
            </a:r>
          </a:p>
          <a:p>
            <a:endParaRPr lang="en-US" dirty="0"/>
          </a:p>
          <a:p>
            <a:r>
              <a:rPr lang="en-US" dirty="0"/>
              <a:t>All models are wrong (but some less so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Linearity</a:t>
            </a:r>
          </a:p>
          <a:p>
            <a:endParaRPr lang="en-US" dirty="0"/>
          </a:p>
          <a:p>
            <a:r>
              <a:rPr lang="en-US" dirty="0"/>
              <a:t>Any conclusion are always contingent on the assumptions (model)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29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vs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models are used in a wide range of fields</a:t>
            </a:r>
          </a:p>
          <a:p>
            <a:pPr lvl="1"/>
            <a:r>
              <a:rPr lang="en-US" dirty="0" smtClean="0"/>
              <a:t>Economics, education, environmental science, PSYCHOLOGY, and more…</a:t>
            </a:r>
          </a:p>
          <a:p>
            <a:pPr lvl="1"/>
            <a:r>
              <a:rPr lang="en-US" dirty="0" smtClean="0"/>
              <a:t>Offer a powerful way to explain, predict, and describe data.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Sometimes ambiguity between causal explanation and for prediction</a:t>
            </a:r>
          </a:p>
          <a:p>
            <a:endParaRPr lang="en-US" dirty="0"/>
          </a:p>
          <a:p>
            <a:r>
              <a:rPr lang="en-US" i="1" dirty="0" smtClean="0"/>
              <a:t>Can make a large difference as to what you really can learn from the model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Shmueli</a:t>
            </a:r>
            <a:r>
              <a:rPr lang="en-US" sz="1200" dirty="0">
                <a:solidFill>
                  <a:schemeClr val="accent1"/>
                </a:solidFill>
              </a:rPr>
              <a:t>, G. (2010). To Explain or To Predict? </a:t>
            </a:r>
            <a:r>
              <a:rPr lang="en-US" sz="1200" dirty="0" err="1">
                <a:solidFill>
                  <a:schemeClr val="accent1"/>
                </a:solidFill>
              </a:rPr>
              <a:t>Statisticcal</a:t>
            </a:r>
            <a:r>
              <a:rPr lang="en-US" sz="1200" dirty="0">
                <a:solidFill>
                  <a:schemeClr val="accent1"/>
                </a:solidFill>
              </a:rPr>
              <a:t> Science, 25(3). doi:10.2139/ssrn.1351252</a:t>
            </a:r>
          </a:p>
        </p:txBody>
      </p:sp>
    </p:spTree>
    <p:extLst>
      <p:ext uri="{BB962C8B-B14F-4D97-AF65-F5344CB8AC3E}">
        <p14:creationId xmlns:p14="http://schemas.microsoft.com/office/powerpoint/2010/main" val="35690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vs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Predictive Modeling?</a:t>
            </a:r>
          </a:p>
          <a:p>
            <a:pPr marL="457200" lvl="1" indent="0">
              <a:buNone/>
            </a:pPr>
            <a:r>
              <a:rPr lang="en-US" dirty="0" smtClean="0"/>
              <a:t>“The process </a:t>
            </a:r>
            <a:r>
              <a:rPr lang="en-US" dirty="0"/>
              <a:t>of developing a mathematical tool or model that generates an accurate prediction about a random quantity of interest</a:t>
            </a:r>
            <a:r>
              <a:rPr lang="en-US" dirty="0" smtClean="0"/>
              <a:t>.”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44093" y="6355670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hlinkClick r:id="rId3"/>
              </a:rPr>
              <a:t>https://bookdown.org/egarpor/PM-UC3M/intro-what-is.html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08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“All models are wrong,</a:t>
            </a:r>
            <a:br>
              <a:rPr lang="en-US" dirty="0" smtClean="0"/>
            </a:br>
            <a:r>
              <a:rPr lang="en-US" dirty="0" smtClean="0"/>
              <a:t>but some are useful”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George E.P Box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70" b="997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833782"/>
            <a:ext cx="4852988" cy="351636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British Statistician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39828" cy="3636511"/>
          </a:xfrm>
        </p:spPr>
        <p:txBody>
          <a:bodyPr/>
          <a:lstStyle/>
          <a:p>
            <a:r>
              <a:rPr lang="en-US" dirty="0" smtClean="0"/>
              <a:t>It’s important to know what kind of data you have!</a:t>
            </a:r>
          </a:p>
          <a:p>
            <a:endParaRPr lang="en-US" dirty="0"/>
          </a:p>
          <a:p>
            <a:r>
              <a:rPr lang="en-US" dirty="0" smtClean="0"/>
              <a:t>Without know the assumptions, you can violate the model’s predictability.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Ellenberg</a:t>
            </a:r>
            <a:r>
              <a:rPr lang="en-US" sz="1200" dirty="0" smtClean="0">
                <a:solidFill>
                  <a:schemeClr val="accent1"/>
                </a:solidFill>
              </a:rPr>
              <a:t>, Jordan “How Not to Be Wrong, The Power of Mathematical Thinking”, 2015 Chapter 1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023" y="2071137"/>
            <a:ext cx="4318543" cy="393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0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5039828" cy="3636511"/>
          </a:xfrm>
        </p:spPr>
        <p:txBody>
          <a:bodyPr/>
          <a:lstStyle/>
          <a:p>
            <a:r>
              <a:rPr lang="en-US" dirty="0" smtClean="0"/>
              <a:t>It’s important to know what kind of data you have!</a:t>
            </a:r>
          </a:p>
          <a:p>
            <a:endParaRPr lang="en-US" dirty="0"/>
          </a:p>
          <a:p>
            <a:r>
              <a:rPr lang="en-US" dirty="0" smtClean="0"/>
              <a:t>Without know the assumptions, you can violate the model’s predictability.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62017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Ellenberg</a:t>
            </a:r>
            <a:r>
              <a:rPr lang="en-US" sz="1200" dirty="0" smtClean="0">
                <a:solidFill>
                  <a:schemeClr val="accent1"/>
                </a:solidFill>
              </a:rPr>
              <a:t>, Jordan “How Not to Be Wrong, The Power of Mathematical Thinking”, 2015 Chapter 1</a:t>
            </a:r>
            <a:endParaRPr lang="en-US" sz="1200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352" y="2037191"/>
            <a:ext cx="4249295" cy="400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0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995" y="2296715"/>
            <a:ext cx="6273204" cy="3636511"/>
          </a:xfrm>
        </p:spPr>
        <p:txBody>
          <a:bodyPr/>
          <a:lstStyle/>
          <a:p>
            <a:r>
              <a:rPr lang="en-US" dirty="0"/>
              <a:t>Perfectly valid simple linear models (all the assumptions are verified).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99" y="2211572"/>
            <a:ext cx="4645491" cy="44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8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Excercises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995" y="2296715"/>
            <a:ext cx="6273204" cy="3636511"/>
          </a:xfrm>
        </p:spPr>
        <p:txBody>
          <a:bodyPr/>
          <a:lstStyle/>
          <a:p>
            <a:r>
              <a:rPr lang="en-US" dirty="0"/>
              <a:t>Problematic simple linear models (a single assumption does not hold).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3" y="2211572"/>
            <a:ext cx="4886832" cy="45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190</TotalTime>
  <Words>410</Words>
  <Application>Microsoft Office PowerPoint</Application>
  <PresentationFormat>Widescreen</PresentationFormat>
  <Paragraphs>57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2</vt:lpstr>
      <vt:lpstr>Quotable</vt:lpstr>
      <vt:lpstr>Week 2: Foundations</vt:lpstr>
      <vt:lpstr>Outline</vt:lpstr>
      <vt:lpstr>Fitting vs Prediction</vt:lpstr>
      <vt:lpstr>Fitting vs Prediction</vt:lpstr>
      <vt:lpstr>“All models are wrong, but some are useful”  - George E.P Box</vt:lpstr>
      <vt:lpstr>Linearity</vt:lpstr>
      <vt:lpstr>Linearity</vt:lpstr>
      <vt:lpstr>Excercises</vt:lpstr>
      <vt:lpstr>Excercises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2: Foundations</dc:title>
  <dc:creator>Clark, Ashley</dc:creator>
  <cp:lastModifiedBy>Clark, Ashley</cp:lastModifiedBy>
  <cp:revision>9</cp:revision>
  <dcterms:created xsi:type="dcterms:W3CDTF">2020-08-24T16:16:57Z</dcterms:created>
  <dcterms:modified xsi:type="dcterms:W3CDTF">2020-08-24T19:27:15Z</dcterms:modified>
</cp:coreProperties>
</file>