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5" r:id="rId10"/>
    <p:sldId id="266" r:id="rId11"/>
    <p:sldId id="263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186"/>
    <p:restoredTop sz="94719"/>
  </p:normalViewPr>
  <p:slideViewPr>
    <p:cSldViewPr snapToGrid="0">
      <p:cViewPr varScale="1">
        <p:scale>
          <a:sx n="148" d="100"/>
          <a:sy n="148" d="100"/>
        </p:scale>
        <p:origin x="27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7D3CDD-39FB-C532-3CD7-BD19BF897A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AAA9AF1-FA2E-39F4-78B9-AD88DA1F81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43F0A6A-61A5-7102-D845-01EE9A972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B9E1-4EC7-AC49-AF29-CA6F74E5D15F}" type="datetimeFigureOut">
              <a:rPr lang="pt-BR" smtClean="0"/>
              <a:t>18/02/2024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915B34C-E7BA-3080-F02B-A048CEAA8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5D65C85-992B-8D7B-05A9-7440BF843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59DA5-03A6-3F41-8F69-190C017386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4228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7161B4-A2E9-2D7B-EE97-A77500153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5997E25-1F48-A1C8-E625-50744D2E09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F7AF7A3-E39C-16B6-0CB0-8B6B06F78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B9E1-4EC7-AC49-AF29-CA6F74E5D15F}" type="datetimeFigureOut">
              <a:rPr lang="pt-BR" smtClean="0"/>
              <a:t>18/02/2024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FCB57A9-96E0-7C38-EEEE-A7A5295A4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F59FF55-C000-4AD9-E495-493D574DD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59DA5-03A6-3F41-8F69-190C017386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0878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5C13E7A-4BF0-CBA8-0ACB-9133ACA278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781FD87-863D-086F-72CF-6A5055677F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D126DB2-7231-82D9-F83B-CE7952E72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B9E1-4EC7-AC49-AF29-CA6F74E5D15F}" type="datetimeFigureOut">
              <a:rPr lang="pt-BR" smtClean="0"/>
              <a:t>18/02/2024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F234597-3760-9056-F75B-34D8EE1DD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0455024-B781-9F41-822A-F2332A292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59DA5-03A6-3F41-8F69-190C017386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3043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3C9F57-C596-72AE-4524-4CB84FB95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599" cy="1281113"/>
          </a:xfrm>
        </p:spPr>
        <p:txBody>
          <a:bodyPr/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BFA1528-35A6-7014-F2C9-7611D5C1A7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609D866-F757-2A8A-DC24-0B3E2A9C3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B9E1-4EC7-AC49-AF29-CA6F74E5D15F}" type="datetimeFigureOut">
              <a:rPr lang="pt-BR" smtClean="0"/>
              <a:t>18/02/2024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5F98475-FBF8-66F1-3359-0EABE90B8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F9C6844-6634-5AA8-8324-938DBA30F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59DA5-03A6-3F41-8F69-190C017386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3332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CD5690-8DBB-8527-89E4-48F10B99B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F02C8F4-84EA-4657-7EDE-20169E5E11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5DD8F36-FE8C-C0F3-508A-DCCFFBE3B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B9E1-4EC7-AC49-AF29-CA6F74E5D15F}" type="datetimeFigureOut">
              <a:rPr lang="pt-BR" smtClean="0"/>
              <a:t>18/02/2024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5F603AF-4DD3-35D6-B8E5-E3284FDD9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589E2C9-FD9C-AEFE-4246-3975027F9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59DA5-03A6-3F41-8F69-190C017386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4474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9952E7-928E-90D0-6B03-2B417DD7F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56CEDD1-DCEA-19D2-A3D8-B0082E7FEA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2D9EB46-A49D-0EF2-99AD-1CEB634A74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B25C1CE-ADF5-3C29-E3AA-4C7F7A3C3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B9E1-4EC7-AC49-AF29-CA6F74E5D15F}" type="datetimeFigureOut">
              <a:rPr lang="pt-BR" smtClean="0"/>
              <a:t>18/02/2024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952487F-94D9-2DDB-BDA2-745FB7145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96E4E6A-08F7-64F6-418D-1CE43DDFF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59DA5-03A6-3F41-8F69-190C017386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7250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9AD2E7-E43D-7D01-8E0D-87FFEBEA5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A6949B1-A33F-FED2-9818-BFB7055551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DD181E1-8B01-39C1-F075-52FECE4D27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3D406CB-7778-81BE-D79B-6CBE36F404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4A8AEBA-6E7A-D0EB-B36B-1911B04B8D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3DBBBA4-6774-A695-DA4D-F7CAE03F7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B9E1-4EC7-AC49-AF29-CA6F74E5D15F}" type="datetimeFigureOut">
              <a:rPr lang="pt-BR" smtClean="0"/>
              <a:t>18/02/2024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8B4B774-D376-3EAE-91D2-6B0EF1611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60660B7-664F-B28D-D7C9-8E253E666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59DA5-03A6-3F41-8F69-190C017386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0413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749646-102C-F70F-E2B0-8822313F7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5CF5DC3-FEC9-C093-F118-469990080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B9E1-4EC7-AC49-AF29-CA6F74E5D15F}" type="datetimeFigureOut">
              <a:rPr lang="pt-BR" smtClean="0"/>
              <a:t>18/02/2024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7A35FFE-BAE5-39A0-89C6-BFB64D066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CA23B1E-DC14-D9DA-5673-3610B2645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59DA5-03A6-3F41-8F69-190C017386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7502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2B3F096-D074-029C-D472-F4C2B5C8D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B9E1-4EC7-AC49-AF29-CA6F74E5D15F}" type="datetimeFigureOut">
              <a:rPr lang="pt-BR" smtClean="0"/>
              <a:t>18/02/2024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C351058-36C0-085B-C467-0831C6691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C26B230-0716-2EDC-9868-5C989576D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59DA5-03A6-3F41-8F69-190C01738673}" type="slidenum">
              <a:rPr lang="pt-BR" smtClean="0"/>
              <a:t>‹nº›</a:t>
            </a:fld>
            <a:endParaRPr lang="pt-BR"/>
          </a:p>
        </p:txBody>
      </p:sp>
      <p:pic>
        <p:nvPicPr>
          <p:cNvPr id="5" name="Imagem 4" descr="Logotipo, nome da empresa&#10;&#10;Descrição gerada automaticamente">
            <a:extLst>
              <a:ext uri="{FF2B5EF4-FFF2-40B4-BE49-F238E27FC236}">
                <a16:creationId xmlns:a16="http://schemas.microsoft.com/office/drawing/2014/main" id="{E036AE3B-5753-6ACA-1AAF-E139D379357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14286" b="11905"/>
          <a:stretch/>
        </p:blipFill>
        <p:spPr>
          <a:xfrm>
            <a:off x="93732" y="118950"/>
            <a:ext cx="1359462" cy="1003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730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0FCF3B-176F-C51E-E309-D018B7E00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9BCDE83-9913-67A7-9C4E-E1C20041CE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26DFFF0-6DC7-9A28-2EC8-6C751F4663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3427CB9-81BD-25FF-2DBB-D857132EE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B9E1-4EC7-AC49-AF29-CA6F74E5D15F}" type="datetimeFigureOut">
              <a:rPr lang="pt-BR" smtClean="0"/>
              <a:t>18/02/2024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28E2119-A822-5424-E7C9-96B877987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E32864D-DB1C-1342-10E7-4716B1AFE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59DA5-03A6-3F41-8F69-190C017386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9817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339E28-96EE-B59F-4E0A-C2132E4C1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4F3370B-79B5-A824-3492-1DC9E4D3AF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7355A78-763E-74B9-B6EF-E4F04FDC4C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00B4EA8-EDBE-B276-AC8A-D006ADB3D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B9E1-4EC7-AC49-AF29-CA6F74E5D15F}" type="datetimeFigureOut">
              <a:rPr lang="pt-BR" smtClean="0"/>
              <a:t>18/02/2024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2E5D280-14F0-EA8D-4DA0-88CF59506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DB2DEAD-DD08-95F9-E13F-DA6781AEB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59DA5-03A6-3F41-8F69-190C017386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364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2CDCB7E-14F8-1019-F014-54F777D26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EE72AAB-6E94-A1B5-CD46-407DAB9260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A97B47B-31E0-7BE3-6F02-95134768ED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4FB9E1-4EC7-AC49-AF29-CA6F74E5D15F}" type="datetimeFigureOut">
              <a:rPr lang="pt-BR" smtClean="0"/>
              <a:t>18/02/2024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F1227EF-6E27-4528-B17B-1E92774B93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D95FC5F-307F-9A9E-8D81-F961B42F70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859DA5-03A6-3F41-8F69-190C017386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0308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1C4FDBE2-32F7-4AC4-A40C-C51C65B1D4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Arc 28">
            <a:extLst>
              <a:ext uri="{FF2B5EF4-FFF2-40B4-BE49-F238E27FC236}">
                <a16:creationId xmlns:a16="http://schemas.microsoft.com/office/drawing/2014/main" id="{E2B33195-5BCA-4BB7-A82D-673952268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604789">
            <a:off x="675639" y="775849"/>
            <a:ext cx="2987899" cy="2987899"/>
          </a:xfrm>
          <a:prstGeom prst="arc">
            <a:avLst>
              <a:gd name="adj1" fmla="val 14455503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76FBF47-DE38-EA5B-B3CB-111C741506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2817" y="1370171"/>
            <a:ext cx="4425551" cy="2387600"/>
          </a:xfrm>
        </p:spPr>
        <p:txBody>
          <a:bodyPr>
            <a:normAutofit/>
          </a:bodyPr>
          <a:lstStyle/>
          <a:p>
            <a:pPr algn="l"/>
            <a:r>
              <a:rPr lang="pt-BR" sz="5100">
                <a:solidFill>
                  <a:srgbClr val="FFFFFF"/>
                </a:solidFill>
              </a:rPr>
              <a:t>Programação Orientada a Objetos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44572C6-8DC4-2BA9-042C-E9D986C854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2817" y="3849845"/>
            <a:ext cx="4425551" cy="1881751"/>
          </a:xfrm>
        </p:spPr>
        <p:txBody>
          <a:bodyPr>
            <a:normAutofit/>
          </a:bodyPr>
          <a:lstStyle/>
          <a:p>
            <a:pPr algn="l"/>
            <a:r>
              <a:rPr lang="pt-BR">
                <a:solidFill>
                  <a:srgbClr val="FFFFFF"/>
                </a:solidFill>
              </a:rPr>
              <a:t>Prof. Dr. Anderson Rodrigues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F8AD9F3-9AF6-494F-83A3-2F67756393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5976" y="2130090"/>
            <a:ext cx="457824" cy="44540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11156773-3FB3-46D9-9F87-8212874048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13872" y="3116072"/>
            <a:ext cx="4378128" cy="3741928"/>
          </a:xfrm>
          <a:custGeom>
            <a:avLst/>
            <a:gdLst>
              <a:gd name="connsiteX0" fmla="*/ 2605183 w 4378128"/>
              <a:gd name="connsiteY0" fmla="*/ 0 h 3741928"/>
              <a:gd name="connsiteX1" fmla="*/ 4262321 w 4378128"/>
              <a:gd name="connsiteY1" fmla="*/ 594897 h 3741928"/>
              <a:gd name="connsiteX2" fmla="*/ 4378128 w 4378128"/>
              <a:gd name="connsiteY2" fmla="*/ 700149 h 3741928"/>
              <a:gd name="connsiteX3" fmla="*/ 4378128 w 4378128"/>
              <a:gd name="connsiteY3" fmla="*/ 3741928 h 3741928"/>
              <a:gd name="connsiteX4" fmla="*/ 263831 w 4378128"/>
              <a:gd name="connsiteY4" fmla="*/ 3741928 h 3741928"/>
              <a:gd name="connsiteX5" fmla="*/ 204729 w 4378128"/>
              <a:gd name="connsiteY5" fmla="*/ 3619238 h 3741928"/>
              <a:gd name="connsiteX6" fmla="*/ 0 w 4378128"/>
              <a:gd name="connsiteY6" fmla="*/ 2605183 h 3741928"/>
              <a:gd name="connsiteX7" fmla="*/ 2605183 w 4378128"/>
              <a:gd name="connsiteY7" fmla="*/ 0 h 3741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378128" h="3741928">
                <a:moveTo>
                  <a:pt x="2605183" y="0"/>
                </a:moveTo>
                <a:cubicBezTo>
                  <a:pt x="3234659" y="0"/>
                  <a:pt x="3811992" y="223253"/>
                  <a:pt x="4262321" y="594897"/>
                </a:cubicBezTo>
                <a:lnTo>
                  <a:pt x="4378128" y="700149"/>
                </a:lnTo>
                <a:lnTo>
                  <a:pt x="4378128" y="3741928"/>
                </a:lnTo>
                <a:lnTo>
                  <a:pt x="263831" y="3741928"/>
                </a:lnTo>
                <a:lnTo>
                  <a:pt x="204729" y="3619238"/>
                </a:lnTo>
                <a:cubicBezTo>
                  <a:pt x="72899" y="3307558"/>
                  <a:pt x="0" y="2964884"/>
                  <a:pt x="0" y="2605183"/>
                </a:cubicBezTo>
                <a:cubicBezTo>
                  <a:pt x="0" y="1166380"/>
                  <a:pt x="1166380" y="0"/>
                  <a:pt x="260518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E8EA24D0-C854-4AA8-B8FD-D252660D88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99731" y="1"/>
            <a:ext cx="4208478" cy="3678281"/>
          </a:xfrm>
          <a:custGeom>
            <a:avLst/>
            <a:gdLst>
              <a:gd name="connsiteX0" fmla="*/ 711074 w 4208478"/>
              <a:gd name="connsiteY0" fmla="*/ 0 h 3678281"/>
              <a:gd name="connsiteX1" fmla="*/ 3497404 w 4208478"/>
              <a:gd name="connsiteY1" fmla="*/ 0 h 3678281"/>
              <a:gd name="connsiteX2" fmla="*/ 3592161 w 4208478"/>
              <a:gd name="connsiteY2" fmla="*/ 86120 h 3678281"/>
              <a:gd name="connsiteX3" fmla="*/ 4208478 w 4208478"/>
              <a:gd name="connsiteY3" fmla="*/ 1574042 h 3678281"/>
              <a:gd name="connsiteX4" fmla="*/ 2104239 w 4208478"/>
              <a:gd name="connsiteY4" fmla="*/ 3678281 h 3678281"/>
              <a:gd name="connsiteX5" fmla="*/ 0 w 4208478"/>
              <a:gd name="connsiteY5" fmla="*/ 1574042 h 3678281"/>
              <a:gd name="connsiteX6" fmla="*/ 616318 w 4208478"/>
              <a:gd name="connsiteY6" fmla="*/ 86120 h 3678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08478" h="3678281">
                <a:moveTo>
                  <a:pt x="711074" y="0"/>
                </a:moveTo>
                <a:lnTo>
                  <a:pt x="3497404" y="0"/>
                </a:lnTo>
                <a:lnTo>
                  <a:pt x="3592161" y="86120"/>
                </a:lnTo>
                <a:cubicBezTo>
                  <a:pt x="3972953" y="466913"/>
                  <a:pt x="4208478" y="992973"/>
                  <a:pt x="4208478" y="1574042"/>
                </a:cubicBezTo>
                <a:cubicBezTo>
                  <a:pt x="4208478" y="2736181"/>
                  <a:pt x="3266378" y="3678281"/>
                  <a:pt x="2104239" y="3678281"/>
                </a:cubicBezTo>
                <a:cubicBezTo>
                  <a:pt x="942100" y="3678281"/>
                  <a:pt x="0" y="2736181"/>
                  <a:pt x="0" y="1574042"/>
                </a:cubicBezTo>
                <a:cubicBezTo>
                  <a:pt x="0" y="992973"/>
                  <a:pt x="235525" y="466913"/>
                  <a:pt x="616318" y="8612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Imagem 6" descr="Logotipo, nome da empresa&#10;&#10;Descrição gerada automaticamente">
            <a:extLst>
              <a:ext uri="{FF2B5EF4-FFF2-40B4-BE49-F238E27FC236}">
                <a16:creationId xmlns:a16="http://schemas.microsoft.com/office/drawing/2014/main" id="{FD256FB0-FEE2-8D73-C49A-A1C7E7EAD4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9286" y="270180"/>
            <a:ext cx="2709367" cy="2709367"/>
          </a:xfrm>
          <a:custGeom>
            <a:avLst/>
            <a:gdLst/>
            <a:ahLst/>
            <a:cxnLst/>
            <a:rect l="l" t="t" r="r" b="b"/>
            <a:pathLst>
              <a:path w="2833631" h="2677010">
                <a:moveTo>
                  <a:pt x="49418" y="0"/>
                </a:moveTo>
                <a:lnTo>
                  <a:pt x="2784213" y="0"/>
                </a:lnTo>
                <a:cubicBezTo>
                  <a:pt x="2811506" y="0"/>
                  <a:pt x="2833631" y="22125"/>
                  <a:pt x="2833631" y="49418"/>
                </a:cubicBezTo>
                <a:lnTo>
                  <a:pt x="2833631" y="2627592"/>
                </a:lnTo>
                <a:cubicBezTo>
                  <a:pt x="2833631" y="2654885"/>
                  <a:pt x="2811506" y="2677010"/>
                  <a:pt x="2784213" y="2677010"/>
                </a:cubicBezTo>
                <a:lnTo>
                  <a:pt x="49418" y="2677010"/>
                </a:lnTo>
                <a:cubicBezTo>
                  <a:pt x="22125" y="2677010"/>
                  <a:pt x="0" y="2654885"/>
                  <a:pt x="0" y="2627592"/>
                </a:cubicBezTo>
                <a:lnTo>
                  <a:pt x="0" y="49418"/>
                </a:lnTo>
                <a:cubicBezTo>
                  <a:pt x="0" y="22125"/>
                  <a:pt x="22125" y="0"/>
                  <a:pt x="49418" y="0"/>
                </a:cubicBezTo>
                <a:close/>
              </a:path>
            </a:pathLst>
          </a:custGeom>
        </p:spPr>
      </p:pic>
      <p:pic>
        <p:nvPicPr>
          <p:cNvPr id="5" name="Imagem 4" descr="Interface gráfica do usuário&#10;&#10;Descrição gerada automaticamente">
            <a:extLst>
              <a:ext uri="{FF2B5EF4-FFF2-40B4-BE49-F238E27FC236}">
                <a16:creationId xmlns:a16="http://schemas.microsoft.com/office/drawing/2014/main" id="{F35D3813-54A3-0EBB-D148-EF684ECCE7F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" b="3"/>
          <a:stretch/>
        </p:blipFill>
        <p:spPr>
          <a:xfrm>
            <a:off x="8948285" y="3884066"/>
            <a:ext cx="2567230" cy="2567230"/>
          </a:xfrm>
          <a:custGeom>
            <a:avLst/>
            <a:gdLst/>
            <a:ahLst/>
            <a:cxnLst/>
            <a:rect l="l" t="t" r="r" b="b"/>
            <a:pathLst>
              <a:path w="2833631" h="2677010">
                <a:moveTo>
                  <a:pt x="49418" y="0"/>
                </a:moveTo>
                <a:lnTo>
                  <a:pt x="2784213" y="0"/>
                </a:lnTo>
                <a:cubicBezTo>
                  <a:pt x="2811506" y="0"/>
                  <a:pt x="2833631" y="22125"/>
                  <a:pt x="2833631" y="49418"/>
                </a:cubicBezTo>
                <a:lnTo>
                  <a:pt x="2833631" y="2627592"/>
                </a:lnTo>
                <a:cubicBezTo>
                  <a:pt x="2833631" y="2654885"/>
                  <a:pt x="2811506" y="2677010"/>
                  <a:pt x="2784213" y="2677010"/>
                </a:cubicBezTo>
                <a:lnTo>
                  <a:pt x="49418" y="2677010"/>
                </a:lnTo>
                <a:cubicBezTo>
                  <a:pt x="22125" y="2677010"/>
                  <a:pt x="0" y="2654885"/>
                  <a:pt x="0" y="2627592"/>
                </a:cubicBezTo>
                <a:lnTo>
                  <a:pt x="0" y="49418"/>
                </a:lnTo>
                <a:cubicBezTo>
                  <a:pt x="0" y="22125"/>
                  <a:pt x="22125" y="0"/>
                  <a:pt x="49418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4231366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F27364A-9CE8-96BE-6306-40035590DB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A52C8FC-3CA7-0B20-EFFD-603BABFC78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2EC461EE-96BE-A266-07D7-91B5CBDF70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B981489-28B8-3E48-CFC8-D92304B68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129" y="1075935"/>
            <a:ext cx="3929013" cy="4461163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rgbClr val="FFFFFF"/>
                </a:solidFill>
              </a:rPr>
              <a:t>Relacionamento entre objetos:</a:t>
            </a:r>
            <a:br>
              <a:rPr lang="pt-BR" dirty="0">
                <a:solidFill>
                  <a:srgbClr val="FFFFFF"/>
                </a:solidFill>
              </a:rPr>
            </a:br>
            <a:r>
              <a:rPr lang="pt-BR" dirty="0">
                <a:solidFill>
                  <a:srgbClr val="FFFF00"/>
                </a:solidFill>
              </a:rPr>
              <a:t>Associação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656184F6-0153-5EF3-2094-BC0F655B6B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Imagem 3" descr="Logotipo, nome da empresa&#10;&#10;Descrição gerada automaticamente">
            <a:extLst>
              <a:ext uri="{FF2B5EF4-FFF2-40B4-BE49-F238E27FC236}">
                <a16:creationId xmlns:a16="http://schemas.microsoft.com/office/drawing/2014/main" id="{44CA892C-6958-3FCD-AE25-1E153BCEEC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9925" y="5824981"/>
            <a:ext cx="1065914" cy="1065914"/>
          </a:xfrm>
          <a:custGeom>
            <a:avLst/>
            <a:gdLst/>
            <a:ahLst/>
            <a:cxnLst/>
            <a:rect l="l" t="t" r="r" b="b"/>
            <a:pathLst>
              <a:path w="2833631" h="2677010">
                <a:moveTo>
                  <a:pt x="49418" y="0"/>
                </a:moveTo>
                <a:lnTo>
                  <a:pt x="2784213" y="0"/>
                </a:lnTo>
                <a:cubicBezTo>
                  <a:pt x="2811506" y="0"/>
                  <a:pt x="2833631" y="22125"/>
                  <a:pt x="2833631" y="49418"/>
                </a:cubicBezTo>
                <a:lnTo>
                  <a:pt x="2833631" y="2627592"/>
                </a:lnTo>
                <a:cubicBezTo>
                  <a:pt x="2833631" y="2654885"/>
                  <a:pt x="2811506" y="2677010"/>
                  <a:pt x="2784213" y="2677010"/>
                </a:cubicBezTo>
                <a:lnTo>
                  <a:pt x="49418" y="2677010"/>
                </a:lnTo>
                <a:cubicBezTo>
                  <a:pt x="22125" y="2677010"/>
                  <a:pt x="0" y="2654885"/>
                  <a:pt x="0" y="2627592"/>
                </a:cubicBezTo>
                <a:lnTo>
                  <a:pt x="0" y="49418"/>
                </a:lnTo>
                <a:cubicBezTo>
                  <a:pt x="0" y="22125"/>
                  <a:pt x="22125" y="0"/>
                  <a:pt x="49418" y="0"/>
                </a:cubicBezTo>
                <a:close/>
              </a:path>
            </a:pathLst>
          </a:cu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B1CA2A5B-2244-1E75-F834-FE7C314B9453}"/>
              </a:ext>
            </a:extLst>
          </p:cNvPr>
          <p:cNvSpPr txBox="1"/>
          <p:nvPr/>
        </p:nvSpPr>
        <p:spPr>
          <a:xfrm>
            <a:off x="4164223" y="221275"/>
            <a:ext cx="6159260" cy="4462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b="1" dirty="0"/>
              <a:t>Associação: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000" b="1" dirty="0"/>
              <a:t>Definição:</a:t>
            </a:r>
            <a:r>
              <a:rPr lang="pt-BR" sz="2000" dirty="0"/>
              <a:t> Associação é uma relação entre duas classes, indicando que os objetos de uma classe estão relacionados aos objetos de outra classe. Pode ser bidirecional ou unidirecional e pode ter multiplicidade (um-para-um, um-para-muitos, muitos-para-muitos).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pt-BR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000" b="1" dirty="0"/>
              <a:t>Exemplo:</a:t>
            </a:r>
            <a:r>
              <a:rPr lang="pt-BR" sz="2000" dirty="0"/>
              <a:t> Uma associação entre as classes "Estudante" e "Curso". Um estudante pode estar associado a vários cursos, e um curso pode ter vários estudantes.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6585747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09D5871-6B5E-6604-D1EE-5F1D5DF631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B4CE495-A9F1-5517-4E4E-73194B9EF3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73B7BCF-169F-E11A-88D7-1FBB5FFA46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57B4356-0281-EF0C-BFF2-8BF5C1682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129" y="1075935"/>
            <a:ext cx="3929013" cy="4461163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rgbClr val="FFFFFF"/>
                </a:solidFill>
              </a:rPr>
              <a:t>Linguagens de programação que suportam POO</a:t>
            </a:r>
            <a:endParaRPr lang="pt-BR" dirty="0">
              <a:solidFill>
                <a:srgbClr val="FFFF00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376DEB37-EBCB-EC71-B2BF-C738F9F2C1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Imagem 3" descr="Logotipo, nome da empresa&#10;&#10;Descrição gerada automaticamente">
            <a:extLst>
              <a:ext uri="{FF2B5EF4-FFF2-40B4-BE49-F238E27FC236}">
                <a16:creationId xmlns:a16="http://schemas.microsoft.com/office/drawing/2014/main" id="{F0FA429B-C84E-A2A2-8BEB-9001881D0D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9925" y="5824981"/>
            <a:ext cx="1065914" cy="1065914"/>
          </a:xfrm>
          <a:custGeom>
            <a:avLst/>
            <a:gdLst/>
            <a:ahLst/>
            <a:cxnLst/>
            <a:rect l="l" t="t" r="r" b="b"/>
            <a:pathLst>
              <a:path w="2833631" h="2677010">
                <a:moveTo>
                  <a:pt x="49418" y="0"/>
                </a:moveTo>
                <a:lnTo>
                  <a:pt x="2784213" y="0"/>
                </a:lnTo>
                <a:cubicBezTo>
                  <a:pt x="2811506" y="0"/>
                  <a:pt x="2833631" y="22125"/>
                  <a:pt x="2833631" y="49418"/>
                </a:cubicBezTo>
                <a:lnTo>
                  <a:pt x="2833631" y="2627592"/>
                </a:lnTo>
                <a:cubicBezTo>
                  <a:pt x="2833631" y="2654885"/>
                  <a:pt x="2811506" y="2677010"/>
                  <a:pt x="2784213" y="2677010"/>
                </a:cubicBezTo>
                <a:lnTo>
                  <a:pt x="49418" y="2677010"/>
                </a:lnTo>
                <a:cubicBezTo>
                  <a:pt x="22125" y="2677010"/>
                  <a:pt x="0" y="2654885"/>
                  <a:pt x="0" y="2627592"/>
                </a:cubicBezTo>
                <a:lnTo>
                  <a:pt x="0" y="49418"/>
                </a:lnTo>
                <a:cubicBezTo>
                  <a:pt x="0" y="22125"/>
                  <a:pt x="22125" y="0"/>
                  <a:pt x="49418" y="0"/>
                </a:cubicBezTo>
                <a:close/>
              </a:path>
            </a:pathLst>
          </a:custGeom>
        </p:spPr>
      </p:pic>
      <p:graphicFrame>
        <p:nvGraphicFramePr>
          <p:cNvPr id="9" name="Espaço Reservado para Conteúdo 8">
            <a:extLst>
              <a:ext uri="{FF2B5EF4-FFF2-40B4-BE49-F238E27FC236}">
                <a16:creationId xmlns:a16="http://schemas.microsoft.com/office/drawing/2014/main" id="{798E6ED8-7551-0248-CB64-903262E9E70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9259287"/>
              </p:ext>
            </p:extLst>
          </p:nvPr>
        </p:nvGraphicFramePr>
        <p:xfrm>
          <a:off x="4283353" y="1574800"/>
          <a:ext cx="7021082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8557">
                  <a:extLst>
                    <a:ext uri="{9D8B030D-6E8A-4147-A177-3AD203B41FA5}">
                      <a16:colId xmlns:a16="http://schemas.microsoft.com/office/drawing/2014/main" val="4245124226"/>
                    </a:ext>
                  </a:extLst>
                </a:gridCol>
                <a:gridCol w="1437621">
                  <a:extLst>
                    <a:ext uri="{9D8B030D-6E8A-4147-A177-3AD203B41FA5}">
                      <a16:colId xmlns:a16="http://schemas.microsoft.com/office/drawing/2014/main" val="2042167236"/>
                    </a:ext>
                  </a:extLst>
                </a:gridCol>
                <a:gridCol w="1024255">
                  <a:extLst>
                    <a:ext uri="{9D8B030D-6E8A-4147-A177-3AD203B41FA5}">
                      <a16:colId xmlns:a16="http://schemas.microsoft.com/office/drawing/2014/main" val="3590687043"/>
                    </a:ext>
                  </a:extLst>
                </a:gridCol>
                <a:gridCol w="1192657">
                  <a:extLst>
                    <a:ext uri="{9D8B030D-6E8A-4147-A177-3AD203B41FA5}">
                      <a16:colId xmlns:a16="http://schemas.microsoft.com/office/drawing/2014/main" val="3049414168"/>
                    </a:ext>
                  </a:extLst>
                </a:gridCol>
                <a:gridCol w="1029435">
                  <a:extLst>
                    <a:ext uri="{9D8B030D-6E8A-4147-A177-3AD203B41FA5}">
                      <a16:colId xmlns:a16="http://schemas.microsoft.com/office/drawing/2014/main" val="128872616"/>
                    </a:ext>
                  </a:extLst>
                </a:gridCol>
                <a:gridCol w="1168557">
                  <a:extLst>
                    <a:ext uri="{9D8B030D-6E8A-4147-A177-3AD203B41FA5}">
                      <a16:colId xmlns:a16="http://schemas.microsoft.com/office/drawing/2014/main" val="31292192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Linguagem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Encapsulamento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Polimorfismo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Herança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Abstração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01273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solidFill>
                            <a:schemeClr val="bg1"/>
                          </a:solidFill>
                        </a:rPr>
                        <a:t>Sobrecarga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solidFill>
                            <a:schemeClr val="bg1"/>
                          </a:solidFill>
                        </a:rPr>
                        <a:t>Superposição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045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Java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SIM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SIM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SIM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SIM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SIM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1868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C#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SIM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SIM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SIM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SIM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SIM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41671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Python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SIM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SIM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NÃO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SIM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SIM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8642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C++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SIM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SIM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SIM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SIM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SIM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5689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JavaScript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PARCIAL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rgbClr val="FF0000"/>
                          </a:solidFill>
                        </a:rPr>
                        <a:t>NÃO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SIM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SIM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solidFill>
                            <a:srgbClr val="C00000"/>
                          </a:solidFill>
                        </a:rPr>
                        <a:t>PARCIAL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284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Ruby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SIM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SIM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NÃO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SIM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solidFill>
                            <a:srgbClr val="C00000"/>
                          </a:solidFill>
                        </a:rPr>
                        <a:t>NÃO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31574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Kotlin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SIM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SIM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SIM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SIM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SIM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3455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TypeScript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SIM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SIM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SIM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SIM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SIM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73207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3234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3989186-0E8B-13B4-BB6B-AE73AE4CE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rgbClr val="FFFFFF"/>
                </a:solidFill>
              </a:rPr>
              <a:t>O que é Programação Orientada a Objetos ?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9077D4C-F2A1-C668-7B95-F2B25BC939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pt-BR" dirty="0"/>
              <a:t>Definição de POO</a:t>
            </a:r>
          </a:p>
          <a:p>
            <a:r>
              <a:rPr lang="pt-BR" dirty="0"/>
              <a:t>Comparação com outros paradigmas de programação</a:t>
            </a:r>
          </a:p>
          <a:p>
            <a:r>
              <a:rPr lang="pt-BR" dirty="0"/>
              <a:t>Vantagens e benefícios da OO</a:t>
            </a:r>
          </a:p>
          <a:p>
            <a:r>
              <a:rPr lang="pt-BR" dirty="0"/>
              <a:t>Desvantagens da OO</a:t>
            </a:r>
          </a:p>
        </p:txBody>
      </p:sp>
      <p:pic>
        <p:nvPicPr>
          <p:cNvPr id="4" name="Imagem 3" descr="Logotipo, nome da empresa&#10;&#10;Descrição gerada automaticamente">
            <a:extLst>
              <a:ext uri="{FF2B5EF4-FFF2-40B4-BE49-F238E27FC236}">
                <a16:creationId xmlns:a16="http://schemas.microsoft.com/office/drawing/2014/main" id="{7094D36D-C578-1FEE-CD11-3623D976B2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9925" y="5824981"/>
            <a:ext cx="1065914" cy="1065914"/>
          </a:xfrm>
          <a:custGeom>
            <a:avLst/>
            <a:gdLst/>
            <a:ahLst/>
            <a:cxnLst/>
            <a:rect l="l" t="t" r="r" b="b"/>
            <a:pathLst>
              <a:path w="2833631" h="2677010">
                <a:moveTo>
                  <a:pt x="49418" y="0"/>
                </a:moveTo>
                <a:lnTo>
                  <a:pt x="2784213" y="0"/>
                </a:lnTo>
                <a:cubicBezTo>
                  <a:pt x="2811506" y="0"/>
                  <a:pt x="2833631" y="22125"/>
                  <a:pt x="2833631" y="49418"/>
                </a:cubicBezTo>
                <a:lnTo>
                  <a:pt x="2833631" y="2627592"/>
                </a:lnTo>
                <a:cubicBezTo>
                  <a:pt x="2833631" y="2654885"/>
                  <a:pt x="2811506" y="2677010"/>
                  <a:pt x="2784213" y="2677010"/>
                </a:cubicBezTo>
                <a:lnTo>
                  <a:pt x="49418" y="2677010"/>
                </a:lnTo>
                <a:cubicBezTo>
                  <a:pt x="22125" y="2677010"/>
                  <a:pt x="0" y="2654885"/>
                  <a:pt x="0" y="2627592"/>
                </a:cubicBezTo>
                <a:lnTo>
                  <a:pt x="0" y="49418"/>
                </a:lnTo>
                <a:cubicBezTo>
                  <a:pt x="0" y="22125"/>
                  <a:pt x="22125" y="0"/>
                  <a:pt x="49418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72220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1C107B5-8882-8074-E9F7-ED041BC5A8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AC0C466-F56C-43F7-8BA5-13A57EEE33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5BE892E1-E4C7-898C-5441-6D35058341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73513A7-3189-44D6-FA3E-1839F3210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rgbClr val="FFFFFF"/>
                </a:solidFill>
              </a:rPr>
              <a:t>Principais conceitos da POO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C09DBCD-010E-D85C-40F0-02DEC728F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658C61A-03E2-2683-0E76-811EAA7204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7156" y="63163"/>
            <a:ext cx="6906491" cy="2107644"/>
          </a:xfrm>
        </p:spPr>
        <p:txBody>
          <a:bodyPr anchor="ctr">
            <a:normAutofit/>
          </a:bodyPr>
          <a:lstStyle/>
          <a:p>
            <a:r>
              <a:rPr lang="pt-BR" dirty="0"/>
              <a:t>O que é uma classe ?</a:t>
            </a:r>
          </a:p>
          <a:p>
            <a:r>
              <a:rPr lang="pt-BR" dirty="0"/>
              <a:t>O que é um objeto ?</a:t>
            </a:r>
          </a:p>
          <a:p>
            <a:r>
              <a:rPr lang="pt-BR" dirty="0"/>
              <a:t>O que são atributos e métodos?</a:t>
            </a:r>
          </a:p>
        </p:txBody>
      </p:sp>
      <p:pic>
        <p:nvPicPr>
          <p:cNvPr id="4" name="Imagem 3" descr="Logotipo, nome da empresa&#10;&#10;Descrição gerada automaticamente">
            <a:extLst>
              <a:ext uri="{FF2B5EF4-FFF2-40B4-BE49-F238E27FC236}">
                <a16:creationId xmlns:a16="http://schemas.microsoft.com/office/drawing/2014/main" id="{95CC3F00-718D-4748-88FE-BE80FDF2EA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9925" y="5824981"/>
            <a:ext cx="1065914" cy="1065914"/>
          </a:xfrm>
          <a:custGeom>
            <a:avLst/>
            <a:gdLst/>
            <a:ahLst/>
            <a:cxnLst/>
            <a:rect l="l" t="t" r="r" b="b"/>
            <a:pathLst>
              <a:path w="2833631" h="2677010">
                <a:moveTo>
                  <a:pt x="49418" y="0"/>
                </a:moveTo>
                <a:lnTo>
                  <a:pt x="2784213" y="0"/>
                </a:lnTo>
                <a:cubicBezTo>
                  <a:pt x="2811506" y="0"/>
                  <a:pt x="2833631" y="22125"/>
                  <a:pt x="2833631" y="49418"/>
                </a:cubicBezTo>
                <a:lnTo>
                  <a:pt x="2833631" y="2627592"/>
                </a:lnTo>
                <a:cubicBezTo>
                  <a:pt x="2833631" y="2654885"/>
                  <a:pt x="2811506" y="2677010"/>
                  <a:pt x="2784213" y="2677010"/>
                </a:cubicBezTo>
                <a:lnTo>
                  <a:pt x="49418" y="2677010"/>
                </a:lnTo>
                <a:cubicBezTo>
                  <a:pt x="22125" y="2677010"/>
                  <a:pt x="0" y="2654885"/>
                  <a:pt x="0" y="2627592"/>
                </a:cubicBezTo>
                <a:lnTo>
                  <a:pt x="0" y="49418"/>
                </a:lnTo>
                <a:cubicBezTo>
                  <a:pt x="0" y="22125"/>
                  <a:pt x="22125" y="0"/>
                  <a:pt x="49418" y="0"/>
                </a:cubicBezTo>
                <a:close/>
              </a:path>
            </a:pathLst>
          </a:custGeom>
        </p:spPr>
      </p:pic>
      <p:sp>
        <p:nvSpPr>
          <p:cNvPr id="7" name="Retângulo Arredondado 6">
            <a:extLst>
              <a:ext uri="{FF2B5EF4-FFF2-40B4-BE49-F238E27FC236}">
                <a16:creationId xmlns:a16="http://schemas.microsoft.com/office/drawing/2014/main" id="{D80E1A8D-26B2-C49F-C8BC-9D179BE3C9FE}"/>
              </a:ext>
            </a:extLst>
          </p:cNvPr>
          <p:cNvSpPr/>
          <p:nvPr/>
        </p:nvSpPr>
        <p:spPr>
          <a:xfrm>
            <a:off x="4476643" y="2957336"/>
            <a:ext cx="1708030" cy="483079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2">
                    <a:lumMod val="75000"/>
                  </a:schemeClr>
                </a:solidFill>
              </a:rPr>
              <a:t>Classe</a:t>
            </a:r>
          </a:p>
        </p:txBody>
      </p:sp>
      <p:sp>
        <p:nvSpPr>
          <p:cNvPr id="11" name="Retângulo Arredondado 10">
            <a:extLst>
              <a:ext uri="{FF2B5EF4-FFF2-40B4-BE49-F238E27FC236}">
                <a16:creationId xmlns:a16="http://schemas.microsoft.com/office/drawing/2014/main" id="{2396CE7D-102B-893C-039F-181C4A6B5015}"/>
              </a:ext>
            </a:extLst>
          </p:cNvPr>
          <p:cNvSpPr/>
          <p:nvPr/>
        </p:nvSpPr>
        <p:spPr>
          <a:xfrm>
            <a:off x="4479655" y="3440415"/>
            <a:ext cx="1708030" cy="1181819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bg2">
                    <a:lumMod val="75000"/>
                  </a:schemeClr>
                </a:solidFill>
              </a:rPr>
              <a:t>Atributo1: Tipo</a:t>
            </a:r>
          </a:p>
          <a:p>
            <a:r>
              <a:rPr lang="pt-BR" dirty="0">
                <a:solidFill>
                  <a:schemeClr val="bg2">
                    <a:lumMod val="75000"/>
                  </a:schemeClr>
                </a:solidFill>
              </a:rPr>
              <a:t>Atributo2: Tipo</a:t>
            </a:r>
          </a:p>
          <a:p>
            <a:r>
              <a:rPr lang="pt-BR" dirty="0">
                <a:solidFill>
                  <a:schemeClr val="bg2">
                    <a:lumMod val="75000"/>
                  </a:schemeClr>
                </a:solidFill>
              </a:rPr>
              <a:t>Atributo3: Tipo</a:t>
            </a:r>
          </a:p>
        </p:txBody>
      </p:sp>
      <p:sp>
        <p:nvSpPr>
          <p:cNvPr id="13" name="Retângulo Arredondado 12">
            <a:extLst>
              <a:ext uri="{FF2B5EF4-FFF2-40B4-BE49-F238E27FC236}">
                <a16:creationId xmlns:a16="http://schemas.microsoft.com/office/drawing/2014/main" id="{35D1FB38-C830-4E1B-5928-9580B933DA0B}"/>
              </a:ext>
            </a:extLst>
          </p:cNvPr>
          <p:cNvSpPr/>
          <p:nvPr/>
        </p:nvSpPr>
        <p:spPr>
          <a:xfrm>
            <a:off x="4476643" y="4622234"/>
            <a:ext cx="1708030" cy="483079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bg2">
                    <a:lumMod val="75000"/>
                  </a:schemeClr>
                </a:solidFill>
              </a:rPr>
              <a:t>Método1: Tipo</a:t>
            </a:r>
          </a:p>
        </p:txBody>
      </p:sp>
      <p:sp>
        <p:nvSpPr>
          <p:cNvPr id="15" name="Retângulo Arredondado 14">
            <a:extLst>
              <a:ext uri="{FF2B5EF4-FFF2-40B4-BE49-F238E27FC236}">
                <a16:creationId xmlns:a16="http://schemas.microsoft.com/office/drawing/2014/main" id="{71B80721-A0B9-3124-644D-7275F4C14116}"/>
              </a:ext>
            </a:extLst>
          </p:cNvPr>
          <p:cNvSpPr/>
          <p:nvPr/>
        </p:nvSpPr>
        <p:spPr>
          <a:xfrm>
            <a:off x="7786778" y="1992430"/>
            <a:ext cx="1708030" cy="483079"/>
          </a:xfrm>
          <a:prstGeom prst="roundRect">
            <a:avLst>
              <a:gd name="adj" fmla="val 0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Objeto1</a:t>
            </a:r>
            <a:endParaRPr lang="pt-BR" dirty="0">
              <a:solidFill>
                <a:schemeClr val="accent2"/>
              </a:solidFill>
            </a:endParaRPr>
          </a:p>
        </p:txBody>
      </p:sp>
      <p:sp>
        <p:nvSpPr>
          <p:cNvPr id="16" name="Retângulo Arredondado 15">
            <a:extLst>
              <a:ext uri="{FF2B5EF4-FFF2-40B4-BE49-F238E27FC236}">
                <a16:creationId xmlns:a16="http://schemas.microsoft.com/office/drawing/2014/main" id="{0D5B3838-8451-6834-D474-EE5B5FABF7FB}"/>
              </a:ext>
            </a:extLst>
          </p:cNvPr>
          <p:cNvSpPr/>
          <p:nvPr/>
        </p:nvSpPr>
        <p:spPr>
          <a:xfrm>
            <a:off x="7789790" y="2475509"/>
            <a:ext cx="1708030" cy="1181819"/>
          </a:xfrm>
          <a:prstGeom prst="roundRect">
            <a:avLst>
              <a:gd name="adj" fmla="val 0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tx1"/>
                </a:solidFill>
              </a:rPr>
              <a:t>Atributo1</a:t>
            </a:r>
          </a:p>
          <a:p>
            <a:r>
              <a:rPr lang="pt-BR" dirty="0">
                <a:solidFill>
                  <a:schemeClr val="tx1"/>
                </a:solidFill>
              </a:rPr>
              <a:t>Atributo2</a:t>
            </a:r>
          </a:p>
          <a:p>
            <a:r>
              <a:rPr lang="pt-BR" dirty="0">
                <a:solidFill>
                  <a:schemeClr val="tx1"/>
                </a:solidFill>
              </a:rPr>
              <a:t>Atributo3</a:t>
            </a:r>
          </a:p>
        </p:txBody>
      </p:sp>
      <p:sp>
        <p:nvSpPr>
          <p:cNvPr id="17" name="Retângulo Arredondado 16">
            <a:extLst>
              <a:ext uri="{FF2B5EF4-FFF2-40B4-BE49-F238E27FC236}">
                <a16:creationId xmlns:a16="http://schemas.microsoft.com/office/drawing/2014/main" id="{990E3210-E23D-F83A-DD41-6E2E6CF5BECB}"/>
              </a:ext>
            </a:extLst>
          </p:cNvPr>
          <p:cNvSpPr/>
          <p:nvPr/>
        </p:nvSpPr>
        <p:spPr>
          <a:xfrm>
            <a:off x="7786778" y="3657328"/>
            <a:ext cx="1708030" cy="483079"/>
          </a:xfrm>
          <a:prstGeom prst="roundRect">
            <a:avLst>
              <a:gd name="adj" fmla="val 0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tx1"/>
                </a:solidFill>
              </a:rPr>
              <a:t>Método1</a:t>
            </a:r>
          </a:p>
        </p:txBody>
      </p:sp>
      <p:sp>
        <p:nvSpPr>
          <p:cNvPr id="18" name="Retângulo Arredondado 17">
            <a:extLst>
              <a:ext uri="{FF2B5EF4-FFF2-40B4-BE49-F238E27FC236}">
                <a16:creationId xmlns:a16="http://schemas.microsoft.com/office/drawing/2014/main" id="{F5C3ECA7-A588-3261-B692-96A27C6BC8C4}"/>
              </a:ext>
            </a:extLst>
          </p:cNvPr>
          <p:cNvSpPr/>
          <p:nvPr/>
        </p:nvSpPr>
        <p:spPr>
          <a:xfrm>
            <a:off x="7786778" y="4265671"/>
            <a:ext cx="1708030" cy="483079"/>
          </a:xfrm>
          <a:prstGeom prst="roundRect">
            <a:avLst>
              <a:gd name="adj" fmla="val 0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Objeto</a:t>
            </a:r>
            <a:endParaRPr lang="pt-BR" dirty="0">
              <a:solidFill>
                <a:schemeClr val="accent2"/>
              </a:solidFill>
            </a:endParaRPr>
          </a:p>
        </p:txBody>
      </p:sp>
      <p:sp>
        <p:nvSpPr>
          <p:cNvPr id="19" name="Retângulo Arredondado 18">
            <a:extLst>
              <a:ext uri="{FF2B5EF4-FFF2-40B4-BE49-F238E27FC236}">
                <a16:creationId xmlns:a16="http://schemas.microsoft.com/office/drawing/2014/main" id="{4D824774-01B3-6CC4-7B06-03B0B3CEF773}"/>
              </a:ext>
            </a:extLst>
          </p:cNvPr>
          <p:cNvSpPr/>
          <p:nvPr/>
        </p:nvSpPr>
        <p:spPr>
          <a:xfrm>
            <a:off x="7789790" y="4748750"/>
            <a:ext cx="1708030" cy="1181819"/>
          </a:xfrm>
          <a:prstGeom prst="roundRect">
            <a:avLst>
              <a:gd name="adj" fmla="val 0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tx1"/>
                </a:solidFill>
              </a:rPr>
              <a:t>Atributo1</a:t>
            </a:r>
          </a:p>
          <a:p>
            <a:r>
              <a:rPr lang="pt-BR" dirty="0">
                <a:solidFill>
                  <a:schemeClr val="tx1"/>
                </a:solidFill>
              </a:rPr>
              <a:t>Atributo2</a:t>
            </a:r>
          </a:p>
          <a:p>
            <a:r>
              <a:rPr lang="pt-BR" dirty="0">
                <a:solidFill>
                  <a:schemeClr val="tx1"/>
                </a:solidFill>
              </a:rPr>
              <a:t>Atributo3</a:t>
            </a:r>
          </a:p>
        </p:txBody>
      </p:sp>
      <p:sp>
        <p:nvSpPr>
          <p:cNvPr id="20" name="Retângulo Arredondado 19">
            <a:extLst>
              <a:ext uri="{FF2B5EF4-FFF2-40B4-BE49-F238E27FC236}">
                <a16:creationId xmlns:a16="http://schemas.microsoft.com/office/drawing/2014/main" id="{4D44E5CA-1E51-13BC-EAED-C293706A17C9}"/>
              </a:ext>
            </a:extLst>
          </p:cNvPr>
          <p:cNvSpPr/>
          <p:nvPr/>
        </p:nvSpPr>
        <p:spPr>
          <a:xfrm>
            <a:off x="7786778" y="5930569"/>
            <a:ext cx="1708030" cy="483079"/>
          </a:xfrm>
          <a:prstGeom prst="roundRect">
            <a:avLst>
              <a:gd name="adj" fmla="val 0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tx1"/>
                </a:solidFill>
              </a:rPr>
              <a:t>Método1</a:t>
            </a:r>
          </a:p>
        </p:txBody>
      </p:sp>
      <p:sp>
        <p:nvSpPr>
          <p:cNvPr id="21" name="Seta para a Direita Listrada 20">
            <a:extLst>
              <a:ext uri="{FF2B5EF4-FFF2-40B4-BE49-F238E27FC236}">
                <a16:creationId xmlns:a16="http://schemas.microsoft.com/office/drawing/2014/main" id="{AF417F02-983C-7C09-D4EB-FF281A4DB05E}"/>
              </a:ext>
            </a:extLst>
          </p:cNvPr>
          <p:cNvSpPr/>
          <p:nvPr/>
        </p:nvSpPr>
        <p:spPr>
          <a:xfrm>
            <a:off x="6366294" y="3657328"/>
            <a:ext cx="1268083" cy="724891"/>
          </a:xfrm>
          <a:prstGeom prst="strip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3EC89574-FDA4-A8C0-A5A6-1C75FAEE07AD}"/>
              </a:ext>
            </a:extLst>
          </p:cNvPr>
          <p:cNvSpPr txBox="1"/>
          <p:nvPr/>
        </p:nvSpPr>
        <p:spPr>
          <a:xfrm>
            <a:off x="6340086" y="3268041"/>
            <a:ext cx="1186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INSTANCIA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11057C50-F751-6556-347B-CA329DDFC510}"/>
              </a:ext>
            </a:extLst>
          </p:cNvPr>
          <p:cNvSpPr txBox="1"/>
          <p:nvPr/>
        </p:nvSpPr>
        <p:spPr>
          <a:xfrm>
            <a:off x="4291218" y="5129245"/>
            <a:ext cx="1937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MOLDE/ESQUEMA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5415075F-290D-357F-C0EE-25F84FF59AF7}"/>
              </a:ext>
            </a:extLst>
          </p:cNvPr>
          <p:cNvSpPr txBox="1"/>
          <p:nvPr/>
        </p:nvSpPr>
        <p:spPr>
          <a:xfrm>
            <a:off x="9656005" y="3868072"/>
            <a:ext cx="15816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ENTIDADES NA</a:t>
            </a:r>
          </a:p>
          <a:p>
            <a:r>
              <a:rPr lang="pt-BR" dirty="0"/>
              <a:t>MEMÓRIA</a:t>
            </a:r>
          </a:p>
        </p:txBody>
      </p:sp>
      <p:sp>
        <p:nvSpPr>
          <p:cNvPr id="25" name="Chave Direita 24">
            <a:extLst>
              <a:ext uri="{FF2B5EF4-FFF2-40B4-BE49-F238E27FC236}">
                <a16:creationId xmlns:a16="http://schemas.microsoft.com/office/drawing/2014/main" id="{C76FC8A1-4909-F0FA-21F8-F2988958CC62}"/>
              </a:ext>
            </a:extLst>
          </p:cNvPr>
          <p:cNvSpPr/>
          <p:nvPr/>
        </p:nvSpPr>
        <p:spPr>
          <a:xfrm>
            <a:off x="9494808" y="1871932"/>
            <a:ext cx="158150" cy="4606506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b="1" dirty="0">
              <a:ln w="57150">
                <a:solidFill>
                  <a:schemeClr val="tx1"/>
                </a:solidFill>
              </a:ln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1777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93B9158-B64A-6E2D-6254-C6082DACDC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A1B50FD-FFAB-B80F-6754-59EDC64164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FF282E3-21FB-FB91-3D09-7B3B000BC9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231EEC8-9C14-110E-3D50-F7AA400C2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874" y="1153571"/>
            <a:ext cx="3928299" cy="4461163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rgbClr val="FFFFFF"/>
                </a:solidFill>
              </a:rPr>
              <a:t>Principais conceitos da POO:</a:t>
            </a:r>
            <a:br>
              <a:rPr lang="pt-BR" dirty="0">
                <a:solidFill>
                  <a:srgbClr val="FFFFFF"/>
                </a:solidFill>
              </a:rPr>
            </a:br>
            <a:r>
              <a:rPr lang="pt-BR" dirty="0">
                <a:solidFill>
                  <a:srgbClr val="FFFF00"/>
                </a:solidFill>
              </a:rPr>
              <a:t>Encapsulamento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44655AF9-18EA-6D73-9FD6-4F479A041E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9830D77-514F-7106-796E-F843165CC4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5633" y="266420"/>
            <a:ext cx="6906491" cy="3727609"/>
          </a:xfrm>
        </p:spPr>
        <p:txBody>
          <a:bodyPr anchor="ctr">
            <a:normAutofit fontScale="85000" lnSpcReduction="10000"/>
          </a:bodyPr>
          <a:lstStyle/>
          <a:p>
            <a:r>
              <a:rPr lang="pt-BR" b="1" dirty="0"/>
              <a:t>Encapsulamento:</a:t>
            </a:r>
          </a:p>
          <a:p>
            <a:endParaRPr lang="pt-BR" dirty="0"/>
          </a:p>
          <a:p>
            <a:pPr lvl="1"/>
            <a:r>
              <a:rPr lang="pt-BR" b="1" dirty="0"/>
              <a:t>Definição:</a:t>
            </a:r>
            <a:r>
              <a:rPr lang="pt-BR" dirty="0"/>
              <a:t> Encapsulamento refere-se à prática de agrupar os dados (variáveis) e os métodos (funções) que operam nesses dados em uma única unidade chamada classe. O encapsulamento implica em esconder a implementação interna dos objetos e expor apenas a interface necessária para interagir com esses objetos.</a:t>
            </a:r>
          </a:p>
          <a:p>
            <a:pPr lvl="1"/>
            <a:endParaRPr lang="pt-BR" dirty="0"/>
          </a:p>
          <a:p>
            <a:pPr lvl="1"/>
            <a:r>
              <a:rPr lang="pt-BR" b="1" dirty="0"/>
              <a:t>Objetivo:</a:t>
            </a:r>
            <a:r>
              <a:rPr lang="pt-BR" dirty="0"/>
              <a:t> Proteger a integridade dos dados, restringindo o acesso direto a eles e promovendo a modificação através de métodos específicos. Isso ajuda a prevenir alterações indesejadas nos dados e facilita a manutenção do código.</a:t>
            </a:r>
          </a:p>
        </p:txBody>
      </p:sp>
      <p:pic>
        <p:nvPicPr>
          <p:cNvPr id="4" name="Imagem 3" descr="Logotipo, nome da empresa&#10;&#10;Descrição gerada automaticamente">
            <a:extLst>
              <a:ext uri="{FF2B5EF4-FFF2-40B4-BE49-F238E27FC236}">
                <a16:creationId xmlns:a16="http://schemas.microsoft.com/office/drawing/2014/main" id="{4085434F-E0E8-7F04-6D40-A7F433A1D4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9925" y="5824981"/>
            <a:ext cx="1065914" cy="1065914"/>
          </a:xfrm>
          <a:custGeom>
            <a:avLst/>
            <a:gdLst/>
            <a:ahLst/>
            <a:cxnLst/>
            <a:rect l="l" t="t" r="r" b="b"/>
            <a:pathLst>
              <a:path w="2833631" h="2677010">
                <a:moveTo>
                  <a:pt x="49418" y="0"/>
                </a:moveTo>
                <a:lnTo>
                  <a:pt x="2784213" y="0"/>
                </a:lnTo>
                <a:cubicBezTo>
                  <a:pt x="2811506" y="0"/>
                  <a:pt x="2833631" y="22125"/>
                  <a:pt x="2833631" y="49418"/>
                </a:cubicBezTo>
                <a:lnTo>
                  <a:pt x="2833631" y="2627592"/>
                </a:lnTo>
                <a:cubicBezTo>
                  <a:pt x="2833631" y="2654885"/>
                  <a:pt x="2811506" y="2677010"/>
                  <a:pt x="2784213" y="2677010"/>
                </a:cubicBezTo>
                <a:lnTo>
                  <a:pt x="49418" y="2677010"/>
                </a:lnTo>
                <a:cubicBezTo>
                  <a:pt x="22125" y="2677010"/>
                  <a:pt x="0" y="2654885"/>
                  <a:pt x="0" y="2627592"/>
                </a:cubicBezTo>
                <a:lnTo>
                  <a:pt x="0" y="49418"/>
                </a:lnTo>
                <a:cubicBezTo>
                  <a:pt x="0" y="22125"/>
                  <a:pt x="22125" y="0"/>
                  <a:pt x="49418" y="0"/>
                </a:cubicBezTo>
                <a:close/>
              </a:path>
            </a:pathLst>
          </a:custGeom>
        </p:spPr>
      </p:pic>
      <p:grpSp>
        <p:nvGrpSpPr>
          <p:cNvPr id="9" name="Agrupar 8">
            <a:extLst>
              <a:ext uri="{FF2B5EF4-FFF2-40B4-BE49-F238E27FC236}">
                <a16:creationId xmlns:a16="http://schemas.microsoft.com/office/drawing/2014/main" id="{50EADD53-9FA9-5D71-4A02-38ADFDC79A60}"/>
              </a:ext>
            </a:extLst>
          </p:cNvPr>
          <p:cNvGrpSpPr/>
          <p:nvPr/>
        </p:nvGrpSpPr>
        <p:grpSpPr>
          <a:xfrm>
            <a:off x="4908430" y="4260449"/>
            <a:ext cx="2375140" cy="2147977"/>
            <a:chOff x="6096000" y="2845193"/>
            <a:chExt cx="2375140" cy="2147977"/>
          </a:xfrm>
        </p:grpSpPr>
        <p:sp>
          <p:nvSpPr>
            <p:cNvPr id="5" name="Retângulo Arredondado 4">
              <a:extLst>
                <a:ext uri="{FF2B5EF4-FFF2-40B4-BE49-F238E27FC236}">
                  <a16:creationId xmlns:a16="http://schemas.microsoft.com/office/drawing/2014/main" id="{E8443714-9910-A864-F5B7-5393A3F93C4C}"/>
                </a:ext>
              </a:extLst>
            </p:cNvPr>
            <p:cNvSpPr/>
            <p:nvPr/>
          </p:nvSpPr>
          <p:spPr>
            <a:xfrm>
              <a:off x="6096000" y="2845193"/>
              <a:ext cx="2372128" cy="483079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prstDash val="dash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bg2">
                      <a:lumMod val="75000"/>
                    </a:schemeClr>
                  </a:solidFill>
                </a:rPr>
                <a:t>Classe</a:t>
              </a:r>
            </a:p>
          </p:txBody>
        </p:sp>
        <p:sp>
          <p:nvSpPr>
            <p:cNvPr id="6" name="Retângulo Arredondado 5">
              <a:extLst>
                <a:ext uri="{FF2B5EF4-FFF2-40B4-BE49-F238E27FC236}">
                  <a16:creationId xmlns:a16="http://schemas.microsoft.com/office/drawing/2014/main" id="{6838A9FF-BCD7-A60A-0EBF-D4623E1A560E}"/>
                </a:ext>
              </a:extLst>
            </p:cNvPr>
            <p:cNvSpPr/>
            <p:nvPr/>
          </p:nvSpPr>
          <p:spPr>
            <a:xfrm>
              <a:off x="6099012" y="3328272"/>
              <a:ext cx="2372128" cy="1181819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prstDash val="dash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accent2"/>
                  </a:solidFill>
                </a:rPr>
                <a:t>privado</a:t>
              </a:r>
              <a:r>
                <a:rPr lang="pt-BR" dirty="0">
                  <a:solidFill>
                    <a:schemeClr val="bg2">
                      <a:lumMod val="75000"/>
                    </a:schemeClr>
                  </a:solidFill>
                </a:rPr>
                <a:t> Atributo1: Tipo</a:t>
              </a:r>
            </a:p>
            <a:p>
              <a:r>
                <a:rPr lang="pt-BR" dirty="0">
                  <a:solidFill>
                    <a:schemeClr val="accent2"/>
                  </a:solidFill>
                </a:rPr>
                <a:t>privado</a:t>
              </a:r>
              <a:r>
                <a:rPr lang="pt-BR" dirty="0">
                  <a:solidFill>
                    <a:schemeClr val="bg2">
                      <a:lumMod val="75000"/>
                    </a:schemeClr>
                  </a:solidFill>
                </a:rPr>
                <a:t> Atributo2: Tipo</a:t>
              </a:r>
            </a:p>
            <a:p>
              <a:r>
                <a:rPr lang="pt-BR" dirty="0">
                  <a:solidFill>
                    <a:schemeClr val="accent2"/>
                  </a:solidFill>
                </a:rPr>
                <a:t>privado</a:t>
              </a:r>
              <a:r>
                <a:rPr lang="pt-BR" dirty="0">
                  <a:solidFill>
                    <a:schemeClr val="bg2">
                      <a:lumMod val="75000"/>
                    </a:schemeClr>
                  </a:solidFill>
                </a:rPr>
                <a:t> Atributo3: Tipo</a:t>
              </a:r>
            </a:p>
          </p:txBody>
        </p:sp>
        <p:sp>
          <p:nvSpPr>
            <p:cNvPr id="7" name="Retângulo Arredondado 6">
              <a:extLst>
                <a:ext uri="{FF2B5EF4-FFF2-40B4-BE49-F238E27FC236}">
                  <a16:creationId xmlns:a16="http://schemas.microsoft.com/office/drawing/2014/main" id="{FC537141-984D-B69F-4DA7-82C703B0D3EA}"/>
                </a:ext>
              </a:extLst>
            </p:cNvPr>
            <p:cNvSpPr/>
            <p:nvPr/>
          </p:nvSpPr>
          <p:spPr>
            <a:xfrm>
              <a:off x="6096000" y="4510091"/>
              <a:ext cx="2372128" cy="483079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prstDash val="dash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accent2"/>
                  </a:solidFill>
                </a:rPr>
                <a:t>público</a:t>
              </a:r>
              <a:r>
                <a:rPr lang="pt-BR" dirty="0">
                  <a:solidFill>
                    <a:schemeClr val="bg2">
                      <a:lumMod val="75000"/>
                    </a:schemeClr>
                  </a:solidFill>
                </a:rPr>
                <a:t> Método1: Tipo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53546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BF099C5-975D-34F8-A779-6D8D631BD4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CE7749E-5B93-5ABA-C476-128C0E4517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623ED0-DFBB-43C3-B94C-876364D9FA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BD04CB2-7113-E6EA-39CA-82B9B92D8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129" y="1101813"/>
            <a:ext cx="3200400" cy="4461163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rgbClr val="FFFFFF"/>
                </a:solidFill>
              </a:rPr>
              <a:t>Principais conceitos da POO:</a:t>
            </a:r>
            <a:br>
              <a:rPr lang="pt-BR" dirty="0">
                <a:solidFill>
                  <a:srgbClr val="FFFFFF"/>
                </a:solidFill>
              </a:rPr>
            </a:br>
            <a:r>
              <a:rPr lang="pt-BR" dirty="0">
                <a:solidFill>
                  <a:srgbClr val="FFFF00"/>
                </a:solidFill>
              </a:rPr>
              <a:t>Herança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703C9269-DD9C-9ADA-837D-2E0C9E482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Imagem 3" descr="Logotipo, nome da empresa&#10;&#10;Descrição gerada automaticamente">
            <a:extLst>
              <a:ext uri="{FF2B5EF4-FFF2-40B4-BE49-F238E27FC236}">
                <a16:creationId xmlns:a16="http://schemas.microsoft.com/office/drawing/2014/main" id="{FCFBA3CA-491A-A18F-DCC7-55FE7A7D81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9925" y="5824981"/>
            <a:ext cx="1065914" cy="1065914"/>
          </a:xfrm>
          <a:custGeom>
            <a:avLst/>
            <a:gdLst/>
            <a:ahLst/>
            <a:cxnLst/>
            <a:rect l="l" t="t" r="r" b="b"/>
            <a:pathLst>
              <a:path w="2833631" h="2677010">
                <a:moveTo>
                  <a:pt x="49418" y="0"/>
                </a:moveTo>
                <a:lnTo>
                  <a:pt x="2784213" y="0"/>
                </a:lnTo>
                <a:cubicBezTo>
                  <a:pt x="2811506" y="0"/>
                  <a:pt x="2833631" y="22125"/>
                  <a:pt x="2833631" y="49418"/>
                </a:cubicBezTo>
                <a:lnTo>
                  <a:pt x="2833631" y="2627592"/>
                </a:lnTo>
                <a:cubicBezTo>
                  <a:pt x="2833631" y="2654885"/>
                  <a:pt x="2811506" y="2677010"/>
                  <a:pt x="2784213" y="2677010"/>
                </a:cubicBezTo>
                <a:lnTo>
                  <a:pt x="49418" y="2677010"/>
                </a:lnTo>
                <a:cubicBezTo>
                  <a:pt x="22125" y="2677010"/>
                  <a:pt x="0" y="2654885"/>
                  <a:pt x="0" y="2627592"/>
                </a:cubicBezTo>
                <a:lnTo>
                  <a:pt x="0" y="49418"/>
                </a:lnTo>
                <a:cubicBezTo>
                  <a:pt x="0" y="22125"/>
                  <a:pt x="22125" y="0"/>
                  <a:pt x="49418" y="0"/>
                </a:cubicBezTo>
                <a:close/>
              </a:path>
            </a:pathLst>
          </a:cu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E43F6A29-9A3E-145D-1901-5EBA71EE39CF}"/>
              </a:ext>
            </a:extLst>
          </p:cNvPr>
          <p:cNvSpPr txBox="1"/>
          <p:nvPr/>
        </p:nvSpPr>
        <p:spPr>
          <a:xfrm>
            <a:off x="4167271" y="319088"/>
            <a:ext cx="7607786" cy="35086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b="1" dirty="0"/>
              <a:t>Herança: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pt-BR" b="1" dirty="0"/>
              <a:t> </a:t>
            </a:r>
            <a:r>
              <a:rPr lang="pt-BR" sz="2000" b="1" dirty="0"/>
              <a:t>Definição:</a:t>
            </a:r>
            <a:r>
              <a:rPr lang="pt-BR" sz="2000" dirty="0"/>
              <a:t> Herança é um mecanismo que permite que uma classe (subclasse ou classe derivada) herde os atributos e métodos de outra classe (superclasse ou classe base). A subclasse pode estender ou especializar a funcionalidade da superclasse.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pt-BR" sz="20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pt-BR" sz="2000" b="1" dirty="0"/>
              <a:t> Objetivo:</a:t>
            </a:r>
            <a:r>
              <a:rPr lang="pt-BR" sz="2000" dirty="0"/>
              <a:t> Reutilizar código, promover a extensibilidade e facilitar a criação de hierarquias de classes. A herança permite modelar relações entre objetos de maneira mais natural, refletindo a relação "é um" entre as classes.</a:t>
            </a:r>
          </a:p>
        </p:txBody>
      </p:sp>
      <p:pic>
        <p:nvPicPr>
          <p:cNvPr id="13" name="Imagem 12" descr="Forma&#10;&#10;Descrição gerada automaticamente com confiança baixa">
            <a:extLst>
              <a:ext uri="{FF2B5EF4-FFF2-40B4-BE49-F238E27FC236}">
                <a16:creationId xmlns:a16="http://schemas.microsoft.com/office/drawing/2014/main" id="{4C31A4EB-3AA7-D655-CF03-5398BEBF72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2103" y="3598571"/>
            <a:ext cx="1612779" cy="2807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3644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6F34019-234C-018D-6BE5-65C94A68A4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45F40CA-F38F-69B3-A141-609E0239AD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2438B4FB-E541-8D72-DF63-3149B20DB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5D50A7A-27C1-5B6A-4D08-0E4C947DD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260" y="1093188"/>
            <a:ext cx="3200400" cy="4461163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rgbClr val="FFFFFF"/>
                </a:solidFill>
              </a:rPr>
              <a:t>Principais conceitos da POO:</a:t>
            </a:r>
            <a:br>
              <a:rPr lang="pt-BR" dirty="0">
                <a:solidFill>
                  <a:srgbClr val="FFFFFF"/>
                </a:solidFill>
              </a:rPr>
            </a:br>
            <a:r>
              <a:rPr lang="pt-BR" dirty="0">
                <a:solidFill>
                  <a:srgbClr val="FFFF00"/>
                </a:solidFill>
              </a:rPr>
              <a:t>Polimorfismo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C2A184C-4961-E3EE-8386-30372B7667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Imagem 3" descr="Logotipo, nome da empresa&#10;&#10;Descrição gerada automaticamente">
            <a:extLst>
              <a:ext uri="{FF2B5EF4-FFF2-40B4-BE49-F238E27FC236}">
                <a16:creationId xmlns:a16="http://schemas.microsoft.com/office/drawing/2014/main" id="{F04A67F5-9372-C682-3F61-7EE243540B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9925" y="5824981"/>
            <a:ext cx="1065914" cy="1065914"/>
          </a:xfrm>
          <a:custGeom>
            <a:avLst/>
            <a:gdLst/>
            <a:ahLst/>
            <a:cxnLst/>
            <a:rect l="l" t="t" r="r" b="b"/>
            <a:pathLst>
              <a:path w="2833631" h="2677010">
                <a:moveTo>
                  <a:pt x="49418" y="0"/>
                </a:moveTo>
                <a:lnTo>
                  <a:pt x="2784213" y="0"/>
                </a:lnTo>
                <a:cubicBezTo>
                  <a:pt x="2811506" y="0"/>
                  <a:pt x="2833631" y="22125"/>
                  <a:pt x="2833631" y="49418"/>
                </a:cubicBezTo>
                <a:lnTo>
                  <a:pt x="2833631" y="2627592"/>
                </a:lnTo>
                <a:cubicBezTo>
                  <a:pt x="2833631" y="2654885"/>
                  <a:pt x="2811506" y="2677010"/>
                  <a:pt x="2784213" y="2677010"/>
                </a:cubicBezTo>
                <a:lnTo>
                  <a:pt x="49418" y="2677010"/>
                </a:lnTo>
                <a:cubicBezTo>
                  <a:pt x="22125" y="2677010"/>
                  <a:pt x="0" y="2654885"/>
                  <a:pt x="0" y="2627592"/>
                </a:cubicBezTo>
                <a:lnTo>
                  <a:pt x="0" y="49418"/>
                </a:lnTo>
                <a:cubicBezTo>
                  <a:pt x="0" y="22125"/>
                  <a:pt x="22125" y="0"/>
                  <a:pt x="49418" y="0"/>
                </a:cubicBezTo>
                <a:close/>
              </a:path>
            </a:pathLst>
          </a:cu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BB664B5F-79F4-59A9-1F10-30735A733A97}"/>
              </a:ext>
            </a:extLst>
          </p:cNvPr>
          <p:cNvSpPr txBox="1"/>
          <p:nvPr/>
        </p:nvSpPr>
        <p:spPr>
          <a:xfrm>
            <a:off x="4167272" y="319088"/>
            <a:ext cx="7551256" cy="44319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b="1" dirty="0"/>
              <a:t>Polimorfismo</a:t>
            </a:r>
            <a:r>
              <a:rPr lang="pt-BR" b="1" dirty="0"/>
              <a:t>:</a:t>
            </a:r>
          </a:p>
          <a:p>
            <a:endParaRPr lang="pt-B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000" b="1" dirty="0"/>
              <a:t>Definição:</a:t>
            </a:r>
            <a:r>
              <a:rPr lang="pt-BR" sz="2000" dirty="0"/>
              <a:t> Polimorfismo refere-se à capacidade de um objeto tomar diferentes formas ou comportar-se de maneiras diferentes com base no contexto. Existem dois tipos principais de polimorfismo: </a:t>
            </a:r>
            <a:r>
              <a:rPr lang="pt-BR" sz="2000" dirty="0">
                <a:solidFill>
                  <a:srgbClr val="FF0000"/>
                </a:solidFill>
              </a:rPr>
              <a:t>polimorfismo de sobrecarga</a:t>
            </a:r>
            <a:r>
              <a:rPr lang="pt-BR" sz="2000" dirty="0"/>
              <a:t> (métodos com o mesmo nome, mas diferentes parâmetros) e </a:t>
            </a:r>
            <a:r>
              <a:rPr lang="pt-BR" sz="2000" dirty="0">
                <a:solidFill>
                  <a:srgbClr val="FF0000"/>
                </a:solidFill>
              </a:rPr>
              <a:t>polimorfismo de sobreposição</a:t>
            </a:r>
            <a:r>
              <a:rPr lang="pt-BR" sz="2000" dirty="0"/>
              <a:t> (métodos na classe derivada substituindo métodos na classe base).</a:t>
            </a:r>
          </a:p>
          <a:p>
            <a:pPr>
              <a:buFont typeface="Arial" panose="020B0604020202020204" pitchFamily="34" charset="0"/>
              <a:buChar char="•"/>
            </a:pPr>
            <a:endParaRPr lang="pt-BR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000" b="1" dirty="0"/>
              <a:t>Objetivo:</a:t>
            </a:r>
            <a:r>
              <a:rPr lang="pt-BR" sz="2000" dirty="0"/>
              <a:t> Melhorar a flexibilidade e a extensibilidade do código. O polimorfismo permite que diferentes objetos possam ser tratados de maneira uniforme, simplificando a lógica do programa.</a:t>
            </a:r>
          </a:p>
        </p:txBody>
      </p:sp>
    </p:spTree>
    <p:extLst>
      <p:ext uri="{BB962C8B-B14F-4D97-AF65-F5344CB8AC3E}">
        <p14:creationId xmlns:p14="http://schemas.microsoft.com/office/powerpoint/2010/main" val="563319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DF1D0CC-0DDA-C739-B83C-DC78C98D93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4B8D680-2448-4195-E42D-AEA576A7E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AA27276-7662-F9C6-D31D-B379332D77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5F091CF-853D-359E-7030-21E9A2EE5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260" y="1093188"/>
            <a:ext cx="3200400" cy="4461163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rgbClr val="FFFFFF"/>
                </a:solidFill>
              </a:rPr>
              <a:t>Principais conceitos da POO:</a:t>
            </a:r>
            <a:br>
              <a:rPr lang="pt-BR" dirty="0">
                <a:solidFill>
                  <a:srgbClr val="FFFFFF"/>
                </a:solidFill>
              </a:rPr>
            </a:br>
            <a:r>
              <a:rPr lang="pt-BR" dirty="0">
                <a:solidFill>
                  <a:srgbClr val="FFFF00"/>
                </a:solidFill>
              </a:rPr>
              <a:t>Abstração de métodos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D1B33535-5140-D234-E7E2-8A0A3B854D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Imagem 3" descr="Logotipo, nome da empresa&#10;&#10;Descrição gerada automaticamente">
            <a:extLst>
              <a:ext uri="{FF2B5EF4-FFF2-40B4-BE49-F238E27FC236}">
                <a16:creationId xmlns:a16="http://schemas.microsoft.com/office/drawing/2014/main" id="{FAADEC1E-157F-74A5-2117-31B0031209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9925" y="5824981"/>
            <a:ext cx="1065914" cy="1065914"/>
          </a:xfrm>
          <a:custGeom>
            <a:avLst/>
            <a:gdLst/>
            <a:ahLst/>
            <a:cxnLst/>
            <a:rect l="l" t="t" r="r" b="b"/>
            <a:pathLst>
              <a:path w="2833631" h="2677010">
                <a:moveTo>
                  <a:pt x="49418" y="0"/>
                </a:moveTo>
                <a:lnTo>
                  <a:pt x="2784213" y="0"/>
                </a:lnTo>
                <a:cubicBezTo>
                  <a:pt x="2811506" y="0"/>
                  <a:pt x="2833631" y="22125"/>
                  <a:pt x="2833631" y="49418"/>
                </a:cubicBezTo>
                <a:lnTo>
                  <a:pt x="2833631" y="2627592"/>
                </a:lnTo>
                <a:cubicBezTo>
                  <a:pt x="2833631" y="2654885"/>
                  <a:pt x="2811506" y="2677010"/>
                  <a:pt x="2784213" y="2677010"/>
                </a:cubicBezTo>
                <a:lnTo>
                  <a:pt x="49418" y="2677010"/>
                </a:lnTo>
                <a:cubicBezTo>
                  <a:pt x="22125" y="2677010"/>
                  <a:pt x="0" y="2654885"/>
                  <a:pt x="0" y="2627592"/>
                </a:cubicBezTo>
                <a:lnTo>
                  <a:pt x="0" y="49418"/>
                </a:lnTo>
                <a:cubicBezTo>
                  <a:pt x="0" y="22125"/>
                  <a:pt x="22125" y="0"/>
                  <a:pt x="49418" y="0"/>
                </a:cubicBezTo>
                <a:close/>
              </a:path>
            </a:pathLst>
          </a:cu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6CFF3ADF-945D-5E57-C16F-207B82083126}"/>
              </a:ext>
            </a:extLst>
          </p:cNvPr>
          <p:cNvSpPr txBox="1"/>
          <p:nvPr/>
        </p:nvSpPr>
        <p:spPr>
          <a:xfrm>
            <a:off x="4167272" y="319088"/>
            <a:ext cx="7466563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b="1" dirty="0"/>
              <a:t>Abstração: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000" b="1" dirty="0"/>
              <a:t>Definição:</a:t>
            </a:r>
            <a:r>
              <a:rPr lang="pt-BR" sz="2000" dirty="0"/>
              <a:t> Abstração envolve a criação de modelos simplificados e representações de entidades do mundo real. Na POO, as classes são uma forma de abstração, onde se identificam as características essenciais e o comportamento de um objeto, enquanto se omitem os detalhes desnecessários.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pt-BR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000" b="1" dirty="0"/>
              <a:t>Objetivo:</a:t>
            </a:r>
            <a:r>
              <a:rPr lang="pt-BR" sz="2000" dirty="0"/>
              <a:t> Simplificar a complexidade do sistema, fornecendo uma visão de alto nível. Abstração permite que os programadores concentrem-se nos aspectos relevantes de um objeto ou sistema, tornando mais fácil entender, implementar e manter o código.</a:t>
            </a:r>
          </a:p>
        </p:txBody>
      </p:sp>
    </p:spTree>
    <p:extLst>
      <p:ext uri="{BB962C8B-B14F-4D97-AF65-F5344CB8AC3E}">
        <p14:creationId xmlns:p14="http://schemas.microsoft.com/office/powerpoint/2010/main" val="37184415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F27364A-9CE8-96BE-6306-40035590DB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A52C8FC-3CA7-0B20-EFFD-603BABFC78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2EC461EE-96BE-A266-07D7-91B5CBDF70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B981489-28B8-3E48-CFC8-D92304B68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129" y="1075935"/>
            <a:ext cx="3929013" cy="4461163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rgbClr val="FFFFFF"/>
                </a:solidFill>
              </a:rPr>
              <a:t>Relacionamento entre objetos:</a:t>
            </a:r>
            <a:br>
              <a:rPr lang="pt-BR" dirty="0">
                <a:solidFill>
                  <a:srgbClr val="FFFFFF"/>
                </a:solidFill>
              </a:rPr>
            </a:br>
            <a:r>
              <a:rPr lang="pt-BR" dirty="0">
                <a:solidFill>
                  <a:srgbClr val="FFFF00"/>
                </a:solidFill>
              </a:rPr>
              <a:t>Agregação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656184F6-0153-5EF3-2094-BC0F655B6B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Imagem 3" descr="Logotipo, nome da empresa&#10;&#10;Descrição gerada automaticamente">
            <a:extLst>
              <a:ext uri="{FF2B5EF4-FFF2-40B4-BE49-F238E27FC236}">
                <a16:creationId xmlns:a16="http://schemas.microsoft.com/office/drawing/2014/main" id="{44CA892C-6958-3FCD-AE25-1E153BCEEC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9925" y="5824981"/>
            <a:ext cx="1065914" cy="1065914"/>
          </a:xfrm>
          <a:custGeom>
            <a:avLst/>
            <a:gdLst/>
            <a:ahLst/>
            <a:cxnLst/>
            <a:rect l="l" t="t" r="r" b="b"/>
            <a:pathLst>
              <a:path w="2833631" h="2677010">
                <a:moveTo>
                  <a:pt x="49418" y="0"/>
                </a:moveTo>
                <a:lnTo>
                  <a:pt x="2784213" y="0"/>
                </a:lnTo>
                <a:cubicBezTo>
                  <a:pt x="2811506" y="0"/>
                  <a:pt x="2833631" y="22125"/>
                  <a:pt x="2833631" y="49418"/>
                </a:cubicBezTo>
                <a:lnTo>
                  <a:pt x="2833631" y="2627592"/>
                </a:lnTo>
                <a:cubicBezTo>
                  <a:pt x="2833631" y="2654885"/>
                  <a:pt x="2811506" y="2677010"/>
                  <a:pt x="2784213" y="2677010"/>
                </a:cubicBezTo>
                <a:lnTo>
                  <a:pt x="49418" y="2677010"/>
                </a:lnTo>
                <a:cubicBezTo>
                  <a:pt x="22125" y="2677010"/>
                  <a:pt x="0" y="2654885"/>
                  <a:pt x="0" y="2627592"/>
                </a:cubicBezTo>
                <a:lnTo>
                  <a:pt x="0" y="49418"/>
                </a:lnTo>
                <a:cubicBezTo>
                  <a:pt x="0" y="22125"/>
                  <a:pt x="22125" y="0"/>
                  <a:pt x="49418" y="0"/>
                </a:cubicBezTo>
                <a:close/>
              </a:path>
            </a:pathLst>
          </a:cu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B1CA2A5B-2244-1E75-F834-FE7C314B9453}"/>
              </a:ext>
            </a:extLst>
          </p:cNvPr>
          <p:cNvSpPr txBox="1"/>
          <p:nvPr/>
        </p:nvSpPr>
        <p:spPr>
          <a:xfrm>
            <a:off x="4164223" y="221275"/>
            <a:ext cx="6159260" cy="38164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b="1" dirty="0"/>
              <a:t>Agregação: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000" b="1" dirty="0"/>
              <a:t>Definição:</a:t>
            </a:r>
            <a:r>
              <a:rPr lang="pt-BR" sz="2000" dirty="0"/>
              <a:t> Agregação é uma relação entre duas classes em que uma classe é parte de outra, mas ambas podem existir independentemente. É uma relação "</a:t>
            </a:r>
            <a:r>
              <a:rPr lang="pt-BR" sz="2000" dirty="0" err="1"/>
              <a:t>tem-um</a:t>
            </a:r>
            <a:r>
              <a:rPr lang="pt-BR" sz="2000" dirty="0"/>
              <a:t>" fraca, indicando que um objeto pode conter outro, mas a existência de um não é fundamental para o outro.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pt-BR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000" b="1" dirty="0"/>
              <a:t>Exemplo:</a:t>
            </a:r>
            <a:r>
              <a:rPr lang="pt-BR" sz="2000" dirty="0"/>
              <a:t> Um departamento pode agregar vários funcionários. Se o departamento for dissolvido, os funcionários ainda existirão.</a:t>
            </a:r>
          </a:p>
        </p:txBody>
      </p:sp>
    </p:spTree>
    <p:extLst>
      <p:ext uri="{BB962C8B-B14F-4D97-AF65-F5344CB8AC3E}">
        <p14:creationId xmlns:p14="http://schemas.microsoft.com/office/powerpoint/2010/main" val="18909448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F27364A-9CE8-96BE-6306-40035590DB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A52C8FC-3CA7-0B20-EFFD-603BABFC78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2EC461EE-96BE-A266-07D7-91B5CBDF70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B981489-28B8-3E48-CFC8-D92304B68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129" y="1075935"/>
            <a:ext cx="3929013" cy="4461163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rgbClr val="FFFFFF"/>
                </a:solidFill>
              </a:rPr>
              <a:t>Relacionamento entre objetos:</a:t>
            </a:r>
            <a:br>
              <a:rPr lang="pt-BR" dirty="0">
                <a:solidFill>
                  <a:srgbClr val="FFFFFF"/>
                </a:solidFill>
              </a:rPr>
            </a:br>
            <a:r>
              <a:rPr lang="pt-BR" dirty="0">
                <a:solidFill>
                  <a:srgbClr val="FFFF00"/>
                </a:solidFill>
              </a:rPr>
              <a:t>Composição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656184F6-0153-5EF3-2094-BC0F655B6B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Imagem 3" descr="Logotipo, nome da empresa&#10;&#10;Descrição gerada automaticamente">
            <a:extLst>
              <a:ext uri="{FF2B5EF4-FFF2-40B4-BE49-F238E27FC236}">
                <a16:creationId xmlns:a16="http://schemas.microsoft.com/office/drawing/2014/main" id="{44CA892C-6958-3FCD-AE25-1E153BCEEC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9925" y="5824981"/>
            <a:ext cx="1065914" cy="1065914"/>
          </a:xfrm>
          <a:custGeom>
            <a:avLst/>
            <a:gdLst/>
            <a:ahLst/>
            <a:cxnLst/>
            <a:rect l="l" t="t" r="r" b="b"/>
            <a:pathLst>
              <a:path w="2833631" h="2677010">
                <a:moveTo>
                  <a:pt x="49418" y="0"/>
                </a:moveTo>
                <a:lnTo>
                  <a:pt x="2784213" y="0"/>
                </a:lnTo>
                <a:cubicBezTo>
                  <a:pt x="2811506" y="0"/>
                  <a:pt x="2833631" y="22125"/>
                  <a:pt x="2833631" y="49418"/>
                </a:cubicBezTo>
                <a:lnTo>
                  <a:pt x="2833631" y="2627592"/>
                </a:lnTo>
                <a:cubicBezTo>
                  <a:pt x="2833631" y="2654885"/>
                  <a:pt x="2811506" y="2677010"/>
                  <a:pt x="2784213" y="2677010"/>
                </a:cubicBezTo>
                <a:lnTo>
                  <a:pt x="49418" y="2677010"/>
                </a:lnTo>
                <a:cubicBezTo>
                  <a:pt x="22125" y="2677010"/>
                  <a:pt x="0" y="2654885"/>
                  <a:pt x="0" y="2627592"/>
                </a:cubicBezTo>
                <a:lnTo>
                  <a:pt x="0" y="49418"/>
                </a:lnTo>
                <a:cubicBezTo>
                  <a:pt x="0" y="22125"/>
                  <a:pt x="22125" y="0"/>
                  <a:pt x="49418" y="0"/>
                </a:cubicBezTo>
                <a:close/>
              </a:path>
            </a:pathLst>
          </a:cu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B1CA2A5B-2244-1E75-F834-FE7C314B9453}"/>
              </a:ext>
            </a:extLst>
          </p:cNvPr>
          <p:cNvSpPr txBox="1"/>
          <p:nvPr/>
        </p:nvSpPr>
        <p:spPr>
          <a:xfrm>
            <a:off x="4164223" y="221275"/>
            <a:ext cx="6159260" cy="36009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b="1" dirty="0"/>
              <a:t>Composição: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400" b="1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000" b="1" dirty="0"/>
              <a:t>Definição:</a:t>
            </a:r>
            <a:r>
              <a:rPr lang="pt-BR" sz="2000" dirty="0"/>
              <a:t> Composição é uma forma mais forte de agregação, indicando que um objeto é parte integral de outro objeto e não pode existir fora desse contexto. Se o objeto pai for destruído, os objetos filhos também serão destruídos.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pt-BR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000" b="1" dirty="0"/>
              <a:t>Exemplo:</a:t>
            </a:r>
            <a:r>
              <a:rPr lang="pt-BR" sz="2000" dirty="0"/>
              <a:t> Um carro compõe-se de várias partes (motor, rodas, etc.). Se o carro for destruído, suas partes também serão.</a:t>
            </a:r>
          </a:p>
        </p:txBody>
      </p:sp>
    </p:spTree>
    <p:extLst>
      <p:ext uri="{BB962C8B-B14F-4D97-AF65-F5344CB8AC3E}">
        <p14:creationId xmlns:p14="http://schemas.microsoft.com/office/powerpoint/2010/main" val="368962880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7272</TotalTime>
  <Words>794</Words>
  <Application>Microsoft Macintosh PowerPoint</Application>
  <PresentationFormat>Widescreen</PresentationFormat>
  <Paragraphs>133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Tema do Office</vt:lpstr>
      <vt:lpstr>Programação Orientada a Objetos</vt:lpstr>
      <vt:lpstr>O que é Programação Orientada a Objetos ?</vt:lpstr>
      <vt:lpstr>Principais conceitos da POO</vt:lpstr>
      <vt:lpstr>Principais conceitos da POO: Encapsulamento</vt:lpstr>
      <vt:lpstr>Principais conceitos da POO: Herança</vt:lpstr>
      <vt:lpstr>Principais conceitos da POO: Polimorfismo</vt:lpstr>
      <vt:lpstr>Principais conceitos da POO: Abstração de métodos</vt:lpstr>
      <vt:lpstr>Relacionamento entre objetos: Agregação</vt:lpstr>
      <vt:lpstr>Relacionamento entre objetos: Composição</vt:lpstr>
      <vt:lpstr>Relacionamento entre objetos: Associação</vt:lpstr>
      <vt:lpstr>Linguagens de programação que suportam POO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Anderson Rodrigues</dc:creator>
  <cp:lastModifiedBy>Anderson Rodrigues</cp:lastModifiedBy>
  <cp:revision>30</cp:revision>
  <dcterms:created xsi:type="dcterms:W3CDTF">2024-02-11T19:32:12Z</dcterms:created>
  <dcterms:modified xsi:type="dcterms:W3CDTF">2024-02-19T01:32:54Z</dcterms:modified>
</cp:coreProperties>
</file>