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813"/>
  </p:normalViewPr>
  <p:slideViewPr>
    <p:cSldViewPr snapToGrid="0">
      <p:cViewPr varScale="1">
        <p:scale>
          <a:sx n="114" d="100"/>
          <a:sy n="114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B9E1-4EC7-AC49-AF29-CA6F74E5D1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B9E1-4EC7-AC49-AF29-CA6F74E5D15F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Introdução ao</a:t>
            </a:r>
            <a:br>
              <a:rPr lang="pt-BR" sz="5100" dirty="0">
                <a:solidFill>
                  <a:srgbClr val="FFFFFF"/>
                </a:solidFill>
              </a:rPr>
            </a:br>
            <a:r>
              <a:rPr lang="pt-BR" sz="5100" dirty="0">
                <a:solidFill>
                  <a:srgbClr val="FFFF00"/>
                </a:solidFill>
              </a:rPr>
              <a:t>TypeScript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6921055" cy="1881751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  <a:p>
            <a:pPr algn="l"/>
            <a:endParaRPr lang="pt-BR" dirty="0">
              <a:solidFill>
                <a:srgbClr val="FFFFFF"/>
              </a:solidFill>
            </a:endParaRP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Link com material:</a:t>
            </a:r>
          </a:p>
          <a:p>
            <a:pPr algn="l"/>
            <a:r>
              <a:rPr lang="pt-BR" sz="2000" dirty="0">
                <a:solidFill>
                  <a:srgbClr val="FFFFFF"/>
                </a:solidFill>
              </a:rPr>
              <a:t>https://</a:t>
            </a:r>
            <a:r>
              <a:rPr lang="pt-BR" sz="2000" dirty="0" err="1">
                <a:solidFill>
                  <a:srgbClr val="FFFFFF"/>
                </a:solidFill>
              </a:rPr>
              <a:t>drive.google.com</a:t>
            </a:r>
            <a:r>
              <a:rPr lang="pt-BR" sz="2000" dirty="0">
                <a:solidFill>
                  <a:srgbClr val="FFFFFF"/>
                </a:solidFill>
              </a:rPr>
              <a:t>/drive/folders/1TKG_7kWpPFoUzhwSsniYzIYR_1I2AFwi?usp=</a:t>
            </a:r>
            <a:r>
              <a:rPr lang="pt-BR" sz="2000" dirty="0" err="1">
                <a:solidFill>
                  <a:srgbClr val="FFFFFF"/>
                </a:solidFill>
              </a:rPr>
              <a:t>sharing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Estruturas de controle condicionais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C8520E-1427-4DC0-83E8-24704CE18FA6}"/>
              </a:ext>
            </a:extLst>
          </p:cNvPr>
          <p:cNvSpPr txBox="1"/>
          <p:nvPr/>
        </p:nvSpPr>
        <p:spPr>
          <a:xfrm>
            <a:off x="4322286" y="385226"/>
            <a:ext cx="24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condicao</a:t>
            </a:r>
            <a:r>
              <a:rPr lang="pt-BR" dirty="0"/>
              <a:t>) {  } </a:t>
            </a:r>
            <a:r>
              <a:rPr lang="pt-BR" dirty="0" err="1"/>
              <a:t>else</a:t>
            </a:r>
            <a:r>
              <a:rPr lang="pt-BR" dirty="0"/>
              <a:t> {  }: </a:t>
            </a:r>
            <a:endParaRPr lang="pt-BR" i="1" dirty="0"/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BAC0E881-FED1-F922-31A4-933BE6C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76" y="787453"/>
            <a:ext cx="6768794" cy="185064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8CE1AA-E089-4113-BE1D-A2CC82A69043}"/>
              </a:ext>
            </a:extLst>
          </p:cNvPr>
          <p:cNvSpPr txBox="1"/>
          <p:nvPr/>
        </p:nvSpPr>
        <p:spPr>
          <a:xfrm>
            <a:off x="4408576" y="2786841"/>
            <a:ext cx="206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 (</a:t>
            </a:r>
            <a:r>
              <a:rPr lang="pt-BR" dirty="0" err="1"/>
              <a:t>option</a:t>
            </a:r>
            <a:r>
              <a:rPr lang="pt-BR" dirty="0"/>
              <a:t>) {   }: </a:t>
            </a:r>
            <a:endParaRPr lang="pt-BR" i="1" dirty="0"/>
          </a:p>
        </p:txBody>
      </p:sp>
      <p:pic>
        <p:nvPicPr>
          <p:cNvPr id="17" name="Imagem 16" descr="Texto&#10;&#10;Descrição gerada automaticamente">
            <a:extLst>
              <a:ext uri="{FF2B5EF4-FFF2-40B4-BE49-F238E27FC236}">
                <a16:creationId xmlns:a16="http://schemas.microsoft.com/office/drawing/2014/main" id="{C63AB7E2-6191-21BA-17C5-A7696D97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576" y="3166350"/>
            <a:ext cx="6768794" cy="29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7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Estruturas de controle repetição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C8520E-1427-4DC0-83E8-24704CE18FA6}"/>
              </a:ext>
            </a:extLst>
          </p:cNvPr>
          <p:cNvSpPr txBox="1"/>
          <p:nvPr/>
        </p:nvSpPr>
        <p:spPr>
          <a:xfrm>
            <a:off x="4322286" y="1153572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condicao</a:t>
            </a:r>
            <a:r>
              <a:rPr lang="pt-BR" dirty="0"/>
              <a:t> de parada) {  }: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8976ACB-3D9A-A96B-E191-9E07F4644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522905"/>
            <a:ext cx="6680325" cy="15409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FF2467-3524-2021-6D24-2036C661B385}"/>
              </a:ext>
            </a:extLst>
          </p:cNvPr>
          <p:cNvSpPr txBox="1"/>
          <p:nvPr/>
        </p:nvSpPr>
        <p:spPr>
          <a:xfrm>
            <a:off x="4408612" y="3250140"/>
            <a:ext cx="361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do {   }  </a:t>
            </a: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condicao</a:t>
            </a:r>
            <a:r>
              <a:rPr lang="pt-BR" dirty="0"/>
              <a:t> de parada):</a:t>
            </a: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0896ECBC-CA15-184C-56F4-0D7583DDF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645787"/>
            <a:ext cx="6691313" cy="14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3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Estruturas de controle repetição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C8520E-1427-4DC0-83E8-24704CE18FA6}"/>
              </a:ext>
            </a:extLst>
          </p:cNvPr>
          <p:cNvSpPr txBox="1"/>
          <p:nvPr/>
        </p:nvSpPr>
        <p:spPr>
          <a:xfrm>
            <a:off x="4314471" y="491421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 (  ) {  }: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FDD8AC-AD08-48C2-BF3B-A26C11D54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439" y="911222"/>
            <a:ext cx="6706486" cy="76096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2DE9B5-B879-09CB-A886-1259F4EDA236}"/>
              </a:ext>
            </a:extLst>
          </p:cNvPr>
          <p:cNvSpPr txBox="1"/>
          <p:nvPr/>
        </p:nvSpPr>
        <p:spPr>
          <a:xfrm>
            <a:off x="4328126" y="1879164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 ( in )  {  }:</a:t>
            </a:r>
          </a:p>
        </p:txBody>
      </p:sp>
      <p:pic>
        <p:nvPicPr>
          <p:cNvPr id="15" name="Imagem 14" descr="Texto&#10;&#10;Descrição gerada automaticamente">
            <a:extLst>
              <a:ext uri="{FF2B5EF4-FFF2-40B4-BE49-F238E27FC236}">
                <a16:creationId xmlns:a16="http://schemas.microsoft.com/office/drawing/2014/main" id="{1B628E7D-A7D8-05A3-8802-62BFE1A82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39" y="2264294"/>
            <a:ext cx="6706486" cy="137633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D9E2229-B676-F84F-B5DB-80D3D850CC5E}"/>
              </a:ext>
            </a:extLst>
          </p:cNvPr>
          <p:cNvSpPr txBox="1"/>
          <p:nvPr/>
        </p:nvSpPr>
        <p:spPr>
          <a:xfrm>
            <a:off x="4328126" y="3805846"/>
            <a:ext cx="136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 ( </a:t>
            </a:r>
            <a:r>
              <a:rPr lang="pt-BR" dirty="0" err="1"/>
              <a:t>of</a:t>
            </a:r>
            <a:r>
              <a:rPr lang="pt-BR" dirty="0"/>
              <a:t> )  {  }:</a:t>
            </a:r>
          </a:p>
        </p:txBody>
      </p:sp>
      <p:pic>
        <p:nvPicPr>
          <p:cNvPr id="19" name="Imagem 18" descr="Texto&#10;&#10;Descrição gerada automaticamente">
            <a:extLst>
              <a:ext uri="{FF2B5EF4-FFF2-40B4-BE49-F238E27FC236}">
                <a16:creationId xmlns:a16="http://schemas.microsoft.com/office/drawing/2014/main" id="{190EE71D-332E-BE5D-75D5-0A5D03D25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552" y="4173650"/>
            <a:ext cx="6706486" cy="133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Comandos de quebra </a:t>
            </a:r>
            <a:r>
              <a:rPr lang="pt-BR" b="1" dirty="0" err="1">
                <a:solidFill>
                  <a:schemeClr val="bg1"/>
                </a:solidFill>
              </a:rPr>
              <a:t>decontrole</a:t>
            </a:r>
            <a:r>
              <a:rPr lang="pt-BR" b="1" dirty="0">
                <a:solidFill>
                  <a:schemeClr val="bg1"/>
                </a:solidFill>
              </a:rPr>
              <a:t> de fluxo no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C8520E-1427-4DC0-83E8-24704CE18FA6}"/>
              </a:ext>
            </a:extLst>
          </p:cNvPr>
          <p:cNvSpPr txBox="1"/>
          <p:nvPr/>
        </p:nvSpPr>
        <p:spPr>
          <a:xfrm>
            <a:off x="4328126" y="1286146"/>
            <a:ext cx="18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break</a:t>
            </a:r>
            <a:r>
              <a:rPr lang="pt-BR" dirty="0"/>
              <a:t> e </a:t>
            </a:r>
            <a:r>
              <a:rPr lang="pt-BR" b="1" dirty="0"/>
              <a:t>continue</a:t>
            </a:r>
            <a:r>
              <a:rPr lang="pt-BR" dirty="0"/>
              <a:t>: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071AF00-F1FA-2022-8264-4CB4209E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524" y="2455479"/>
            <a:ext cx="7323722" cy="271789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778EE2-0AB2-95BD-2FF3-214EE94B11B6}"/>
              </a:ext>
            </a:extLst>
          </p:cNvPr>
          <p:cNvSpPr txBox="1"/>
          <p:nvPr/>
        </p:nvSpPr>
        <p:spPr>
          <a:xfrm>
            <a:off x="4722288" y="1655478"/>
            <a:ext cx="6977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break</a:t>
            </a:r>
            <a:r>
              <a:rPr lang="pt-BR" dirty="0"/>
              <a:t> é utilizado para sair de um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/>
              <a:t>continue</a:t>
            </a:r>
            <a:r>
              <a:rPr lang="pt-BR" dirty="0"/>
              <a:t> é utilizado para pular para a próxima iteração de um loop.</a:t>
            </a:r>
          </a:p>
        </p:txBody>
      </p:sp>
    </p:spTree>
    <p:extLst>
      <p:ext uri="{BB962C8B-B14F-4D97-AF65-F5344CB8AC3E}">
        <p14:creationId xmlns:p14="http://schemas.microsoft.com/office/powerpoint/2010/main" val="46590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Exercícios: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1E5336C-9C44-38D4-A645-837FD4FF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26" y="319088"/>
            <a:ext cx="7025674" cy="643906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em TypeScript que verifica se um número é par ou ímpar. O usuário deve inserir um número, e o programa deve exibir uma mensagem indicando se o número é par ou ímpar.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em TypeScript que solicita a idade do usuário e verifica se ele é maior de idade (idade maior ou igual a 18 anos).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em TypeScript usando a estrutura </a:t>
            </a:r>
            <a:r>
              <a:rPr lang="pt-BR" sz="1800" b="1" i="1" dirty="0"/>
              <a:t>switch</a:t>
            </a:r>
            <a:r>
              <a:rPr lang="pt-BR" sz="1800" i="1" dirty="0"/>
              <a:t> </a:t>
            </a:r>
            <a:r>
              <a:rPr lang="pt-BR" sz="1800" dirty="0"/>
              <a:t> que dado um número inteiro seja impresso o dia da semana que ele representa. </a:t>
            </a:r>
            <a:r>
              <a:rPr lang="pt-BR" sz="1800" dirty="0" err="1"/>
              <a:t>Ex</a:t>
            </a:r>
            <a:r>
              <a:rPr lang="pt-BR" sz="1800" dirty="0"/>
              <a:t>: 1, imprime `segunda-feira`.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 err="1"/>
              <a:t>while</a:t>
            </a:r>
            <a:r>
              <a:rPr lang="pt-BR" sz="1800" dirty="0"/>
              <a:t> para imprimir os números pares de 2 a 10.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/>
              <a:t>do...</a:t>
            </a:r>
            <a:r>
              <a:rPr lang="pt-BR" sz="1800" b="1" dirty="0" err="1"/>
              <a:t>while</a:t>
            </a:r>
            <a:r>
              <a:rPr lang="pt-BR" sz="1800" dirty="0"/>
              <a:t> para solicitar ao usuário que insira um número maior que 5. O programa deve continuar solicitando até que o usuário insira um número maior que 5.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/>
              <a:t>for</a:t>
            </a:r>
            <a:r>
              <a:rPr lang="pt-BR" sz="1800" dirty="0"/>
              <a:t> para calcular a soma dos números de 1 a 5.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/>
              <a:t>for...in</a:t>
            </a:r>
            <a:r>
              <a:rPr lang="pt-BR" sz="1800" dirty="0"/>
              <a:t> para percorrer as propriedades de um objeto e imprimir o nome e o valor de cada propriedade.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programa que use a estrutura de repetição </a:t>
            </a:r>
            <a:r>
              <a:rPr lang="pt-BR" sz="1800" b="1" dirty="0"/>
              <a:t>for...</a:t>
            </a:r>
            <a:r>
              <a:rPr lang="pt-BR" sz="1800" b="1" dirty="0" err="1"/>
              <a:t>of</a:t>
            </a:r>
            <a:r>
              <a:rPr lang="pt-BR" sz="1800" dirty="0"/>
              <a:t> para percorrer os elementos de um </a:t>
            </a:r>
            <a:r>
              <a:rPr lang="pt-BR" sz="1800" dirty="0" err="1"/>
              <a:t>array</a:t>
            </a:r>
            <a:r>
              <a:rPr lang="pt-BR" sz="1800" dirty="0"/>
              <a:t> e imprimir cada elemento multiplicado por 2.</a:t>
            </a:r>
          </a:p>
        </p:txBody>
      </p:sp>
    </p:spTree>
    <p:extLst>
      <p:ext uri="{BB962C8B-B14F-4D97-AF65-F5344CB8AC3E}">
        <p14:creationId xmlns:p14="http://schemas.microsoft.com/office/powerpoint/2010/main" val="379417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Exercícios: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1E5336C-9C44-38D4-A645-837FD4FF2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26" y="319088"/>
            <a:ext cx="7025674" cy="643906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/>
              <a:t>Copiar todos os arquivos da pasta </a:t>
            </a:r>
            <a:r>
              <a:rPr lang="pt-BR" sz="1800" dirty="0" err="1"/>
              <a:t>ArquivosConf</a:t>
            </a:r>
            <a:r>
              <a:rPr lang="pt-BR" sz="1800" dirty="0"/>
              <a:t> para a pasta onde estará o código fonte.</a:t>
            </a:r>
            <a:endParaRPr lang="pt-BR" sz="1400" dirty="0"/>
          </a:p>
          <a:p>
            <a:pPr marL="0" indent="0">
              <a:buNone/>
            </a:pPr>
            <a:endParaRPr lang="pt-BR" sz="1800" dirty="0"/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Inserir os comandos: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 err="1"/>
              <a:t>npm</a:t>
            </a:r>
            <a:r>
              <a:rPr lang="pt-BR" sz="1800" dirty="0"/>
              <a:t> </a:t>
            </a:r>
            <a:r>
              <a:rPr lang="pt-BR" sz="1800" dirty="0" err="1"/>
              <a:t>install</a:t>
            </a:r>
            <a:r>
              <a:rPr lang="pt-BR" sz="1800" dirty="0"/>
              <a:t> -</a:t>
            </a:r>
            <a:r>
              <a:rPr lang="pt-BR" sz="1800" dirty="0" err="1"/>
              <a:t>g</a:t>
            </a:r>
            <a:r>
              <a:rPr lang="pt-BR" sz="1800" dirty="0"/>
              <a:t> </a:t>
            </a:r>
            <a:r>
              <a:rPr lang="pt-BR" sz="1800" dirty="0" err="1"/>
              <a:t>typescript</a:t>
            </a:r>
            <a:endParaRPr lang="pt-BR" sz="1800" dirty="0"/>
          </a:p>
          <a:p>
            <a:pPr marL="0" indent="0">
              <a:buNone/>
            </a:pPr>
            <a:r>
              <a:rPr lang="pt-BR" sz="2000" dirty="0" err="1"/>
              <a:t>npm</a:t>
            </a:r>
            <a:r>
              <a:rPr lang="pt-BR" sz="2000" dirty="0"/>
              <a:t> </a:t>
            </a:r>
            <a:r>
              <a:rPr lang="pt-BR" sz="2000" dirty="0" err="1"/>
              <a:t>install</a:t>
            </a:r>
            <a:r>
              <a:rPr lang="pt-BR" sz="2000" dirty="0"/>
              <a:t> --</a:t>
            </a:r>
            <a:r>
              <a:rPr lang="pt-BR" sz="2000" dirty="0" err="1"/>
              <a:t>save-dev</a:t>
            </a:r>
            <a:r>
              <a:rPr lang="pt-BR" sz="2000" dirty="0"/>
              <a:t> </a:t>
            </a:r>
            <a:r>
              <a:rPr lang="pt-BR" sz="2000" dirty="0" err="1"/>
              <a:t>ts</a:t>
            </a:r>
            <a:r>
              <a:rPr lang="pt-BR" sz="2000" dirty="0"/>
              <a:t>-node</a:t>
            </a:r>
          </a:p>
          <a:p>
            <a:pPr marL="0" indent="0">
              <a:buNone/>
            </a:pPr>
            <a:r>
              <a:rPr lang="pt-BR" sz="1800" dirty="0" err="1"/>
              <a:t>npm</a:t>
            </a:r>
            <a:r>
              <a:rPr lang="pt-BR" sz="1800" dirty="0"/>
              <a:t> </a:t>
            </a:r>
            <a:r>
              <a:rPr lang="pt-BR" sz="1800" dirty="0" err="1"/>
              <a:t>install</a:t>
            </a:r>
            <a:r>
              <a:rPr lang="pt-BR" sz="1800" dirty="0"/>
              <a:t> --</a:t>
            </a:r>
            <a:r>
              <a:rPr lang="pt-BR" sz="1800" dirty="0" err="1"/>
              <a:t>save-dev</a:t>
            </a:r>
            <a:r>
              <a:rPr lang="pt-BR" sz="1800" dirty="0"/>
              <a:t> </a:t>
            </a:r>
            <a:r>
              <a:rPr lang="pt-BR" sz="1800" dirty="0" err="1"/>
              <a:t>typescript</a:t>
            </a:r>
            <a:r>
              <a:rPr lang="pt-BR" sz="1800" dirty="0"/>
              <a:t> </a:t>
            </a:r>
          </a:p>
          <a:p>
            <a:pPr marL="0" indent="0">
              <a:buNone/>
            </a:pPr>
            <a:r>
              <a:rPr lang="pt-BR" sz="1800" dirty="0" err="1"/>
              <a:t>npm</a:t>
            </a:r>
            <a:r>
              <a:rPr lang="pt-BR" sz="1800" dirty="0"/>
              <a:t> </a:t>
            </a:r>
            <a:r>
              <a:rPr lang="pt-BR" sz="1800" dirty="0" err="1"/>
              <a:t>install</a:t>
            </a:r>
            <a:r>
              <a:rPr lang="pt-BR" sz="1800" dirty="0"/>
              <a:t> -</a:t>
            </a:r>
            <a:r>
              <a:rPr lang="pt-BR" sz="1800" dirty="0" err="1"/>
              <a:t>g</a:t>
            </a:r>
            <a:r>
              <a:rPr lang="pt-BR" sz="1800" dirty="0"/>
              <a:t> @</a:t>
            </a:r>
            <a:r>
              <a:rPr lang="pt-BR" sz="1800" dirty="0" err="1"/>
              <a:t>nestjs</a:t>
            </a:r>
            <a:r>
              <a:rPr lang="pt-BR" sz="1800" dirty="0"/>
              <a:t>/</a:t>
            </a:r>
            <a:r>
              <a:rPr lang="pt-BR" sz="1800" dirty="0" err="1"/>
              <a:t>cli</a:t>
            </a:r>
            <a:endParaRPr lang="pt-BR" sz="1800" dirty="0"/>
          </a:p>
          <a:p>
            <a:pPr marL="457200" lvl="1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5465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Introdução ao </a:t>
            </a:r>
            <a:r>
              <a:rPr lang="pt-BR" b="1" dirty="0">
                <a:solidFill>
                  <a:srgbClr val="FFFF00"/>
                </a:solidFill>
              </a:rPr>
              <a:t>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Desenvolvido pela Microsoft</a:t>
            </a:r>
          </a:p>
          <a:p>
            <a:endParaRPr lang="pt-BR" dirty="0"/>
          </a:p>
          <a:p>
            <a:r>
              <a:rPr lang="pt-BR" dirty="0"/>
              <a:t>Objetivos:</a:t>
            </a:r>
          </a:p>
          <a:p>
            <a:pPr lvl="1"/>
            <a:r>
              <a:rPr lang="pt-BR" dirty="0"/>
              <a:t>Aumento da escalabilidade</a:t>
            </a:r>
          </a:p>
          <a:p>
            <a:pPr lvl="1"/>
            <a:r>
              <a:rPr lang="pt-BR" dirty="0"/>
              <a:t>Robustez (resiliência a erros e situações inesperadas durante a execução)</a:t>
            </a:r>
          </a:p>
          <a:p>
            <a:pPr lvl="1"/>
            <a:r>
              <a:rPr lang="pt-BR" dirty="0"/>
              <a:t>E fácil manutenção em projetos de grande porte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2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Principais características do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sz="2400" dirty="0" err="1"/>
              <a:t>Superset</a:t>
            </a:r>
            <a:r>
              <a:rPr lang="pt-BR" sz="2400" dirty="0"/>
              <a:t> do JavaScript</a:t>
            </a:r>
          </a:p>
          <a:p>
            <a:pPr lvl="1"/>
            <a:r>
              <a:rPr lang="pt-BR" sz="2000" dirty="0"/>
              <a:t>Qualquer código JS é automaticamente válido no TypeScript.</a:t>
            </a:r>
          </a:p>
          <a:p>
            <a:pPr lvl="1"/>
            <a:endParaRPr lang="pt-BR" sz="2000" dirty="0"/>
          </a:p>
          <a:p>
            <a:r>
              <a:rPr lang="pt-BR" sz="2400" dirty="0"/>
              <a:t>Sistema de tipos estático</a:t>
            </a:r>
          </a:p>
          <a:p>
            <a:pPr lvl="1"/>
            <a:r>
              <a:rPr lang="pt-BR" sz="2000" dirty="0"/>
              <a:t>Permite que os tipos de dados e retornos de função sejam especificados.</a:t>
            </a:r>
          </a:p>
          <a:p>
            <a:pPr lvl="1"/>
            <a:endParaRPr lang="pt-BR" sz="2000" dirty="0"/>
          </a:p>
          <a:p>
            <a:r>
              <a:rPr lang="pt-BR" sz="2400" dirty="0"/>
              <a:t>Compilação para JS</a:t>
            </a:r>
          </a:p>
          <a:p>
            <a:pPr lvl="1"/>
            <a:r>
              <a:rPr lang="pt-BR" sz="2000" dirty="0"/>
              <a:t>Permite que os desenvolvedores compilem seus programas para versões atuais e mais antigas.</a:t>
            </a:r>
          </a:p>
          <a:p>
            <a:pPr lvl="1"/>
            <a:endParaRPr lang="pt-BR" sz="2000" dirty="0"/>
          </a:p>
          <a:p>
            <a:r>
              <a:rPr lang="pt-BR" sz="2400" dirty="0"/>
              <a:t>Full OOP</a:t>
            </a:r>
          </a:p>
          <a:p>
            <a:pPr lvl="1"/>
            <a:r>
              <a:rPr lang="pt-BR" sz="2000" dirty="0"/>
              <a:t>Atende todos os requisitos de uma linguagem orientada a objeto.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041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Instalação do</a:t>
            </a:r>
            <a:r>
              <a:rPr lang="pt-BR" b="1" dirty="0">
                <a:solidFill>
                  <a:srgbClr val="FFFF00"/>
                </a:solidFill>
              </a:rPr>
              <a:t> Node.js:</a:t>
            </a:r>
            <a:br>
              <a:rPr lang="pt-BR" b="1" dirty="0">
                <a:solidFill>
                  <a:srgbClr val="FFFF00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Definição e características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77D4C-F2A1-C668-7B95-F2B25BC9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126" y="591343"/>
            <a:ext cx="6906491" cy="5585619"/>
          </a:xfrm>
        </p:spPr>
        <p:txBody>
          <a:bodyPr anchor="t">
            <a:normAutofit fontScale="92500"/>
          </a:bodyPr>
          <a:lstStyle/>
          <a:p>
            <a:r>
              <a:rPr lang="pt-BR" sz="2400" dirty="0"/>
              <a:t>O que é ?</a:t>
            </a:r>
          </a:p>
          <a:p>
            <a:pPr lvl="1"/>
            <a:r>
              <a:rPr lang="pt-BR" sz="2000" dirty="0"/>
              <a:t>Ambiente de execução JavaScript do lado do servidor</a:t>
            </a:r>
          </a:p>
          <a:p>
            <a:pPr marL="457200" lvl="1" indent="0">
              <a:buNone/>
            </a:pPr>
            <a:endParaRPr lang="pt-BR" sz="2000" dirty="0"/>
          </a:p>
          <a:p>
            <a:r>
              <a:rPr lang="pt-BR" sz="2400" dirty="0"/>
              <a:t>Assincronismo e </a:t>
            </a:r>
            <a:r>
              <a:rPr lang="pt-BR" sz="2400" dirty="0" err="1"/>
              <a:t>Event-driven</a:t>
            </a:r>
            <a:endParaRPr lang="pt-BR" sz="2400" dirty="0"/>
          </a:p>
          <a:p>
            <a:pPr lvl="1"/>
            <a:r>
              <a:rPr lang="pt-BR" sz="2000" dirty="0"/>
              <a:t>Projetado para operações assíncronas e orientado a eventos. Isso significa que ele pode lidar com muitas conexões simultâneas sem a necessidade de threads adicionais, resultando em aplicações escaláveis e eficientes.</a:t>
            </a:r>
          </a:p>
          <a:p>
            <a:pPr marL="457200" lvl="1" indent="0">
              <a:buNone/>
            </a:pPr>
            <a:endParaRPr lang="pt-BR" sz="2000" dirty="0"/>
          </a:p>
          <a:p>
            <a:r>
              <a:rPr lang="pt-BR" sz="2400" dirty="0"/>
              <a:t>V8 </a:t>
            </a:r>
            <a:r>
              <a:rPr lang="pt-BR" sz="2400" dirty="0" err="1"/>
              <a:t>Engine</a:t>
            </a:r>
            <a:endParaRPr lang="pt-BR" sz="2400" dirty="0"/>
          </a:p>
          <a:p>
            <a:pPr lvl="1"/>
            <a:r>
              <a:rPr lang="pt-BR" sz="2000" dirty="0"/>
              <a:t>Utiliza o V8, o mecanismo de JavaScript de código aberto do Google Chrome, que é conhecido por ser rápido e eficiente na execução de código JavaScript.</a:t>
            </a:r>
          </a:p>
          <a:p>
            <a:pPr lvl="1"/>
            <a:endParaRPr lang="pt-BR" sz="1600" dirty="0"/>
          </a:p>
          <a:p>
            <a:r>
              <a:rPr lang="pt-BR" sz="2400" dirty="0"/>
              <a:t>Módulos nativos e NPM</a:t>
            </a:r>
          </a:p>
          <a:p>
            <a:pPr lvl="1"/>
            <a:r>
              <a:rPr lang="pt-BR" sz="2000" dirty="0"/>
              <a:t>Possui seu próprio sistema de módulos e usa o Node </a:t>
            </a:r>
            <a:r>
              <a:rPr lang="pt-BR" sz="2000" dirty="0" err="1"/>
              <a:t>Package</a:t>
            </a:r>
            <a:r>
              <a:rPr lang="pt-BR" sz="2000" dirty="0"/>
              <a:t> Manager (NPM) para gerenciar pacotes e dependências.</a:t>
            </a:r>
          </a:p>
          <a:p>
            <a:endParaRPr lang="pt-BR" sz="24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22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de dados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7C66454-89DE-8221-8A89-D951D4309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3634"/>
              </p:ext>
            </p:extLst>
          </p:nvPr>
        </p:nvGraphicFramePr>
        <p:xfrm>
          <a:off x="4247699" y="137160"/>
          <a:ext cx="6771799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465">
                  <a:extLst>
                    <a:ext uri="{9D8B030D-6E8A-4147-A177-3AD203B41FA5}">
                      <a16:colId xmlns:a16="http://schemas.microsoft.com/office/drawing/2014/main" val="4135651507"/>
                    </a:ext>
                  </a:extLst>
                </a:gridCol>
                <a:gridCol w="5108334">
                  <a:extLst>
                    <a:ext uri="{9D8B030D-6E8A-4147-A177-3AD203B41FA5}">
                      <a16:colId xmlns:a16="http://schemas.microsoft.com/office/drawing/2014/main" val="753793838"/>
                    </a:ext>
                  </a:extLst>
                </a:gridCol>
              </a:tblGrid>
              <a:tr h="345973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893238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string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alfanuméricos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753038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number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numéricos inteiros e de ponto flutuante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79389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boolean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valores lógicos (</a:t>
                      </a: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pt-BR" dirty="0"/>
                        <a:t> ou 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49425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any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qualquer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3299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null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nulo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07536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void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sem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89047"/>
                  </a:ext>
                </a:extLst>
              </a:tr>
              <a:tr h="346466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never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 um conjunto de valores que nunca ocorre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97046"/>
                  </a:ext>
                </a:extLst>
              </a:tr>
              <a:tr h="598010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Array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estruturas multidimensionais onde os elementos 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do mesmo tipo</a:t>
                      </a:r>
                      <a:r>
                        <a:rPr lang="pt-BR" b="1" dirty="0"/>
                        <a:t> </a:t>
                      </a:r>
                      <a:r>
                        <a:rPr lang="pt-BR" dirty="0"/>
                        <a:t>são acessados através de índices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265229"/>
                  </a:ext>
                </a:extLst>
              </a:tr>
              <a:tr h="598010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enum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 composta que representa um conjunto de constantes nomeadas vinculadas a valores inteiros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59502"/>
                  </a:ext>
                </a:extLst>
              </a:tr>
              <a:tr h="854299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object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usado para representar qualquer valor não-primitivo. Isso inclui objetos, </a:t>
                      </a:r>
                      <a:r>
                        <a:rPr lang="pt-BR" dirty="0" err="1"/>
                        <a:t>arrays</a:t>
                      </a:r>
                      <a:r>
                        <a:rPr lang="pt-BR" dirty="0"/>
                        <a:t>, funções e instâncias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95717"/>
                  </a:ext>
                </a:extLst>
              </a:tr>
              <a:tr h="854299">
                <a:tc>
                  <a:txBody>
                    <a:bodyPr/>
                    <a:lstStyle/>
                    <a:p>
                      <a:r>
                        <a:rPr lang="pt-BR" b="1" i="1" dirty="0" err="1"/>
                        <a:t>tuple</a:t>
                      </a:r>
                      <a:endParaRPr lang="pt-BR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permite representar uma sequência fixa de elementos com tipos conhecidos, onde cada elemento pode ter um tipo diferente.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1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5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primitivos do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9" name="Imagem 8" descr="Retângulo&#10;&#10;Descrição gerada automaticamente com confiança baixa">
            <a:extLst>
              <a:ext uri="{FF2B5EF4-FFF2-40B4-BE49-F238E27FC236}">
                <a16:creationId xmlns:a16="http://schemas.microsoft.com/office/drawing/2014/main" id="{7B8BE551-4ADC-B349-CB97-D6C4D594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429" y="5105910"/>
            <a:ext cx="6148335" cy="808114"/>
          </a:xfrm>
          <a:prstGeom prst="rect">
            <a:avLst/>
          </a:prstGeom>
        </p:spPr>
      </p:pic>
      <p:pic>
        <p:nvPicPr>
          <p:cNvPr id="13" name="Imagem 12" descr="Texto&#10;&#10;Descrição gerada automaticamente com confiança baixa">
            <a:extLst>
              <a:ext uri="{FF2B5EF4-FFF2-40B4-BE49-F238E27FC236}">
                <a16:creationId xmlns:a16="http://schemas.microsoft.com/office/drawing/2014/main" id="{1EB1A975-4EEE-691B-D2BB-F174C299D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429" y="2905722"/>
            <a:ext cx="6148335" cy="1476928"/>
          </a:xfrm>
          <a:prstGeom prst="rect">
            <a:avLst/>
          </a:prstGeom>
        </p:spPr>
      </p:pic>
      <p:pic>
        <p:nvPicPr>
          <p:cNvPr id="15" name="Imagem 1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5090FFD-EBA7-D510-BC96-A2AD31040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430" y="943976"/>
            <a:ext cx="6148335" cy="101777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FBE1C0-A66F-F7DD-93F9-3915DE5ED191}"/>
              </a:ext>
            </a:extLst>
          </p:cNvPr>
          <p:cNvSpPr txBox="1"/>
          <p:nvPr/>
        </p:nvSpPr>
        <p:spPr>
          <a:xfrm>
            <a:off x="4559429" y="573944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Textos: </a:t>
            </a:r>
            <a:r>
              <a:rPr lang="pt-BR" i="1" dirty="0" err="1"/>
              <a:t>string</a:t>
            </a:r>
            <a:endParaRPr lang="pt-BR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C5C1E9-F591-06D3-FE36-70B50365CA7E}"/>
              </a:ext>
            </a:extLst>
          </p:cNvPr>
          <p:cNvSpPr txBox="1"/>
          <p:nvPr/>
        </p:nvSpPr>
        <p:spPr>
          <a:xfrm>
            <a:off x="4559429" y="2535690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Numéricos: </a:t>
            </a:r>
            <a:r>
              <a:rPr lang="pt-BR" i="1" dirty="0" err="1"/>
              <a:t>number</a:t>
            </a:r>
            <a:endParaRPr lang="pt-BR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16CFB5-B1B5-4E7B-D2F1-80775E41E13B}"/>
              </a:ext>
            </a:extLst>
          </p:cNvPr>
          <p:cNvSpPr txBox="1"/>
          <p:nvPr/>
        </p:nvSpPr>
        <p:spPr>
          <a:xfrm>
            <a:off x="4559429" y="4736578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Lógicos: </a:t>
            </a:r>
            <a:r>
              <a:rPr lang="pt-BR" i="1" dirty="0" err="1"/>
              <a:t>booelan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14269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primitivos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FBE1C0-A66F-F7DD-93F9-3915DE5ED191}"/>
              </a:ext>
            </a:extLst>
          </p:cNvPr>
          <p:cNvSpPr txBox="1"/>
          <p:nvPr/>
        </p:nvSpPr>
        <p:spPr>
          <a:xfrm>
            <a:off x="4641599" y="243138"/>
            <a:ext cx="20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Qualquer valor: </a:t>
            </a:r>
            <a:r>
              <a:rPr lang="pt-BR" i="1" dirty="0" err="1"/>
              <a:t>any</a:t>
            </a:r>
            <a:endParaRPr lang="pt-BR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C5C1E9-F591-06D3-FE36-70B50365CA7E}"/>
              </a:ext>
            </a:extLst>
          </p:cNvPr>
          <p:cNvSpPr txBox="1"/>
          <p:nvPr/>
        </p:nvSpPr>
        <p:spPr>
          <a:xfrm>
            <a:off x="4655180" y="1749727"/>
            <a:ext cx="401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Nulo ou desconhecido: </a:t>
            </a:r>
            <a:r>
              <a:rPr lang="pt-BR" i="1" dirty="0" err="1"/>
              <a:t>null</a:t>
            </a:r>
            <a:r>
              <a:rPr lang="pt-BR" i="1" dirty="0"/>
              <a:t> ou </a:t>
            </a:r>
            <a:r>
              <a:rPr lang="pt-BR" i="1" dirty="0" err="1"/>
              <a:t>undefined</a:t>
            </a:r>
            <a:endParaRPr lang="pt-BR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16CFB5-B1B5-4E7B-D2F1-80775E41E13B}"/>
              </a:ext>
            </a:extLst>
          </p:cNvPr>
          <p:cNvSpPr txBox="1"/>
          <p:nvPr/>
        </p:nvSpPr>
        <p:spPr>
          <a:xfrm>
            <a:off x="4671717" y="3200243"/>
            <a:ext cx="118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Vazio: </a:t>
            </a:r>
            <a:r>
              <a:rPr lang="pt-BR" i="1" dirty="0" err="1"/>
              <a:t>void</a:t>
            </a:r>
            <a:endParaRPr lang="pt-BR" i="1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047DFBC-B33F-4A76-EC1E-DBC04ADB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99" y="629082"/>
            <a:ext cx="5517371" cy="912086"/>
          </a:xfrm>
          <a:prstGeom prst="rect">
            <a:avLst/>
          </a:prstGeom>
        </p:spPr>
      </p:pic>
      <p:pic>
        <p:nvPicPr>
          <p:cNvPr id="20" name="Imagem 19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875E860B-7C19-6C33-2769-36B9B1F2F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599" y="2120732"/>
            <a:ext cx="5517371" cy="910851"/>
          </a:xfrm>
          <a:prstGeom prst="rect">
            <a:avLst/>
          </a:prstGeom>
        </p:spPr>
      </p:pic>
      <p:pic>
        <p:nvPicPr>
          <p:cNvPr id="22" name="Imagem 21" descr="Texto&#10;&#10;Descrição gerada automaticamente">
            <a:extLst>
              <a:ext uri="{FF2B5EF4-FFF2-40B4-BE49-F238E27FC236}">
                <a16:creationId xmlns:a16="http://schemas.microsoft.com/office/drawing/2014/main" id="{6A59DE1B-F5A2-304A-07BA-97F2250C5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494" y="3573091"/>
            <a:ext cx="5517371" cy="1115452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10F8545-EAAE-EA40-F132-A7691D11F9CD}"/>
              </a:ext>
            </a:extLst>
          </p:cNvPr>
          <p:cNvSpPr txBox="1"/>
          <p:nvPr/>
        </p:nvSpPr>
        <p:spPr>
          <a:xfrm>
            <a:off x="4641599" y="4879901"/>
            <a:ext cx="141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Nunca: </a:t>
            </a:r>
            <a:r>
              <a:rPr lang="pt-BR" i="1" dirty="0" err="1"/>
              <a:t>never</a:t>
            </a:r>
            <a:endParaRPr lang="pt-BR" i="1" dirty="0"/>
          </a:p>
        </p:txBody>
      </p:sp>
      <p:pic>
        <p:nvPicPr>
          <p:cNvPr id="25" name="Imagem 2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8F375065-DFA9-BC33-CA52-35A1EE7550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494" y="5244160"/>
            <a:ext cx="5502476" cy="11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4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Tipos complexos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FBE1C0-A66F-F7DD-93F9-3915DE5ED191}"/>
              </a:ext>
            </a:extLst>
          </p:cNvPr>
          <p:cNvSpPr txBox="1"/>
          <p:nvPr/>
        </p:nvSpPr>
        <p:spPr>
          <a:xfrm>
            <a:off x="4322286" y="224442"/>
            <a:ext cx="151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Objeto: </a:t>
            </a:r>
            <a:r>
              <a:rPr lang="pt-BR" i="1" dirty="0" err="1"/>
              <a:t>object</a:t>
            </a:r>
            <a:endParaRPr lang="pt-BR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C5C1E9-F591-06D3-FE36-70B50365CA7E}"/>
              </a:ext>
            </a:extLst>
          </p:cNvPr>
          <p:cNvSpPr txBox="1"/>
          <p:nvPr/>
        </p:nvSpPr>
        <p:spPr>
          <a:xfrm>
            <a:off x="4325844" y="1490436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Multidimensionais: </a:t>
            </a:r>
            <a:r>
              <a:rPr lang="pt-BR" i="1" dirty="0" err="1"/>
              <a:t>Array</a:t>
            </a:r>
            <a:endParaRPr lang="pt-BR" i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E16CFB5-B1B5-4E7B-D2F1-80775E41E13B}"/>
              </a:ext>
            </a:extLst>
          </p:cNvPr>
          <p:cNvSpPr txBox="1"/>
          <p:nvPr/>
        </p:nvSpPr>
        <p:spPr>
          <a:xfrm>
            <a:off x="4322286" y="2867204"/>
            <a:ext cx="12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Tupla</a:t>
            </a:r>
            <a:r>
              <a:rPr lang="pt-BR" dirty="0"/>
              <a:t>: </a:t>
            </a:r>
            <a:r>
              <a:rPr lang="pt-BR" i="1" dirty="0" err="1"/>
              <a:t>tuple</a:t>
            </a:r>
            <a:endParaRPr lang="pt-BR" i="1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E182DD2-B782-5811-9BA1-F03F96A5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28" y="1827350"/>
            <a:ext cx="5379147" cy="890442"/>
          </a:xfrm>
          <a:prstGeom prst="rect">
            <a:avLst/>
          </a:prstGeom>
        </p:spPr>
      </p:pic>
      <p:pic>
        <p:nvPicPr>
          <p:cNvPr id="9" name="Imagem 8" descr="Retângulo&#10;&#10;Descrição gerada automaticamente com confiança baixa">
            <a:extLst>
              <a:ext uri="{FF2B5EF4-FFF2-40B4-BE49-F238E27FC236}">
                <a16:creationId xmlns:a16="http://schemas.microsoft.com/office/drawing/2014/main" id="{2C5090F6-2C97-ABD4-7FAF-1A4D8C015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99" y="4584091"/>
            <a:ext cx="5379147" cy="1656806"/>
          </a:xfrm>
          <a:prstGeom prst="rect">
            <a:avLst/>
          </a:prstGeom>
        </p:spPr>
      </p:pic>
      <p:pic>
        <p:nvPicPr>
          <p:cNvPr id="13" name="Imagem 1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77C0D59-1C06-DF70-349F-12A51FCB9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286" y="527195"/>
            <a:ext cx="6678551" cy="877803"/>
          </a:xfrm>
          <a:prstGeom prst="rect">
            <a:avLst/>
          </a:prstGeom>
        </p:spPr>
      </p:pic>
      <p:pic>
        <p:nvPicPr>
          <p:cNvPr id="15" name="Imagem 14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B5FB5518-CA06-8549-6CDE-3CD9CE0D2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728" y="3200530"/>
            <a:ext cx="5379147" cy="90259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17B0815-21A5-5794-E256-3EF1B3E7395F}"/>
              </a:ext>
            </a:extLst>
          </p:cNvPr>
          <p:cNvSpPr txBox="1"/>
          <p:nvPr/>
        </p:nvSpPr>
        <p:spPr>
          <a:xfrm>
            <a:off x="4260426" y="4232666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Enumerado: </a:t>
            </a:r>
            <a:r>
              <a:rPr lang="pt-BR" i="1" dirty="0" err="1"/>
              <a:t>enum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06893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2" y="1153572"/>
            <a:ext cx="3723332" cy="44611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Operadores no</a:t>
            </a:r>
            <a:r>
              <a:rPr lang="pt-BR" b="1" dirty="0">
                <a:solidFill>
                  <a:srgbClr val="FFFF00"/>
                </a:solidFill>
              </a:rPr>
              <a:t> TypeScript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25" y="5824981"/>
            <a:ext cx="1065914" cy="1065914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B65A678-C897-1757-E7CF-3A748EAEFEEF}"/>
              </a:ext>
            </a:extLst>
          </p:cNvPr>
          <p:cNvSpPr txBox="1"/>
          <p:nvPr/>
        </p:nvSpPr>
        <p:spPr>
          <a:xfrm>
            <a:off x="4322286" y="224442"/>
            <a:ext cx="12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Atribuição: </a:t>
            </a:r>
            <a:endParaRPr lang="pt-BR" i="1" dirty="0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C35EEDFE-E741-82E8-C4FE-24DF9806BCD3}"/>
              </a:ext>
            </a:extLst>
          </p:cNvPr>
          <p:cNvSpPr/>
          <p:nvPr/>
        </p:nvSpPr>
        <p:spPr>
          <a:xfrm>
            <a:off x="4322286" y="593774"/>
            <a:ext cx="7126014" cy="1056350"/>
          </a:xfrm>
          <a:prstGeom prst="roundRect">
            <a:avLst>
              <a:gd name="adj" fmla="val 803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 	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12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-= 10;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2</a:t>
            </a:r>
          </a:p>
          <a:p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*= 4;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8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/=2;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465E47-EB30-7C54-232E-D2902BD32FD6}"/>
              </a:ext>
            </a:extLst>
          </p:cNvPr>
          <p:cNvSpPr txBox="1"/>
          <p:nvPr/>
        </p:nvSpPr>
        <p:spPr>
          <a:xfrm>
            <a:off x="4322286" y="1766941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Aritméticos: </a:t>
            </a:r>
            <a:endParaRPr lang="pt-BR" i="1" dirty="0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56FC1B76-A069-A6E0-2F16-785A153BF464}"/>
              </a:ext>
            </a:extLst>
          </p:cNvPr>
          <p:cNvSpPr/>
          <p:nvPr/>
        </p:nvSpPr>
        <p:spPr>
          <a:xfrm>
            <a:off x="4322286" y="2136273"/>
            <a:ext cx="7126014" cy="1449174"/>
          </a:xfrm>
          <a:prstGeom prst="roundRect">
            <a:avLst>
              <a:gd name="adj" fmla="val 723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soma = 5 + 3;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8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subtracao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10 - 5;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5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produto = 4 * 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8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divisao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8 / 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4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resto = 15 % 4;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1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potencia = 8 ** 2;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64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C6DA3C-F4B9-97F5-157C-FAD0FFA5A694}"/>
              </a:ext>
            </a:extLst>
          </p:cNvPr>
          <p:cNvSpPr txBox="1"/>
          <p:nvPr/>
        </p:nvSpPr>
        <p:spPr>
          <a:xfrm>
            <a:off x="4322286" y="3616762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Relacionais: </a:t>
            </a:r>
            <a:endParaRPr lang="pt-BR" i="1" dirty="0"/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05768775-27AE-07AE-2DF1-070DAA4F4775}"/>
              </a:ext>
            </a:extLst>
          </p:cNvPr>
          <p:cNvSpPr/>
          <p:nvPr/>
        </p:nvSpPr>
        <p:spPr>
          <a:xfrm>
            <a:off x="4322286" y="3954779"/>
            <a:ext cx="7126014" cy="1449174"/>
          </a:xfrm>
          <a:prstGeom prst="roundRect">
            <a:avLst>
              <a:gd name="adj" fmla="val 723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igual_a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 === 10;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1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nao_igual_a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!== "5";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false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maior_que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&gt; 10;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false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menor_que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&lt; 10;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1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maior_igual_a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&gt;= 5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1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menor_igual_a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 &lt;= 5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</a:t>
            </a:r>
            <a:r>
              <a:rPr lang="pt-BR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1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44070D2-B0A9-9F2D-FC45-9E4475F8A7DC}"/>
              </a:ext>
            </a:extLst>
          </p:cNvPr>
          <p:cNvSpPr txBox="1"/>
          <p:nvPr/>
        </p:nvSpPr>
        <p:spPr>
          <a:xfrm>
            <a:off x="4322286" y="5417375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Incremento: </a:t>
            </a:r>
            <a:endParaRPr lang="pt-BR" i="1" dirty="0"/>
          </a:p>
        </p:txBody>
      </p: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AEEC403B-4EEB-E84D-DCEF-84D3EED8C0DB}"/>
              </a:ext>
            </a:extLst>
          </p:cNvPr>
          <p:cNvSpPr/>
          <p:nvPr/>
        </p:nvSpPr>
        <p:spPr>
          <a:xfrm>
            <a:off x="4322286" y="5786707"/>
            <a:ext cx="7126014" cy="846851"/>
          </a:xfrm>
          <a:prstGeom prst="roundRect">
            <a:avLst>
              <a:gd name="adj" fmla="val 803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11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400" dirty="0">
                <a:solidFill>
                  <a:srgbClr val="A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--; </a:t>
            </a:r>
            <a:r>
              <a:rPr lang="pt-BR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//saída 10</a:t>
            </a:r>
            <a:endParaRPr lang="pt-BR" sz="1400" dirty="0">
              <a:solidFill>
                <a:srgbClr val="A0FA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31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12643</TotalTime>
  <Words>995</Words>
  <Application>Microsoft Macintosh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Tema do Office</vt:lpstr>
      <vt:lpstr>Introdução ao TypeScript</vt:lpstr>
      <vt:lpstr>Introdução ao TypeScript</vt:lpstr>
      <vt:lpstr>Principais características do TypeScript</vt:lpstr>
      <vt:lpstr>Instalação do Node.js: Definição e características</vt:lpstr>
      <vt:lpstr>Tipos de dados no TypeScript</vt:lpstr>
      <vt:lpstr>Tipos primitivos do TypeScript</vt:lpstr>
      <vt:lpstr>Tipos primitivos no TypeScript</vt:lpstr>
      <vt:lpstr>Tipos complexos no TypeScript</vt:lpstr>
      <vt:lpstr>Operadores no TypeScript</vt:lpstr>
      <vt:lpstr>Estruturas de controle condicionais no TypeScript</vt:lpstr>
      <vt:lpstr>Estruturas de controle repetição no TypeScript</vt:lpstr>
      <vt:lpstr>Estruturas de controle repetição no TypeScript</vt:lpstr>
      <vt:lpstr>Comandos de quebra decontrole de fluxo no TypeScript</vt:lpstr>
      <vt:lpstr>Exercícios: TypeScript</vt:lpstr>
      <vt:lpstr>Exercícios: TypeScript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83</cp:revision>
  <dcterms:created xsi:type="dcterms:W3CDTF">2024-02-11T19:32:12Z</dcterms:created>
  <dcterms:modified xsi:type="dcterms:W3CDTF">2024-03-01T12:50:17Z</dcterms:modified>
</cp:coreProperties>
</file>