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3"/>
    <p:restoredTop sz="94831"/>
  </p:normalViewPr>
  <p:slideViewPr>
    <p:cSldViewPr snapToGrid="0">
      <p:cViewPr varScale="1">
        <p:scale>
          <a:sx n="148" d="100"/>
          <a:sy n="148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ao</a:t>
            </a:r>
            <a:br>
              <a:rPr lang="pt-BR" sz="5100" dirty="0">
                <a:solidFill>
                  <a:srgbClr val="FFFFFF"/>
                </a:solidFill>
              </a:rPr>
            </a:br>
            <a:r>
              <a:rPr lang="pt-BR" sz="5100" dirty="0">
                <a:solidFill>
                  <a:srgbClr val="FFFF00"/>
                </a:solidFill>
              </a:rPr>
              <a:t>TypeScript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complexos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322286" y="224442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Objeto: </a:t>
            </a:r>
            <a:r>
              <a:rPr lang="pt-BR" i="1" dirty="0" err="1"/>
              <a:t>object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325844" y="1490436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Multidimensionais: </a:t>
            </a:r>
            <a:r>
              <a:rPr lang="pt-BR" i="1" dirty="0" err="1"/>
              <a:t>arrays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322286" y="2867204"/>
            <a:ext cx="12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Tupla</a:t>
            </a:r>
            <a:r>
              <a:rPr lang="pt-BR" dirty="0"/>
              <a:t>: </a:t>
            </a:r>
            <a:r>
              <a:rPr lang="pt-BR" i="1" dirty="0" err="1"/>
              <a:t>tuple</a:t>
            </a:r>
            <a:endParaRPr lang="pt-BR" i="1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E182DD2-B782-5811-9BA1-F03F96A5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28" y="1827350"/>
            <a:ext cx="5379147" cy="890442"/>
          </a:xfrm>
          <a:prstGeom prst="rect">
            <a:avLst/>
          </a:prstGeom>
        </p:spPr>
      </p:pic>
      <p:pic>
        <p:nvPicPr>
          <p:cNvPr id="9" name="Imagem 8" descr="Retângulo&#10;&#10;Descrição gerada automaticamente com confiança baixa">
            <a:extLst>
              <a:ext uri="{FF2B5EF4-FFF2-40B4-BE49-F238E27FC236}">
                <a16:creationId xmlns:a16="http://schemas.microsoft.com/office/drawing/2014/main" id="{2C5090F6-2C97-ABD4-7FAF-1A4D8C015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99" y="4584091"/>
            <a:ext cx="5379147" cy="1656806"/>
          </a:xfrm>
          <a:prstGeom prst="rect">
            <a:avLst/>
          </a:prstGeom>
        </p:spPr>
      </p:pic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77C0D59-1C06-DF70-349F-12A51FCB9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86" y="527195"/>
            <a:ext cx="6678551" cy="877803"/>
          </a:xfrm>
          <a:prstGeom prst="rect">
            <a:avLst/>
          </a:prstGeom>
        </p:spPr>
      </p:pic>
      <p:pic>
        <p:nvPicPr>
          <p:cNvPr id="15" name="Imagem 14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B5FB5518-CA06-8549-6CDE-3CD9CE0D2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728" y="3200530"/>
            <a:ext cx="5379147" cy="90259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7B0815-21A5-5794-E256-3EF1B3E7395F}"/>
              </a:ext>
            </a:extLst>
          </p:cNvPr>
          <p:cNvSpPr txBox="1"/>
          <p:nvPr/>
        </p:nvSpPr>
        <p:spPr>
          <a:xfrm>
            <a:off x="4260426" y="4232666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Enumerado: </a:t>
            </a:r>
            <a:r>
              <a:rPr lang="pt-BR" i="1" dirty="0" err="1"/>
              <a:t>enum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6893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</a:t>
            </a: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Desenvolvido pela Microsoft</a:t>
            </a:r>
          </a:p>
          <a:p>
            <a:endParaRPr lang="pt-BR" dirty="0"/>
          </a:p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Aumento da escalabilidade</a:t>
            </a:r>
          </a:p>
          <a:p>
            <a:pPr lvl="1"/>
            <a:r>
              <a:rPr lang="pt-BR" dirty="0"/>
              <a:t>Robustez (resiliência a erros e situações inesperadas durante a execução)</a:t>
            </a:r>
          </a:p>
          <a:p>
            <a:pPr lvl="1"/>
            <a:r>
              <a:rPr lang="pt-BR" dirty="0"/>
              <a:t>E fácil manutenção em projetos de grande porte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Principais características do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400" dirty="0" err="1"/>
              <a:t>Superset</a:t>
            </a:r>
            <a:r>
              <a:rPr lang="pt-BR" sz="2400" dirty="0"/>
              <a:t> do JavaScript</a:t>
            </a:r>
          </a:p>
          <a:p>
            <a:pPr lvl="1"/>
            <a:r>
              <a:rPr lang="pt-BR" sz="2000" dirty="0"/>
              <a:t>Qualquer código JS é automaticamente válido no TypeScript.</a:t>
            </a:r>
          </a:p>
          <a:p>
            <a:pPr lvl="1"/>
            <a:endParaRPr lang="pt-BR" sz="2000" dirty="0"/>
          </a:p>
          <a:p>
            <a:r>
              <a:rPr lang="pt-BR" sz="2400" dirty="0"/>
              <a:t>Sistema de tipos estático</a:t>
            </a:r>
          </a:p>
          <a:p>
            <a:pPr lvl="1"/>
            <a:r>
              <a:rPr lang="pt-BR" sz="2000" dirty="0"/>
              <a:t>Permite que os tipos de dados e retornos de função sejam especificados.</a:t>
            </a:r>
          </a:p>
          <a:p>
            <a:pPr lvl="1"/>
            <a:endParaRPr lang="pt-BR" sz="2000" dirty="0"/>
          </a:p>
          <a:p>
            <a:r>
              <a:rPr lang="pt-BR" sz="2400" dirty="0"/>
              <a:t>Compilação para JS</a:t>
            </a:r>
          </a:p>
          <a:p>
            <a:pPr lvl="1"/>
            <a:r>
              <a:rPr lang="pt-BR" sz="2000" dirty="0"/>
              <a:t>Permite que os desenvolvedores compilem seus programas para versões atuais e mais antigas.</a:t>
            </a:r>
          </a:p>
          <a:p>
            <a:pPr lvl="1"/>
            <a:endParaRPr lang="pt-BR" sz="2000" dirty="0"/>
          </a:p>
          <a:p>
            <a:r>
              <a:rPr lang="pt-BR" sz="2400" dirty="0"/>
              <a:t>Full OOP</a:t>
            </a:r>
          </a:p>
          <a:p>
            <a:pPr lvl="1"/>
            <a:r>
              <a:rPr lang="pt-BR" sz="2000" dirty="0"/>
              <a:t>Atende todos os requisitos de uma linguagem orientada a objeto.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04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Instalação do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000" dirty="0"/>
              <a:t>Passo 1: Instalar o Node.js</a:t>
            </a:r>
          </a:p>
          <a:p>
            <a:endParaRPr lang="pt-BR" sz="2000" dirty="0"/>
          </a:p>
          <a:p>
            <a:r>
              <a:rPr lang="pt-BR" sz="2000" dirty="0"/>
              <a:t>Passo 2: Instalar o TypeScript globalmente via </a:t>
            </a:r>
            <a:r>
              <a:rPr lang="pt-BR" sz="2000" b="1" dirty="0" err="1"/>
              <a:t>npm</a:t>
            </a:r>
            <a:endParaRPr lang="pt-BR" sz="20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54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Instalação do</a:t>
            </a:r>
            <a:r>
              <a:rPr lang="pt-BR" b="1" dirty="0">
                <a:solidFill>
                  <a:srgbClr val="FFFF00"/>
                </a:solidFill>
              </a:rPr>
              <a:t> Node.js: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Definição e características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591343"/>
            <a:ext cx="6906491" cy="5585619"/>
          </a:xfrm>
        </p:spPr>
        <p:txBody>
          <a:bodyPr anchor="t">
            <a:normAutofit fontScale="92500"/>
          </a:bodyPr>
          <a:lstStyle/>
          <a:p>
            <a:r>
              <a:rPr lang="pt-BR" sz="2400" dirty="0"/>
              <a:t>O que é ?</a:t>
            </a:r>
          </a:p>
          <a:p>
            <a:pPr lvl="1"/>
            <a:r>
              <a:rPr lang="pt-BR" sz="2000" dirty="0"/>
              <a:t>Ambiente de execução JavaScript do lado do servidor</a:t>
            </a:r>
          </a:p>
          <a:p>
            <a:pPr marL="457200" lvl="1" indent="0">
              <a:buNone/>
            </a:pPr>
            <a:endParaRPr lang="pt-BR" sz="2000" dirty="0"/>
          </a:p>
          <a:p>
            <a:r>
              <a:rPr lang="pt-BR" sz="2400" dirty="0"/>
              <a:t>Assincronismo e </a:t>
            </a:r>
            <a:r>
              <a:rPr lang="pt-BR" sz="2400" dirty="0" err="1"/>
              <a:t>Event-driven</a:t>
            </a:r>
            <a:endParaRPr lang="pt-BR" sz="2400" dirty="0"/>
          </a:p>
          <a:p>
            <a:pPr lvl="1"/>
            <a:r>
              <a:rPr lang="pt-BR" sz="2000" dirty="0"/>
              <a:t>Projetado para operações assíncronas e orientado a eventos. Isso significa que ele pode lidar com muitas conexões simultâneas sem a necessidade de threads adicionais, resultando em aplicações escaláveis e eficientes.</a:t>
            </a:r>
          </a:p>
          <a:p>
            <a:pPr marL="457200" lvl="1" indent="0">
              <a:buNone/>
            </a:pPr>
            <a:endParaRPr lang="pt-BR" sz="2000" dirty="0"/>
          </a:p>
          <a:p>
            <a:r>
              <a:rPr lang="pt-BR" sz="2400" dirty="0"/>
              <a:t>V8 </a:t>
            </a:r>
            <a:r>
              <a:rPr lang="pt-BR" sz="2400" dirty="0" err="1"/>
              <a:t>Engine</a:t>
            </a:r>
            <a:endParaRPr lang="pt-BR" sz="2400" dirty="0"/>
          </a:p>
          <a:p>
            <a:pPr lvl="1"/>
            <a:r>
              <a:rPr lang="pt-BR" sz="2000" dirty="0"/>
              <a:t>Utiliza o V8, o mecanismo de JavaScript de código aberto do Google Chrome, que é conhecido por ser rápido e eficiente na execução de código JavaScript.</a:t>
            </a:r>
          </a:p>
          <a:p>
            <a:pPr lvl="1"/>
            <a:endParaRPr lang="pt-BR" sz="1600" dirty="0"/>
          </a:p>
          <a:p>
            <a:r>
              <a:rPr lang="pt-BR" sz="2400" dirty="0"/>
              <a:t>Módulos nativos e NPM</a:t>
            </a:r>
          </a:p>
          <a:p>
            <a:pPr lvl="1"/>
            <a:r>
              <a:rPr lang="pt-BR" sz="2000" dirty="0"/>
              <a:t>Possui seu próprio sistema de módulos e usa o Node </a:t>
            </a:r>
            <a:r>
              <a:rPr lang="pt-BR" sz="2000" dirty="0" err="1"/>
              <a:t>Package</a:t>
            </a:r>
            <a:r>
              <a:rPr lang="pt-BR" sz="2000" dirty="0"/>
              <a:t> Manager (NPM) para gerenciar pacotes e dependências.</a:t>
            </a:r>
          </a:p>
          <a:p>
            <a:endParaRPr lang="pt-BR" sz="24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2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Instalação do</a:t>
            </a:r>
            <a:r>
              <a:rPr lang="pt-BR" b="1" dirty="0">
                <a:solidFill>
                  <a:srgbClr val="FFFF00"/>
                </a:solidFill>
              </a:rPr>
              <a:t> Node.js: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Passo a passo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591343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pt-BR" sz="2000" dirty="0"/>
              <a:t>Passo 1: Acesse o site oficial:</a:t>
            </a:r>
          </a:p>
          <a:p>
            <a:pPr lvl="1"/>
            <a:r>
              <a:rPr lang="pt-BR" sz="1600" dirty="0"/>
              <a:t>Site oficial do Node.js em </a:t>
            </a:r>
            <a:r>
              <a:rPr lang="pt-BR" sz="1600" dirty="0">
                <a:hlinkClick r:id="rId2"/>
              </a:rPr>
              <a:t>https://nodejs.org/</a:t>
            </a:r>
            <a:endParaRPr lang="pt-BR" sz="1600" dirty="0"/>
          </a:p>
          <a:p>
            <a:pPr lvl="1"/>
            <a:endParaRPr lang="pt-BR" sz="1600" dirty="0"/>
          </a:p>
          <a:p>
            <a:r>
              <a:rPr lang="pt-BR" sz="2000" dirty="0"/>
              <a:t>Passo 2: Baixar a versão LTS (</a:t>
            </a:r>
            <a:r>
              <a:rPr lang="pt-BR" sz="2000" dirty="0" err="1"/>
              <a:t>Long</a:t>
            </a:r>
            <a:r>
              <a:rPr lang="pt-BR" sz="2000" dirty="0"/>
              <a:t> </a:t>
            </a:r>
            <a:r>
              <a:rPr lang="pt-BR" sz="2000" dirty="0" err="1"/>
              <a:t>Term</a:t>
            </a:r>
            <a:r>
              <a:rPr lang="pt-BR" sz="2000" dirty="0"/>
              <a:t> </a:t>
            </a:r>
            <a:r>
              <a:rPr lang="pt-BR" sz="2000" dirty="0" err="1"/>
              <a:t>Support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r>
              <a:rPr lang="pt-BR" sz="2000" dirty="0"/>
              <a:t>Passo 3: Seleciona a versão a ser baixada e inicie o download</a:t>
            </a:r>
          </a:p>
          <a:p>
            <a:endParaRPr lang="pt-BR" sz="2000" dirty="0"/>
          </a:p>
          <a:p>
            <a:r>
              <a:rPr lang="pt-BR" sz="2000" dirty="0"/>
              <a:t>Passo 4: Execute o instalador e aceita os termos da licença</a:t>
            </a:r>
          </a:p>
          <a:p>
            <a:endParaRPr lang="pt-BR" sz="2000" dirty="0"/>
          </a:p>
          <a:p>
            <a:r>
              <a:rPr lang="pt-BR" sz="2000" dirty="0"/>
              <a:t>Passo 5: Escolha a pasta de instalação</a:t>
            </a:r>
          </a:p>
          <a:p>
            <a:endParaRPr lang="pt-BR" sz="2000" dirty="0"/>
          </a:p>
          <a:p>
            <a:r>
              <a:rPr lang="pt-BR" sz="2000" dirty="0"/>
              <a:t>Passo 6: Personalize a instalação</a:t>
            </a:r>
          </a:p>
          <a:p>
            <a:pPr lvl="1"/>
            <a:r>
              <a:rPr lang="pt-BR" sz="1600" dirty="0"/>
              <a:t>Instale o </a:t>
            </a:r>
            <a:r>
              <a:rPr lang="pt-BR" sz="1600" b="1" dirty="0" err="1"/>
              <a:t>npm</a:t>
            </a:r>
            <a:r>
              <a:rPr lang="pt-BR" sz="1600" dirty="0"/>
              <a:t> caso não esteja selecionado</a:t>
            </a:r>
          </a:p>
          <a:p>
            <a:pPr marL="457200" lvl="1" indent="0">
              <a:buNone/>
            </a:pPr>
            <a:endParaRPr lang="pt-BR" sz="1600" dirty="0"/>
          </a:p>
          <a:p>
            <a:r>
              <a:rPr lang="pt-BR" sz="2000" dirty="0"/>
              <a:t>Passo 7: Conclua a instalação pressionando </a:t>
            </a:r>
            <a:r>
              <a:rPr lang="pt-BR" sz="2000" b="1" dirty="0" err="1"/>
              <a:t>next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Passo 8: Verifique a instalação</a:t>
            </a:r>
          </a:p>
          <a:p>
            <a:pPr lvl="1"/>
            <a:r>
              <a:rPr lang="pt-BR" sz="1600" dirty="0"/>
              <a:t>Use os comandos: </a:t>
            </a:r>
            <a:r>
              <a:rPr lang="pt-BR" sz="1600" b="1" dirty="0"/>
              <a:t>node – </a:t>
            </a:r>
            <a:r>
              <a:rPr lang="pt-BR" sz="1600" b="1" dirty="0" err="1"/>
              <a:t>v</a:t>
            </a:r>
            <a:r>
              <a:rPr lang="pt-BR" sz="1600" b="1" dirty="0"/>
              <a:t> ou </a:t>
            </a:r>
            <a:r>
              <a:rPr lang="pt-BR" sz="1600" b="1" dirty="0" err="1"/>
              <a:t>npm</a:t>
            </a:r>
            <a:r>
              <a:rPr lang="pt-BR" sz="1600" b="1" dirty="0"/>
              <a:t> –</a:t>
            </a:r>
            <a:r>
              <a:rPr lang="pt-BR" sz="1600" b="1" dirty="0" err="1"/>
              <a:t>v</a:t>
            </a:r>
            <a:endParaRPr lang="pt-BR" sz="16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02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Instalação do</a:t>
            </a:r>
            <a:r>
              <a:rPr lang="pt-BR" b="1" dirty="0">
                <a:solidFill>
                  <a:srgbClr val="FFFF00"/>
                </a:solidFill>
              </a:rPr>
              <a:t> TypeScript: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Passo a passo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591343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000" dirty="0"/>
              <a:t>Passo 1: Abra o prompt de comando:</a:t>
            </a:r>
          </a:p>
          <a:p>
            <a:pPr lvl="1"/>
            <a:r>
              <a:rPr lang="pt-BR" sz="1600" dirty="0"/>
              <a:t>Pressione ‘</a:t>
            </a:r>
            <a:r>
              <a:rPr lang="pt-BR" sz="1600" dirty="0" err="1"/>
              <a:t>win</a:t>
            </a:r>
            <a:r>
              <a:rPr lang="pt-BR" sz="1600" dirty="0"/>
              <a:t> + </a:t>
            </a:r>
            <a:r>
              <a:rPr lang="pt-BR" sz="1600" dirty="0" err="1"/>
              <a:t>r</a:t>
            </a:r>
            <a:r>
              <a:rPr lang="pt-BR" sz="1600" dirty="0"/>
              <a:t>’, digite ‘</a:t>
            </a:r>
            <a:r>
              <a:rPr lang="pt-BR" sz="1600" b="1" dirty="0" err="1"/>
              <a:t>cmd</a:t>
            </a:r>
            <a:r>
              <a:rPr lang="pt-BR" sz="1600" dirty="0"/>
              <a:t>’ e pressione </a:t>
            </a:r>
            <a:r>
              <a:rPr lang="pt-BR" sz="1600" dirty="0" err="1"/>
              <a:t>Enter</a:t>
            </a:r>
            <a:r>
              <a:rPr lang="pt-BR" sz="1600" dirty="0"/>
              <a:t> para abrir o prompt de comando</a:t>
            </a:r>
          </a:p>
          <a:p>
            <a:pPr lvl="1"/>
            <a:endParaRPr lang="pt-BR" sz="1600" dirty="0"/>
          </a:p>
          <a:p>
            <a:r>
              <a:rPr lang="pt-BR" sz="2000" dirty="0"/>
              <a:t>Passo 2: Instale o TypeScript via </a:t>
            </a:r>
            <a:r>
              <a:rPr lang="pt-BR" sz="2000" dirty="0" err="1"/>
              <a:t>npm</a:t>
            </a:r>
            <a:r>
              <a:rPr lang="pt-BR" sz="2000" dirty="0"/>
              <a:t>:</a:t>
            </a:r>
          </a:p>
          <a:p>
            <a:pPr lvl="1"/>
            <a:r>
              <a:rPr lang="pt-BR" sz="1400" dirty="0"/>
              <a:t>Digite: </a:t>
            </a:r>
            <a:r>
              <a:rPr lang="pt-BR" sz="1400" b="1" dirty="0" err="1"/>
              <a:t>npm</a:t>
            </a:r>
            <a:r>
              <a:rPr lang="pt-BR" sz="1400" b="1" dirty="0"/>
              <a:t> </a:t>
            </a:r>
            <a:r>
              <a:rPr lang="pt-BR" sz="1400" b="1" dirty="0" err="1"/>
              <a:t>install</a:t>
            </a:r>
            <a:r>
              <a:rPr lang="pt-BR" sz="1400" b="1" dirty="0"/>
              <a:t> –</a:t>
            </a:r>
            <a:r>
              <a:rPr lang="pt-BR" sz="1400" b="1" dirty="0" err="1"/>
              <a:t>g</a:t>
            </a:r>
            <a:r>
              <a:rPr lang="pt-BR" sz="1400" b="1" dirty="0"/>
              <a:t> </a:t>
            </a:r>
            <a:r>
              <a:rPr lang="pt-BR" sz="1400" b="1" dirty="0" err="1"/>
              <a:t>typescript</a:t>
            </a:r>
            <a:endParaRPr lang="pt-BR" sz="1400" b="1" dirty="0"/>
          </a:p>
          <a:p>
            <a:pPr lvl="1"/>
            <a:endParaRPr lang="pt-BR" sz="1400" dirty="0"/>
          </a:p>
          <a:p>
            <a:r>
              <a:rPr lang="pt-BR" sz="2000" dirty="0"/>
              <a:t>Passo 3: Verifique a instalação</a:t>
            </a:r>
          </a:p>
          <a:p>
            <a:pPr lvl="1"/>
            <a:r>
              <a:rPr lang="pt-BR" sz="1400" dirty="0" err="1"/>
              <a:t>tsc</a:t>
            </a:r>
            <a:r>
              <a:rPr lang="pt-BR" sz="1400" dirty="0"/>
              <a:t> –</a:t>
            </a:r>
            <a:r>
              <a:rPr lang="pt-BR" sz="1400" dirty="0" err="1"/>
              <a:t>v</a:t>
            </a:r>
            <a:endParaRPr lang="pt-BR" sz="1400" dirty="0"/>
          </a:p>
          <a:p>
            <a:pPr lvl="1"/>
            <a:endParaRPr lang="pt-BR" sz="1400" dirty="0"/>
          </a:p>
          <a:p>
            <a:r>
              <a:rPr lang="pt-BR" sz="2000" dirty="0"/>
              <a:t>Passo 4: Teste a instalação:</a:t>
            </a:r>
          </a:p>
          <a:p>
            <a:pPr lvl="1"/>
            <a:r>
              <a:rPr lang="pt-BR" sz="1400" dirty="0"/>
              <a:t>Crie um arquivo texto com extensão</a:t>
            </a:r>
            <a:r>
              <a:rPr lang="pt-BR" sz="1400" b="1" dirty="0"/>
              <a:t> `.</a:t>
            </a:r>
            <a:r>
              <a:rPr lang="pt-BR" sz="1400" b="1" dirty="0" err="1"/>
              <a:t>ts</a:t>
            </a:r>
            <a:r>
              <a:rPr lang="pt-BR" sz="1400" b="1" dirty="0"/>
              <a:t>`</a:t>
            </a:r>
            <a:r>
              <a:rPr lang="pt-BR" sz="1400" dirty="0"/>
              <a:t> (</a:t>
            </a:r>
            <a:r>
              <a:rPr lang="pt-BR" sz="1400" dirty="0" err="1"/>
              <a:t>app.ts</a:t>
            </a:r>
            <a:r>
              <a:rPr lang="pt-BR" sz="1400" dirty="0"/>
              <a:t>)</a:t>
            </a:r>
          </a:p>
          <a:p>
            <a:pPr lvl="1"/>
            <a:r>
              <a:rPr lang="pt-BR" sz="1400" dirty="0"/>
              <a:t>Verifique se o compilador foi instalado: </a:t>
            </a:r>
            <a:r>
              <a:rPr lang="pt-BR" sz="1400" b="1" dirty="0"/>
              <a:t>‘</a:t>
            </a:r>
            <a:r>
              <a:rPr lang="pt-BR" sz="1400" b="1" dirty="0" err="1"/>
              <a:t>tsc</a:t>
            </a:r>
            <a:r>
              <a:rPr lang="pt-BR" sz="1400" b="1" dirty="0"/>
              <a:t> </a:t>
            </a:r>
            <a:r>
              <a:rPr lang="pt-BR" sz="1400" b="1" dirty="0" err="1"/>
              <a:t>app.ts</a:t>
            </a:r>
            <a:r>
              <a:rPr lang="pt-BR" sz="1400" b="1" dirty="0"/>
              <a:t>`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374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básicos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9" name="Imagem 8" descr="Retângulo&#10;&#10;Descrição gerada automaticamente com confiança baixa">
            <a:extLst>
              <a:ext uri="{FF2B5EF4-FFF2-40B4-BE49-F238E27FC236}">
                <a16:creationId xmlns:a16="http://schemas.microsoft.com/office/drawing/2014/main" id="{7B8BE551-4ADC-B349-CB97-D6C4D594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429" y="5105910"/>
            <a:ext cx="6148335" cy="808114"/>
          </a:xfrm>
          <a:prstGeom prst="rect">
            <a:avLst/>
          </a:prstGeom>
        </p:spPr>
      </p:pic>
      <p:pic>
        <p:nvPicPr>
          <p:cNvPr id="13" name="Imagem 12" descr="Texto&#10;&#10;Descrição gerada automaticamente com confiança baixa">
            <a:extLst>
              <a:ext uri="{FF2B5EF4-FFF2-40B4-BE49-F238E27FC236}">
                <a16:creationId xmlns:a16="http://schemas.microsoft.com/office/drawing/2014/main" id="{1EB1A975-4EEE-691B-D2BB-F174C299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29" y="2905722"/>
            <a:ext cx="6148335" cy="1476928"/>
          </a:xfrm>
          <a:prstGeom prst="rect">
            <a:avLst/>
          </a:prstGeom>
        </p:spPr>
      </p:pic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5090FFD-EBA7-D510-BC96-A2AD31040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430" y="943976"/>
            <a:ext cx="6148335" cy="101777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559429" y="573944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Textos: </a:t>
            </a:r>
            <a:r>
              <a:rPr lang="pt-BR" i="1" dirty="0" err="1"/>
              <a:t>string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559429" y="253569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Numéricos: </a:t>
            </a:r>
            <a:r>
              <a:rPr lang="pt-BR" i="1" dirty="0" err="1"/>
              <a:t>number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559429" y="4736578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Lógicos: </a:t>
            </a:r>
            <a:r>
              <a:rPr lang="pt-BR" i="1" dirty="0" err="1"/>
              <a:t>booelan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4269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básicos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641599" y="243138"/>
            <a:ext cx="20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Qualquer valor: </a:t>
            </a:r>
            <a:r>
              <a:rPr lang="pt-BR" i="1" dirty="0" err="1"/>
              <a:t>any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655180" y="1749727"/>
            <a:ext cx="401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Nulo ou desconhecido: </a:t>
            </a:r>
            <a:r>
              <a:rPr lang="pt-BR" i="1" dirty="0" err="1"/>
              <a:t>null</a:t>
            </a:r>
            <a:r>
              <a:rPr lang="pt-BR" i="1" dirty="0"/>
              <a:t> ou </a:t>
            </a:r>
            <a:r>
              <a:rPr lang="pt-BR" i="1" dirty="0" err="1"/>
              <a:t>undefined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671717" y="3200243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Vazio: </a:t>
            </a:r>
            <a:r>
              <a:rPr lang="pt-BR" i="1" dirty="0" err="1"/>
              <a:t>void</a:t>
            </a:r>
            <a:endParaRPr lang="pt-BR" i="1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047DFBC-B33F-4A76-EC1E-DBC04ADB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99" y="629082"/>
            <a:ext cx="5517371" cy="912086"/>
          </a:xfrm>
          <a:prstGeom prst="rect">
            <a:avLst/>
          </a:prstGeom>
        </p:spPr>
      </p:pic>
      <p:pic>
        <p:nvPicPr>
          <p:cNvPr id="20" name="Imagem 19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875E860B-7C19-6C33-2769-36B9B1F2F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99" y="2120732"/>
            <a:ext cx="5517371" cy="910851"/>
          </a:xfrm>
          <a:prstGeom prst="rect">
            <a:avLst/>
          </a:prstGeom>
        </p:spPr>
      </p:pic>
      <p:pic>
        <p:nvPicPr>
          <p:cNvPr id="22" name="Imagem 21" descr="Texto&#10;&#10;Descrição gerada automaticamente">
            <a:extLst>
              <a:ext uri="{FF2B5EF4-FFF2-40B4-BE49-F238E27FC236}">
                <a16:creationId xmlns:a16="http://schemas.microsoft.com/office/drawing/2014/main" id="{6A59DE1B-F5A2-304A-07BA-97F2250C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94" y="3573091"/>
            <a:ext cx="5517371" cy="111545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10F8545-EAAE-EA40-F132-A7691D11F9CD}"/>
              </a:ext>
            </a:extLst>
          </p:cNvPr>
          <p:cNvSpPr txBox="1"/>
          <p:nvPr/>
        </p:nvSpPr>
        <p:spPr>
          <a:xfrm>
            <a:off x="4641599" y="4879901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Nunca: </a:t>
            </a:r>
            <a:r>
              <a:rPr lang="pt-BR" i="1" dirty="0" err="1"/>
              <a:t>never</a:t>
            </a:r>
            <a:endParaRPr lang="pt-BR" i="1" dirty="0"/>
          </a:p>
        </p:txBody>
      </p:sp>
      <p:pic>
        <p:nvPicPr>
          <p:cNvPr id="25" name="Imagem 2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F375065-DFA9-BC33-CA52-35A1EE755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494" y="5244160"/>
            <a:ext cx="5502476" cy="11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4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497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Introdução ao TypeScript</vt:lpstr>
      <vt:lpstr>Introdução ao TypeScript</vt:lpstr>
      <vt:lpstr>Principais características do TypeScript</vt:lpstr>
      <vt:lpstr>Instalação do TypeScript</vt:lpstr>
      <vt:lpstr>Instalação do Node.js: Definição e características</vt:lpstr>
      <vt:lpstr>Instalação do Node.js: Passo a passo</vt:lpstr>
      <vt:lpstr>Instalação do TypeScript: Passo a passo</vt:lpstr>
      <vt:lpstr>Tipos básicos no TypeScript</vt:lpstr>
      <vt:lpstr>Tipos básicos no TypeScript</vt:lpstr>
      <vt:lpstr>Tipos complexos no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51</cp:revision>
  <dcterms:created xsi:type="dcterms:W3CDTF">2024-02-11T19:32:12Z</dcterms:created>
  <dcterms:modified xsi:type="dcterms:W3CDTF">2024-02-21T14:53:34Z</dcterms:modified>
</cp:coreProperties>
</file>