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/>
    <p:restoredTop sz="94658"/>
  </p:normalViewPr>
  <p:slideViewPr>
    <p:cSldViewPr snapToGrid="0">
      <p:cViewPr varScale="1">
        <p:scale>
          <a:sx n="133" d="100"/>
          <a:sy n="133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>
                <a:solidFill>
                  <a:srgbClr val="FFFFFF"/>
                </a:solidFill>
              </a:rPr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Trabalhando com listas no TypeScript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3021651"/>
          </a:xfrm>
        </p:spPr>
        <p:txBody>
          <a:bodyPr anchor="ctr">
            <a:normAutofit fontScale="62500" lnSpcReduction="20000"/>
          </a:bodyPr>
          <a:lstStyle/>
          <a:p>
            <a:r>
              <a:rPr lang="pt-BR" sz="3800" b="1" dirty="0"/>
              <a:t>Definição de Lista</a:t>
            </a:r>
            <a:r>
              <a:rPr lang="pt-BR" b="1" dirty="0"/>
              <a:t>s</a:t>
            </a:r>
          </a:p>
          <a:p>
            <a:endParaRPr lang="pt-BR" b="1" dirty="0"/>
          </a:p>
          <a:p>
            <a:pPr lvl="1">
              <a:lnSpc>
                <a:spcPct val="120000"/>
              </a:lnSpc>
            </a:pPr>
            <a:r>
              <a:rPr lang="pt-BR" sz="2800" dirty="0"/>
              <a:t>Uma lista ou </a:t>
            </a:r>
            <a:r>
              <a:rPr lang="pt-BR" sz="2800" dirty="0" err="1"/>
              <a:t>array</a:t>
            </a:r>
            <a:r>
              <a:rPr lang="pt-BR" sz="2800" dirty="0"/>
              <a:t> é uma estrutura de dados que armazena uma coleção ordenada de elementos. Esses elementos podem ser de qualquer tipo de dado, como números, </a:t>
            </a:r>
            <a:r>
              <a:rPr lang="pt-BR" sz="2800" dirty="0" err="1"/>
              <a:t>strings</a:t>
            </a:r>
            <a:r>
              <a:rPr lang="pt-BR" sz="2800" dirty="0"/>
              <a:t>, objetos, entre outros. Um </a:t>
            </a:r>
            <a:r>
              <a:rPr lang="pt-BR" sz="2800" dirty="0" err="1"/>
              <a:t>array</a:t>
            </a:r>
            <a:r>
              <a:rPr lang="pt-BR" sz="2800" dirty="0"/>
              <a:t> em TypeScript é declarado usando a sintaxe de colchetes [], e pode conter zero ou mais elementos.</a:t>
            </a:r>
          </a:p>
          <a:p>
            <a:pPr lvl="1"/>
            <a:endParaRPr lang="pt-BR" dirty="0"/>
          </a:p>
          <a:p>
            <a:r>
              <a:rPr lang="pt-BR" sz="3800" b="1" dirty="0"/>
              <a:t>Exemplos:</a:t>
            </a:r>
            <a:endParaRPr lang="pt-BR" b="1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478F4A-3A04-5BF3-944B-F3610B03CBE1}"/>
              </a:ext>
            </a:extLst>
          </p:cNvPr>
          <p:cNvSpPr txBox="1"/>
          <p:nvPr/>
        </p:nvSpPr>
        <p:spPr>
          <a:xfrm>
            <a:off x="4788408" y="3835007"/>
            <a:ext cx="6222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let</a:t>
            </a:r>
            <a:r>
              <a:rPr lang="pt-BR" sz="2400" dirty="0"/>
              <a:t> </a:t>
            </a:r>
            <a:r>
              <a:rPr lang="pt-BR" sz="2400" dirty="0" err="1"/>
              <a:t>numeros</a:t>
            </a:r>
            <a:r>
              <a:rPr lang="pt-BR" sz="2400" dirty="0"/>
              <a:t>: </a:t>
            </a:r>
            <a:r>
              <a:rPr lang="pt-BR" sz="2400" dirty="0" err="1"/>
              <a:t>number</a:t>
            </a:r>
            <a:r>
              <a:rPr lang="pt-BR" sz="2400" dirty="0"/>
              <a:t>[] = [1, 2, 3, 4, 5];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74197C-AE21-B377-81CA-78A6D2E02786}"/>
              </a:ext>
            </a:extLst>
          </p:cNvPr>
          <p:cNvSpPr txBox="1"/>
          <p:nvPr/>
        </p:nvSpPr>
        <p:spPr>
          <a:xfrm>
            <a:off x="4788408" y="4383456"/>
            <a:ext cx="750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let</a:t>
            </a:r>
            <a:r>
              <a:rPr lang="pt-BR" sz="2400" dirty="0"/>
              <a:t> frutas: </a:t>
            </a:r>
            <a:r>
              <a:rPr lang="pt-BR" sz="2400" dirty="0" err="1"/>
              <a:t>Array</a:t>
            </a:r>
            <a:r>
              <a:rPr lang="pt-BR" sz="2400" dirty="0"/>
              <a:t>&lt;</a:t>
            </a:r>
            <a:r>
              <a:rPr lang="pt-BR" sz="2400" dirty="0" err="1"/>
              <a:t>string</a:t>
            </a:r>
            <a:r>
              <a:rPr lang="pt-BR" sz="2400" dirty="0"/>
              <a:t>&gt; = ["Maçã", "Banana", "Morango"];</a:t>
            </a:r>
          </a:p>
        </p:txBody>
      </p:sp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Trabalhando com listas no TypeScript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Atributos:</a:t>
            </a:r>
          </a:p>
          <a:p>
            <a:pPr lvl="1"/>
            <a:r>
              <a:rPr lang="pt-BR" b="1" dirty="0" err="1"/>
              <a:t>length</a:t>
            </a:r>
            <a:r>
              <a:rPr lang="pt-BR" b="1" dirty="0"/>
              <a:t>:</a:t>
            </a:r>
            <a:r>
              <a:rPr lang="pt-BR" dirty="0"/>
              <a:t> O atributo </a:t>
            </a:r>
            <a:r>
              <a:rPr lang="pt-BR" dirty="0" err="1"/>
              <a:t>length</a:t>
            </a:r>
            <a:r>
              <a:rPr lang="pt-BR" dirty="0"/>
              <a:t> representa o tamanho da lista, ou seja, o número de elementos contidos nela.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88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Trabalhando com listas no TypeScript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193" y="290017"/>
            <a:ext cx="7017406" cy="4807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Métodos: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D71C572-21DF-3806-CDC2-1C57A701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73640"/>
              </p:ext>
            </p:extLst>
          </p:nvPr>
        </p:nvGraphicFramePr>
        <p:xfrm>
          <a:off x="4260193" y="853790"/>
          <a:ext cx="7017406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039">
                  <a:extLst>
                    <a:ext uri="{9D8B030D-6E8A-4147-A177-3AD203B41FA5}">
                      <a16:colId xmlns:a16="http://schemas.microsoft.com/office/drawing/2014/main" val="3342299637"/>
                    </a:ext>
                  </a:extLst>
                </a:gridCol>
                <a:gridCol w="5423367">
                  <a:extLst>
                    <a:ext uri="{9D8B030D-6E8A-4147-A177-3AD203B41FA5}">
                      <a16:colId xmlns:a16="http://schemas.microsoft.com/office/drawing/2014/main" val="422374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3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push</a:t>
                      </a:r>
                      <a:r>
                        <a:rPr lang="pt-BR" sz="1600" b="1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Adiciona um ou mais elementos ao final da lista e retorna o novo comprimento da lista.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4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/>
                        <a:t>pop()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Remove o último elemento da lista e retorna esse elemento.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/>
                        <a:t>shift()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Remove o primeiro elemento da lista e retorna esse elemento.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3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/>
                        <a:t>unshift</a:t>
                      </a:r>
                      <a:r>
                        <a:rPr lang="pt-B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Adiciona um ou mais elementos no início da lista e retorna o novo comprimento da lista.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/>
                        <a:t>concat</a:t>
                      </a:r>
                      <a:r>
                        <a:rPr lang="pt-B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Retorna uma nova lista que é a concatenação de duas ou mais listas.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/>
                        <a:t>slice</a:t>
                      </a:r>
                      <a:r>
                        <a:rPr lang="pt-BR" sz="1600" dirty="0"/>
                        <a:t>(</a:t>
                      </a:r>
                      <a:r>
                        <a:rPr lang="pt-BR" sz="1600" b="1" dirty="0"/>
                        <a:t>start?: </a:t>
                      </a:r>
                      <a:r>
                        <a:rPr lang="pt-BR" sz="1600" b="1" dirty="0" err="1"/>
                        <a:t>number</a:t>
                      </a:r>
                      <a:r>
                        <a:rPr lang="pt-BR" sz="1600" b="1" dirty="0"/>
                        <a:t>, </a:t>
                      </a:r>
                      <a:r>
                        <a:rPr lang="pt-BR" sz="1600" b="1" dirty="0" err="1"/>
                        <a:t>end</a:t>
                      </a:r>
                      <a:r>
                        <a:rPr lang="pt-BR" sz="1600" b="1" dirty="0"/>
                        <a:t>?: </a:t>
                      </a:r>
                      <a:r>
                        <a:rPr lang="pt-BR" sz="1600" b="1" dirty="0" err="1"/>
                        <a:t>number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Retorna uma cópia de uma parte da lista, selecionada a partir do índice start até o índice </a:t>
                      </a:r>
                      <a:r>
                        <a:rPr lang="pt-BR" sz="1600" dirty="0" err="1"/>
                        <a:t>end</a:t>
                      </a:r>
                      <a:r>
                        <a:rPr lang="pt-BR" sz="1600" dirty="0"/>
                        <a:t> (ou até o final da lista).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splice</a:t>
                      </a:r>
                      <a:r>
                        <a:rPr lang="pt-BR" sz="1600" b="1" dirty="0"/>
                        <a:t>(start: </a:t>
                      </a:r>
                      <a:r>
                        <a:rPr lang="pt-BR" sz="1600" b="1" dirty="0" err="1"/>
                        <a:t>number</a:t>
                      </a:r>
                      <a:r>
                        <a:rPr lang="pt-BR" sz="1600" b="1" dirty="0"/>
                        <a:t>, </a:t>
                      </a:r>
                      <a:r>
                        <a:rPr lang="pt-BR" sz="1600" b="1" dirty="0" err="1"/>
                        <a:t>deleteCount</a:t>
                      </a:r>
                      <a:r>
                        <a:rPr lang="pt-BR" sz="1600" b="1" dirty="0"/>
                        <a:t>?: </a:t>
                      </a:r>
                      <a:r>
                        <a:rPr lang="pt-BR" sz="1600" b="1" dirty="0" err="1"/>
                        <a:t>number</a:t>
                      </a:r>
                      <a:r>
                        <a:rPr lang="pt-BR" sz="1600" b="1" dirty="0"/>
                        <a:t>, ...</a:t>
                      </a:r>
                      <a:r>
                        <a:rPr lang="pt-BR" sz="1600" b="1" dirty="0" err="1"/>
                        <a:t>items</a:t>
                      </a:r>
                      <a:r>
                        <a:rPr lang="pt-BR" sz="1600" b="1" dirty="0"/>
                        <a:t>: </a:t>
                      </a:r>
                      <a:r>
                        <a:rPr lang="pt-BR" sz="1600" b="1" dirty="0" err="1"/>
                        <a:t>T</a:t>
                      </a:r>
                      <a:r>
                        <a:rPr lang="pt-BR" sz="1600" b="1" dirty="0"/>
                        <a:t>[])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Altera o conteúdo de uma lista removendo elementos existentes e/ou adicionando novos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5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Trabalhando com listas no TypeScript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193" y="290017"/>
            <a:ext cx="1835807" cy="4807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Exemplos: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E4D020-E943-781E-331F-78CD8CB9D1EE}"/>
              </a:ext>
            </a:extLst>
          </p:cNvPr>
          <p:cNvSpPr txBox="1"/>
          <p:nvPr/>
        </p:nvSpPr>
        <p:spPr>
          <a:xfrm>
            <a:off x="4260193" y="1213061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lista.push</a:t>
            </a:r>
            <a:r>
              <a:rPr lang="pt-BR" dirty="0">
                <a:solidFill>
                  <a:schemeClr val="accent1"/>
                </a:solidFill>
              </a:rPr>
              <a:t>(4);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[1, 2, 3, 4]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A5BDF7-B43F-85D1-DFA5-422E23407880}"/>
              </a:ext>
            </a:extLst>
          </p:cNvPr>
          <p:cNvSpPr txBox="1">
            <a:spLocks/>
          </p:cNvSpPr>
          <p:nvPr/>
        </p:nvSpPr>
        <p:spPr>
          <a:xfrm>
            <a:off x="4260193" y="820389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err="1"/>
              <a:t>push</a:t>
            </a:r>
            <a:r>
              <a:rPr lang="pt-BR" sz="2000" b="1" dirty="0"/>
              <a:t>():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8D196C-DB71-9791-B982-7D68C8A3C1B4}"/>
              </a:ext>
            </a:extLst>
          </p:cNvPr>
          <p:cNvSpPr txBox="1"/>
          <p:nvPr/>
        </p:nvSpPr>
        <p:spPr>
          <a:xfrm>
            <a:off x="4260193" y="2578724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ultimoElemento</a:t>
            </a:r>
            <a:r>
              <a:rPr lang="pt-BR" dirty="0">
                <a:solidFill>
                  <a:schemeClr val="accent1"/>
                </a:solidFill>
              </a:rPr>
              <a:t> = </a:t>
            </a:r>
            <a:r>
              <a:rPr lang="pt-BR" dirty="0" err="1">
                <a:solidFill>
                  <a:schemeClr val="accent1"/>
                </a:solidFill>
              </a:rPr>
              <a:t>lista.pop</a:t>
            </a:r>
            <a:r>
              <a:rPr lang="pt-BR" dirty="0">
                <a:solidFill>
                  <a:schemeClr val="accent1"/>
                </a:solidFill>
              </a:rPr>
              <a:t>();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[1, 2] e </a:t>
            </a:r>
            <a:r>
              <a:rPr lang="pt-BR" dirty="0" err="1">
                <a:solidFill>
                  <a:schemeClr val="accent1"/>
                </a:solidFill>
              </a:rPr>
              <a:t>ultimoElemento</a:t>
            </a:r>
            <a:r>
              <a:rPr lang="pt-BR" dirty="0">
                <a:solidFill>
                  <a:schemeClr val="accent1"/>
                </a:solidFill>
              </a:rPr>
              <a:t> é igual a 3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6BEEA3B-BF00-2C27-4D45-59FBD21CEBF0}"/>
              </a:ext>
            </a:extLst>
          </p:cNvPr>
          <p:cNvSpPr txBox="1">
            <a:spLocks/>
          </p:cNvSpPr>
          <p:nvPr/>
        </p:nvSpPr>
        <p:spPr>
          <a:xfrm>
            <a:off x="4260193" y="2186052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/>
              <a:t>pop():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4B23EA-3D2B-8737-EDC8-5782D3C24CC8}"/>
              </a:ext>
            </a:extLst>
          </p:cNvPr>
          <p:cNvSpPr txBox="1"/>
          <p:nvPr/>
        </p:nvSpPr>
        <p:spPr>
          <a:xfrm>
            <a:off x="4260193" y="3944387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primeiroElemento</a:t>
            </a:r>
            <a:r>
              <a:rPr lang="pt-BR" dirty="0">
                <a:solidFill>
                  <a:schemeClr val="accent1"/>
                </a:solidFill>
              </a:rPr>
              <a:t> = </a:t>
            </a:r>
            <a:r>
              <a:rPr lang="pt-BR" dirty="0" err="1">
                <a:solidFill>
                  <a:schemeClr val="accent1"/>
                </a:solidFill>
              </a:rPr>
              <a:t>lista.shift</a:t>
            </a:r>
            <a:r>
              <a:rPr lang="pt-BR" dirty="0">
                <a:solidFill>
                  <a:schemeClr val="accent1"/>
                </a:solidFill>
              </a:rPr>
              <a:t>();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[2, 3] e </a:t>
            </a:r>
            <a:r>
              <a:rPr lang="pt-BR" dirty="0" err="1">
                <a:solidFill>
                  <a:schemeClr val="accent1"/>
                </a:solidFill>
              </a:rPr>
              <a:t>primeiroElemento</a:t>
            </a:r>
            <a:r>
              <a:rPr lang="pt-BR" dirty="0">
                <a:solidFill>
                  <a:schemeClr val="accent1"/>
                </a:solidFill>
              </a:rPr>
              <a:t> é igual a 1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7BCD238-B425-5452-176B-426CC12529AF}"/>
              </a:ext>
            </a:extLst>
          </p:cNvPr>
          <p:cNvSpPr txBox="1">
            <a:spLocks/>
          </p:cNvSpPr>
          <p:nvPr/>
        </p:nvSpPr>
        <p:spPr>
          <a:xfrm>
            <a:off x="4260193" y="3551715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/>
              <a:t>shift():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B09B27-68DF-4DC4-2647-7B6A2A8BC701}"/>
              </a:ext>
            </a:extLst>
          </p:cNvPr>
          <p:cNvSpPr txBox="1"/>
          <p:nvPr/>
        </p:nvSpPr>
        <p:spPr>
          <a:xfrm>
            <a:off x="4260193" y="5363316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[2, 3, 4];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lista.unshift</a:t>
            </a:r>
            <a:r>
              <a:rPr lang="pt-BR" dirty="0">
                <a:solidFill>
                  <a:schemeClr val="accent1"/>
                </a:solidFill>
              </a:rPr>
              <a:t>(1);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[1, 2, 3, 4]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56F3AAF-DA25-F6D2-5027-C3F30AEE67E8}"/>
              </a:ext>
            </a:extLst>
          </p:cNvPr>
          <p:cNvSpPr txBox="1">
            <a:spLocks/>
          </p:cNvSpPr>
          <p:nvPr/>
        </p:nvSpPr>
        <p:spPr>
          <a:xfrm>
            <a:off x="4260193" y="4970644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err="1"/>
              <a:t>unshift</a:t>
            </a:r>
            <a:r>
              <a:rPr lang="pt-BR" sz="2000" b="1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57896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Trabalhando com listas no TypeScript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193" y="290017"/>
            <a:ext cx="1835807" cy="4807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Exemplos: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E4D020-E943-781E-331F-78CD8CB9D1EE}"/>
              </a:ext>
            </a:extLst>
          </p:cNvPr>
          <p:cNvSpPr txBox="1"/>
          <p:nvPr/>
        </p:nvSpPr>
        <p:spPr>
          <a:xfrm>
            <a:off x="4260193" y="1213061"/>
            <a:ext cx="62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lista1: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lista2: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[3, 4];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listaConcatenada</a:t>
            </a:r>
            <a:r>
              <a:rPr lang="pt-BR" dirty="0">
                <a:solidFill>
                  <a:schemeClr val="accent1"/>
                </a:solidFill>
              </a:rPr>
              <a:t> = lista1.concat(lista2);</a:t>
            </a:r>
          </a:p>
          <a:p>
            <a:r>
              <a:rPr lang="pt-BR" dirty="0">
                <a:solidFill>
                  <a:schemeClr val="accent1"/>
                </a:solidFill>
              </a:rPr>
              <a:t>// </a:t>
            </a:r>
            <a:r>
              <a:rPr lang="pt-BR" dirty="0" err="1">
                <a:solidFill>
                  <a:schemeClr val="accent1"/>
                </a:solidFill>
              </a:rPr>
              <a:t>listaConcatenada</a:t>
            </a:r>
            <a:r>
              <a:rPr lang="pt-BR" dirty="0">
                <a:solidFill>
                  <a:schemeClr val="accent1"/>
                </a:solidFill>
              </a:rPr>
              <a:t> contém [1, 2, 3, 4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A5BDF7-B43F-85D1-DFA5-422E23407880}"/>
              </a:ext>
            </a:extLst>
          </p:cNvPr>
          <p:cNvSpPr txBox="1">
            <a:spLocks/>
          </p:cNvSpPr>
          <p:nvPr/>
        </p:nvSpPr>
        <p:spPr>
          <a:xfrm>
            <a:off x="4260193" y="820389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err="1"/>
              <a:t>concat</a:t>
            </a:r>
            <a:r>
              <a:rPr lang="pt-BR" sz="2000" b="1" dirty="0"/>
              <a:t>():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8D196C-DB71-9791-B982-7D68C8A3C1B4}"/>
              </a:ext>
            </a:extLst>
          </p:cNvPr>
          <p:cNvSpPr txBox="1"/>
          <p:nvPr/>
        </p:nvSpPr>
        <p:spPr>
          <a:xfrm>
            <a:off x="4260193" y="2806062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3, 4, 5];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parteDaLista</a:t>
            </a:r>
            <a:r>
              <a:rPr lang="pt-BR" dirty="0">
                <a:solidFill>
                  <a:schemeClr val="accent1"/>
                </a:solidFill>
              </a:rPr>
              <a:t> = </a:t>
            </a:r>
            <a:r>
              <a:rPr lang="pt-BR" dirty="0" err="1">
                <a:solidFill>
                  <a:schemeClr val="accent1"/>
                </a:solidFill>
              </a:rPr>
              <a:t>lista.slice</a:t>
            </a:r>
            <a:r>
              <a:rPr lang="pt-BR" dirty="0">
                <a:solidFill>
                  <a:schemeClr val="accent1"/>
                </a:solidFill>
              </a:rPr>
              <a:t>(1, 3);</a:t>
            </a:r>
          </a:p>
          <a:p>
            <a:r>
              <a:rPr lang="pt-BR" dirty="0">
                <a:solidFill>
                  <a:schemeClr val="accent1"/>
                </a:solidFill>
              </a:rPr>
              <a:t>// </a:t>
            </a:r>
            <a:r>
              <a:rPr lang="pt-BR" dirty="0" err="1">
                <a:solidFill>
                  <a:schemeClr val="accent1"/>
                </a:solidFill>
              </a:rPr>
              <a:t>parteDaLista</a:t>
            </a:r>
            <a:r>
              <a:rPr lang="pt-BR" dirty="0">
                <a:solidFill>
                  <a:schemeClr val="accent1"/>
                </a:solidFill>
              </a:rPr>
              <a:t> contém [2, 3]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6BEEA3B-BF00-2C27-4D45-59FBD21CEBF0}"/>
              </a:ext>
            </a:extLst>
          </p:cNvPr>
          <p:cNvSpPr txBox="1">
            <a:spLocks/>
          </p:cNvSpPr>
          <p:nvPr/>
        </p:nvSpPr>
        <p:spPr>
          <a:xfrm>
            <a:off x="4260193" y="2413390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err="1"/>
              <a:t>slice</a:t>
            </a:r>
            <a:r>
              <a:rPr lang="pt-BR" sz="2000" b="1" dirty="0"/>
              <a:t>():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4B23EA-3D2B-8737-EDC8-5782D3C24CC8}"/>
              </a:ext>
            </a:extLst>
          </p:cNvPr>
          <p:cNvSpPr txBox="1"/>
          <p:nvPr/>
        </p:nvSpPr>
        <p:spPr>
          <a:xfrm>
            <a:off x="4260193" y="4171725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primeiroElemento</a:t>
            </a:r>
            <a:r>
              <a:rPr lang="pt-BR" dirty="0">
                <a:solidFill>
                  <a:schemeClr val="accent1"/>
                </a:solidFill>
              </a:rPr>
              <a:t> = </a:t>
            </a:r>
            <a:r>
              <a:rPr lang="pt-BR" dirty="0" err="1">
                <a:solidFill>
                  <a:schemeClr val="accent1"/>
                </a:solidFill>
              </a:rPr>
              <a:t>lista.shift</a:t>
            </a:r>
            <a:r>
              <a:rPr lang="pt-BR" dirty="0">
                <a:solidFill>
                  <a:schemeClr val="accent1"/>
                </a:solidFill>
              </a:rPr>
              <a:t>();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[2, 3] e </a:t>
            </a:r>
            <a:r>
              <a:rPr lang="pt-BR" dirty="0" err="1">
                <a:solidFill>
                  <a:schemeClr val="accent1"/>
                </a:solidFill>
              </a:rPr>
              <a:t>primeiroElemento</a:t>
            </a:r>
            <a:r>
              <a:rPr lang="pt-BR" dirty="0">
                <a:solidFill>
                  <a:schemeClr val="accent1"/>
                </a:solidFill>
              </a:rPr>
              <a:t> é igual a 1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7BCD238-B425-5452-176B-426CC12529AF}"/>
              </a:ext>
            </a:extLst>
          </p:cNvPr>
          <p:cNvSpPr txBox="1">
            <a:spLocks/>
          </p:cNvSpPr>
          <p:nvPr/>
        </p:nvSpPr>
        <p:spPr>
          <a:xfrm>
            <a:off x="4260193" y="3779053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/>
              <a:t>shift():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B09B27-68DF-4DC4-2647-7B6A2A8BC701}"/>
              </a:ext>
            </a:extLst>
          </p:cNvPr>
          <p:cNvSpPr txBox="1"/>
          <p:nvPr/>
        </p:nvSpPr>
        <p:spPr>
          <a:xfrm>
            <a:off x="4260193" y="5590654"/>
            <a:ext cx="62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let</a:t>
            </a:r>
            <a:r>
              <a:rPr lang="pt-BR" dirty="0">
                <a:solidFill>
                  <a:schemeClr val="accent1"/>
                </a:solidFill>
              </a:rPr>
              <a:t> lista: </a:t>
            </a:r>
            <a:r>
              <a:rPr lang="pt-BR" dirty="0" err="1">
                <a:solidFill>
                  <a:schemeClr val="accent1"/>
                </a:solidFill>
              </a:rPr>
              <a:t>number</a:t>
            </a:r>
            <a:r>
              <a:rPr lang="pt-BR" dirty="0">
                <a:solidFill>
                  <a:schemeClr val="accent1"/>
                </a:solidFill>
              </a:rPr>
              <a:t>[] = [1, 2, 3, 4, 5];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lista.splice</a:t>
            </a:r>
            <a:r>
              <a:rPr lang="pt-BR" dirty="0">
                <a:solidFill>
                  <a:schemeClr val="accent1"/>
                </a:solidFill>
              </a:rPr>
              <a:t>(2, 1); // Remove o elemento na posição 2</a:t>
            </a:r>
          </a:p>
          <a:p>
            <a:r>
              <a:rPr lang="pt-BR" dirty="0">
                <a:solidFill>
                  <a:schemeClr val="accent1"/>
                </a:solidFill>
              </a:rPr>
              <a:t>// Agora lista contém [1, 2, 4, 5]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56F3AAF-DA25-F6D2-5027-C3F30AEE67E8}"/>
              </a:ext>
            </a:extLst>
          </p:cNvPr>
          <p:cNvSpPr txBox="1">
            <a:spLocks/>
          </p:cNvSpPr>
          <p:nvPr/>
        </p:nvSpPr>
        <p:spPr>
          <a:xfrm>
            <a:off x="4260193" y="5197982"/>
            <a:ext cx="1835807" cy="48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b="1" dirty="0" err="1"/>
              <a:t>splice</a:t>
            </a:r>
            <a:r>
              <a:rPr lang="pt-BR" sz="2000" b="1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282045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618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Programação Orientada a Objetos</vt:lpstr>
      <vt:lpstr>Trabalhando com listas no TypeScript</vt:lpstr>
      <vt:lpstr>Trabalhando com listas no TypeScript</vt:lpstr>
      <vt:lpstr>Trabalhando com listas no TypeScript</vt:lpstr>
      <vt:lpstr>Trabalhando com listas no TypeScript</vt:lpstr>
      <vt:lpstr>Trabalhando com listas no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36</cp:revision>
  <cp:lastPrinted>2024-03-21T19:46:10Z</cp:lastPrinted>
  <dcterms:created xsi:type="dcterms:W3CDTF">2024-02-11T19:32:12Z</dcterms:created>
  <dcterms:modified xsi:type="dcterms:W3CDTF">2024-03-21T23:23:23Z</dcterms:modified>
</cp:coreProperties>
</file>