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58" r:id="rId7"/>
    <p:sldId id="259" r:id="rId8"/>
    <p:sldId id="262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719"/>
  </p:normalViewPr>
  <p:slideViewPr>
    <p:cSldViewPr snapToGrid="0">
      <p:cViewPr varScale="1">
        <p:scale>
          <a:sx n="148" d="100"/>
          <a:sy n="148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3FD63-5B4B-7349-B63D-8E75E3454EDD}" type="doc">
      <dgm:prSet loTypeId="urn:microsoft.com/office/officeart/2005/8/layout/cycle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49814FA-0374-5640-8589-1FFAD6E1F9AD}">
      <dgm:prSet phldrT="[Texto]" custT="1"/>
      <dgm:spPr/>
      <dgm:t>
        <a:bodyPr/>
        <a:lstStyle/>
        <a:p>
          <a:r>
            <a:rPr lang="pt-BR" sz="1200" dirty="0"/>
            <a:t>Preparação da solicitação</a:t>
          </a:r>
        </a:p>
        <a:p>
          <a:r>
            <a:rPr lang="pt-BR" sz="1200" dirty="0"/>
            <a:t>(web app)</a:t>
          </a:r>
        </a:p>
      </dgm:t>
    </dgm:pt>
    <dgm:pt modelId="{1BF16B17-1EBE-6947-ABF4-F4447FE044E6}" type="parTrans" cxnId="{AE7D64FA-E38C-0C4C-832B-E17556ADF282}">
      <dgm:prSet/>
      <dgm:spPr/>
      <dgm:t>
        <a:bodyPr/>
        <a:lstStyle/>
        <a:p>
          <a:endParaRPr lang="pt-BR" sz="1200"/>
        </a:p>
      </dgm:t>
    </dgm:pt>
    <dgm:pt modelId="{4FE1B273-75BA-A64C-AFAC-4892ECFA424D}" type="sibTrans" cxnId="{AE7D64FA-E38C-0C4C-832B-E17556ADF282}">
      <dgm:prSet custT="1"/>
      <dgm:spPr/>
      <dgm:t>
        <a:bodyPr/>
        <a:lstStyle/>
        <a:p>
          <a:endParaRPr lang="pt-BR" sz="1200"/>
        </a:p>
      </dgm:t>
    </dgm:pt>
    <dgm:pt modelId="{E009EC08-5296-B544-8186-B0C5CB62E708}">
      <dgm:prSet phldrT="[Texto]" custT="1"/>
      <dgm:spPr/>
      <dgm:t>
        <a:bodyPr/>
        <a:lstStyle/>
        <a:p>
          <a:r>
            <a:rPr lang="pt-BR" sz="1200" dirty="0"/>
            <a:t>Envio da solicitação</a:t>
          </a:r>
        </a:p>
        <a:p>
          <a:r>
            <a:rPr lang="pt-BR" sz="1200" dirty="0"/>
            <a:t>(browser)</a:t>
          </a:r>
        </a:p>
      </dgm:t>
    </dgm:pt>
    <dgm:pt modelId="{A146DCDC-2AC8-A14C-ACDB-341DD14C5F74}" type="parTrans" cxnId="{27B24B61-FC8B-8349-85BF-6056ACB78BE5}">
      <dgm:prSet/>
      <dgm:spPr/>
      <dgm:t>
        <a:bodyPr/>
        <a:lstStyle/>
        <a:p>
          <a:endParaRPr lang="pt-BR" sz="1200"/>
        </a:p>
      </dgm:t>
    </dgm:pt>
    <dgm:pt modelId="{74B47072-C885-DA4C-A4B5-895C65C59546}" type="sibTrans" cxnId="{27B24B61-FC8B-8349-85BF-6056ACB78BE5}">
      <dgm:prSet custT="1"/>
      <dgm:spPr/>
      <dgm:t>
        <a:bodyPr/>
        <a:lstStyle/>
        <a:p>
          <a:endParaRPr lang="pt-BR" sz="1200"/>
        </a:p>
      </dgm:t>
    </dgm:pt>
    <dgm:pt modelId="{6E02D355-4711-774C-A949-EA878E849063}">
      <dgm:prSet phldrT="[Texto]" custT="1"/>
      <dgm:spPr/>
      <dgm:t>
        <a:bodyPr/>
        <a:lstStyle/>
        <a:p>
          <a:r>
            <a:rPr lang="pt-BR" sz="1200" dirty="0"/>
            <a:t>Processamento da solicitação</a:t>
          </a:r>
        </a:p>
        <a:p>
          <a:r>
            <a:rPr lang="pt-BR" sz="1200" dirty="0"/>
            <a:t>(micro serviço)</a:t>
          </a:r>
        </a:p>
      </dgm:t>
    </dgm:pt>
    <dgm:pt modelId="{40D30270-0903-444E-A4B1-80A13BD20982}" type="parTrans" cxnId="{D8D38CF5-BE44-0642-B9B3-E6C60D6484AD}">
      <dgm:prSet/>
      <dgm:spPr/>
      <dgm:t>
        <a:bodyPr/>
        <a:lstStyle/>
        <a:p>
          <a:endParaRPr lang="pt-BR" sz="1200"/>
        </a:p>
      </dgm:t>
    </dgm:pt>
    <dgm:pt modelId="{4536BF79-3EFA-A840-B5A5-1EF6636530C8}" type="sibTrans" cxnId="{D8D38CF5-BE44-0642-B9B3-E6C60D6484AD}">
      <dgm:prSet custT="1"/>
      <dgm:spPr/>
      <dgm:t>
        <a:bodyPr/>
        <a:lstStyle/>
        <a:p>
          <a:endParaRPr lang="pt-BR" sz="1200"/>
        </a:p>
      </dgm:t>
    </dgm:pt>
    <dgm:pt modelId="{31D4FB76-9FE8-C647-8AF8-FCF863713D59}">
      <dgm:prSet phldrT="[Texto]" custT="1"/>
      <dgm:spPr/>
      <dgm:t>
        <a:bodyPr/>
        <a:lstStyle/>
        <a:p>
          <a:r>
            <a:rPr lang="pt-BR" sz="1200" dirty="0"/>
            <a:t>Resposta da solicitação</a:t>
          </a:r>
        </a:p>
        <a:p>
          <a:r>
            <a:rPr lang="pt-BR" sz="1200" dirty="0"/>
            <a:t>(micro serviço)</a:t>
          </a:r>
        </a:p>
      </dgm:t>
    </dgm:pt>
    <dgm:pt modelId="{FC656201-E7FE-854F-99F0-E110D93A6F93}" type="parTrans" cxnId="{E0E52F87-1B4B-E847-9451-AB1BB8CD9631}">
      <dgm:prSet/>
      <dgm:spPr/>
      <dgm:t>
        <a:bodyPr/>
        <a:lstStyle/>
        <a:p>
          <a:endParaRPr lang="pt-BR" sz="1200"/>
        </a:p>
      </dgm:t>
    </dgm:pt>
    <dgm:pt modelId="{C4730C31-8EC8-4945-8DE2-8BBDF0598D26}" type="sibTrans" cxnId="{E0E52F87-1B4B-E847-9451-AB1BB8CD9631}">
      <dgm:prSet custT="1"/>
      <dgm:spPr/>
      <dgm:t>
        <a:bodyPr/>
        <a:lstStyle/>
        <a:p>
          <a:endParaRPr lang="pt-BR" sz="1200"/>
        </a:p>
      </dgm:t>
    </dgm:pt>
    <dgm:pt modelId="{BB72807C-C5BB-FB4A-B92F-C806A40AFF13}">
      <dgm:prSet phldrT="[Texto]" custT="1"/>
      <dgm:spPr/>
      <dgm:t>
        <a:bodyPr/>
        <a:lstStyle/>
        <a:p>
          <a:r>
            <a:rPr lang="pt-BR" sz="1200" dirty="0"/>
            <a:t>Recebimento da resposta</a:t>
          </a:r>
        </a:p>
        <a:p>
          <a:r>
            <a:rPr lang="pt-BR" sz="1200" dirty="0"/>
            <a:t>(browser)</a:t>
          </a:r>
        </a:p>
      </dgm:t>
    </dgm:pt>
    <dgm:pt modelId="{0E1BFDB0-697F-E943-972A-E68D4B4D34F6}" type="parTrans" cxnId="{C425E897-BAB3-7540-95E9-206C5400DBAB}">
      <dgm:prSet/>
      <dgm:spPr/>
      <dgm:t>
        <a:bodyPr/>
        <a:lstStyle/>
        <a:p>
          <a:endParaRPr lang="pt-BR" sz="1200"/>
        </a:p>
      </dgm:t>
    </dgm:pt>
    <dgm:pt modelId="{394C2ACE-2EC0-7441-B366-AC2AE008928A}" type="sibTrans" cxnId="{C425E897-BAB3-7540-95E9-206C5400DBAB}">
      <dgm:prSet custT="1"/>
      <dgm:spPr/>
      <dgm:t>
        <a:bodyPr/>
        <a:lstStyle/>
        <a:p>
          <a:endParaRPr lang="pt-BR" sz="1200"/>
        </a:p>
      </dgm:t>
    </dgm:pt>
    <dgm:pt modelId="{7EBA221C-5836-3547-A914-3DBA08E26307}">
      <dgm:prSet custT="1"/>
      <dgm:spPr/>
      <dgm:t>
        <a:bodyPr/>
        <a:lstStyle/>
        <a:p>
          <a:r>
            <a:rPr lang="pt-BR" sz="1200" dirty="0"/>
            <a:t>Processamento da resposta, tratamento de erros</a:t>
          </a:r>
        </a:p>
        <a:p>
          <a:r>
            <a:rPr lang="pt-BR" sz="1200" dirty="0"/>
            <a:t>(web app)</a:t>
          </a:r>
        </a:p>
      </dgm:t>
    </dgm:pt>
    <dgm:pt modelId="{03A5BA6A-7C04-4140-8B77-0EA9729D5230}" type="parTrans" cxnId="{9BFB9227-137D-A24D-B11E-C9E388BEF339}">
      <dgm:prSet/>
      <dgm:spPr/>
      <dgm:t>
        <a:bodyPr/>
        <a:lstStyle/>
        <a:p>
          <a:endParaRPr lang="pt-BR" sz="1200"/>
        </a:p>
      </dgm:t>
    </dgm:pt>
    <dgm:pt modelId="{384C5A4C-411D-8B4C-B0D2-5C33FB4AED97}" type="sibTrans" cxnId="{9BFB9227-137D-A24D-B11E-C9E388BEF339}">
      <dgm:prSet custT="1"/>
      <dgm:spPr/>
      <dgm:t>
        <a:bodyPr/>
        <a:lstStyle/>
        <a:p>
          <a:endParaRPr lang="pt-BR" sz="1200"/>
        </a:p>
      </dgm:t>
    </dgm:pt>
    <dgm:pt modelId="{E6BC38D2-560A-3C4D-AAFC-0CA4E8398EB6}" type="pres">
      <dgm:prSet presAssocID="{2FC3FD63-5B4B-7349-B63D-8E75E3454EDD}" presName="cycle" presStyleCnt="0">
        <dgm:presLayoutVars>
          <dgm:dir/>
          <dgm:resizeHandles val="exact"/>
        </dgm:presLayoutVars>
      </dgm:prSet>
      <dgm:spPr/>
    </dgm:pt>
    <dgm:pt modelId="{E140FCFA-8497-B245-883D-0CD453954552}" type="pres">
      <dgm:prSet presAssocID="{849814FA-0374-5640-8589-1FFAD6E1F9AD}" presName="node" presStyleLbl="node1" presStyleIdx="0" presStyleCnt="6">
        <dgm:presLayoutVars>
          <dgm:bulletEnabled val="1"/>
        </dgm:presLayoutVars>
      </dgm:prSet>
      <dgm:spPr/>
    </dgm:pt>
    <dgm:pt modelId="{86FECEBD-D829-394E-AA6C-E83A8B6C2E04}" type="pres">
      <dgm:prSet presAssocID="{4FE1B273-75BA-A64C-AFAC-4892ECFA424D}" presName="sibTrans" presStyleLbl="sibTrans2D1" presStyleIdx="0" presStyleCnt="6"/>
      <dgm:spPr/>
    </dgm:pt>
    <dgm:pt modelId="{044571F0-CD32-044B-9D2B-734105FA6AEC}" type="pres">
      <dgm:prSet presAssocID="{4FE1B273-75BA-A64C-AFAC-4892ECFA424D}" presName="connectorText" presStyleLbl="sibTrans2D1" presStyleIdx="0" presStyleCnt="6"/>
      <dgm:spPr/>
    </dgm:pt>
    <dgm:pt modelId="{9005AE1D-AE90-B040-8D4A-6CA447E546E5}" type="pres">
      <dgm:prSet presAssocID="{E009EC08-5296-B544-8186-B0C5CB62E708}" presName="node" presStyleLbl="node1" presStyleIdx="1" presStyleCnt="6">
        <dgm:presLayoutVars>
          <dgm:bulletEnabled val="1"/>
        </dgm:presLayoutVars>
      </dgm:prSet>
      <dgm:spPr/>
    </dgm:pt>
    <dgm:pt modelId="{F12FF276-2120-4440-AEED-3E25A0BF0E1B}" type="pres">
      <dgm:prSet presAssocID="{74B47072-C885-DA4C-A4B5-895C65C59546}" presName="sibTrans" presStyleLbl="sibTrans2D1" presStyleIdx="1" presStyleCnt="6"/>
      <dgm:spPr/>
    </dgm:pt>
    <dgm:pt modelId="{87C02D0E-271E-2F43-8E05-96B018840C4B}" type="pres">
      <dgm:prSet presAssocID="{74B47072-C885-DA4C-A4B5-895C65C59546}" presName="connectorText" presStyleLbl="sibTrans2D1" presStyleIdx="1" presStyleCnt="6"/>
      <dgm:spPr/>
    </dgm:pt>
    <dgm:pt modelId="{F8238B8B-8177-7D4D-B86B-8576B10B8054}" type="pres">
      <dgm:prSet presAssocID="{6E02D355-4711-774C-A949-EA878E849063}" presName="node" presStyleLbl="node1" presStyleIdx="2" presStyleCnt="6">
        <dgm:presLayoutVars>
          <dgm:bulletEnabled val="1"/>
        </dgm:presLayoutVars>
      </dgm:prSet>
      <dgm:spPr/>
    </dgm:pt>
    <dgm:pt modelId="{1CB3136E-1828-9D44-BA24-CBB8A48C15E9}" type="pres">
      <dgm:prSet presAssocID="{4536BF79-3EFA-A840-B5A5-1EF6636530C8}" presName="sibTrans" presStyleLbl="sibTrans2D1" presStyleIdx="2" presStyleCnt="6"/>
      <dgm:spPr/>
    </dgm:pt>
    <dgm:pt modelId="{A1B5F7E6-ADE9-6D40-8D6F-71A44E76DE93}" type="pres">
      <dgm:prSet presAssocID="{4536BF79-3EFA-A840-B5A5-1EF6636530C8}" presName="connectorText" presStyleLbl="sibTrans2D1" presStyleIdx="2" presStyleCnt="6"/>
      <dgm:spPr/>
    </dgm:pt>
    <dgm:pt modelId="{A24593E4-D676-3B40-99DE-D98F6E0449A2}" type="pres">
      <dgm:prSet presAssocID="{31D4FB76-9FE8-C647-8AF8-FCF863713D59}" presName="node" presStyleLbl="node1" presStyleIdx="3" presStyleCnt="6">
        <dgm:presLayoutVars>
          <dgm:bulletEnabled val="1"/>
        </dgm:presLayoutVars>
      </dgm:prSet>
      <dgm:spPr/>
    </dgm:pt>
    <dgm:pt modelId="{ED9250FC-B4BC-A047-AAB3-171B34563DAB}" type="pres">
      <dgm:prSet presAssocID="{C4730C31-8EC8-4945-8DE2-8BBDF0598D26}" presName="sibTrans" presStyleLbl="sibTrans2D1" presStyleIdx="3" presStyleCnt="6"/>
      <dgm:spPr/>
    </dgm:pt>
    <dgm:pt modelId="{711046A6-8E90-734E-AA2F-198C7BEDC1A5}" type="pres">
      <dgm:prSet presAssocID="{C4730C31-8EC8-4945-8DE2-8BBDF0598D26}" presName="connectorText" presStyleLbl="sibTrans2D1" presStyleIdx="3" presStyleCnt="6"/>
      <dgm:spPr/>
    </dgm:pt>
    <dgm:pt modelId="{A42BA3DB-EE05-6040-8C91-C0BD7CED2FF5}" type="pres">
      <dgm:prSet presAssocID="{BB72807C-C5BB-FB4A-B92F-C806A40AFF13}" presName="node" presStyleLbl="node1" presStyleIdx="4" presStyleCnt="6">
        <dgm:presLayoutVars>
          <dgm:bulletEnabled val="1"/>
        </dgm:presLayoutVars>
      </dgm:prSet>
      <dgm:spPr/>
    </dgm:pt>
    <dgm:pt modelId="{EEF4EC63-4B78-044E-9E9A-F13C2CA11825}" type="pres">
      <dgm:prSet presAssocID="{394C2ACE-2EC0-7441-B366-AC2AE008928A}" presName="sibTrans" presStyleLbl="sibTrans2D1" presStyleIdx="4" presStyleCnt="6"/>
      <dgm:spPr/>
    </dgm:pt>
    <dgm:pt modelId="{C40B4DE1-4C79-6541-BF6C-16DA40698CAC}" type="pres">
      <dgm:prSet presAssocID="{394C2ACE-2EC0-7441-B366-AC2AE008928A}" presName="connectorText" presStyleLbl="sibTrans2D1" presStyleIdx="4" presStyleCnt="6"/>
      <dgm:spPr/>
    </dgm:pt>
    <dgm:pt modelId="{8391970D-4C65-0E46-BE40-D6CE250AB66D}" type="pres">
      <dgm:prSet presAssocID="{7EBA221C-5836-3547-A914-3DBA08E26307}" presName="node" presStyleLbl="node1" presStyleIdx="5" presStyleCnt="6">
        <dgm:presLayoutVars>
          <dgm:bulletEnabled val="1"/>
        </dgm:presLayoutVars>
      </dgm:prSet>
      <dgm:spPr/>
    </dgm:pt>
    <dgm:pt modelId="{59956411-CC83-844A-9D01-C6F86B78D86D}" type="pres">
      <dgm:prSet presAssocID="{384C5A4C-411D-8B4C-B0D2-5C33FB4AED97}" presName="sibTrans" presStyleLbl="sibTrans2D1" presStyleIdx="5" presStyleCnt="6"/>
      <dgm:spPr/>
    </dgm:pt>
    <dgm:pt modelId="{1215A738-2257-9D41-9AD7-081D842C3272}" type="pres">
      <dgm:prSet presAssocID="{384C5A4C-411D-8B4C-B0D2-5C33FB4AED97}" presName="connectorText" presStyleLbl="sibTrans2D1" presStyleIdx="5" presStyleCnt="6"/>
      <dgm:spPr/>
    </dgm:pt>
  </dgm:ptLst>
  <dgm:cxnLst>
    <dgm:cxn modelId="{3077111F-F238-3D46-B014-7C2ABCFFCD84}" type="presOf" srcId="{4FE1B273-75BA-A64C-AFAC-4892ECFA424D}" destId="{86FECEBD-D829-394E-AA6C-E83A8B6C2E04}" srcOrd="0" destOrd="0" presId="urn:microsoft.com/office/officeart/2005/8/layout/cycle2"/>
    <dgm:cxn modelId="{9BFB9227-137D-A24D-B11E-C9E388BEF339}" srcId="{2FC3FD63-5B4B-7349-B63D-8E75E3454EDD}" destId="{7EBA221C-5836-3547-A914-3DBA08E26307}" srcOrd="5" destOrd="0" parTransId="{03A5BA6A-7C04-4140-8B77-0EA9729D5230}" sibTransId="{384C5A4C-411D-8B4C-B0D2-5C33FB4AED97}"/>
    <dgm:cxn modelId="{DAE7A52B-90EB-7849-B34C-D5E29C394245}" type="presOf" srcId="{4536BF79-3EFA-A840-B5A5-1EF6636530C8}" destId="{A1B5F7E6-ADE9-6D40-8D6F-71A44E76DE93}" srcOrd="1" destOrd="0" presId="urn:microsoft.com/office/officeart/2005/8/layout/cycle2"/>
    <dgm:cxn modelId="{F2200932-C74B-7D44-8F6F-64CE413B3DF7}" type="presOf" srcId="{2FC3FD63-5B4B-7349-B63D-8E75E3454EDD}" destId="{E6BC38D2-560A-3C4D-AAFC-0CA4E8398EB6}" srcOrd="0" destOrd="0" presId="urn:microsoft.com/office/officeart/2005/8/layout/cycle2"/>
    <dgm:cxn modelId="{46276939-CD8D-3C46-929D-4B1DFE9493A1}" type="presOf" srcId="{7EBA221C-5836-3547-A914-3DBA08E26307}" destId="{8391970D-4C65-0E46-BE40-D6CE250AB66D}" srcOrd="0" destOrd="0" presId="urn:microsoft.com/office/officeart/2005/8/layout/cycle2"/>
    <dgm:cxn modelId="{1FF1B04B-8988-B047-BB0D-4CC88E0BAAA7}" type="presOf" srcId="{4536BF79-3EFA-A840-B5A5-1EF6636530C8}" destId="{1CB3136E-1828-9D44-BA24-CBB8A48C15E9}" srcOrd="0" destOrd="0" presId="urn:microsoft.com/office/officeart/2005/8/layout/cycle2"/>
    <dgm:cxn modelId="{CC024A50-7E0B-314B-93CB-41265E0455BF}" type="presOf" srcId="{C4730C31-8EC8-4945-8DE2-8BBDF0598D26}" destId="{ED9250FC-B4BC-A047-AAB3-171B34563DAB}" srcOrd="0" destOrd="0" presId="urn:microsoft.com/office/officeart/2005/8/layout/cycle2"/>
    <dgm:cxn modelId="{BC186F60-29B4-0B49-A43F-1ED9ECC0394E}" type="presOf" srcId="{394C2ACE-2EC0-7441-B366-AC2AE008928A}" destId="{EEF4EC63-4B78-044E-9E9A-F13C2CA11825}" srcOrd="0" destOrd="0" presId="urn:microsoft.com/office/officeart/2005/8/layout/cycle2"/>
    <dgm:cxn modelId="{27B24B61-FC8B-8349-85BF-6056ACB78BE5}" srcId="{2FC3FD63-5B4B-7349-B63D-8E75E3454EDD}" destId="{E009EC08-5296-B544-8186-B0C5CB62E708}" srcOrd="1" destOrd="0" parTransId="{A146DCDC-2AC8-A14C-ACDB-341DD14C5F74}" sibTransId="{74B47072-C885-DA4C-A4B5-895C65C59546}"/>
    <dgm:cxn modelId="{118B0068-430A-8748-A8CE-105B25C4074F}" type="presOf" srcId="{849814FA-0374-5640-8589-1FFAD6E1F9AD}" destId="{E140FCFA-8497-B245-883D-0CD453954552}" srcOrd="0" destOrd="0" presId="urn:microsoft.com/office/officeart/2005/8/layout/cycle2"/>
    <dgm:cxn modelId="{B1120568-51BE-5A4A-B86F-EBA90737844A}" type="presOf" srcId="{74B47072-C885-DA4C-A4B5-895C65C59546}" destId="{F12FF276-2120-4440-AEED-3E25A0BF0E1B}" srcOrd="0" destOrd="0" presId="urn:microsoft.com/office/officeart/2005/8/layout/cycle2"/>
    <dgm:cxn modelId="{398A7C69-2456-1A4D-B838-AA15ED490D1A}" type="presOf" srcId="{E009EC08-5296-B544-8186-B0C5CB62E708}" destId="{9005AE1D-AE90-B040-8D4A-6CA447E546E5}" srcOrd="0" destOrd="0" presId="urn:microsoft.com/office/officeart/2005/8/layout/cycle2"/>
    <dgm:cxn modelId="{A0D4376C-C2AD-D14E-A92D-380F59EA564D}" type="presOf" srcId="{384C5A4C-411D-8B4C-B0D2-5C33FB4AED97}" destId="{59956411-CC83-844A-9D01-C6F86B78D86D}" srcOrd="0" destOrd="0" presId="urn:microsoft.com/office/officeart/2005/8/layout/cycle2"/>
    <dgm:cxn modelId="{442BDB78-5CA6-9A4E-9D16-283814D5F4C5}" type="presOf" srcId="{6E02D355-4711-774C-A949-EA878E849063}" destId="{F8238B8B-8177-7D4D-B86B-8576B10B8054}" srcOrd="0" destOrd="0" presId="urn:microsoft.com/office/officeart/2005/8/layout/cycle2"/>
    <dgm:cxn modelId="{E0E52F87-1B4B-E847-9451-AB1BB8CD9631}" srcId="{2FC3FD63-5B4B-7349-B63D-8E75E3454EDD}" destId="{31D4FB76-9FE8-C647-8AF8-FCF863713D59}" srcOrd="3" destOrd="0" parTransId="{FC656201-E7FE-854F-99F0-E110D93A6F93}" sibTransId="{C4730C31-8EC8-4945-8DE2-8BBDF0598D26}"/>
    <dgm:cxn modelId="{C425E897-BAB3-7540-95E9-206C5400DBAB}" srcId="{2FC3FD63-5B4B-7349-B63D-8E75E3454EDD}" destId="{BB72807C-C5BB-FB4A-B92F-C806A40AFF13}" srcOrd="4" destOrd="0" parTransId="{0E1BFDB0-697F-E943-972A-E68D4B4D34F6}" sibTransId="{394C2ACE-2EC0-7441-B366-AC2AE008928A}"/>
    <dgm:cxn modelId="{267AC2B8-D09D-7A48-8190-75C5D02DB018}" type="presOf" srcId="{C4730C31-8EC8-4945-8DE2-8BBDF0598D26}" destId="{711046A6-8E90-734E-AA2F-198C7BEDC1A5}" srcOrd="1" destOrd="0" presId="urn:microsoft.com/office/officeart/2005/8/layout/cycle2"/>
    <dgm:cxn modelId="{8B4963BD-46CF-4143-89F8-FF3DD7080C7E}" type="presOf" srcId="{BB72807C-C5BB-FB4A-B92F-C806A40AFF13}" destId="{A42BA3DB-EE05-6040-8C91-C0BD7CED2FF5}" srcOrd="0" destOrd="0" presId="urn:microsoft.com/office/officeart/2005/8/layout/cycle2"/>
    <dgm:cxn modelId="{942AF4BF-E0F5-ED46-93C3-715635BCE305}" type="presOf" srcId="{394C2ACE-2EC0-7441-B366-AC2AE008928A}" destId="{C40B4DE1-4C79-6541-BF6C-16DA40698CAC}" srcOrd="1" destOrd="0" presId="urn:microsoft.com/office/officeart/2005/8/layout/cycle2"/>
    <dgm:cxn modelId="{51C5B6CE-33BB-3145-A339-1217A7420C0B}" type="presOf" srcId="{4FE1B273-75BA-A64C-AFAC-4892ECFA424D}" destId="{044571F0-CD32-044B-9D2B-734105FA6AEC}" srcOrd="1" destOrd="0" presId="urn:microsoft.com/office/officeart/2005/8/layout/cycle2"/>
    <dgm:cxn modelId="{F20BAFE0-64CB-E244-BF7D-156F4C5931EC}" type="presOf" srcId="{74B47072-C885-DA4C-A4B5-895C65C59546}" destId="{87C02D0E-271E-2F43-8E05-96B018840C4B}" srcOrd="1" destOrd="0" presId="urn:microsoft.com/office/officeart/2005/8/layout/cycle2"/>
    <dgm:cxn modelId="{07A375E9-34AA-504A-A12D-21BBC002239D}" type="presOf" srcId="{384C5A4C-411D-8B4C-B0D2-5C33FB4AED97}" destId="{1215A738-2257-9D41-9AD7-081D842C3272}" srcOrd="1" destOrd="0" presId="urn:microsoft.com/office/officeart/2005/8/layout/cycle2"/>
    <dgm:cxn modelId="{017717ED-2951-2749-8990-AD3DA52CFFB9}" type="presOf" srcId="{31D4FB76-9FE8-C647-8AF8-FCF863713D59}" destId="{A24593E4-D676-3B40-99DE-D98F6E0449A2}" srcOrd="0" destOrd="0" presId="urn:microsoft.com/office/officeart/2005/8/layout/cycle2"/>
    <dgm:cxn modelId="{D8D38CF5-BE44-0642-B9B3-E6C60D6484AD}" srcId="{2FC3FD63-5B4B-7349-B63D-8E75E3454EDD}" destId="{6E02D355-4711-774C-A949-EA878E849063}" srcOrd="2" destOrd="0" parTransId="{40D30270-0903-444E-A4B1-80A13BD20982}" sibTransId="{4536BF79-3EFA-A840-B5A5-1EF6636530C8}"/>
    <dgm:cxn modelId="{AE7D64FA-E38C-0C4C-832B-E17556ADF282}" srcId="{2FC3FD63-5B4B-7349-B63D-8E75E3454EDD}" destId="{849814FA-0374-5640-8589-1FFAD6E1F9AD}" srcOrd="0" destOrd="0" parTransId="{1BF16B17-1EBE-6947-ABF4-F4447FE044E6}" sibTransId="{4FE1B273-75BA-A64C-AFAC-4892ECFA424D}"/>
    <dgm:cxn modelId="{E3E33D08-3F2A-744B-9CFA-D4913F141BAC}" type="presParOf" srcId="{E6BC38D2-560A-3C4D-AAFC-0CA4E8398EB6}" destId="{E140FCFA-8497-B245-883D-0CD453954552}" srcOrd="0" destOrd="0" presId="urn:microsoft.com/office/officeart/2005/8/layout/cycle2"/>
    <dgm:cxn modelId="{49744557-0C10-D749-8F91-31D5CE29A289}" type="presParOf" srcId="{E6BC38D2-560A-3C4D-AAFC-0CA4E8398EB6}" destId="{86FECEBD-D829-394E-AA6C-E83A8B6C2E04}" srcOrd="1" destOrd="0" presId="urn:microsoft.com/office/officeart/2005/8/layout/cycle2"/>
    <dgm:cxn modelId="{E9AF22C1-624F-4846-9196-04227F407E4A}" type="presParOf" srcId="{86FECEBD-D829-394E-AA6C-E83A8B6C2E04}" destId="{044571F0-CD32-044B-9D2B-734105FA6AEC}" srcOrd="0" destOrd="0" presId="urn:microsoft.com/office/officeart/2005/8/layout/cycle2"/>
    <dgm:cxn modelId="{245D953D-0120-C641-A18F-B776E911E505}" type="presParOf" srcId="{E6BC38D2-560A-3C4D-AAFC-0CA4E8398EB6}" destId="{9005AE1D-AE90-B040-8D4A-6CA447E546E5}" srcOrd="2" destOrd="0" presId="urn:microsoft.com/office/officeart/2005/8/layout/cycle2"/>
    <dgm:cxn modelId="{F5291C10-6E91-2F46-94E4-13061EA165A6}" type="presParOf" srcId="{E6BC38D2-560A-3C4D-AAFC-0CA4E8398EB6}" destId="{F12FF276-2120-4440-AEED-3E25A0BF0E1B}" srcOrd="3" destOrd="0" presId="urn:microsoft.com/office/officeart/2005/8/layout/cycle2"/>
    <dgm:cxn modelId="{C8BDB413-0066-C548-8FDA-F2EFBB1A4CCE}" type="presParOf" srcId="{F12FF276-2120-4440-AEED-3E25A0BF0E1B}" destId="{87C02D0E-271E-2F43-8E05-96B018840C4B}" srcOrd="0" destOrd="0" presId="urn:microsoft.com/office/officeart/2005/8/layout/cycle2"/>
    <dgm:cxn modelId="{A5247E23-A6FA-A241-8A30-7C8BAA7E3EC0}" type="presParOf" srcId="{E6BC38D2-560A-3C4D-AAFC-0CA4E8398EB6}" destId="{F8238B8B-8177-7D4D-B86B-8576B10B8054}" srcOrd="4" destOrd="0" presId="urn:microsoft.com/office/officeart/2005/8/layout/cycle2"/>
    <dgm:cxn modelId="{5479F186-7CCC-484B-8B2B-ED11CD5FD58B}" type="presParOf" srcId="{E6BC38D2-560A-3C4D-AAFC-0CA4E8398EB6}" destId="{1CB3136E-1828-9D44-BA24-CBB8A48C15E9}" srcOrd="5" destOrd="0" presId="urn:microsoft.com/office/officeart/2005/8/layout/cycle2"/>
    <dgm:cxn modelId="{1568AF5F-204A-6349-AD04-9E9C3A43530A}" type="presParOf" srcId="{1CB3136E-1828-9D44-BA24-CBB8A48C15E9}" destId="{A1B5F7E6-ADE9-6D40-8D6F-71A44E76DE93}" srcOrd="0" destOrd="0" presId="urn:microsoft.com/office/officeart/2005/8/layout/cycle2"/>
    <dgm:cxn modelId="{BD92883E-08B5-764C-A867-54A706220369}" type="presParOf" srcId="{E6BC38D2-560A-3C4D-AAFC-0CA4E8398EB6}" destId="{A24593E4-D676-3B40-99DE-D98F6E0449A2}" srcOrd="6" destOrd="0" presId="urn:microsoft.com/office/officeart/2005/8/layout/cycle2"/>
    <dgm:cxn modelId="{98AF7F19-02ED-114F-A652-DA3F17AC5B0A}" type="presParOf" srcId="{E6BC38D2-560A-3C4D-AAFC-0CA4E8398EB6}" destId="{ED9250FC-B4BC-A047-AAB3-171B34563DAB}" srcOrd="7" destOrd="0" presId="urn:microsoft.com/office/officeart/2005/8/layout/cycle2"/>
    <dgm:cxn modelId="{270E0CB6-03A1-0C4D-9C93-072DF97F5F0F}" type="presParOf" srcId="{ED9250FC-B4BC-A047-AAB3-171B34563DAB}" destId="{711046A6-8E90-734E-AA2F-198C7BEDC1A5}" srcOrd="0" destOrd="0" presId="urn:microsoft.com/office/officeart/2005/8/layout/cycle2"/>
    <dgm:cxn modelId="{88B80C00-D276-A14D-998C-16641F45A04A}" type="presParOf" srcId="{E6BC38D2-560A-3C4D-AAFC-0CA4E8398EB6}" destId="{A42BA3DB-EE05-6040-8C91-C0BD7CED2FF5}" srcOrd="8" destOrd="0" presId="urn:microsoft.com/office/officeart/2005/8/layout/cycle2"/>
    <dgm:cxn modelId="{2CB81C07-47F1-E449-AD61-B03EBA573846}" type="presParOf" srcId="{E6BC38D2-560A-3C4D-AAFC-0CA4E8398EB6}" destId="{EEF4EC63-4B78-044E-9E9A-F13C2CA11825}" srcOrd="9" destOrd="0" presId="urn:microsoft.com/office/officeart/2005/8/layout/cycle2"/>
    <dgm:cxn modelId="{A31FA760-9EA4-C444-9687-B2C077E8B125}" type="presParOf" srcId="{EEF4EC63-4B78-044E-9E9A-F13C2CA11825}" destId="{C40B4DE1-4C79-6541-BF6C-16DA40698CAC}" srcOrd="0" destOrd="0" presId="urn:microsoft.com/office/officeart/2005/8/layout/cycle2"/>
    <dgm:cxn modelId="{129D03F1-2737-8641-BD86-C01EC8E3F7B8}" type="presParOf" srcId="{E6BC38D2-560A-3C4D-AAFC-0CA4E8398EB6}" destId="{8391970D-4C65-0E46-BE40-D6CE250AB66D}" srcOrd="10" destOrd="0" presId="urn:microsoft.com/office/officeart/2005/8/layout/cycle2"/>
    <dgm:cxn modelId="{DF9322B7-FEBD-B14B-8E41-93A384630C9A}" type="presParOf" srcId="{E6BC38D2-560A-3C4D-AAFC-0CA4E8398EB6}" destId="{59956411-CC83-844A-9D01-C6F86B78D86D}" srcOrd="11" destOrd="0" presId="urn:microsoft.com/office/officeart/2005/8/layout/cycle2"/>
    <dgm:cxn modelId="{2D3A17B5-3A65-3D4C-A9D3-E4A38F57D8D0}" type="presParOf" srcId="{59956411-CC83-844A-9D01-C6F86B78D86D}" destId="{1215A738-2257-9D41-9AD7-081D842C327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0FCFA-8497-B245-883D-0CD453954552}">
      <dsp:nvSpPr>
        <dsp:cNvPr id="0" name=""/>
        <dsp:cNvSpPr/>
      </dsp:nvSpPr>
      <dsp:spPr>
        <a:xfrm>
          <a:off x="3506276" y="1991"/>
          <a:ext cx="1553930" cy="15539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Preparação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(web app)</a:t>
          </a:r>
        </a:p>
      </dsp:txBody>
      <dsp:txXfrm>
        <a:off x="3733844" y="229559"/>
        <a:ext cx="1098794" cy="1098794"/>
      </dsp:txXfrm>
    </dsp:sp>
    <dsp:sp modelId="{86FECEBD-D829-394E-AA6C-E83A8B6C2E04}">
      <dsp:nvSpPr>
        <dsp:cNvPr id="0" name=""/>
        <dsp:cNvSpPr/>
      </dsp:nvSpPr>
      <dsp:spPr>
        <a:xfrm rot="1800000">
          <a:off x="5076569" y="1093642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084845" y="1167645"/>
        <a:ext cx="288276" cy="314671"/>
      </dsp:txXfrm>
    </dsp:sp>
    <dsp:sp modelId="{9005AE1D-AE90-B040-8D4A-6CA447E546E5}">
      <dsp:nvSpPr>
        <dsp:cNvPr id="0" name=""/>
        <dsp:cNvSpPr/>
      </dsp:nvSpPr>
      <dsp:spPr>
        <a:xfrm>
          <a:off x="5524943" y="1167469"/>
          <a:ext cx="1553930" cy="1553930"/>
        </a:xfrm>
        <a:prstGeom prst="ellips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Envio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(browser)</a:t>
          </a:r>
        </a:p>
      </dsp:txBody>
      <dsp:txXfrm>
        <a:off x="5752511" y="1395037"/>
        <a:ext cx="1098794" cy="1098794"/>
      </dsp:txXfrm>
    </dsp:sp>
    <dsp:sp modelId="{F12FF276-2120-4440-AEED-3E25A0BF0E1B}">
      <dsp:nvSpPr>
        <dsp:cNvPr id="0" name=""/>
        <dsp:cNvSpPr/>
      </dsp:nvSpPr>
      <dsp:spPr>
        <a:xfrm rot="5400000">
          <a:off x="6095996" y="2836031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6157770" y="2879148"/>
        <a:ext cx="288276" cy="314671"/>
      </dsp:txXfrm>
    </dsp:sp>
    <dsp:sp modelId="{F8238B8B-8177-7D4D-B86B-8576B10B8054}">
      <dsp:nvSpPr>
        <dsp:cNvPr id="0" name=""/>
        <dsp:cNvSpPr/>
      </dsp:nvSpPr>
      <dsp:spPr>
        <a:xfrm>
          <a:off x="5524943" y="3498425"/>
          <a:ext cx="1553930" cy="1553930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Processamento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(micro serviço)</a:t>
          </a:r>
        </a:p>
      </dsp:txBody>
      <dsp:txXfrm>
        <a:off x="5752511" y="3725993"/>
        <a:ext cx="1098794" cy="1098794"/>
      </dsp:txXfrm>
    </dsp:sp>
    <dsp:sp modelId="{1CB3136E-1828-9D44-BA24-CBB8A48C15E9}">
      <dsp:nvSpPr>
        <dsp:cNvPr id="0" name=""/>
        <dsp:cNvSpPr/>
      </dsp:nvSpPr>
      <dsp:spPr>
        <a:xfrm rot="9000000">
          <a:off x="5096757" y="4590075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5212028" y="4664078"/>
        <a:ext cx="288276" cy="314671"/>
      </dsp:txXfrm>
    </dsp:sp>
    <dsp:sp modelId="{A24593E4-D676-3B40-99DE-D98F6E0449A2}">
      <dsp:nvSpPr>
        <dsp:cNvPr id="0" name=""/>
        <dsp:cNvSpPr/>
      </dsp:nvSpPr>
      <dsp:spPr>
        <a:xfrm>
          <a:off x="3506276" y="4663902"/>
          <a:ext cx="1553930" cy="1553930"/>
        </a:xfrm>
        <a:prstGeom prst="ellips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Resposta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(micro serviço)</a:t>
          </a:r>
        </a:p>
      </dsp:txBody>
      <dsp:txXfrm>
        <a:off x="3733844" y="4891470"/>
        <a:ext cx="1098794" cy="1098794"/>
      </dsp:txXfrm>
    </dsp:sp>
    <dsp:sp modelId="{ED9250FC-B4BC-A047-AAB3-171B34563DAB}">
      <dsp:nvSpPr>
        <dsp:cNvPr id="0" name=""/>
        <dsp:cNvSpPr/>
      </dsp:nvSpPr>
      <dsp:spPr>
        <a:xfrm rot="12600000">
          <a:off x="3078090" y="4601731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193361" y="4737508"/>
        <a:ext cx="288276" cy="314671"/>
      </dsp:txXfrm>
    </dsp:sp>
    <dsp:sp modelId="{A42BA3DB-EE05-6040-8C91-C0BD7CED2FF5}">
      <dsp:nvSpPr>
        <dsp:cNvPr id="0" name=""/>
        <dsp:cNvSpPr/>
      </dsp:nvSpPr>
      <dsp:spPr>
        <a:xfrm>
          <a:off x="1487610" y="3498425"/>
          <a:ext cx="1553930" cy="1553930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Recebimento da resposta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(browser)</a:t>
          </a:r>
        </a:p>
      </dsp:txBody>
      <dsp:txXfrm>
        <a:off x="1715178" y="3725993"/>
        <a:ext cx="1098794" cy="1098794"/>
      </dsp:txXfrm>
    </dsp:sp>
    <dsp:sp modelId="{EEF4EC63-4B78-044E-9E9A-F13C2CA11825}">
      <dsp:nvSpPr>
        <dsp:cNvPr id="0" name=""/>
        <dsp:cNvSpPr/>
      </dsp:nvSpPr>
      <dsp:spPr>
        <a:xfrm rot="16200000">
          <a:off x="2058663" y="2859342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120437" y="3026006"/>
        <a:ext cx="288276" cy="314671"/>
      </dsp:txXfrm>
    </dsp:sp>
    <dsp:sp modelId="{8391970D-4C65-0E46-BE40-D6CE250AB66D}">
      <dsp:nvSpPr>
        <dsp:cNvPr id="0" name=""/>
        <dsp:cNvSpPr/>
      </dsp:nvSpPr>
      <dsp:spPr>
        <a:xfrm>
          <a:off x="1487610" y="1167469"/>
          <a:ext cx="1553930" cy="155393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Processamento da resposta, tratamento de erros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(web app)</a:t>
          </a:r>
        </a:p>
      </dsp:txBody>
      <dsp:txXfrm>
        <a:off x="1715178" y="1395037"/>
        <a:ext cx="1098794" cy="1098794"/>
      </dsp:txXfrm>
    </dsp:sp>
    <dsp:sp modelId="{59956411-CC83-844A-9D01-C6F86B78D86D}">
      <dsp:nvSpPr>
        <dsp:cNvPr id="0" name=""/>
        <dsp:cNvSpPr/>
      </dsp:nvSpPr>
      <dsp:spPr>
        <a:xfrm rot="19800000">
          <a:off x="3057903" y="1105297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3066179" y="1241074"/>
        <a:ext cx="288276" cy="314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41400"/>
            <a:ext cx="4714353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Desenvolvimento de Serviços e 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AA2472-CA23-0D79-19DC-9D2BB852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91" y="3761394"/>
            <a:ext cx="3013494" cy="30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F6E11A-D10D-F331-4F52-407362ADFB5F}"/>
              </a:ext>
            </a:extLst>
          </p:cNvPr>
          <p:cNvSpPr txBox="1"/>
          <p:nvPr/>
        </p:nvSpPr>
        <p:spPr>
          <a:xfrm>
            <a:off x="3131298" y="7700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Preparando a solicitação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ECFCC-9437-E03F-D6B5-17601FCC4F34}"/>
              </a:ext>
            </a:extLst>
          </p:cNvPr>
          <p:cNvSpPr txBox="1"/>
          <p:nvPr/>
        </p:nvSpPr>
        <p:spPr>
          <a:xfrm>
            <a:off x="4145441" y="1042421"/>
            <a:ext cx="3987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Escolhendo o provedor: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https://</a:t>
            </a:r>
            <a:r>
              <a:rPr lang="pt-BR" sz="2000" dirty="0" err="1">
                <a:solidFill>
                  <a:schemeClr val="accent1"/>
                </a:solidFill>
              </a:rPr>
              <a:t>www.exchangerate-api.com</a:t>
            </a:r>
            <a:r>
              <a:rPr lang="pt-BR" sz="2000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89B059-49E0-A2D3-DAAF-12EDD2CA5936}"/>
              </a:ext>
            </a:extLst>
          </p:cNvPr>
          <p:cNvSpPr txBox="1"/>
          <p:nvPr/>
        </p:nvSpPr>
        <p:spPr>
          <a:xfrm>
            <a:off x="4140622" y="2136391"/>
            <a:ext cx="679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Conhecendo a URL da API: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https://v6.exchangerate-api.com/v6/</a:t>
            </a:r>
            <a:r>
              <a:rPr lang="pt-BR" sz="2000" b="1" i="1" dirty="0">
                <a:solidFill>
                  <a:schemeClr val="accent1"/>
                </a:solidFill>
              </a:rPr>
              <a:t>YOUR-API-KEY</a:t>
            </a:r>
            <a:r>
              <a:rPr lang="pt-BR" sz="2000" dirty="0">
                <a:solidFill>
                  <a:schemeClr val="accent1"/>
                </a:solidFill>
              </a:rPr>
              <a:t>/</a:t>
            </a:r>
            <a:r>
              <a:rPr lang="pt-BR" sz="2000" dirty="0" err="1">
                <a:solidFill>
                  <a:schemeClr val="accent1"/>
                </a:solidFill>
              </a:rPr>
              <a:t>latest</a:t>
            </a:r>
            <a:r>
              <a:rPr lang="pt-BR" sz="2000" dirty="0">
                <a:solidFill>
                  <a:schemeClr val="accent1"/>
                </a:solidFill>
              </a:rPr>
              <a:t>/</a:t>
            </a:r>
            <a:r>
              <a:rPr lang="pt-BR" sz="2000" b="1" i="1" dirty="0">
                <a:solidFill>
                  <a:schemeClr val="accent1"/>
                </a:solidFill>
              </a:rPr>
              <a:t>USD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3C922D-EAB0-36AC-5576-599452970F70}"/>
              </a:ext>
            </a:extLst>
          </p:cNvPr>
          <p:cNvSpPr txBox="1"/>
          <p:nvPr/>
        </p:nvSpPr>
        <p:spPr>
          <a:xfrm>
            <a:off x="4167272" y="3190123"/>
            <a:ext cx="7245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Onde:</a:t>
            </a:r>
          </a:p>
          <a:p>
            <a:r>
              <a:rPr lang="pt-BR" sz="2000" b="1" i="1" dirty="0">
                <a:solidFill>
                  <a:schemeClr val="accent1"/>
                </a:solidFill>
              </a:rPr>
              <a:t>YOUR-API-KEY </a:t>
            </a:r>
            <a:r>
              <a:rPr lang="pt-BR" sz="2000" b="1" i="1" dirty="0"/>
              <a:t>é uma chave fornecida pelo provedor após cadastro</a:t>
            </a:r>
          </a:p>
          <a:p>
            <a:r>
              <a:rPr lang="pt-BR" sz="2000" b="1" i="1" dirty="0">
                <a:solidFill>
                  <a:schemeClr val="accent1"/>
                </a:solidFill>
              </a:rPr>
              <a:t>USD </a:t>
            </a:r>
            <a:r>
              <a:rPr lang="pt-BR" sz="2000" b="1" i="1" dirty="0"/>
              <a:t>é a moeda base usada para a conversão das demais moedas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E628E3-ADAE-9809-9DE7-0702E35D7BB1}"/>
              </a:ext>
            </a:extLst>
          </p:cNvPr>
          <p:cNvSpPr txBox="1"/>
          <p:nvPr/>
        </p:nvSpPr>
        <p:spPr>
          <a:xfrm>
            <a:off x="4181314" y="4499804"/>
            <a:ext cx="434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Codificando: </a:t>
            </a:r>
            <a:r>
              <a:rPr lang="pt-BR" sz="2000" dirty="0"/>
              <a:t>Montando a URL da API</a:t>
            </a:r>
            <a:endParaRPr lang="pt-BR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F35E3E-18D5-F0EC-AFE1-A5F812416D29}"/>
              </a:ext>
            </a:extLst>
          </p:cNvPr>
          <p:cNvSpPr txBox="1"/>
          <p:nvPr/>
        </p:nvSpPr>
        <p:spPr>
          <a:xfrm>
            <a:off x="4174534" y="4937621"/>
            <a:ext cx="7846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`SUA-CHAVE`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`https://v6.exchangerate-api.com/v6/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latest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/USD`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3131298" y="77002"/>
            <a:ext cx="899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Enviando a solicitação e recebendo a resposta: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99A38-2C7F-E99F-ED8E-BD82D789B054}"/>
              </a:ext>
            </a:extLst>
          </p:cNvPr>
          <p:cNvSpPr txBox="1"/>
          <p:nvPr/>
        </p:nvSpPr>
        <p:spPr>
          <a:xfrm>
            <a:off x="4256419" y="1613171"/>
            <a:ext cx="7846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BD4814-4527-DD67-FD69-FB8A6D6A05A1}"/>
              </a:ext>
            </a:extLst>
          </p:cNvPr>
          <p:cNvSpPr txBox="1"/>
          <p:nvPr/>
        </p:nvSpPr>
        <p:spPr>
          <a:xfrm>
            <a:off x="4226891" y="1133835"/>
            <a:ext cx="3404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Enviando a solicitação: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C27309-BB37-1A03-93F6-9AA55DEE4BA1}"/>
              </a:ext>
            </a:extLst>
          </p:cNvPr>
          <p:cNvSpPr txBox="1"/>
          <p:nvPr/>
        </p:nvSpPr>
        <p:spPr>
          <a:xfrm>
            <a:off x="4256419" y="2562283"/>
            <a:ext cx="78464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Extraindo a taxa de câmbio de USD para REAL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conversion_rates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BRL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BCADD6-EE98-F325-54D0-72EFDDC10F6A}"/>
              </a:ext>
            </a:extLst>
          </p:cNvPr>
          <p:cNvSpPr txBox="1"/>
          <p:nvPr/>
        </p:nvSpPr>
        <p:spPr>
          <a:xfrm>
            <a:off x="4256418" y="2104032"/>
            <a:ext cx="5955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Recebendo e processando a resposta: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88825B-63AF-0BE4-0E25-B6CCED2C247F}"/>
              </a:ext>
            </a:extLst>
          </p:cNvPr>
          <p:cNvSpPr txBox="1"/>
          <p:nvPr/>
        </p:nvSpPr>
        <p:spPr>
          <a:xfrm>
            <a:off x="4256418" y="3636336"/>
            <a:ext cx="4167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Apresentando na página: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2E919B-6FB2-A1A9-4E11-3AE8A00EC1B7}"/>
              </a:ext>
            </a:extLst>
          </p:cNvPr>
          <p:cNvSpPr txBox="1"/>
          <p:nvPr/>
        </p:nvSpPr>
        <p:spPr>
          <a:xfrm>
            <a:off x="4256418" y="4098001"/>
            <a:ext cx="78464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Atualizando o conteúdo da página para o usuário final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exchange-resp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`Taxa de câmbio: USD 1 =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3131298" y="77002"/>
            <a:ext cx="654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Adicionando o código ao </a:t>
            </a:r>
            <a:r>
              <a:rPr lang="pt-BR" sz="3600" dirty="0" err="1"/>
              <a:t>frontend</a:t>
            </a:r>
            <a:endParaRPr lang="pt-BR" sz="3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99A38-2C7F-E99F-ED8E-BD82D789B054}"/>
              </a:ext>
            </a:extLst>
          </p:cNvPr>
          <p:cNvSpPr txBox="1"/>
          <p:nvPr/>
        </p:nvSpPr>
        <p:spPr>
          <a:xfrm>
            <a:off x="4172312" y="1221064"/>
            <a:ext cx="78464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Substitua 'YOUR_API_KEY' pela chave de API fornecida pelo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-API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`a094f67928d1a2e49003eaf7`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`https://v6.exchangerate-api.com/v6/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latest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/USD`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Função para fazer a solicitação à API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fetchExchangeRate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Extraindo a taxa de câmbio de USD para REAL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BRL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b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Atualizando o conteúdo da página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exchange-resp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= 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`Taxa de câmbio: USD 1 =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pt-B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'Erro ao acessar a API:'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endParaRPr lang="pt-B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4337479" y="2009824"/>
            <a:ext cx="7296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Visite o site do provedor utilizado nesta aula e verifique através da documentação disponível quais as outras moedas que podem ser convertidas para o Real e apresente na página pelo menos mais 3 valores de câmbio.</a:t>
            </a:r>
          </a:p>
        </p:txBody>
      </p:sp>
    </p:spTree>
    <p:extLst>
      <p:ext uri="{BB962C8B-B14F-4D97-AF65-F5344CB8AC3E}">
        <p14:creationId xmlns:p14="http://schemas.microsoft.com/office/powerpoint/2010/main" val="56767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9" y="1153571"/>
            <a:ext cx="365088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são </a:t>
            </a:r>
            <a:r>
              <a:rPr lang="pt-BR" dirty="0">
                <a:solidFill>
                  <a:srgbClr val="FFFF00"/>
                </a:solidFill>
              </a:rPr>
              <a:t>micro serviços</a:t>
            </a:r>
            <a:r>
              <a:rPr lang="pt-BR" dirty="0">
                <a:solidFill>
                  <a:srgbClr val="FFFFFF"/>
                </a:solidFill>
              </a:rPr>
              <a:t> de software?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6906491" cy="2229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</a:rPr>
              <a:t>Arquitetura</a:t>
            </a:r>
            <a:r>
              <a:rPr lang="pt-BR" dirty="0"/>
              <a:t> para o desenvolvimento de sistemas de software, onde um </a:t>
            </a:r>
            <a:r>
              <a:rPr lang="pt-BR" dirty="0">
                <a:solidFill>
                  <a:schemeClr val="accent2"/>
                </a:solidFill>
              </a:rPr>
              <a:t>aplicativo é dividido em componentes autônomos</a:t>
            </a:r>
            <a:r>
              <a:rPr lang="pt-BR" dirty="0"/>
              <a:t> e independentes, conhecidos como micro serviços ou serviços.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48FADB6A-C51B-61A7-5A10-639FE54E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77" y="3063413"/>
            <a:ext cx="4991352" cy="28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9" y="1153571"/>
            <a:ext cx="365088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Tipos de </a:t>
            </a:r>
            <a:r>
              <a:rPr lang="pt-BR" dirty="0">
                <a:solidFill>
                  <a:srgbClr val="FFFF00"/>
                </a:solidFill>
              </a:rPr>
              <a:t>micro serviços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483" y="922118"/>
            <a:ext cx="6906491" cy="501376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Cliente:</a:t>
            </a:r>
          </a:p>
          <a:p>
            <a:pPr marL="0" indent="0">
              <a:buNone/>
            </a:pPr>
            <a:r>
              <a:rPr lang="pt-BR" dirty="0"/>
              <a:t>Que apenas solicitam serviços.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Servidor ou Provedor:</a:t>
            </a:r>
          </a:p>
          <a:p>
            <a:pPr marL="0" indent="0">
              <a:buNone/>
            </a:pPr>
            <a:r>
              <a:rPr lang="pt-BR" dirty="0"/>
              <a:t>Que apenas fornecem serviços.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Cliente e Servidor:</a:t>
            </a:r>
          </a:p>
          <a:p>
            <a:pPr marL="0" indent="0">
              <a:buNone/>
            </a:pPr>
            <a:r>
              <a:rPr lang="pt-BR" dirty="0"/>
              <a:t>Que tanto fornecem quando solicitam serviços.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26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9" y="1076569"/>
            <a:ext cx="4083432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são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r>
              <a:rPr lang="pt-BR" dirty="0">
                <a:solidFill>
                  <a:srgbClr val="FFFFFF"/>
                </a:solidFill>
              </a:rPr>
              <a:t> de desenvolvimento de software?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484" y="202715"/>
            <a:ext cx="6906491" cy="57649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i="1" dirty="0">
                <a:solidFill>
                  <a:srgbClr val="FFC000"/>
                </a:solidFill>
              </a:rPr>
              <a:t>framework</a:t>
            </a:r>
            <a:r>
              <a:rPr lang="pt-BR" dirty="0"/>
              <a:t> de desenvolvimento de micro serviços é um conjunto de </a:t>
            </a:r>
            <a:r>
              <a:rPr lang="pt-BR" dirty="0">
                <a:solidFill>
                  <a:srgbClr val="FFC000"/>
                </a:solidFill>
              </a:rPr>
              <a:t>ferramentas</a:t>
            </a:r>
            <a:r>
              <a:rPr lang="pt-BR" dirty="0"/>
              <a:t>, </a:t>
            </a:r>
            <a:r>
              <a:rPr lang="pt-BR" dirty="0">
                <a:solidFill>
                  <a:srgbClr val="FFC000"/>
                </a:solidFill>
              </a:rPr>
              <a:t>bibliotecas</a:t>
            </a:r>
            <a:r>
              <a:rPr lang="pt-BR" dirty="0"/>
              <a:t> e </a:t>
            </a:r>
            <a:r>
              <a:rPr lang="pt-BR" dirty="0">
                <a:solidFill>
                  <a:srgbClr val="FFC000"/>
                </a:solidFill>
              </a:rPr>
              <a:t>padrões</a:t>
            </a:r>
            <a:r>
              <a:rPr lang="pt-BR" dirty="0"/>
              <a:t> que facilita a criação, implementação, escalabilidade e gerenciamento de arquiteturas baseadas em micro serviços.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69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9" y="1076569"/>
            <a:ext cx="4083432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Características dos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r>
              <a:rPr lang="pt-BR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102" y="424676"/>
            <a:ext cx="6906491" cy="5764948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Comunicação entre Serviços:</a:t>
            </a:r>
            <a:r>
              <a:rPr lang="pt-BR" sz="5600" dirty="0"/>
              <a:t> Facilita a comunicação entre micro serviços, muitas vezes oferecendo suporte a protocolos como HTTP/REST, gRPC, mensageria assíncrona, etc.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Descoberta de Serviços:</a:t>
            </a:r>
            <a:r>
              <a:rPr lang="pt-BR" sz="5600" dirty="0"/>
              <a:t> Fornece mecanismos para descoberta dinâmica de serviços, permitindo que os micro serviços encontrem e se comuniquem uns com os outros de maneira eficiente.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Balanceamento de Carga:</a:t>
            </a:r>
            <a:r>
              <a:rPr lang="pt-BR" sz="5600" dirty="0"/>
              <a:t> Oferece recursos para distribuir o tráfego entre instâncias de micro serviços para melhorar a escalabilidade e a disponibilidade.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Gerenciamento de Configuração:</a:t>
            </a:r>
            <a:r>
              <a:rPr lang="pt-BR" sz="5600" dirty="0"/>
              <a:t> Ajuda na gestão centralizada de configurações, permitindo alterações dinâmicas sem a necessidade de reinicialização dos serviços.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Segurança:</a:t>
            </a:r>
            <a:r>
              <a:rPr lang="pt-BR" sz="5600" dirty="0"/>
              <a:t> Integra recursos de segurança, como autenticação e autorização, para proteger os micro serviços contra ameaças externas e garantir o controle de acesso adequado.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Monitoramento e Rastreamento:</a:t>
            </a:r>
            <a:r>
              <a:rPr lang="pt-BR" sz="5600" dirty="0"/>
              <a:t> Inclui funcionalidades para monitorar o desempenho, rastrear solicitações através dos micro serviços e coletar métricas para análise.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Implementação de Padrões de Arquitetura:</a:t>
            </a:r>
            <a:r>
              <a:rPr lang="pt-BR" sz="5600" dirty="0"/>
              <a:t> Suporta a implementação de padrões comuns em arquiteturas de micro serviços, como </a:t>
            </a:r>
            <a:r>
              <a:rPr lang="pt-BR" sz="5600" dirty="0" err="1"/>
              <a:t>Circuit</a:t>
            </a:r>
            <a:r>
              <a:rPr lang="pt-BR" sz="5600" dirty="0"/>
              <a:t> </a:t>
            </a:r>
            <a:r>
              <a:rPr lang="pt-BR" sz="5600" dirty="0" err="1"/>
              <a:t>Breaker</a:t>
            </a:r>
            <a:r>
              <a:rPr lang="pt-BR" sz="5600" dirty="0"/>
              <a:t>, Service Registry, Service </a:t>
            </a:r>
            <a:r>
              <a:rPr lang="pt-BR" sz="5600" dirty="0" err="1"/>
              <a:t>Mesh</a:t>
            </a:r>
            <a:r>
              <a:rPr lang="pt-BR" sz="5600" dirty="0"/>
              <a:t>, etc.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Facilidades para Testes:</a:t>
            </a:r>
            <a:r>
              <a:rPr lang="pt-BR" sz="5600" dirty="0"/>
              <a:t> Oferece ferramentas e práticas recomendadas para testar unidades individuais de micro serviços, bem como testes de integração.</a:t>
            </a:r>
            <a:endParaRPr lang="pt-BR" sz="29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05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4129237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para desenvolvimento de serviços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91429-A6BE-912C-6A62-9B64498B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492" y="655336"/>
            <a:ext cx="6916554" cy="5547327"/>
          </a:xfrm>
        </p:spPr>
        <p:txBody>
          <a:bodyPr>
            <a:normAutofit/>
          </a:bodyPr>
          <a:lstStyle/>
          <a:p>
            <a:r>
              <a:rPr lang="pt-BR" b="1" dirty="0"/>
              <a:t>Express.js (Node.js/JavaScript):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sz="2000" dirty="0"/>
              <a:t>O Express.js é um framework leve e flexível para Node.js, amplamente utilizado para construir aplicativos web e APIs RESTful. Sua simplicidade o torna uma escolha popular para o desenvolvimento de micro serviços em JavaScript.</a:t>
            </a:r>
          </a:p>
          <a:p>
            <a:r>
              <a:rPr lang="pt-BR" b="1" dirty="0"/>
              <a:t>Django (Python):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sz="2000" dirty="0"/>
              <a:t>Embora conhecido principalmente como um framework web para Python, o Django também pode ser usado para desenvolvimento de micro serviços. Ele oferece uma estrutura sólida e convenções que facilitam a criação de aplicativos escaláveis.</a:t>
            </a:r>
          </a:p>
          <a:p>
            <a:pPr algn="just"/>
            <a:r>
              <a:rPr lang="pt-BR" b="1" dirty="0"/>
              <a:t>NestJs (Node.js/JavaScript/TypeScript):</a:t>
            </a:r>
          </a:p>
          <a:p>
            <a:pPr marL="0" indent="0" algn="just">
              <a:buNone/>
            </a:pPr>
            <a:r>
              <a:rPr lang="pt-BR" sz="2000" dirty="0"/>
              <a:t>NestJS é um framework para construção de aplicativos Node.js usando TypeScript. Ele é inspirado no Angular e é projetado para facilitar a construção de micro serviços escaláveis e modularizados.</a:t>
            </a:r>
          </a:p>
        </p:txBody>
      </p:sp>
    </p:spTree>
    <p:extLst>
      <p:ext uri="{BB962C8B-B14F-4D97-AF65-F5344CB8AC3E}">
        <p14:creationId xmlns:p14="http://schemas.microsoft.com/office/powerpoint/2010/main" val="237177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4129237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para desenvolvimento de serviços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91429-A6BE-912C-6A62-9B64498B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492" y="655336"/>
            <a:ext cx="6916554" cy="5547327"/>
          </a:xfrm>
        </p:spPr>
        <p:txBody>
          <a:bodyPr>
            <a:normAutofit/>
          </a:bodyPr>
          <a:lstStyle/>
          <a:p>
            <a:r>
              <a:rPr lang="pt-BR" b="1" dirty="0"/>
              <a:t>Spring Boot (Java):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O Spring Boot é um framework baseado no ecossistema Spring para desenvolvimento rápido de aplicativos Java. Ele facilita a criação de micro serviços Java de maneira eficiente, fornecendo configurações padrão e uma variedade de recursos.</a:t>
            </a:r>
          </a:p>
          <a:p>
            <a:r>
              <a:rPr lang="pt-BR" b="1" dirty="0"/>
              <a:t>Flask (Python):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Flask é um framework Python leve e fácil de usar, adequado para o desenvolvimento rápido de micro serviços. Ele fornece o essencial para criar APIs e pode ser estendido conforme necessário.</a:t>
            </a:r>
            <a:endParaRPr lang="pt-BR" dirty="0"/>
          </a:p>
          <a:p>
            <a:r>
              <a:rPr lang="pt-BR" b="1" dirty="0"/>
              <a:t>ASP.NET Core (C#):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O ASP.NET Core é um framework da Microsoft para desenvolvimento de aplicativos web e serviços, incluindo </a:t>
            </a:r>
            <a:r>
              <a:rPr lang="pt-BR" sz="2000" dirty="0" err="1"/>
              <a:t>microserviços</a:t>
            </a:r>
            <a:r>
              <a:rPr lang="pt-BR" sz="2000" dirty="0"/>
              <a:t>. Ele é multiplataforma e suporta o desenvolvimento em C#.</a:t>
            </a:r>
          </a:p>
        </p:txBody>
      </p:sp>
    </p:spTree>
    <p:extLst>
      <p:ext uri="{BB962C8B-B14F-4D97-AF65-F5344CB8AC3E}">
        <p14:creationId xmlns:p14="http://schemas.microsoft.com/office/powerpoint/2010/main" val="2085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4129237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Diagrama 38">
            <a:extLst>
              <a:ext uri="{FF2B5EF4-FFF2-40B4-BE49-F238E27FC236}">
                <a16:creationId xmlns:a16="http://schemas.microsoft.com/office/drawing/2014/main" id="{5CA8D202-E487-3DF6-F3F0-0C8E26F9A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835250"/>
              </p:ext>
            </p:extLst>
          </p:nvPr>
        </p:nvGraphicFramePr>
        <p:xfrm>
          <a:off x="3067351" y="330168"/>
          <a:ext cx="8566484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8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3131298" y="77002"/>
            <a:ext cx="469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Construindo o </a:t>
            </a:r>
            <a:r>
              <a:rPr lang="pt-BR" sz="3600" dirty="0" err="1"/>
              <a:t>frontend</a:t>
            </a:r>
            <a:r>
              <a:rPr lang="pt-BR" sz="3600" dirty="0"/>
              <a:t>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99A38-2C7F-E99F-ED8E-BD82D789B054}"/>
              </a:ext>
            </a:extLst>
          </p:cNvPr>
          <p:cNvSpPr txBox="1"/>
          <p:nvPr/>
        </p:nvSpPr>
        <p:spPr>
          <a:xfrm>
            <a:off x="4256419" y="1348975"/>
            <a:ext cx="784643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pt-br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charset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"UTF-8"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viewport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=device-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initial-scale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=1.0"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API Financeira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400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Taxa de Câmbio USD para REAL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-rate"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btnExchange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fetchExchangeRate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Chamar 	API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exchange-resp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1"/>
            <a:endParaRPr lang="pt-BR" sz="14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05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9936</TotalTime>
  <Words>1216</Words>
  <Application>Microsoft Macintosh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Tema do Office</vt:lpstr>
      <vt:lpstr>Desenvolvimento de Serviços e APIs</vt:lpstr>
      <vt:lpstr>O que são micro serviços de software?</vt:lpstr>
      <vt:lpstr>Tipos de micro serviços</vt:lpstr>
      <vt:lpstr>O que são frameworks de desenvolvimento de software?</vt:lpstr>
      <vt:lpstr>Características dos frameworks?</vt:lpstr>
      <vt:lpstr>Principais frameworks para desenvolvimento de serviços</vt:lpstr>
      <vt:lpstr>Principais frameworks para desenvolvimento de serviços</vt:lpstr>
      <vt:lpstr>Ciclo de chamada de um micro serviço</vt:lpstr>
      <vt:lpstr>Ciclo de chamada de um micro serviço: (Exemplo  prático)</vt:lpstr>
      <vt:lpstr>Ciclo de chamada de um micro serviço: (Exemplo  prático)</vt:lpstr>
      <vt:lpstr>Ciclo de chamada de um micro serviço: (Exemplo  prático)</vt:lpstr>
      <vt:lpstr>Ciclo de chamada de um micro serviço: (Exemplo  prático)</vt:lpstr>
      <vt:lpstr>Ciclo de chamada de um micro serviço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58</cp:revision>
  <dcterms:created xsi:type="dcterms:W3CDTF">2024-02-11T19:32:12Z</dcterms:created>
  <dcterms:modified xsi:type="dcterms:W3CDTF">2024-02-21T14:50:21Z</dcterms:modified>
</cp:coreProperties>
</file>