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sldIdLst>
    <p:sldId id="256" r:id="rId2"/>
    <p:sldId id="259" r:id="rId3"/>
    <p:sldId id="260" r:id="rId4"/>
    <p:sldId id="261" r:id="rId5"/>
    <p:sldId id="262" r:id="rId6"/>
    <p:sldId id="263" r:id="rId7"/>
    <p:sldId id="268" r:id="rId8"/>
    <p:sldId id="270" r:id="rId9"/>
    <p:sldId id="269" r:id="rId10"/>
    <p:sldId id="264" r:id="rId11"/>
    <p:sldId id="265" r:id="rId12"/>
    <p:sldId id="266" r:id="rId13"/>
    <p:sldId id="267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88" r:id="rId23"/>
    <p:sldId id="279" r:id="rId24"/>
    <p:sldId id="280" r:id="rId25"/>
    <p:sldId id="281" r:id="rId26"/>
    <p:sldId id="282" r:id="rId27"/>
    <p:sldId id="283" r:id="rId28"/>
    <p:sldId id="284" r:id="rId29"/>
    <p:sldId id="286" r:id="rId30"/>
    <p:sldId id="285" r:id="rId31"/>
    <p:sldId id="287" r:id="rId3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0F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483"/>
    <p:restoredTop sz="94944"/>
  </p:normalViewPr>
  <p:slideViewPr>
    <p:cSldViewPr snapToGrid="0">
      <p:cViewPr varScale="1">
        <p:scale>
          <a:sx n="149" d="100"/>
          <a:sy n="149" d="100"/>
        </p:scale>
        <p:origin x="15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BC2444-F12C-D244-8B4E-BD4A887891AC}" type="doc">
      <dgm:prSet loTypeId="urn:microsoft.com/office/officeart/2005/8/layout/lProcess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9FA91CCE-C399-7645-A391-C4F7D3594A88}">
      <dgm:prSet phldrT="[Texto]"/>
      <dgm:spPr/>
      <dgm:t>
        <a:bodyPr/>
        <a:lstStyle/>
        <a:p>
          <a:r>
            <a:rPr lang="pt-BR" dirty="0"/>
            <a:t>Modelos</a:t>
          </a:r>
        </a:p>
      </dgm:t>
    </dgm:pt>
    <dgm:pt modelId="{5201026E-1D8B-AA4E-B076-4E3B0D9423ED}" type="parTrans" cxnId="{5A601DE3-9BC9-1940-B27A-E5B112286B3C}">
      <dgm:prSet/>
      <dgm:spPr/>
      <dgm:t>
        <a:bodyPr/>
        <a:lstStyle/>
        <a:p>
          <a:endParaRPr lang="pt-BR"/>
        </a:p>
      </dgm:t>
    </dgm:pt>
    <dgm:pt modelId="{FB2D7B0E-D653-C448-AA53-6BCD4C3362EB}" type="sibTrans" cxnId="{5A601DE3-9BC9-1940-B27A-E5B112286B3C}">
      <dgm:prSet/>
      <dgm:spPr/>
      <dgm:t>
        <a:bodyPr/>
        <a:lstStyle/>
        <a:p>
          <a:endParaRPr lang="pt-BR"/>
        </a:p>
      </dgm:t>
    </dgm:pt>
    <dgm:pt modelId="{0043B9A1-B957-3F4B-BC07-BECA1755768E}">
      <dgm:prSet phldrT="[Texto]"/>
      <dgm:spPr/>
      <dgm:t>
        <a:bodyPr/>
        <a:lstStyle/>
        <a:p>
          <a:r>
            <a:rPr lang="pt-BR" dirty="0"/>
            <a:t>Classes que representam as entidades no banco de dados</a:t>
          </a:r>
        </a:p>
      </dgm:t>
    </dgm:pt>
    <dgm:pt modelId="{6604C38F-187D-DB4F-8C38-7B02980E6E98}" type="parTrans" cxnId="{BAB878E6-A747-2D4B-90CF-66AE7AA1107A}">
      <dgm:prSet/>
      <dgm:spPr/>
      <dgm:t>
        <a:bodyPr/>
        <a:lstStyle/>
        <a:p>
          <a:endParaRPr lang="pt-BR"/>
        </a:p>
      </dgm:t>
    </dgm:pt>
    <dgm:pt modelId="{A953AE94-65E8-9B4C-87DB-8E5CFF523B1B}" type="sibTrans" cxnId="{BAB878E6-A747-2D4B-90CF-66AE7AA1107A}">
      <dgm:prSet/>
      <dgm:spPr/>
      <dgm:t>
        <a:bodyPr/>
        <a:lstStyle/>
        <a:p>
          <a:endParaRPr lang="pt-BR"/>
        </a:p>
      </dgm:t>
    </dgm:pt>
    <dgm:pt modelId="{E6BCA1CA-9FEC-254E-8DD7-DEB459F75FFB}">
      <dgm:prSet phldrT="[Texto]"/>
      <dgm:spPr/>
      <dgm:t>
        <a:bodyPr/>
        <a:lstStyle/>
        <a:p>
          <a:r>
            <a:rPr lang="pt-BR" dirty="0"/>
            <a:t>Controladores</a:t>
          </a:r>
        </a:p>
      </dgm:t>
    </dgm:pt>
    <dgm:pt modelId="{02652F54-29DE-EC42-B906-F656CC01FFEC}" type="parTrans" cxnId="{45597CD7-37B6-764E-80D4-A45DB30638AB}">
      <dgm:prSet/>
      <dgm:spPr/>
      <dgm:t>
        <a:bodyPr/>
        <a:lstStyle/>
        <a:p>
          <a:endParaRPr lang="pt-BR"/>
        </a:p>
      </dgm:t>
    </dgm:pt>
    <dgm:pt modelId="{000FADA0-5E67-5A44-8E24-EC52274830FD}" type="sibTrans" cxnId="{45597CD7-37B6-764E-80D4-A45DB30638AB}">
      <dgm:prSet/>
      <dgm:spPr/>
      <dgm:t>
        <a:bodyPr/>
        <a:lstStyle/>
        <a:p>
          <a:endParaRPr lang="pt-BR"/>
        </a:p>
      </dgm:t>
    </dgm:pt>
    <dgm:pt modelId="{5CD3C98A-1089-844C-B62B-7AD823AF9EB1}">
      <dgm:prSet phldrT="[Texto]"/>
      <dgm:spPr/>
      <dgm:t>
        <a:bodyPr/>
        <a:lstStyle/>
        <a:p>
          <a:r>
            <a:rPr lang="pt-BR" dirty="0"/>
            <a:t>Tratam as requisições HTTP recebidas através dos roteadores</a:t>
          </a:r>
        </a:p>
      </dgm:t>
    </dgm:pt>
    <dgm:pt modelId="{4892F627-DC13-4243-A922-2E9C3102E670}" type="parTrans" cxnId="{8C6B0533-2135-784C-B482-51C95326321A}">
      <dgm:prSet/>
      <dgm:spPr/>
      <dgm:t>
        <a:bodyPr/>
        <a:lstStyle/>
        <a:p>
          <a:endParaRPr lang="pt-BR"/>
        </a:p>
      </dgm:t>
    </dgm:pt>
    <dgm:pt modelId="{BC6DE4B7-13C4-D442-9319-83ADDA00326A}" type="sibTrans" cxnId="{8C6B0533-2135-784C-B482-51C95326321A}">
      <dgm:prSet/>
      <dgm:spPr/>
      <dgm:t>
        <a:bodyPr/>
        <a:lstStyle/>
        <a:p>
          <a:endParaRPr lang="pt-BR"/>
        </a:p>
      </dgm:t>
    </dgm:pt>
    <dgm:pt modelId="{3833ABF6-3593-634E-9D4D-5444BD720A67}">
      <dgm:prSet phldrT="[Texto]"/>
      <dgm:spPr/>
      <dgm:t>
        <a:bodyPr/>
        <a:lstStyle/>
        <a:p>
          <a:r>
            <a:rPr lang="pt-BR" dirty="0"/>
            <a:t>Roteadores</a:t>
          </a:r>
        </a:p>
      </dgm:t>
    </dgm:pt>
    <dgm:pt modelId="{164D8723-6DEC-6648-8C02-EE7EE44B3691}" type="parTrans" cxnId="{C7637586-62B9-134F-B2CA-C402E01CBC65}">
      <dgm:prSet/>
      <dgm:spPr/>
      <dgm:t>
        <a:bodyPr/>
        <a:lstStyle/>
        <a:p>
          <a:endParaRPr lang="pt-BR"/>
        </a:p>
      </dgm:t>
    </dgm:pt>
    <dgm:pt modelId="{794B1615-E694-0E45-8CF3-B43747F4D416}" type="sibTrans" cxnId="{C7637586-62B9-134F-B2CA-C402E01CBC65}">
      <dgm:prSet/>
      <dgm:spPr/>
      <dgm:t>
        <a:bodyPr/>
        <a:lstStyle/>
        <a:p>
          <a:endParaRPr lang="pt-BR"/>
        </a:p>
      </dgm:t>
    </dgm:pt>
    <dgm:pt modelId="{2BCFAF13-75F6-A540-989A-3C7F7691A340}">
      <dgm:prSet phldrT="[Texto]"/>
      <dgm:spPr/>
      <dgm:t>
        <a:bodyPr/>
        <a:lstStyle/>
        <a:p>
          <a:r>
            <a:rPr lang="pt-BR" dirty="0"/>
            <a:t>Módulos que definem as rotas de acesso ao servidor</a:t>
          </a:r>
        </a:p>
      </dgm:t>
    </dgm:pt>
    <dgm:pt modelId="{D65202C7-0EE8-2E4D-ACC1-F0E83762A76F}" type="parTrans" cxnId="{C49CEBA3-F9BC-EB44-8417-8A9A101415E4}">
      <dgm:prSet/>
      <dgm:spPr/>
      <dgm:t>
        <a:bodyPr/>
        <a:lstStyle/>
        <a:p>
          <a:endParaRPr lang="pt-BR"/>
        </a:p>
      </dgm:t>
    </dgm:pt>
    <dgm:pt modelId="{D05C83DB-A4A9-234C-BD1A-1A7719A80EBC}" type="sibTrans" cxnId="{C49CEBA3-F9BC-EB44-8417-8A9A101415E4}">
      <dgm:prSet/>
      <dgm:spPr/>
      <dgm:t>
        <a:bodyPr/>
        <a:lstStyle/>
        <a:p>
          <a:endParaRPr lang="pt-BR"/>
        </a:p>
      </dgm:t>
    </dgm:pt>
    <dgm:pt modelId="{0C51412A-D2D1-174E-9379-20F45300454A}">
      <dgm:prSet/>
      <dgm:spPr/>
      <dgm:t>
        <a:bodyPr/>
        <a:lstStyle/>
        <a:p>
          <a:r>
            <a:rPr lang="pt-BR" dirty="0"/>
            <a:t>Servidor de APIs</a:t>
          </a:r>
        </a:p>
      </dgm:t>
    </dgm:pt>
    <dgm:pt modelId="{88701EC6-A167-DB43-AA22-E3E0AB6CD550}" type="parTrans" cxnId="{48D8F277-B2D7-C841-AC8A-5CC5605ECD19}">
      <dgm:prSet/>
      <dgm:spPr/>
      <dgm:t>
        <a:bodyPr/>
        <a:lstStyle/>
        <a:p>
          <a:endParaRPr lang="pt-BR"/>
        </a:p>
      </dgm:t>
    </dgm:pt>
    <dgm:pt modelId="{052E3013-2D63-2945-8DE2-B98411F0061A}" type="sibTrans" cxnId="{48D8F277-B2D7-C841-AC8A-5CC5605ECD19}">
      <dgm:prSet/>
      <dgm:spPr/>
      <dgm:t>
        <a:bodyPr/>
        <a:lstStyle/>
        <a:p>
          <a:endParaRPr lang="pt-BR"/>
        </a:p>
      </dgm:t>
    </dgm:pt>
    <dgm:pt modelId="{06896047-247D-0E44-9C97-D6B4320554A5}">
      <dgm:prSet/>
      <dgm:spPr/>
      <dgm:t>
        <a:bodyPr/>
        <a:lstStyle/>
        <a:p>
          <a:r>
            <a:rPr lang="pt-BR" dirty="0"/>
            <a:t>Porta de entrada das requisições </a:t>
          </a:r>
        </a:p>
      </dgm:t>
    </dgm:pt>
    <dgm:pt modelId="{F120E7AA-31F2-E74B-ADA1-2129631DB2BA}" type="parTrans" cxnId="{6A9E8793-3BB1-BE46-A435-EDE691C8DF15}">
      <dgm:prSet/>
      <dgm:spPr/>
      <dgm:t>
        <a:bodyPr/>
        <a:lstStyle/>
        <a:p>
          <a:endParaRPr lang="pt-BR"/>
        </a:p>
      </dgm:t>
    </dgm:pt>
    <dgm:pt modelId="{7F511B38-70D6-884C-A72C-36F3384593DA}" type="sibTrans" cxnId="{6A9E8793-3BB1-BE46-A435-EDE691C8DF15}">
      <dgm:prSet/>
      <dgm:spPr/>
      <dgm:t>
        <a:bodyPr/>
        <a:lstStyle/>
        <a:p>
          <a:endParaRPr lang="pt-BR"/>
        </a:p>
      </dgm:t>
    </dgm:pt>
    <dgm:pt modelId="{DA07A2A5-9B00-E545-A049-809C0D025EFD}">
      <dgm:prSet/>
      <dgm:spPr/>
      <dgm:t>
        <a:bodyPr/>
        <a:lstStyle/>
        <a:p>
          <a:r>
            <a:rPr lang="pt-BR" dirty="0"/>
            <a:t>Serviços</a:t>
          </a:r>
        </a:p>
      </dgm:t>
    </dgm:pt>
    <dgm:pt modelId="{5DA3E659-3AD7-384F-93E2-0EA99439FF56}" type="parTrans" cxnId="{3BFE368A-B892-B84F-8AA8-84F9BC712DC7}">
      <dgm:prSet/>
      <dgm:spPr/>
      <dgm:t>
        <a:bodyPr/>
        <a:lstStyle/>
        <a:p>
          <a:endParaRPr lang="pt-BR"/>
        </a:p>
      </dgm:t>
    </dgm:pt>
    <dgm:pt modelId="{95DF82DB-B65B-0A4A-A729-C43BEB8880AA}" type="sibTrans" cxnId="{3BFE368A-B892-B84F-8AA8-84F9BC712DC7}">
      <dgm:prSet/>
      <dgm:spPr/>
      <dgm:t>
        <a:bodyPr/>
        <a:lstStyle/>
        <a:p>
          <a:endParaRPr lang="pt-BR"/>
        </a:p>
      </dgm:t>
    </dgm:pt>
    <dgm:pt modelId="{DF4858FB-3606-3646-AC74-FC45C626722B}">
      <dgm:prSet/>
      <dgm:spPr/>
      <dgm:t>
        <a:bodyPr/>
        <a:lstStyle/>
        <a:p>
          <a:r>
            <a:rPr lang="pt-BR" dirty="0"/>
            <a:t>Conhecem as regras de negócio</a:t>
          </a:r>
        </a:p>
      </dgm:t>
    </dgm:pt>
    <dgm:pt modelId="{80ED9328-0E1C-7440-821C-E836FD181CE5}" type="parTrans" cxnId="{BA78A86B-921B-C742-809B-E079606E6A79}">
      <dgm:prSet/>
      <dgm:spPr/>
      <dgm:t>
        <a:bodyPr/>
        <a:lstStyle/>
        <a:p>
          <a:endParaRPr lang="pt-BR"/>
        </a:p>
      </dgm:t>
    </dgm:pt>
    <dgm:pt modelId="{079585CA-9C3F-E146-8DC7-1E833EB0FE7F}" type="sibTrans" cxnId="{BA78A86B-921B-C742-809B-E079606E6A79}">
      <dgm:prSet/>
      <dgm:spPr/>
      <dgm:t>
        <a:bodyPr/>
        <a:lstStyle/>
        <a:p>
          <a:endParaRPr lang="pt-BR"/>
        </a:p>
      </dgm:t>
    </dgm:pt>
    <dgm:pt modelId="{F624D6D2-1C28-A244-B0D4-487F6C16B978}" type="pres">
      <dgm:prSet presAssocID="{30BC2444-F12C-D244-8B4E-BD4A887891AC}" presName="theList" presStyleCnt="0">
        <dgm:presLayoutVars>
          <dgm:dir/>
          <dgm:animLvl val="lvl"/>
          <dgm:resizeHandles val="exact"/>
        </dgm:presLayoutVars>
      </dgm:prSet>
      <dgm:spPr/>
    </dgm:pt>
    <dgm:pt modelId="{969AC400-A7DA-334F-A932-B164EB9A9869}" type="pres">
      <dgm:prSet presAssocID="{9FA91CCE-C399-7645-A391-C4F7D3594A88}" presName="compNode" presStyleCnt="0"/>
      <dgm:spPr/>
    </dgm:pt>
    <dgm:pt modelId="{53148AC3-E8A5-C548-851B-6436EFC01C12}" type="pres">
      <dgm:prSet presAssocID="{9FA91CCE-C399-7645-A391-C4F7D3594A88}" presName="aNode" presStyleLbl="bgShp" presStyleIdx="0" presStyleCnt="5"/>
      <dgm:spPr/>
    </dgm:pt>
    <dgm:pt modelId="{A63747C8-4A60-0A4B-9197-D7796A3B8936}" type="pres">
      <dgm:prSet presAssocID="{9FA91CCE-C399-7645-A391-C4F7D3594A88}" presName="textNode" presStyleLbl="bgShp" presStyleIdx="0" presStyleCnt="5"/>
      <dgm:spPr/>
    </dgm:pt>
    <dgm:pt modelId="{AE47B4A0-CCDB-7641-9482-26F0F1595F95}" type="pres">
      <dgm:prSet presAssocID="{9FA91CCE-C399-7645-A391-C4F7D3594A88}" presName="compChildNode" presStyleCnt="0"/>
      <dgm:spPr/>
    </dgm:pt>
    <dgm:pt modelId="{1CCA6922-A085-B547-AC65-982661B9FA08}" type="pres">
      <dgm:prSet presAssocID="{9FA91CCE-C399-7645-A391-C4F7D3594A88}" presName="theInnerList" presStyleCnt="0"/>
      <dgm:spPr/>
    </dgm:pt>
    <dgm:pt modelId="{8E09A8FB-F29A-4541-9BE2-9AB8F275FDEC}" type="pres">
      <dgm:prSet presAssocID="{0043B9A1-B957-3F4B-BC07-BECA1755768E}" presName="childNode" presStyleLbl="node1" presStyleIdx="0" presStyleCnt="5">
        <dgm:presLayoutVars>
          <dgm:bulletEnabled val="1"/>
        </dgm:presLayoutVars>
      </dgm:prSet>
      <dgm:spPr/>
    </dgm:pt>
    <dgm:pt modelId="{BC0D9F99-72C4-174A-BE47-1BD5502BF822}" type="pres">
      <dgm:prSet presAssocID="{9FA91CCE-C399-7645-A391-C4F7D3594A88}" presName="aSpace" presStyleCnt="0"/>
      <dgm:spPr/>
    </dgm:pt>
    <dgm:pt modelId="{C88DA347-DE57-4242-98D7-DAAB718ACD16}" type="pres">
      <dgm:prSet presAssocID="{DA07A2A5-9B00-E545-A049-809C0D025EFD}" presName="compNode" presStyleCnt="0"/>
      <dgm:spPr/>
    </dgm:pt>
    <dgm:pt modelId="{779072F9-0DA1-7B4A-9B80-B3D09F323C20}" type="pres">
      <dgm:prSet presAssocID="{DA07A2A5-9B00-E545-A049-809C0D025EFD}" presName="aNode" presStyleLbl="bgShp" presStyleIdx="1" presStyleCnt="5"/>
      <dgm:spPr/>
    </dgm:pt>
    <dgm:pt modelId="{4EC74FC9-B492-DD43-B3C4-9E03D7017A86}" type="pres">
      <dgm:prSet presAssocID="{DA07A2A5-9B00-E545-A049-809C0D025EFD}" presName="textNode" presStyleLbl="bgShp" presStyleIdx="1" presStyleCnt="5"/>
      <dgm:spPr/>
    </dgm:pt>
    <dgm:pt modelId="{D3AE6E30-8D36-0D43-9233-4181DDEAEF05}" type="pres">
      <dgm:prSet presAssocID="{DA07A2A5-9B00-E545-A049-809C0D025EFD}" presName="compChildNode" presStyleCnt="0"/>
      <dgm:spPr/>
    </dgm:pt>
    <dgm:pt modelId="{29B18F17-4F8F-A640-8988-DC471BB6EB8B}" type="pres">
      <dgm:prSet presAssocID="{DA07A2A5-9B00-E545-A049-809C0D025EFD}" presName="theInnerList" presStyleCnt="0"/>
      <dgm:spPr/>
    </dgm:pt>
    <dgm:pt modelId="{FA6FBF9C-AB87-5249-BD51-5F47E97C0416}" type="pres">
      <dgm:prSet presAssocID="{DF4858FB-3606-3646-AC74-FC45C626722B}" presName="childNode" presStyleLbl="node1" presStyleIdx="1" presStyleCnt="5">
        <dgm:presLayoutVars>
          <dgm:bulletEnabled val="1"/>
        </dgm:presLayoutVars>
      </dgm:prSet>
      <dgm:spPr/>
    </dgm:pt>
    <dgm:pt modelId="{10021441-7157-3043-B49B-57E414098EB5}" type="pres">
      <dgm:prSet presAssocID="{DA07A2A5-9B00-E545-A049-809C0D025EFD}" presName="aSpace" presStyleCnt="0"/>
      <dgm:spPr/>
    </dgm:pt>
    <dgm:pt modelId="{EAC0EF74-AB7B-3D48-8A39-AE6625886F2D}" type="pres">
      <dgm:prSet presAssocID="{E6BCA1CA-9FEC-254E-8DD7-DEB459F75FFB}" presName="compNode" presStyleCnt="0"/>
      <dgm:spPr/>
    </dgm:pt>
    <dgm:pt modelId="{29FD07B6-A028-C146-8C03-D097AC60F0FC}" type="pres">
      <dgm:prSet presAssocID="{E6BCA1CA-9FEC-254E-8DD7-DEB459F75FFB}" presName="aNode" presStyleLbl="bgShp" presStyleIdx="2" presStyleCnt="5"/>
      <dgm:spPr/>
    </dgm:pt>
    <dgm:pt modelId="{4AA0BA2F-79C7-AC4B-9FBC-8D95820B75E2}" type="pres">
      <dgm:prSet presAssocID="{E6BCA1CA-9FEC-254E-8DD7-DEB459F75FFB}" presName="textNode" presStyleLbl="bgShp" presStyleIdx="2" presStyleCnt="5"/>
      <dgm:spPr/>
    </dgm:pt>
    <dgm:pt modelId="{5ED67719-EF46-D545-8B62-5F2741BC8CAF}" type="pres">
      <dgm:prSet presAssocID="{E6BCA1CA-9FEC-254E-8DD7-DEB459F75FFB}" presName="compChildNode" presStyleCnt="0"/>
      <dgm:spPr/>
    </dgm:pt>
    <dgm:pt modelId="{259A7773-52B9-8B4F-BF6F-D6588EDAD163}" type="pres">
      <dgm:prSet presAssocID="{E6BCA1CA-9FEC-254E-8DD7-DEB459F75FFB}" presName="theInnerList" presStyleCnt="0"/>
      <dgm:spPr/>
    </dgm:pt>
    <dgm:pt modelId="{E67CA4D5-4AB4-AE43-95A5-D1699EA7FDA9}" type="pres">
      <dgm:prSet presAssocID="{5CD3C98A-1089-844C-B62B-7AD823AF9EB1}" presName="childNode" presStyleLbl="node1" presStyleIdx="2" presStyleCnt="5">
        <dgm:presLayoutVars>
          <dgm:bulletEnabled val="1"/>
        </dgm:presLayoutVars>
      </dgm:prSet>
      <dgm:spPr/>
    </dgm:pt>
    <dgm:pt modelId="{369E22BE-2180-6C41-ABEE-162A9A49F9BE}" type="pres">
      <dgm:prSet presAssocID="{E6BCA1CA-9FEC-254E-8DD7-DEB459F75FFB}" presName="aSpace" presStyleCnt="0"/>
      <dgm:spPr/>
    </dgm:pt>
    <dgm:pt modelId="{1A3F9534-6951-5F44-821E-2445EB53832E}" type="pres">
      <dgm:prSet presAssocID="{3833ABF6-3593-634E-9D4D-5444BD720A67}" presName="compNode" presStyleCnt="0"/>
      <dgm:spPr/>
    </dgm:pt>
    <dgm:pt modelId="{EED1167D-FF44-1F4E-8A57-15D2081ED350}" type="pres">
      <dgm:prSet presAssocID="{3833ABF6-3593-634E-9D4D-5444BD720A67}" presName="aNode" presStyleLbl="bgShp" presStyleIdx="3" presStyleCnt="5" custLinFactNeighborX="-387" custLinFactNeighborY="-1196"/>
      <dgm:spPr/>
    </dgm:pt>
    <dgm:pt modelId="{38BED285-B292-7542-B530-D038380717AD}" type="pres">
      <dgm:prSet presAssocID="{3833ABF6-3593-634E-9D4D-5444BD720A67}" presName="textNode" presStyleLbl="bgShp" presStyleIdx="3" presStyleCnt="5"/>
      <dgm:spPr/>
    </dgm:pt>
    <dgm:pt modelId="{288DC6F2-9DFA-D94C-94D1-6F53126C00C5}" type="pres">
      <dgm:prSet presAssocID="{3833ABF6-3593-634E-9D4D-5444BD720A67}" presName="compChildNode" presStyleCnt="0"/>
      <dgm:spPr/>
    </dgm:pt>
    <dgm:pt modelId="{BECA670D-928E-7946-B78B-1AB16B001497}" type="pres">
      <dgm:prSet presAssocID="{3833ABF6-3593-634E-9D4D-5444BD720A67}" presName="theInnerList" presStyleCnt="0"/>
      <dgm:spPr/>
    </dgm:pt>
    <dgm:pt modelId="{393787C7-0489-5841-BF9E-119BFB996E94}" type="pres">
      <dgm:prSet presAssocID="{2BCFAF13-75F6-A540-989A-3C7F7691A340}" presName="childNode" presStyleLbl="node1" presStyleIdx="3" presStyleCnt="5">
        <dgm:presLayoutVars>
          <dgm:bulletEnabled val="1"/>
        </dgm:presLayoutVars>
      </dgm:prSet>
      <dgm:spPr/>
    </dgm:pt>
    <dgm:pt modelId="{E571FCFA-5E8B-134D-AB59-7B6BCF5000FF}" type="pres">
      <dgm:prSet presAssocID="{3833ABF6-3593-634E-9D4D-5444BD720A67}" presName="aSpace" presStyleCnt="0"/>
      <dgm:spPr/>
    </dgm:pt>
    <dgm:pt modelId="{F4ADBF70-D08E-D34E-A93F-547A049D5A59}" type="pres">
      <dgm:prSet presAssocID="{0C51412A-D2D1-174E-9379-20F45300454A}" presName="compNode" presStyleCnt="0"/>
      <dgm:spPr/>
    </dgm:pt>
    <dgm:pt modelId="{AA69CB68-A506-0947-951C-6BA32E89A050}" type="pres">
      <dgm:prSet presAssocID="{0C51412A-D2D1-174E-9379-20F45300454A}" presName="aNode" presStyleLbl="bgShp" presStyleIdx="4" presStyleCnt="5" custLinFactNeighborX="97518" custLinFactNeighborY="-622"/>
      <dgm:spPr/>
    </dgm:pt>
    <dgm:pt modelId="{660A6800-94F7-0145-BFC4-DD661DEE94EB}" type="pres">
      <dgm:prSet presAssocID="{0C51412A-D2D1-174E-9379-20F45300454A}" presName="textNode" presStyleLbl="bgShp" presStyleIdx="4" presStyleCnt="5"/>
      <dgm:spPr/>
    </dgm:pt>
    <dgm:pt modelId="{FB7AB700-F9F5-7945-86A4-1353C821FBB9}" type="pres">
      <dgm:prSet presAssocID="{0C51412A-D2D1-174E-9379-20F45300454A}" presName="compChildNode" presStyleCnt="0"/>
      <dgm:spPr/>
    </dgm:pt>
    <dgm:pt modelId="{8319E755-CEE0-3744-91F4-60B5F7586756}" type="pres">
      <dgm:prSet presAssocID="{0C51412A-D2D1-174E-9379-20F45300454A}" presName="theInnerList" presStyleCnt="0"/>
      <dgm:spPr/>
    </dgm:pt>
    <dgm:pt modelId="{6B19DD7E-B917-DF43-8847-4052D1D2A9CF}" type="pres">
      <dgm:prSet presAssocID="{06896047-247D-0E44-9C97-D6B4320554A5}" presName="childNode" presStyleLbl="node1" presStyleIdx="4" presStyleCnt="5">
        <dgm:presLayoutVars>
          <dgm:bulletEnabled val="1"/>
        </dgm:presLayoutVars>
      </dgm:prSet>
      <dgm:spPr/>
    </dgm:pt>
  </dgm:ptLst>
  <dgm:cxnLst>
    <dgm:cxn modelId="{FC29930E-EA20-574B-BB7F-57CAFE58AD95}" type="presOf" srcId="{DA07A2A5-9B00-E545-A049-809C0D025EFD}" destId="{779072F9-0DA1-7B4A-9B80-B3D09F323C20}" srcOrd="0" destOrd="0" presId="urn:microsoft.com/office/officeart/2005/8/layout/lProcess2"/>
    <dgm:cxn modelId="{2347DD17-627D-ED46-9D12-AAECE8BCF529}" type="presOf" srcId="{0C51412A-D2D1-174E-9379-20F45300454A}" destId="{660A6800-94F7-0145-BFC4-DD661DEE94EB}" srcOrd="1" destOrd="0" presId="urn:microsoft.com/office/officeart/2005/8/layout/lProcess2"/>
    <dgm:cxn modelId="{36605D20-04AB-3848-AAF1-F6CF8C3E0764}" type="presOf" srcId="{0C51412A-D2D1-174E-9379-20F45300454A}" destId="{AA69CB68-A506-0947-951C-6BA32E89A050}" srcOrd="0" destOrd="0" presId="urn:microsoft.com/office/officeart/2005/8/layout/lProcess2"/>
    <dgm:cxn modelId="{83AFC820-2C7C-E148-8528-F12DB4BDBB46}" type="presOf" srcId="{3833ABF6-3593-634E-9D4D-5444BD720A67}" destId="{EED1167D-FF44-1F4E-8A57-15D2081ED350}" srcOrd="0" destOrd="0" presId="urn:microsoft.com/office/officeart/2005/8/layout/lProcess2"/>
    <dgm:cxn modelId="{F31A4D27-3978-B741-AD01-589AD4BE886B}" type="presOf" srcId="{9FA91CCE-C399-7645-A391-C4F7D3594A88}" destId="{A63747C8-4A60-0A4B-9197-D7796A3B8936}" srcOrd="1" destOrd="0" presId="urn:microsoft.com/office/officeart/2005/8/layout/lProcess2"/>
    <dgm:cxn modelId="{9BBF852D-A25F-C742-BF6D-715D9A813602}" type="presOf" srcId="{3833ABF6-3593-634E-9D4D-5444BD720A67}" destId="{38BED285-B292-7542-B530-D038380717AD}" srcOrd="1" destOrd="0" presId="urn:microsoft.com/office/officeart/2005/8/layout/lProcess2"/>
    <dgm:cxn modelId="{8C6B0533-2135-784C-B482-51C95326321A}" srcId="{E6BCA1CA-9FEC-254E-8DD7-DEB459F75FFB}" destId="{5CD3C98A-1089-844C-B62B-7AD823AF9EB1}" srcOrd="0" destOrd="0" parTransId="{4892F627-DC13-4243-A922-2E9C3102E670}" sibTransId="{BC6DE4B7-13C4-D442-9319-83ADDA00326A}"/>
    <dgm:cxn modelId="{7E716234-EE60-924F-8FCF-982A34D6720C}" type="presOf" srcId="{9FA91CCE-C399-7645-A391-C4F7D3594A88}" destId="{53148AC3-E8A5-C548-851B-6436EFC01C12}" srcOrd="0" destOrd="0" presId="urn:microsoft.com/office/officeart/2005/8/layout/lProcess2"/>
    <dgm:cxn modelId="{2B76E53B-D07E-D84A-B0B5-E0DA38B84B0B}" type="presOf" srcId="{2BCFAF13-75F6-A540-989A-3C7F7691A340}" destId="{393787C7-0489-5841-BF9E-119BFB996E94}" srcOrd="0" destOrd="0" presId="urn:microsoft.com/office/officeart/2005/8/layout/lProcess2"/>
    <dgm:cxn modelId="{43B50B43-CFF6-1049-BA94-504F2B8E98E0}" type="presOf" srcId="{E6BCA1CA-9FEC-254E-8DD7-DEB459F75FFB}" destId="{4AA0BA2F-79C7-AC4B-9FBC-8D95820B75E2}" srcOrd="1" destOrd="0" presId="urn:microsoft.com/office/officeart/2005/8/layout/lProcess2"/>
    <dgm:cxn modelId="{BA78A86B-921B-C742-809B-E079606E6A79}" srcId="{DA07A2A5-9B00-E545-A049-809C0D025EFD}" destId="{DF4858FB-3606-3646-AC74-FC45C626722B}" srcOrd="0" destOrd="0" parTransId="{80ED9328-0E1C-7440-821C-E836FD181CE5}" sibTransId="{079585CA-9C3F-E146-8DC7-1E833EB0FE7F}"/>
    <dgm:cxn modelId="{D7D1BF70-B5F0-A24B-A5D5-60E478B865D5}" type="presOf" srcId="{DA07A2A5-9B00-E545-A049-809C0D025EFD}" destId="{4EC74FC9-B492-DD43-B3C4-9E03D7017A86}" srcOrd="1" destOrd="0" presId="urn:microsoft.com/office/officeart/2005/8/layout/lProcess2"/>
    <dgm:cxn modelId="{48D8F277-B2D7-C841-AC8A-5CC5605ECD19}" srcId="{30BC2444-F12C-D244-8B4E-BD4A887891AC}" destId="{0C51412A-D2D1-174E-9379-20F45300454A}" srcOrd="4" destOrd="0" parTransId="{88701EC6-A167-DB43-AA22-E3E0AB6CD550}" sibTransId="{052E3013-2D63-2945-8DE2-B98411F0061A}"/>
    <dgm:cxn modelId="{3FCE3C83-5BA9-E745-B928-D81ED603EC98}" type="presOf" srcId="{0043B9A1-B957-3F4B-BC07-BECA1755768E}" destId="{8E09A8FB-F29A-4541-9BE2-9AB8F275FDEC}" srcOrd="0" destOrd="0" presId="urn:microsoft.com/office/officeart/2005/8/layout/lProcess2"/>
    <dgm:cxn modelId="{C7637586-62B9-134F-B2CA-C402E01CBC65}" srcId="{30BC2444-F12C-D244-8B4E-BD4A887891AC}" destId="{3833ABF6-3593-634E-9D4D-5444BD720A67}" srcOrd="3" destOrd="0" parTransId="{164D8723-6DEC-6648-8C02-EE7EE44B3691}" sibTransId="{794B1615-E694-0E45-8CF3-B43747F4D416}"/>
    <dgm:cxn modelId="{3BFE368A-B892-B84F-8AA8-84F9BC712DC7}" srcId="{30BC2444-F12C-D244-8B4E-BD4A887891AC}" destId="{DA07A2A5-9B00-E545-A049-809C0D025EFD}" srcOrd="1" destOrd="0" parTransId="{5DA3E659-3AD7-384F-93E2-0EA99439FF56}" sibTransId="{95DF82DB-B65B-0A4A-A729-C43BEB8880AA}"/>
    <dgm:cxn modelId="{6A9E8793-3BB1-BE46-A435-EDE691C8DF15}" srcId="{0C51412A-D2D1-174E-9379-20F45300454A}" destId="{06896047-247D-0E44-9C97-D6B4320554A5}" srcOrd="0" destOrd="0" parTransId="{F120E7AA-31F2-E74B-ADA1-2129631DB2BA}" sibTransId="{7F511B38-70D6-884C-A72C-36F3384593DA}"/>
    <dgm:cxn modelId="{2C9AAE9E-07F1-D943-856D-373ABA81F34A}" type="presOf" srcId="{E6BCA1CA-9FEC-254E-8DD7-DEB459F75FFB}" destId="{29FD07B6-A028-C146-8C03-D097AC60F0FC}" srcOrd="0" destOrd="0" presId="urn:microsoft.com/office/officeart/2005/8/layout/lProcess2"/>
    <dgm:cxn modelId="{C49CEBA3-F9BC-EB44-8417-8A9A101415E4}" srcId="{3833ABF6-3593-634E-9D4D-5444BD720A67}" destId="{2BCFAF13-75F6-A540-989A-3C7F7691A340}" srcOrd="0" destOrd="0" parTransId="{D65202C7-0EE8-2E4D-ACC1-F0E83762A76F}" sibTransId="{D05C83DB-A4A9-234C-BD1A-1A7719A80EBC}"/>
    <dgm:cxn modelId="{D48683D0-ADEA-9449-A3F5-4245DDE7CC2C}" type="presOf" srcId="{5CD3C98A-1089-844C-B62B-7AD823AF9EB1}" destId="{E67CA4D5-4AB4-AE43-95A5-D1699EA7FDA9}" srcOrd="0" destOrd="0" presId="urn:microsoft.com/office/officeart/2005/8/layout/lProcess2"/>
    <dgm:cxn modelId="{9E59D2D0-B6E5-5E4B-ABFE-0823A6A59885}" type="presOf" srcId="{30BC2444-F12C-D244-8B4E-BD4A887891AC}" destId="{F624D6D2-1C28-A244-B0D4-487F6C16B978}" srcOrd="0" destOrd="0" presId="urn:microsoft.com/office/officeart/2005/8/layout/lProcess2"/>
    <dgm:cxn modelId="{45597CD7-37B6-764E-80D4-A45DB30638AB}" srcId="{30BC2444-F12C-D244-8B4E-BD4A887891AC}" destId="{E6BCA1CA-9FEC-254E-8DD7-DEB459F75FFB}" srcOrd="2" destOrd="0" parTransId="{02652F54-29DE-EC42-B906-F656CC01FFEC}" sibTransId="{000FADA0-5E67-5A44-8E24-EC52274830FD}"/>
    <dgm:cxn modelId="{39795DDB-312B-7C43-88BA-5EF6D8F89E8C}" type="presOf" srcId="{06896047-247D-0E44-9C97-D6B4320554A5}" destId="{6B19DD7E-B917-DF43-8847-4052D1D2A9CF}" srcOrd="0" destOrd="0" presId="urn:microsoft.com/office/officeart/2005/8/layout/lProcess2"/>
    <dgm:cxn modelId="{926CA0DD-7C1C-E943-AEE0-817FACACF806}" type="presOf" srcId="{DF4858FB-3606-3646-AC74-FC45C626722B}" destId="{FA6FBF9C-AB87-5249-BD51-5F47E97C0416}" srcOrd="0" destOrd="0" presId="urn:microsoft.com/office/officeart/2005/8/layout/lProcess2"/>
    <dgm:cxn modelId="{5A601DE3-9BC9-1940-B27A-E5B112286B3C}" srcId="{30BC2444-F12C-D244-8B4E-BD4A887891AC}" destId="{9FA91CCE-C399-7645-A391-C4F7D3594A88}" srcOrd="0" destOrd="0" parTransId="{5201026E-1D8B-AA4E-B076-4E3B0D9423ED}" sibTransId="{FB2D7B0E-D653-C448-AA53-6BCD4C3362EB}"/>
    <dgm:cxn modelId="{BAB878E6-A747-2D4B-90CF-66AE7AA1107A}" srcId="{9FA91CCE-C399-7645-A391-C4F7D3594A88}" destId="{0043B9A1-B957-3F4B-BC07-BECA1755768E}" srcOrd="0" destOrd="0" parTransId="{6604C38F-187D-DB4F-8C38-7B02980E6E98}" sibTransId="{A953AE94-65E8-9B4C-87DB-8E5CFF523B1B}"/>
    <dgm:cxn modelId="{3530E94B-DEED-BC45-80DC-ECC81637ED4F}" type="presParOf" srcId="{F624D6D2-1C28-A244-B0D4-487F6C16B978}" destId="{969AC400-A7DA-334F-A932-B164EB9A9869}" srcOrd="0" destOrd="0" presId="urn:microsoft.com/office/officeart/2005/8/layout/lProcess2"/>
    <dgm:cxn modelId="{7355AAB5-7948-8648-8914-73745104471D}" type="presParOf" srcId="{969AC400-A7DA-334F-A932-B164EB9A9869}" destId="{53148AC3-E8A5-C548-851B-6436EFC01C12}" srcOrd="0" destOrd="0" presId="urn:microsoft.com/office/officeart/2005/8/layout/lProcess2"/>
    <dgm:cxn modelId="{1BF1D683-95E1-CD4D-8B19-A5A6179AC2D3}" type="presParOf" srcId="{969AC400-A7DA-334F-A932-B164EB9A9869}" destId="{A63747C8-4A60-0A4B-9197-D7796A3B8936}" srcOrd="1" destOrd="0" presId="urn:microsoft.com/office/officeart/2005/8/layout/lProcess2"/>
    <dgm:cxn modelId="{71739AB1-6D1D-D64E-882E-E44F718D51D3}" type="presParOf" srcId="{969AC400-A7DA-334F-A932-B164EB9A9869}" destId="{AE47B4A0-CCDB-7641-9482-26F0F1595F95}" srcOrd="2" destOrd="0" presId="urn:microsoft.com/office/officeart/2005/8/layout/lProcess2"/>
    <dgm:cxn modelId="{E73E1446-69AB-EB4B-BC9A-F2A6AEC0D9C6}" type="presParOf" srcId="{AE47B4A0-CCDB-7641-9482-26F0F1595F95}" destId="{1CCA6922-A085-B547-AC65-982661B9FA08}" srcOrd="0" destOrd="0" presId="urn:microsoft.com/office/officeart/2005/8/layout/lProcess2"/>
    <dgm:cxn modelId="{60372002-5EB1-D842-AA70-A015EDFA4B1F}" type="presParOf" srcId="{1CCA6922-A085-B547-AC65-982661B9FA08}" destId="{8E09A8FB-F29A-4541-9BE2-9AB8F275FDEC}" srcOrd="0" destOrd="0" presId="urn:microsoft.com/office/officeart/2005/8/layout/lProcess2"/>
    <dgm:cxn modelId="{AEA2A26F-A84F-AE41-8CEA-837825FA94BF}" type="presParOf" srcId="{F624D6D2-1C28-A244-B0D4-487F6C16B978}" destId="{BC0D9F99-72C4-174A-BE47-1BD5502BF822}" srcOrd="1" destOrd="0" presId="urn:microsoft.com/office/officeart/2005/8/layout/lProcess2"/>
    <dgm:cxn modelId="{08685CF6-B0C8-E448-A215-436C29DCF718}" type="presParOf" srcId="{F624D6D2-1C28-A244-B0D4-487F6C16B978}" destId="{C88DA347-DE57-4242-98D7-DAAB718ACD16}" srcOrd="2" destOrd="0" presId="urn:microsoft.com/office/officeart/2005/8/layout/lProcess2"/>
    <dgm:cxn modelId="{65142F4E-8970-4740-BEE1-8417BC3D0998}" type="presParOf" srcId="{C88DA347-DE57-4242-98D7-DAAB718ACD16}" destId="{779072F9-0DA1-7B4A-9B80-B3D09F323C20}" srcOrd="0" destOrd="0" presId="urn:microsoft.com/office/officeart/2005/8/layout/lProcess2"/>
    <dgm:cxn modelId="{CFF260BC-C241-D54B-B9E6-24D8FE281B7D}" type="presParOf" srcId="{C88DA347-DE57-4242-98D7-DAAB718ACD16}" destId="{4EC74FC9-B492-DD43-B3C4-9E03D7017A86}" srcOrd="1" destOrd="0" presId="urn:microsoft.com/office/officeart/2005/8/layout/lProcess2"/>
    <dgm:cxn modelId="{60D2D5CE-272B-3048-BE23-817D49719C2B}" type="presParOf" srcId="{C88DA347-DE57-4242-98D7-DAAB718ACD16}" destId="{D3AE6E30-8D36-0D43-9233-4181DDEAEF05}" srcOrd="2" destOrd="0" presId="urn:microsoft.com/office/officeart/2005/8/layout/lProcess2"/>
    <dgm:cxn modelId="{AD2C5B06-287B-234D-9B4C-D92491B6DC69}" type="presParOf" srcId="{D3AE6E30-8D36-0D43-9233-4181DDEAEF05}" destId="{29B18F17-4F8F-A640-8988-DC471BB6EB8B}" srcOrd="0" destOrd="0" presId="urn:microsoft.com/office/officeart/2005/8/layout/lProcess2"/>
    <dgm:cxn modelId="{F0461E38-4F3A-EF45-BC10-59DD79B04A2F}" type="presParOf" srcId="{29B18F17-4F8F-A640-8988-DC471BB6EB8B}" destId="{FA6FBF9C-AB87-5249-BD51-5F47E97C0416}" srcOrd="0" destOrd="0" presId="urn:microsoft.com/office/officeart/2005/8/layout/lProcess2"/>
    <dgm:cxn modelId="{50DFC9F6-CE8D-3945-9715-2C442AF9CB6D}" type="presParOf" srcId="{F624D6D2-1C28-A244-B0D4-487F6C16B978}" destId="{10021441-7157-3043-B49B-57E414098EB5}" srcOrd="3" destOrd="0" presId="urn:microsoft.com/office/officeart/2005/8/layout/lProcess2"/>
    <dgm:cxn modelId="{F2795429-223D-AE45-89CB-1090D4A83C21}" type="presParOf" srcId="{F624D6D2-1C28-A244-B0D4-487F6C16B978}" destId="{EAC0EF74-AB7B-3D48-8A39-AE6625886F2D}" srcOrd="4" destOrd="0" presId="urn:microsoft.com/office/officeart/2005/8/layout/lProcess2"/>
    <dgm:cxn modelId="{DBDD0DCD-1D18-C747-9683-F7695EF74F61}" type="presParOf" srcId="{EAC0EF74-AB7B-3D48-8A39-AE6625886F2D}" destId="{29FD07B6-A028-C146-8C03-D097AC60F0FC}" srcOrd="0" destOrd="0" presId="urn:microsoft.com/office/officeart/2005/8/layout/lProcess2"/>
    <dgm:cxn modelId="{70358AD4-2C3D-D148-ACC6-81A9BB643074}" type="presParOf" srcId="{EAC0EF74-AB7B-3D48-8A39-AE6625886F2D}" destId="{4AA0BA2F-79C7-AC4B-9FBC-8D95820B75E2}" srcOrd="1" destOrd="0" presId="urn:microsoft.com/office/officeart/2005/8/layout/lProcess2"/>
    <dgm:cxn modelId="{B56AE365-D0E0-F94D-9389-6A76E470B861}" type="presParOf" srcId="{EAC0EF74-AB7B-3D48-8A39-AE6625886F2D}" destId="{5ED67719-EF46-D545-8B62-5F2741BC8CAF}" srcOrd="2" destOrd="0" presId="urn:microsoft.com/office/officeart/2005/8/layout/lProcess2"/>
    <dgm:cxn modelId="{72431B50-98E1-1F4E-AD3B-FE4D283FE142}" type="presParOf" srcId="{5ED67719-EF46-D545-8B62-5F2741BC8CAF}" destId="{259A7773-52B9-8B4F-BF6F-D6588EDAD163}" srcOrd="0" destOrd="0" presId="urn:microsoft.com/office/officeart/2005/8/layout/lProcess2"/>
    <dgm:cxn modelId="{40758F43-3505-4E48-92E4-74B60D22635C}" type="presParOf" srcId="{259A7773-52B9-8B4F-BF6F-D6588EDAD163}" destId="{E67CA4D5-4AB4-AE43-95A5-D1699EA7FDA9}" srcOrd="0" destOrd="0" presId="urn:microsoft.com/office/officeart/2005/8/layout/lProcess2"/>
    <dgm:cxn modelId="{05AC5E5D-84C5-BA4B-85B7-211DDED58759}" type="presParOf" srcId="{F624D6D2-1C28-A244-B0D4-487F6C16B978}" destId="{369E22BE-2180-6C41-ABEE-162A9A49F9BE}" srcOrd="5" destOrd="0" presId="urn:microsoft.com/office/officeart/2005/8/layout/lProcess2"/>
    <dgm:cxn modelId="{E1BBA5FC-F206-CE45-BCCE-834A08CC4780}" type="presParOf" srcId="{F624D6D2-1C28-A244-B0D4-487F6C16B978}" destId="{1A3F9534-6951-5F44-821E-2445EB53832E}" srcOrd="6" destOrd="0" presId="urn:microsoft.com/office/officeart/2005/8/layout/lProcess2"/>
    <dgm:cxn modelId="{FB5DD244-DCC6-3341-B058-258A07B520DA}" type="presParOf" srcId="{1A3F9534-6951-5F44-821E-2445EB53832E}" destId="{EED1167D-FF44-1F4E-8A57-15D2081ED350}" srcOrd="0" destOrd="0" presId="urn:microsoft.com/office/officeart/2005/8/layout/lProcess2"/>
    <dgm:cxn modelId="{34E27C10-C1CD-3F44-9884-8CF4CFAB7FD8}" type="presParOf" srcId="{1A3F9534-6951-5F44-821E-2445EB53832E}" destId="{38BED285-B292-7542-B530-D038380717AD}" srcOrd="1" destOrd="0" presId="urn:microsoft.com/office/officeart/2005/8/layout/lProcess2"/>
    <dgm:cxn modelId="{43B84EA2-E195-9145-A799-4A31CF4C8D7E}" type="presParOf" srcId="{1A3F9534-6951-5F44-821E-2445EB53832E}" destId="{288DC6F2-9DFA-D94C-94D1-6F53126C00C5}" srcOrd="2" destOrd="0" presId="urn:microsoft.com/office/officeart/2005/8/layout/lProcess2"/>
    <dgm:cxn modelId="{D6E330F2-B2D6-1B42-9228-139FC137C2E1}" type="presParOf" srcId="{288DC6F2-9DFA-D94C-94D1-6F53126C00C5}" destId="{BECA670D-928E-7946-B78B-1AB16B001497}" srcOrd="0" destOrd="0" presId="urn:microsoft.com/office/officeart/2005/8/layout/lProcess2"/>
    <dgm:cxn modelId="{A236841D-A900-DC46-9F3A-BD9919C60E24}" type="presParOf" srcId="{BECA670D-928E-7946-B78B-1AB16B001497}" destId="{393787C7-0489-5841-BF9E-119BFB996E94}" srcOrd="0" destOrd="0" presId="urn:microsoft.com/office/officeart/2005/8/layout/lProcess2"/>
    <dgm:cxn modelId="{3784E08D-8716-4046-AADE-6916FB287210}" type="presParOf" srcId="{F624D6D2-1C28-A244-B0D4-487F6C16B978}" destId="{E571FCFA-5E8B-134D-AB59-7B6BCF5000FF}" srcOrd="7" destOrd="0" presId="urn:microsoft.com/office/officeart/2005/8/layout/lProcess2"/>
    <dgm:cxn modelId="{93734EDE-97A7-6346-BA18-6125D1BE9585}" type="presParOf" srcId="{F624D6D2-1C28-A244-B0D4-487F6C16B978}" destId="{F4ADBF70-D08E-D34E-A93F-547A049D5A59}" srcOrd="8" destOrd="0" presId="urn:microsoft.com/office/officeart/2005/8/layout/lProcess2"/>
    <dgm:cxn modelId="{9B5385DA-75FA-0F4E-B799-1BAFC6381390}" type="presParOf" srcId="{F4ADBF70-D08E-D34E-A93F-547A049D5A59}" destId="{AA69CB68-A506-0947-951C-6BA32E89A050}" srcOrd="0" destOrd="0" presId="urn:microsoft.com/office/officeart/2005/8/layout/lProcess2"/>
    <dgm:cxn modelId="{4916BE04-E1BE-C041-820B-0BDDECE80DD6}" type="presParOf" srcId="{F4ADBF70-D08E-D34E-A93F-547A049D5A59}" destId="{660A6800-94F7-0145-BFC4-DD661DEE94EB}" srcOrd="1" destOrd="0" presId="urn:microsoft.com/office/officeart/2005/8/layout/lProcess2"/>
    <dgm:cxn modelId="{6A768C14-54B3-324F-8974-1918ED613899}" type="presParOf" srcId="{F4ADBF70-D08E-D34E-A93F-547A049D5A59}" destId="{FB7AB700-F9F5-7945-86A4-1353C821FBB9}" srcOrd="2" destOrd="0" presId="urn:microsoft.com/office/officeart/2005/8/layout/lProcess2"/>
    <dgm:cxn modelId="{86CA58C9-7CAB-6A41-868D-2A1875C104C7}" type="presParOf" srcId="{FB7AB700-F9F5-7945-86A4-1353C821FBB9}" destId="{8319E755-CEE0-3744-91F4-60B5F7586756}" srcOrd="0" destOrd="0" presId="urn:microsoft.com/office/officeart/2005/8/layout/lProcess2"/>
    <dgm:cxn modelId="{F02B84FD-BD35-C74F-8475-93F963708BE6}" type="presParOf" srcId="{8319E755-CEE0-3744-91F4-60B5F7586756}" destId="{6B19DD7E-B917-DF43-8847-4052D1D2A9CF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148AC3-E8A5-C548-851B-6436EFC01C12}">
      <dsp:nvSpPr>
        <dsp:cNvPr id="0" name=""/>
        <dsp:cNvSpPr/>
      </dsp:nvSpPr>
      <dsp:spPr>
        <a:xfrm>
          <a:off x="4037" y="0"/>
          <a:ext cx="1416715" cy="431969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 dirty="0"/>
            <a:t>Modelos</a:t>
          </a:r>
        </a:p>
      </dsp:txBody>
      <dsp:txXfrm>
        <a:off x="4037" y="0"/>
        <a:ext cx="1416715" cy="1295907"/>
      </dsp:txXfrm>
    </dsp:sp>
    <dsp:sp modelId="{8E09A8FB-F29A-4541-9BE2-9AB8F275FDEC}">
      <dsp:nvSpPr>
        <dsp:cNvPr id="0" name=""/>
        <dsp:cNvSpPr/>
      </dsp:nvSpPr>
      <dsp:spPr>
        <a:xfrm>
          <a:off x="145708" y="1295907"/>
          <a:ext cx="1133372" cy="28077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kern="1200" dirty="0"/>
            <a:t>Classes que representam as entidades no banco de dados</a:t>
          </a:r>
        </a:p>
      </dsp:txBody>
      <dsp:txXfrm>
        <a:off x="178903" y="1329102"/>
        <a:ext cx="1066982" cy="2741408"/>
      </dsp:txXfrm>
    </dsp:sp>
    <dsp:sp modelId="{779072F9-0DA1-7B4A-9B80-B3D09F323C20}">
      <dsp:nvSpPr>
        <dsp:cNvPr id="0" name=""/>
        <dsp:cNvSpPr/>
      </dsp:nvSpPr>
      <dsp:spPr>
        <a:xfrm>
          <a:off x="1527006" y="0"/>
          <a:ext cx="1416715" cy="431969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 dirty="0"/>
            <a:t>Serviços</a:t>
          </a:r>
        </a:p>
      </dsp:txBody>
      <dsp:txXfrm>
        <a:off x="1527006" y="0"/>
        <a:ext cx="1416715" cy="1295907"/>
      </dsp:txXfrm>
    </dsp:sp>
    <dsp:sp modelId="{FA6FBF9C-AB87-5249-BD51-5F47E97C0416}">
      <dsp:nvSpPr>
        <dsp:cNvPr id="0" name=""/>
        <dsp:cNvSpPr/>
      </dsp:nvSpPr>
      <dsp:spPr>
        <a:xfrm>
          <a:off x="1668678" y="1295907"/>
          <a:ext cx="1133372" cy="28077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kern="1200" dirty="0"/>
            <a:t>Conhecem as regras de negócio</a:t>
          </a:r>
        </a:p>
      </dsp:txBody>
      <dsp:txXfrm>
        <a:off x="1701873" y="1329102"/>
        <a:ext cx="1066982" cy="2741408"/>
      </dsp:txXfrm>
    </dsp:sp>
    <dsp:sp modelId="{29FD07B6-A028-C146-8C03-D097AC60F0FC}">
      <dsp:nvSpPr>
        <dsp:cNvPr id="0" name=""/>
        <dsp:cNvSpPr/>
      </dsp:nvSpPr>
      <dsp:spPr>
        <a:xfrm>
          <a:off x="3049976" y="0"/>
          <a:ext cx="1416715" cy="431969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 dirty="0"/>
            <a:t>Controladores</a:t>
          </a:r>
        </a:p>
      </dsp:txBody>
      <dsp:txXfrm>
        <a:off x="3049976" y="0"/>
        <a:ext cx="1416715" cy="1295907"/>
      </dsp:txXfrm>
    </dsp:sp>
    <dsp:sp modelId="{E67CA4D5-4AB4-AE43-95A5-D1699EA7FDA9}">
      <dsp:nvSpPr>
        <dsp:cNvPr id="0" name=""/>
        <dsp:cNvSpPr/>
      </dsp:nvSpPr>
      <dsp:spPr>
        <a:xfrm>
          <a:off x="3191648" y="1295907"/>
          <a:ext cx="1133372" cy="28077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kern="1200" dirty="0"/>
            <a:t>Tratam as requisições HTTP recebidas através dos roteadores</a:t>
          </a:r>
        </a:p>
      </dsp:txBody>
      <dsp:txXfrm>
        <a:off x="3224843" y="1329102"/>
        <a:ext cx="1066982" cy="2741408"/>
      </dsp:txXfrm>
    </dsp:sp>
    <dsp:sp modelId="{EED1167D-FF44-1F4E-8A57-15D2081ED350}">
      <dsp:nvSpPr>
        <dsp:cNvPr id="0" name=""/>
        <dsp:cNvSpPr/>
      </dsp:nvSpPr>
      <dsp:spPr>
        <a:xfrm>
          <a:off x="4567463" y="0"/>
          <a:ext cx="1416715" cy="431969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 dirty="0"/>
            <a:t>Roteadores</a:t>
          </a:r>
        </a:p>
      </dsp:txBody>
      <dsp:txXfrm>
        <a:off x="4567463" y="0"/>
        <a:ext cx="1416715" cy="1295907"/>
      </dsp:txXfrm>
    </dsp:sp>
    <dsp:sp modelId="{393787C7-0489-5841-BF9E-119BFB996E94}">
      <dsp:nvSpPr>
        <dsp:cNvPr id="0" name=""/>
        <dsp:cNvSpPr/>
      </dsp:nvSpPr>
      <dsp:spPr>
        <a:xfrm>
          <a:off x="4714617" y="1295907"/>
          <a:ext cx="1133372" cy="28077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kern="1200" dirty="0"/>
            <a:t>Módulos que definem as rotas de acesso ao servidor</a:t>
          </a:r>
        </a:p>
      </dsp:txBody>
      <dsp:txXfrm>
        <a:off x="4747812" y="1329102"/>
        <a:ext cx="1066982" cy="2741408"/>
      </dsp:txXfrm>
    </dsp:sp>
    <dsp:sp modelId="{AA69CB68-A506-0947-951C-6BA32E89A050}">
      <dsp:nvSpPr>
        <dsp:cNvPr id="0" name=""/>
        <dsp:cNvSpPr/>
      </dsp:nvSpPr>
      <dsp:spPr>
        <a:xfrm>
          <a:off x="6099953" y="0"/>
          <a:ext cx="1416715" cy="431969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 dirty="0"/>
            <a:t>Servidor de APIs</a:t>
          </a:r>
        </a:p>
      </dsp:txBody>
      <dsp:txXfrm>
        <a:off x="6099953" y="0"/>
        <a:ext cx="1416715" cy="1295907"/>
      </dsp:txXfrm>
    </dsp:sp>
    <dsp:sp modelId="{6B19DD7E-B917-DF43-8847-4052D1D2A9CF}">
      <dsp:nvSpPr>
        <dsp:cNvPr id="0" name=""/>
        <dsp:cNvSpPr/>
      </dsp:nvSpPr>
      <dsp:spPr>
        <a:xfrm>
          <a:off x="6237587" y="1295907"/>
          <a:ext cx="1133372" cy="28077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kern="1200" dirty="0"/>
            <a:t>Porta de entrada das requisições </a:t>
          </a:r>
        </a:p>
      </dsp:txBody>
      <dsp:txXfrm>
        <a:off x="6270782" y="1329102"/>
        <a:ext cx="1066982" cy="27414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211D33-6361-AF4B-B96E-833349FF61FD}" type="datetimeFigureOut">
              <a:rPr lang="pt-BR" smtClean="0"/>
              <a:t>10/04/2024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67B8AA-B2C6-2844-9B35-B94B821DEC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2980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7D3CDD-39FB-C532-3CD7-BD19BF897A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AAA9AF1-FA2E-39F4-78B9-AD88DA1F81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43F0A6A-61A5-7102-D845-01EE9A972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2BC9C-2ACE-0A45-B593-0B59B6FAA2DF}" type="datetime1">
              <a:rPr lang="pt-BR" smtClean="0"/>
              <a:t>10/04/2024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915B34C-E7BA-3080-F02B-A048CEAA8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5D65C85-992B-8D7B-05A9-7440BF843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9DA5-03A6-3F41-8F69-190C01738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4228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7161B4-A2E9-2D7B-EE97-A77500153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5997E25-1F48-A1C8-E625-50744D2E09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F7AF7A3-E39C-16B6-0CB0-8B6B06F78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1777-C3EB-6245-B6F4-E34D00342CBE}" type="datetime1">
              <a:rPr lang="pt-BR" smtClean="0"/>
              <a:t>10/04/2024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FCB57A9-96E0-7C38-EEEE-A7A5295A4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F59FF55-C000-4AD9-E495-493D574DD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9DA5-03A6-3F41-8F69-190C01738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0878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5C13E7A-4BF0-CBA8-0ACB-9133ACA278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781FD87-863D-086F-72CF-6A5055677F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D126DB2-7231-82D9-F83B-CE7952E72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84D0F-E9C4-0543-A3DA-A8FC0BCA2E77}" type="datetime1">
              <a:rPr lang="pt-BR" smtClean="0"/>
              <a:t>10/04/2024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F234597-3760-9056-F75B-34D8EE1DD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0455024-B781-9F41-822A-F2332A292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9DA5-03A6-3F41-8F69-190C01738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3043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3C9F57-C596-72AE-4524-4CB84FB95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599" cy="1281113"/>
          </a:xfrm>
        </p:spPr>
        <p:txBody>
          <a:bodyPr/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FA1528-35A6-7014-F2C9-7611D5C1A7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609D866-F757-2A8A-DC24-0B3E2A9C3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096D9-042F-3447-8F8A-6E1C010C2047}" type="datetime1">
              <a:rPr lang="pt-BR" smtClean="0"/>
              <a:t>10/04/2024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5F98475-FBF8-66F1-3359-0EABE90B8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F9C6844-6634-5AA8-8324-938DBA30F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9DA5-03A6-3F41-8F69-190C01738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3332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CD5690-8DBB-8527-89E4-48F10B99B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F02C8F4-84EA-4657-7EDE-20169E5E11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5DD8F36-FE8C-C0F3-508A-DCCFFBE3B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9CFFC-397C-8E4A-A0A3-61AA76D5D746}" type="datetime1">
              <a:rPr lang="pt-BR" smtClean="0"/>
              <a:t>10/04/2024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5F603AF-4DD3-35D6-B8E5-E3284FDD9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589E2C9-FD9C-AEFE-4246-3975027F9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9DA5-03A6-3F41-8F69-190C01738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4474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9952E7-928E-90D0-6B03-2B417DD7F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56CEDD1-DCEA-19D2-A3D8-B0082E7FEA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2D9EB46-A49D-0EF2-99AD-1CEB634A74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B25C1CE-ADF5-3C29-E3AA-4C7F7A3C3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B6296-55B7-B545-9071-78F5A1F64229}" type="datetime1">
              <a:rPr lang="pt-BR" smtClean="0"/>
              <a:t>10/04/2024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952487F-94D9-2DDB-BDA2-745FB7145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96E4E6A-08F7-64F6-418D-1CE43DDFF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9DA5-03A6-3F41-8F69-190C01738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7250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9AD2E7-E43D-7D01-8E0D-87FFEBEA5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A6949B1-A33F-FED2-9818-BFB7055551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DD181E1-8B01-39C1-F075-52FECE4D27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3D406CB-7778-81BE-D79B-6CBE36F404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4A8AEBA-6E7A-D0EB-B36B-1911B04B8D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3DBBBA4-6774-A695-DA4D-F7CAE03F7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7A492-4BE0-D646-9C08-82DFC715CF62}" type="datetime1">
              <a:rPr lang="pt-BR" smtClean="0"/>
              <a:t>10/04/2024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8B4B774-D376-3EAE-91D2-6B0EF1611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60660B7-664F-B28D-D7C9-8E253E666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9DA5-03A6-3F41-8F69-190C01738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0413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749646-102C-F70F-E2B0-8822313F7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5CF5DC3-FEC9-C093-F118-469990080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10447-942F-784A-8651-A61E3C8B1118}" type="datetime1">
              <a:rPr lang="pt-BR" smtClean="0"/>
              <a:t>10/04/2024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7A35FFE-BAE5-39A0-89C6-BFB64D066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CA23B1E-DC14-D9DA-5673-3610B2645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9DA5-03A6-3F41-8F69-190C01738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7502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2B3F096-D074-029C-D472-F4C2B5C8D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241C1-F2F5-384F-9732-0AEE1C6C6A0A}" type="datetime1">
              <a:rPr lang="pt-BR" smtClean="0"/>
              <a:t>10/04/2024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C351058-36C0-085B-C467-0831C6691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C26B230-0716-2EDC-9868-5C989576D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9DA5-03A6-3F41-8F69-190C01738673}" type="slidenum">
              <a:rPr lang="pt-BR" smtClean="0"/>
              <a:t>‹nº›</a:t>
            </a:fld>
            <a:endParaRPr lang="pt-BR"/>
          </a:p>
        </p:txBody>
      </p:sp>
      <p:pic>
        <p:nvPicPr>
          <p:cNvPr id="5" name="Imagem 4" descr="Logotipo, nome da empresa&#10;&#10;Descrição gerada automaticamente">
            <a:extLst>
              <a:ext uri="{FF2B5EF4-FFF2-40B4-BE49-F238E27FC236}">
                <a16:creationId xmlns:a16="http://schemas.microsoft.com/office/drawing/2014/main" id="{E036AE3B-5753-6ACA-1AAF-E139D379357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4286" b="11905"/>
          <a:stretch/>
        </p:blipFill>
        <p:spPr>
          <a:xfrm>
            <a:off x="93732" y="118950"/>
            <a:ext cx="1359462" cy="1003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730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0FCF3B-176F-C51E-E309-D018B7E00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9BCDE83-9913-67A7-9C4E-E1C20041CE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26DFFF0-6DC7-9A28-2EC8-6C751F4663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3427CB9-81BD-25FF-2DBB-D857132EE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F4ECC-63C7-D34B-8351-BD6750284A64}" type="datetime1">
              <a:rPr lang="pt-BR" smtClean="0"/>
              <a:t>10/04/2024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28E2119-A822-5424-E7C9-96B877987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E32864D-DB1C-1342-10E7-4716B1AFE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9DA5-03A6-3F41-8F69-190C01738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981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339E28-96EE-B59F-4E0A-C2132E4C1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4F3370B-79B5-A824-3492-1DC9E4D3AF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7355A78-763E-74B9-B6EF-E4F04FDC4C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00B4EA8-EDBE-B276-AC8A-D006ADB3D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0C8DC-66B8-104F-A670-4F2300CD703D}" type="datetime1">
              <a:rPr lang="pt-BR" smtClean="0"/>
              <a:t>10/04/2024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2E5D280-14F0-EA8D-4DA0-88CF59506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DB2DEAD-DD08-95F9-E13F-DA6781AEB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9DA5-03A6-3F41-8F69-190C01738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364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2CDCB7E-14F8-1019-F014-54F777D26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EE72AAB-6E94-A1B5-CD46-407DAB9260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A97B47B-31E0-7BE3-6F02-95134768ED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7D51B0-45AE-3B43-AB3E-619A3719075C}" type="datetime1">
              <a:rPr lang="pt-BR" smtClean="0"/>
              <a:t>10/04/2024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F1227EF-6E27-4528-B17B-1E92774B93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D95FC5F-307F-9A9E-8D81-F961B42F70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859DA5-03A6-3F41-8F69-190C01738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0308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hyperlink" Target="https://lelaimagem.blogspot.com/" TargetMode="External"/><Relationship Id="rId3" Type="http://schemas.openxmlformats.org/officeDocument/2006/relationships/image" Target="../media/image3.png"/><Relationship Id="rId7" Type="http://schemas.openxmlformats.org/officeDocument/2006/relationships/hyperlink" Target="https://svgsilh.com/pt/image/2151496.html" TargetMode="External"/><Relationship Id="rId12" Type="http://schemas.openxmlformats.org/officeDocument/2006/relationships/image" Target="../media/image7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microsoft.com/office/2007/relationships/hdphoto" Target="../media/hdphoto2.wdp"/><Relationship Id="rId5" Type="http://schemas.openxmlformats.org/officeDocument/2006/relationships/image" Target="../media/image4.png"/><Relationship Id="rId10" Type="http://schemas.openxmlformats.org/officeDocument/2006/relationships/hyperlink" Target="https://www.publicdomainpictures.net/pt/view-image.php?image=268144&amp;picture=usando-maquina-atm" TargetMode="External"/><Relationship Id="rId4" Type="http://schemas.openxmlformats.org/officeDocument/2006/relationships/hyperlink" Target="https://pixabay.com/es/banco-dinero-finanzas-988164/" TargetMode="External"/><Relationship Id="rId9" Type="http://schemas.microsoft.com/office/2007/relationships/hdphoto" Target="../media/hdphoto1.wdp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1C4FDBE2-32F7-4AC4-A40C-C51C65B1D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Arc 28">
            <a:extLst>
              <a:ext uri="{FF2B5EF4-FFF2-40B4-BE49-F238E27FC236}">
                <a16:creationId xmlns:a16="http://schemas.microsoft.com/office/drawing/2014/main" id="{E2B33195-5BCA-4BB7-A82D-67395226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604789">
            <a:off x="675639" y="775849"/>
            <a:ext cx="2987899" cy="2987899"/>
          </a:xfrm>
          <a:prstGeom prst="arc">
            <a:avLst>
              <a:gd name="adj1" fmla="val 14455503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76FBF47-DE38-EA5B-B3CB-111C741506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2817" y="1370171"/>
            <a:ext cx="4425551" cy="2387600"/>
          </a:xfrm>
        </p:spPr>
        <p:txBody>
          <a:bodyPr>
            <a:normAutofit/>
          </a:bodyPr>
          <a:lstStyle/>
          <a:p>
            <a:pPr algn="l"/>
            <a:r>
              <a:rPr lang="pt-BR" sz="5100" dirty="0">
                <a:solidFill>
                  <a:srgbClr val="FFFFFF"/>
                </a:solidFill>
              </a:rPr>
              <a:t>Introdução a </a:t>
            </a:r>
            <a:r>
              <a:rPr lang="pt-BR" sz="5100" dirty="0">
                <a:solidFill>
                  <a:srgbClr val="FFFF00"/>
                </a:solidFill>
              </a:rPr>
              <a:t>Express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44572C6-8DC4-2BA9-042C-E9D986C854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2817" y="3849845"/>
            <a:ext cx="6921055" cy="587919"/>
          </a:xfrm>
        </p:spPr>
        <p:txBody>
          <a:bodyPr>
            <a:normAutofit/>
          </a:bodyPr>
          <a:lstStyle/>
          <a:p>
            <a:pPr algn="l"/>
            <a:r>
              <a:rPr lang="pt-BR" dirty="0">
                <a:solidFill>
                  <a:srgbClr val="FFFFFF"/>
                </a:solidFill>
              </a:rPr>
              <a:t>Prof. Dr. Anderson Rodrigues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F8AD9F3-9AF6-494F-83A3-2F6775639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5976" y="2130090"/>
            <a:ext cx="457824" cy="44540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11156773-3FB3-46D9-9F87-8212874048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13872" y="3116072"/>
            <a:ext cx="4378128" cy="3741928"/>
          </a:xfrm>
          <a:custGeom>
            <a:avLst/>
            <a:gdLst>
              <a:gd name="connsiteX0" fmla="*/ 2605183 w 4378128"/>
              <a:gd name="connsiteY0" fmla="*/ 0 h 3741928"/>
              <a:gd name="connsiteX1" fmla="*/ 4262321 w 4378128"/>
              <a:gd name="connsiteY1" fmla="*/ 594897 h 3741928"/>
              <a:gd name="connsiteX2" fmla="*/ 4378128 w 4378128"/>
              <a:gd name="connsiteY2" fmla="*/ 700149 h 3741928"/>
              <a:gd name="connsiteX3" fmla="*/ 4378128 w 4378128"/>
              <a:gd name="connsiteY3" fmla="*/ 3741928 h 3741928"/>
              <a:gd name="connsiteX4" fmla="*/ 263831 w 4378128"/>
              <a:gd name="connsiteY4" fmla="*/ 3741928 h 3741928"/>
              <a:gd name="connsiteX5" fmla="*/ 204729 w 4378128"/>
              <a:gd name="connsiteY5" fmla="*/ 3619238 h 3741928"/>
              <a:gd name="connsiteX6" fmla="*/ 0 w 4378128"/>
              <a:gd name="connsiteY6" fmla="*/ 2605183 h 3741928"/>
              <a:gd name="connsiteX7" fmla="*/ 2605183 w 4378128"/>
              <a:gd name="connsiteY7" fmla="*/ 0 h 3741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78128" h="3741928">
                <a:moveTo>
                  <a:pt x="2605183" y="0"/>
                </a:moveTo>
                <a:cubicBezTo>
                  <a:pt x="3234659" y="0"/>
                  <a:pt x="3811992" y="223253"/>
                  <a:pt x="4262321" y="594897"/>
                </a:cubicBezTo>
                <a:lnTo>
                  <a:pt x="4378128" y="700149"/>
                </a:lnTo>
                <a:lnTo>
                  <a:pt x="4378128" y="3741928"/>
                </a:lnTo>
                <a:lnTo>
                  <a:pt x="263831" y="3741928"/>
                </a:lnTo>
                <a:lnTo>
                  <a:pt x="204729" y="3619238"/>
                </a:lnTo>
                <a:cubicBezTo>
                  <a:pt x="72899" y="3307558"/>
                  <a:pt x="0" y="2964884"/>
                  <a:pt x="0" y="2605183"/>
                </a:cubicBezTo>
                <a:cubicBezTo>
                  <a:pt x="0" y="1166380"/>
                  <a:pt x="1166380" y="0"/>
                  <a:pt x="260518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E8EA24D0-C854-4AA8-B8FD-D252660D8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99731" y="1"/>
            <a:ext cx="4208478" cy="3678281"/>
          </a:xfrm>
          <a:custGeom>
            <a:avLst/>
            <a:gdLst>
              <a:gd name="connsiteX0" fmla="*/ 711074 w 4208478"/>
              <a:gd name="connsiteY0" fmla="*/ 0 h 3678281"/>
              <a:gd name="connsiteX1" fmla="*/ 3497404 w 4208478"/>
              <a:gd name="connsiteY1" fmla="*/ 0 h 3678281"/>
              <a:gd name="connsiteX2" fmla="*/ 3592161 w 4208478"/>
              <a:gd name="connsiteY2" fmla="*/ 86120 h 3678281"/>
              <a:gd name="connsiteX3" fmla="*/ 4208478 w 4208478"/>
              <a:gd name="connsiteY3" fmla="*/ 1574042 h 3678281"/>
              <a:gd name="connsiteX4" fmla="*/ 2104239 w 4208478"/>
              <a:gd name="connsiteY4" fmla="*/ 3678281 h 3678281"/>
              <a:gd name="connsiteX5" fmla="*/ 0 w 4208478"/>
              <a:gd name="connsiteY5" fmla="*/ 1574042 h 3678281"/>
              <a:gd name="connsiteX6" fmla="*/ 616318 w 4208478"/>
              <a:gd name="connsiteY6" fmla="*/ 86120 h 3678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08478" h="3678281">
                <a:moveTo>
                  <a:pt x="711074" y="0"/>
                </a:moveTo>
                <a:lnTo>
                  <a:pt x="3497404" y="0"/>
                </a:lnTo>
                <a:lnTo>
                  <a:pt x="3592161" y="86120"/>
                </a:lnTo>
                <a:cubicBezTo>
                  <a:pt x="3972953" y="466913"/>
                  <a:pt x="4208478" y="992973"/>
                  <a:pt x="4208478" y="1574042"/>
                </a:cubicBezTo>
                <a:cubicBezTo>
                  <a:pt x="4208478" y="2736181"/>
                  <a:pt x="3266378" y="3678281"/>
                  <a:pt x="2104239" y="3678281"/>
                </a:cubicBezTo>
                <a:cubicBezTo>
                  <a:pt x="942100" y="3678281"/>
                  <a:pt x="0" y="2736181"/>
                  <a:pt x="0" y="1574042"/>
                </a:cubicBezTo>
                <a:cubicBezTo>
                  <a:pt x="0" y="992973"/>
                  <a:pt x="235525" y="466913"/>
                  <a:pt x="616318" y="8612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Imagem 6" descr="Logotipo, nome da empresa&#10;&#10;Descrição gerada automaticamente">
            <a:extLst>
              <a:ext uri="{FF2B5EF4-FFF2-40B4-BE49-F238E27FC236}">
                <a16:creationId xmlns:a16="http://schemas.microsoft.com/office/drawing/2014/main" id="{FD256FB0-FEE2-8D73-C49A-A1C7E7EAD4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9286" y="270180"/>
            <a:ext cx="2709367" cy="2709367"/>
          </a:xfrm>
          <a:custGeom>
            <a:avLst/>
            <a:gdLst/>
            <a:ahLst/>
            <a:cxnLst/>
            <a:rect l="l" t="t" r="r" b="b"/>
            <a:pathLst>
              <a:path w="2833631" h="2677010">
                <a:moveTo>
                  <a:pt x="49418" y="0"/>
                </a:moveTo>
                <a:lnTo>
                  <a:pt x="2784213" y="0"/>
                </a:lnTo>
                <a:cubicBezTo>
                  <a:pt x="2811506" y="0"/>
                  <a:pt x="2833631" y="22125"/>
                  <a:pt x="2833631" y="49418"/>
                </a:cubicBezTo>
                <a:lnTo>
                  <a:pt x="2833631" y="2627592"/>
                </a:lnTo>
                <a:cubicBezTo>
                  <a:pt x="2833631" y="2654885"/>
                  <a:pt x="2811506" y="2677010"/>
                  <a:pt x="2784213" y="2677010"/>
                </a:cubicBezTo>
                <a:lnTo>
                  <a:pt x="49418" y="2677010"/>
                </a:lnTo>
                <a:cubicBezTo>
                  <a:pt x="22125" y="2677010"/>
                  <a:pt x="0" y="2654885"/>
                  <a:pt x="0" y="2627592"/>
                </a:cubicBezTo>
                <a:lnTo>
                  <a:pt x="0" y="49418"/>
                </a:lnTo>
                <a:cubicBezTo>
                  <a:pt x="0" y="22125"/>
                  <a:pt x="22125" y="0"/>
                  <a:pt x="49418" y="0"/>
                </a:cubicBezTo>
                <a:close/>
              </a:path>
            </a:pathLst>
          </a:custGeom>
        </p:spPr>
      </p:pic>
      <p:pic>
        <p:nvPicPr>
          <p:cNvPr id="5" name="Imagem 4" descr="Interface gráfica do usuário&#10;&#10;Descrição gerada automaticamente">
            <a:extLst>
              <a:ext uri="{FF2B5EF4-FFF2-40B4-BE49-F238E27FC236}">
                <a16:creationId xmlns:a16="http://schemas.microsoft.com/office/drawing/2014/main" id="{F35D3813-54A3-0EBB-D148-EF684ECCE7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" b="3"/>
          <a:stretch/>
        </p:blipFill>
        <p:spPr>
          <a:xfrm>
            <a:off x="8948285" y="3884066"/>
            <a:ext cx="2567230" cy="2567230"/>
          </a:xfrm>
          <a:custGeom>
            <a:avLst/>
            <a:gdLst/>
            <a:ahLst/>
            <a:cxnLst/>
            <a:rect l="l" t="t" r="r" b="b"/>
            <a:pathLst>
              <a:path w="2833631" h="2677010">
                <a:moveTo>
                  <a:pt x="49418" y="0"/>
                </a:moveTo>
                <a:lnTo>
                  <a:pt x="2784213" y="0"/>
                </a:lnTo>
                <a:cubicBezTo>
                  <a:pt x="2811506" y="0"/>
                  <a:pt x="2833631" y="22125"/>
                  <a:pt x="2833631" y="49418"/>
                </a:cubicBezTo>
                <a:lnTo>
                  <a:pt x="2833631" y="2627592"/>
                </a:lnTo>
                <a:cubicBezTo>
                  <a:pt x="2833631" y="2654885"/>
                  <a:pt x="2811506" y="2677010"/>
                  <a:pt x="2784213" y="2677010"/>
                </a:cubicBezTo>
                <a:lnTo>
                  <a:pt x="49418" y="2677010"/>
                </a:lnTo>
                <a:cubicBezTo>
                  <a:pt x="22125" y="2677010"/>
                  <a:pt x="0" y="2654885"/>
                  <a:pt x="0" y="2627592"/>
                </a:cubicBezTo>
                <a:lnTo>
                  <a:pt x="0" y="49418"/>
                </a:lnTo>
                <a:cubicBezTo>
                  <a:pt x="0" y="22125"/>
                  <a:pt x="22125" y="0"/>
                  <a:pt x="49418" y="0"/>
                </a:cubicBezTo>
                <a:close/>
              </a:path>
            </a:pathLst>
          </a:custGeom>
        </p:spPr>
      </p:pic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682F3B4-F25B-1FA7-5A54-9F93AF37D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9DA5-03A6-3F41-8F69-190C01738673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31366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3989186-0E8B-13B4-BB6B-AE73AE4CE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0943" y="238539"/>
            <a:ext cx="9650069" cy="14344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z="5400" b="1" dirty="0"/>
              <a:t>Criação do arquivo principal</a:t>
            </a:r>
            <a:endParaRPr lang="pt-BR" sz="5400" dirty="0"/>
          </a:p>
        </p:txBody>
      </p:sp>
      <p:sp>
        <p:nvSpPr>
          <p:cNvPr id="34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FA01F3D-B151-A2AD-2499-4EA38AD70342}"/>
              </a:ext>
            </a:extLst>
          </p:cNvPr>
          <p:cNvSpPr txBox="1"/>
          <p:nvPr/>
        </p:nvSpPr>
        <p:spPr>
          <a:xfrm>
            <a:off x="572492" y="1939443"/>
            <a:ext cx="11018520" cy="46531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800" dirty="0"/>
              <a:t>Criar a pasta que conterá o código fonte. Por convenção normalmente </a:t>
            </a:r>
            <a:r>
              <a:rPr lang="pt-BR" sz="2800" b="1" dirty="0" err="1">
                <a:solidFill>
                  <a:srgbClr val="FF0000"/>
                </a:solidFill>
              </a:rPr>
              <a:t>src</a:t>
            </a:r>
            <a:endParaRPr lang="pt-BR" sz="2800" dirty="0">
              <a:solidFill>
                <a:srgbClr val="FF0000"/>
              </a:solidFill>
            </a:endParaRPr>
          </a:p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800" dirty="0"/>
              <a:t>Criar o arquivo </a:t>
            </a:r>
            <a:r>
              <a:rPr lang="pt-BR" sz="2800" dirty="0" err="1">
                <a:solidFill>
                  <a:srgbClr val="FF0000"/>
                </a:solidFill>
              </a:rPr>
              <a:t>app.ts</a:t>
            </a:r>
            <a:r>
              <a:rPr lang="pt-BR" sz="2800" dirty="0">
                <a:solidFill>
                  <a:srgbClr val="FF0000"/>
                </a:solidFill>
              </a:rPr>
              <a:t> </a:t>
            </a:r>
            <a:r>
              <a:rPr lang="pt-BR" sz="2800" dirty="0"/>
              <a:t>TypeScript para o servidor. Este arquivo será usado para iniciar o servidor e deve ser criado dentro da pasta </a:t>
            </a:r>
            <a:r>
              <a:rPr lang="pt-BR" sz="2800" b="1" dirty="0" err="1">
                <a:solidFill>
                  <a:srgbClr val="FF0000"/>
                </a:solidFill>
              </a:rPr>
              <a:t>src</a:t>
            </a:r>
            <a:r>
              <a:rPr lang="pt-BR" sz="2800" b="1" dirty="0"/>
              <a:t>.</a:t>
            </a:r>
            <a:endParaRPr lang="pt-BR" sz="2800" dirty="0"/>
          </a:p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800" dirty="0"/>
              <a:t>Dentro do arquivo </a:t>
            </a:r>
            <a:r>
              <a:rPr lang="pt-BR" sz="2800" dirty="0" err="1">
                <a:solidFill>
                  <a:srgbClr val="FF0000"/>
                </a:solidFill>
              </a:rPr>
              <a:t>app.ts</a:t>
            </a:r>
            <a:r>
              <a:rPr lang="pt-BR" sz="2800" dirty="0"/>
              <a:t> importe a biblioteca Express e crie uma instância do aplicativo</a:t>
            </a:r>
          </a:p>
          <a:p>
            <a:pPr marL="742950" lvl="1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express</a:t>
            </a:r>
            <a:r>
              <a:rPr lang="pt-BR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{ </a:t>
            </a:r>
            <a:r>
              <a:rPr lang="pt-BR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r>
              <a:rPr lang="pt-BR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Response } </a:t>
            </a:r>
            <a:r>
              <a:rPr lang="pt-BR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pt-BR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‘</a:t>
            </a:r>
            <a:r>
              <a:rPr lang="pt-BR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express</a:t>
            </a:r>
            <a:r>
              <a:rPr lang="pt-BR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</a:p>
          <a:p>
            <a:pPr marL="742950" lvl="1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pt-BR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app = </a:t>
            </a:r>
            <a:r>
              <a:rPr lang="pt-BR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express</a:t>
            </a:r>
            <a:r>
              <a:rPr lang="pt-BR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pt-BR" sz="2000" dirty="0"/>
          </a:p>
        </p:txBody>
      </p:sp>
      <p:pic>
        <p:nvPicPr>
          <p:cNvPr id="4" name="Imagem 3" descr="Logotipo, nome da empresa&#10;&#10;Descrição gerada automaticamente">
            <a:extLst>
              <a:ext uri="{FF2B5EF4-FFF2-40B4-BE49-F238E27FC236}">
                <a16:creationId xmlns:a16="http://schemas.microsoft.com/office/drawing/2014/main" id="{7094D36D-C578-1FEE-CD11-3623D976B2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95"/>
          <a:stretch/>
        </p:blipFill>
        <p:spPr>
          <a:xfrm>
            <a:off x="572492" y="330473"/>
            <a:ext cx="1238282" cy="1287124"/>
          </a:xfrm>
          <a:prstGeom prst="rect">
            <a:avLst/>
          </a:prstGeom>
        </p:spPr>
      </p:pic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7439BBE-5484-EE21-F00C-4BEF95BB4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9DA5-03A6-3F41-8F69-190C01738673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8042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3989186-0E8B-13B4-BB6B-AE73AE4CE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0943" y="238539"/>
            <a:ext cx="9650069" cy="14344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z="5400" b="1" dirty="0"/>
              <a:t>Configuração do servidor</a:t>
            </a:r>
            <a:endParaRPr lang="pt-BR" sz="5400" dirty="0"/>
          </a:p>
        </p:txBody>
      </p:sp>
      <p:sp>
        <p:nvSpPr>
          <p:cNvPr id="34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FA01F3D-B151-A2AD-2499-4EA38AD70342}"/>
              </a:ext>
            </a:extLst>
          </p:cNvPr>
          <p:cNvSpPr txBox="1"/>
          <p:nvPr/>
        </p:nvSpPr>
        <p:spPr>
          <a:xfrm>
            <a:off x="572492" y="1948069"/>
            <a:ext cx="10972800" cy="465310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800" dirty="0"/>
              <a:t>Edite o arquivo </a:t>
            </a:r>
            <a:r>
              <a:rPr lang="pt-BR" sz="2800" b="1" dirty="0" err="1">
                <a:solidFill>
                  <a:srgbClr val="FF0000"/>
                </a:solidFill>
              </a:rPr>
              <a:t>app.ts</a:t>
            </a:r>
            <a:r>
              <a:rPr lang="pt-BR" sz="2800" dirty="0">
                <a:solidFill>
                  <a:srgbClr val="FF0000"/>
                </a:solidFill>
              </a:rPr>
              <a:t> </a:t>
            </a:r>
            <a:r>
              <a:rPr lang="pt-BR" sz="2800" dirty="0"/>
              <a:t>de acordo com as próximas instruções.</a:t>
            </a:r>
          </a:p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pt-BR" sz="2800" dirty="0"/>
          </a:p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800" dirty="0"/>
              <a:t>Defina em qual porta o servidor ‘ouvirá’ as chamadas</a:t>
            </a:r>
          </a:p>
          <a:p>
            <a:pPr marL="742950" lvl="1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pt-BR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port</a:t>
            </a:r>
            <a:r>
              <a:rPr lang="pt-BR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3000;</a:t>
            </a:r>
          </a:p>
          <a:p>
            <a:pPr marL="514350" lvl="1">
              <a:spcAft>
                <a:spcPts val="600"/>
              </a:spcAft>
            </a:pPr>
            <a:endParaRPr lang="pt-BR" sz="20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800" dirty="0"/>
              <a:t>Definir a rota raiz para o servidor</a:t>
            </a:r>
          </a:p>
          <a:p>
            <a:pPr marL="514350" lvl="1">
              <a:spcAft>
                <a:spcPts val="600"/>
              </a:spcAft>
            </a:pPr>
            <a:r>
              <a:rPr lang="pt-BR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app.get</a:t>
            </a:r>
            <a:r>
              <a:rPr lang="pt-BR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(‘/’,(</a:t>
            </a:r>
            <a:r>
              <a:rPr lang="pt-BR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</a:t>
            </a:r>
            <a:r>
              <a:rPr lang="pt-BR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pt-BR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r>
              <a:rPr lang="pt-BR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res: Response)=&gt; {</a:t>
            </a:r>
          </a:p>
          <a:p>
            <a:pPr marL="514350" lvl="1">
              <a:spcAft>
                <a:spcPts val="600"/>
              </a:spcAft>
            </a:pPr>
            <a:r>
              <a:rPr lang="pt-BR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pt-BR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res.send</a:t>
            </a:r>
            <a:r>
              <a:rPr lang="pt-BR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(‘Bem vindo à minha API’);</a:t>
            </a:r>
          </a:p>
          <a:p>
            <a:pPr marL="514350" lvl="1">
              <a:spcAft>
                <a:spcPts val="600"/>
              </a:spcAft>
            </a:pPr>
            <a:r>
              <a:rPr lang="pt-BR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800" dirty="0"/>
              <a:t>Iniciar o Middleware para processar solicitações JSON</a:t>
            </a:r>
          </a:p>
          <a:p>
            <a:pPr marL="742950" lvl="1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app.use</a:t>
            </a:r>
            <a:r>
              <a:rPr lang="pt-BR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express.json</a:t>
            </a:r>
            <a:r>
              <a:rPr lang="pt-BR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pic>
        <p:nvPicPr>
          <p:cNvPr id="4" name="Imagem 3" descr="Logotipo, nome da empresa&#10;&#10;Descrição gerada automaticamente">
            <a:extLst>
              <a:ext uri="{FF2B5EF4-FFF2-40B4-BE49-F238E27FC236}">
                <a16:creationId xmlns:a16="http://schemas.microsoft.com/office/drawing/2014/main" id="{7094D36D-C578-1FEE-CD11-3623D976B2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95"/>
          <a:stretch/>
        </p:blipFill>
        <p:spPr>
          <a:xfrm>
            <a:off x="572492" y="330473"/>
            <a:ext cx="1238282" cy="1287124"/>
          </a:xfrm>
          <a:prstGeom prst="rect">
            <a:avLst/>
          </a:prstGeom>
        </p:spPr>
      </p:pic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7439BBE-5484-EE21-F00C-4BEF95BB4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9DA5-03A6-3F41-8F69-190C01738673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48789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3989186-0E8B-13B4-BB6B-AE73AE4CE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0943" y="238539"/>
            <a:ext cx="9650069" cy="14344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z="5400" b="1" dirty="0"/>
              <a:t>Iniciar o servidor</a:t>
            </a:r>
            <a:endParaRPr lang="pt-BR" sz="5400" dirty="0"/>
          </a:p>
        </p:txBody>
      </p:sp>
      <p:sp>
        <p:nvSpPr>
          <p:cNvPr id="34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FA01F3D-B151-A2AD-2499-4EA38AD70342}"/>
              </a:ext>
            </a:extLst>
          </p:cNvPr>
          <p:cNvSpPr txBox="1"/>
          <p:nvPr/>
        </p:nvSpPr>
        <p:spPr>
          <a:xfrm>
            <a:off x="572492" y="1939443"/>
            <a:ext cx="10972800" cy="46531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800" dirty="0"/>
              <a:t>Dizer ao servidor para começar a ‘ouvir’ pela porta definida</a:t>
            </a:r>
          </a:p>
          <a:p>
            <a:pPr lvl="1"/>
            <a:r>
              <a:rPr lang="pt-BR" sz="2000" b="0" dirty="0" err="1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app.listen</a:t>
            </a:r>
            <a:r>
              <a:rPr lang="pt-BR" sz="2000" b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000" b="0" dirty="0" err="1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port</a:t>
            </a:r>
            <a:r>
              <a:rPr lang="pt-BR" sz="2000" b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() =&gt; {</a:t>
            </a:r>
          </a:p>
          <a:p>
            <a:pPr lvl="1"/>
            <a:r>
              <a:rPr lang="pt-BR" sz="2000" b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2000" b="0" dirty="0" err="1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pt-BR" sz="2000" b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(`Servidor rodando em http://</a:t>
            </a:r>
            <a:r>
              <a:rPr lang="pt-BR" sz="2000" b="0" dirty="0" err="1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localhost</a:t>
            </a:r>
            <a:r>
              <a:rPr lang="pt-BR" sz="2000" b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:${</a:t>
            </a:r>
            <a:r>
              <a:rPr lang="pt-BR" sz="2000" b="0" dirty="0" err="1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port</a:t>
            </a:r>
            <a:r>
              <a:rPr lang="pt-BR" sz="2000" b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}`);</a:t>
            </a:r>
          </a:p>
          <a:p>
            <a:pPr lvl="1"/>
            <a:r>
              <a:rPr lang="pt-BR" sz="2000" b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800" dirty="0"/>
              <a:t>Executar o servidor</a:t>
            </a:r>
          </a:p>
          <a:p>
            <a:pPr marL="742950" lvl="1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000" dirty="0" err="1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pt-BR" sz="20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 err="1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lang="pt-BR" sz="20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build</a:t>
            </a:r>
          </a:p>
          <a:p>
            <a:pPr marL="742950" lvl="1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000" dirty="0" err="1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pt-BR" sz="20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 err="1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lang="pt-BR" sz="20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start</a:t>
            </a:r>
            <a:endParaRPr lang="pt-B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800" dirty="0"/>
              <a:t>Testar o servidor</a:t>
            </a:r>
          </a:p>
          <a:p>
            <a:pPr marL="742950" lvl="1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00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abra esta </a:t>
            </a:r>
            <a:r>
              <a:rPr lang="pt-BR" sz="2000" dirty="0" err="1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pt-BR" sz="200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no seu browser: </a:t>
            </a:r>
            <a:r>
              <a:rPr lang="pt-BR" sz="20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http://localhost:3000</a:t>
            </a:r>
            <a:endParaRPr lang="pt-B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">
              <a:spcAft>
                <a:spcPts val="600"/>
              </a:spcAft>
            </a:pPr>
            <a:endParaRPr lang="pt-BR" sz="2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Imagem 3" descr="Logotipo, nome da empresa&#10;&#10;Descrição gerada automaticamente">
            <a:extLst>
              <a:ext uri="{FF2B5EF4-FFF2-40B4-BE49-F238E27FC236}">
                <a16:creationId xmlns:a16="http://schemas.microsoft.com/office/drawing/2014/main" id="{7094D36D-C578-1FEE-CD11-3623D976B2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95"/>
          <a:stretch/>
        </p:blipFill>
        <p:spPr>
          <a:xfrm>
            <a:off x="572492" y="330473"/>
            <a:ext cx="1238282" cy="1287124"/>
          </a:xfrm>
          <a:prstGeom prst="rect">
            <a:avLst/>
          </a:prstGeom>
        </p:spPr>
      </p:pic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7439BBE-5484-EE21-F00C-4BEF95BB4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9DA5-03A6-3F41-8F69-190C01738673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69626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3989186-0E8B-13B4-BB6B-AE73AE4CE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0943" y="238539"/>
            <a:ext cx="9650069" cy="14344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z="5400" b="1" dirty="0"/>
              <a:t>Cuidados necessários</a:t>
            </a:r>
            <a:endParaRPr lang="pt-BR" sz="5400" dirty="0"/>
          </a:p>
        </p:txBody>
      </p:sp>
      <p:sp>
        <p:nvSpPr>
          <p:cNvPr id="34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FA01F3D-B151-A2AD-2499-4EA38AD70342}"/>
              </a:ext>
            </a:extLst>
          </p:cNvPr>
          <p:cNvSpPr txBox="1"/>
          <p:nvPr/>
        </p:nvSpPr>
        <p:spPr>
          <a:xfrm>
            <a:off x="572492" y="1948069"/>
            <a:ext cx="9497337" cy="46531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sz="2000" b="1" dirty="0"/>
              <a:t>Segurança:</a:t>
            </a:r>
            <a:r>
              <a:rPr lang="pt-BR" sz="2000" dirty="0"/>
              <a:t> Certifique-se de implementar práticas de segurança recomendadas para proteger sua API contra ataques comuns, como injeção de SQL, XSS, CSRF, entre outros.</a:t>
            </a:r>
          </a:p>
          <a:p>
            <a:pPr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sz="2000" b="1" dirty="0"/>
              <a:t>Validação de Dados:</a:t>
            </a:r>
            <a:r>
              <a:rPr lang="pt-BR" sz="2000" dirty="0"/>
              <a:t> Valide todas as entradas de dados do cliente para evitar problemas como dados inválidos ou maliciosos.</a:t>
            </a:r>
          </a:p>
          <a:p>
            <a:pPr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sz="2000" b="1" dirty="0"/>
              <a:t>Tratamento de Erros:</a:t>
            </a:r>
            <a:r>
              <a:rPr lang="pt-BR" sz="2000" dirty="0"/>
              <a:t> Implemente um middleware de tratamento de erros para lidar com erros de forma adequada e consistente em toda a sua API.</a:t>
            </a:r>
          </a:p>
          <a:p>
            <a:pPr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sz="2000" b="1" dirty="0"/>
              <a:t>Testes:</a:t>
            </a:r>
            <a:r>
              <a:rPr lang="pt-BR" sz="2000" dirty="0"/>
              <a:t> Escreva testes automatizados para verificar o funcionamento correto da sua API e garantir que quaisquer alterações futuras não causem regressões.</a:t>
            </a:r>
          </a:p>
          <a:p>
            <a:pPr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sz="2000" b="1" dirty="0"/>
              <a:t>Documentação:</a:t>
            </a:r>
            <a:r>
              <a:rPr lang="pt-BR" sz="2000" dirty="0"/>
              <a:t> Documente sua API de forma clara e abrangente, incluindo descrições de cada </a:t>
            </a:r>
            <a:r>
              <a:rPr lang="pt-BR" sz="2000" dirty="0" err="1"/>
              <a:t>endpoint</a:t>
            </a:r>
            <a:r>
              <a:rPr lang="pt-BR" sz="2000" dirty="0"/>
              <a:t>, parâmetros de requisição, respostas esperadas, entre outros. Isso ajudará os desenvolvedores que consumirão sua API a entenderem como usá-la corretamente.</a:t>
            </a:r>
          </a:p>
        </p:txBody>
      </p:sp>
      <p:pic>
        <p:nvPicPr>
          <p:cNvPr id="4" name="Imagem 3" descr="Logotipo, nome da empresa&#10;&#10;Descrição gerada automaticamente">
            <a:extLst>
              <a:ext uri="{FF2B5EF4-FFF2-40B4-BE49-F238E27FC236}">
                <a16:creationId xmlns:a16="http://schemas.microsoft.com/office/drawing/2014/main" id="{7094D36D-C578-1FEE-CD11-3623D976B2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95"/>
          <a:stretch/>
        </p:blipFill>
        <p:spPr>
          <a:xfrm>
            <a:off x="572492" y="330473"/>
            <a:ext cx="1238282" cy="1287124"/>
          </a:xfrm>
          <a:prstGeom prst="rect">
            <a:avLst/>
          </a:prstGeom>
        </p:spPr>
      </p:pic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7439BBE-5484-EE21-F00C-4BEF95BB4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9DA5-03A6-3F41-8F69-190C01738673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90244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1C4FDBE2-32F7-4AC4-A40C-C51C65B1D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Arc 28">
            <a:extLst>
              <a:ext uri="{FF2B5EF4-FFF2-40B4-BE49-F238E27FC236}">
                <a16:creationId xmlns:a16="http://schemas.microsoft.com/office/drawing/2014/main" id="{E2B33195-5BCA-4BB7-A82D-67395226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604789">
            <a:off x="675639" y="775849"/>
            <a:ext cx="2987899" cy="2987899"/>
          </a:xfrm>
          <a:prstGeom prst="arc">
            <a:avLst>
              <a:gd name="adj1" fmla="val 14455503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76FBF47-DE38-EA5B-B3CB-111C741506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2817" y="1370171"/>
            <a:ext cx="4425551" cy="2387600"/>
          </a:xfrm>
        </p:spPr>
        <p:txBody>
          <a:bodyPr>
            <a:normAutofit fontScale="90000"/>
          </a:bodyPr>
          <a:lstStyle/>
          <a:p>
            <a:pPr algn="l"/>
            <a:r>
              <a:rPr lang="pt-BR" sz="5100" dirty="0">
                <a:solidFill>
                  <a:srgbClr val="FFFF00"/>
                </a:solidFill>
              </a:rPr>
              <a:t>Manipulando requisições e respostas no Express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44572C6-8DC4-2BA9-042C-E9D986C854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2817" y="3849845"/>
            <a:ext cx="6921055" cy="587919"/>
          </a:xfrm>
        </p:spPr>
        <p:txBody>
          <a:bodyPr>
            <a:normAutofit/>
          </a:bodyPr>
          <a:lstStyle/>
          <a:p>
            <a:pPr algn="l"/>
            <a:r>
              <a:rPr lang="pt-BR" dirty="0">
                <a:solidFill>
                  <a:srgbClr val="FFFFFF"/>
                </a:solidFill>
              </a:rPr>
              <a:t>Prof. Dr. Anderson Rodrigues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F8AD9F3-9AF6-494F-83A3-2F6775639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5976" y="2130090"/>
            <a:ext cx="457824" cy="44540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11156773-3FB3-46D9-9F87-8212874048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13872" y="3116072"/>
            <a:ext cx="4378128" cy="3741928"/>
          </a:xfrm>
          <a:custGeom>
            <a:avLst/>
            <a:gdLst>
              <a:gd name="connsiteX0" fmla="*/ 2605183 w 4378128"/>
              <a:gd name="connsiteY0" fmla="*/ 0 h 3741928"/>
              <a:gd name="connsiteX1" fmla="*/ 4262321 w 4378128"/>
              <a:gd name="connsiteY1" fmla="*/ 594897 h 3741928"/>
              <a:gd name="connsiteX2" fmla="*/ 4378128 w 4378128"/>
              <a:gd name="connsiteY2" fmla="*/ 700149 h 3741928"/>
              <a:gd name="connsiteX3" fmla="*/ 4378128 w 4378128"/>
              <a:gd name="connsiteY3" fmla="*/ 3741928 h 3741928"/>
              <a:gd name="connsiteX4" fmla="*/ 263831 w 4378128"/>
              <a:gd name="connsiteY4" fmla="*/ 3741928 h 3741928"/>
              <a:gd name="connsiteX5" fmla="*/ 204729 w 4378128"/>
              <a:gd name="connsiteY5" fmla="*/ 3619238 h 3741928"/>
              <a:gd name="connsiteX6" fmla="*/ 0 w 4378128"/>
              <a:gd name="connsiteY6" fmla="*/ 2605183 h 3741928"/>
              <a:gd name="connsiteX7" fmla="*/ 2605183 w 4378128"/>
              <a:gd name="connsiteY7" fmla="*/ 0 h 3741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78128" h="3741928">
                <a:moveTo>
                  <a:pt x="2605183" y="0"/>
                </a:moveTo>
                <a:cubicBezTo>
                  <a:pt x="3234659" y="0"/>
                  <a:pt x="3811992" y="223253"/>
                  <a:pt x="4262321" y="594897"/>
                </a:cubicBezTo>
                <a:lnTo>
                  <a:pt x="4378128" y="700149"/>
                </a:lnTo>
                <a:lnTo>
                  <a:pt x="4378128" y="3741928"/>
                </a:lnTo>
                <a:lnTo>
                  <a:pt x="263831" y="3741928"/>
                </a:lnTo>
                <a:lnTo>
                  <a:pt x="204729" y="3619238"/>
                </a:lnTo>
                <a:cubicBezTo>
                  <a:pt x="72899" y="3307558"/>
                  <a:pt x="0" y="2964884"/>
                  <a:pt x="0" y="2605183"/>
                </a:cubicBezTo>
                <a:cubicBezTo>
                  <a:pt x="0" y="1166380"/>
                  <a:pt x="1166380" y="0"/>
                  <a:pt x="260518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E8EA24D0-C854-4AA8-B8FD-D252660D8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99731" y="1"/>
            <a:ext cx="4208478" cy="3678281"/>
          </a:xfrm>
          <a:custGeom>
            <a:avLst/>
            <a:gdLst>
              <a:gd name="connsiteX0" fmla="*/ 711074 w 4208478"/>
              <a:gd name="connsiteY0" fmla="*/ 0 h 3678281"/>
              <a:gd name="connsiteX1" fmla="*/ 3497404 w 4208478"/>
              <a:gd name="connsiteY1" fmla="*/ 0 h 3678281"/>
              <a:gd name="connsiteX2" fmla="*/ 3592161 w 4208478"/>
              <a:gd name="connsiteY2" fmla="*/ 86120 h 3678281"/>
              <a:gd name="connsiteX3" fmla="*/ 4208478 w 4208478"/>
              <a:gd name="connsiteY3" fmla="*/ 1574042 h 3678281"/>
              <a:gd name="connsiteX4" fmla="*/ 2104239 w 4208478"/>
              <a:gd name="connsiteY4" fmla="*/ 3678281 h 3678281"/>
              <a:gd name="connsiteX5" fmla="*/ 0 w 4208478"/>
              <a:gd name="connsiteY5" fmla="*/ 1574042 h 3678281"/>
              <a:gd name="connsiteX6" fmla="*/ 616318 w 4208478"/>
              <a:gd name="connsiteY6" fmla="*/ 86120 h 3678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08478" h="3678281">
                <a:moveTo>
                  <a:pt x="711074" y="0"/>
                </a:moveTo>
                <a:lnTo>
                  <a:pt x="3497404" y="0"/>
                </a:lnTo>
                <a:lnTo>
                  <a:pt x="3592161" y="86120"/>
                </a:lnTo>
                <a:cubicBezTo>
                  <a:pt x="3972953" y="466913"/>
                  <a:pt x="4208478" y="992973"/>
                  <a:pt x="4208478" y="1574042"/>
                </a:cubicBezTo>
                <a:cubicBezTo>
                  <a:pt x="4208478" y="2736181"/>
                  <a:pt x="3266378" y="3678281"/>
                  <a:pt x="2104239" y="3678281"/>
                </a:cubicBezTo>
                <a:cubicBezTo>
                  <a:pt x="942100" y="3678281"/>
                  <a:pt x="0" y="2736181"/>
                  <a:pt x="0" y="1574042"/>
                </a:cubicBezTo>
                <a:cubicBezTo>
                  <a:pt x="0" y="992973"/>
                  <a:pt x="235525" y="466913"/>
                  <a:pt x="616318" y="8612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Imagem 6" descr="Logotipo, nome da empresa&#10;&#10;Descrição gerada automaticamente">
            <a:extLst>
              <a:ext uri="{FF2B5EF4-FFF2-40B4-BE49-F238E27FC236}">
                <a16:creationId xmlns:a16="http://schemas.microsoft.com/office/drawing/2014/main" id="{FD256FB0-FEE2-8D73-C49A-A1C7E7EAD4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9286" y="270180"/>
            <a:ext cx="2709367" cy="2709367"/>
          </a:xfrm>
          <a:custGeom>
            <a:avLst/>
            <a:gdLst/>
            <a:ahLst/>
            <a:cxnLst/>
            <a:rect l="l" t="t" r="r" b="b"/>
            <a:pathLst>
              <a:path w="2833631" h="2677010">
                <a:moveTo>
                  <a:pt x="49418" y="0"/>
                </a:moveTo>
                <a:lnTo>
                  <a:pt x="2784213" y="0"/>
                </a:lnTo>
                <a:cubicBezTo>
                  <a:pt x="2811506" y="0"/>
                  <a:pt x="2833631" y="22125"/>
                  <a:pt x="2833631" y="49418"/>
                </a:cubicBezTo>
                <a:lnTo>
                  <a:pt x="2833631" y="2627592"/>
                </a:lnTo>
                <a:cubicBezTo>
                  <a:pt x="2833631" y="2654885"/>
                  <a:pt x="2811506" y="2677010"/>
                  <a:pt x="2784213" y="2677010"/>
                </a:cubicBezTo>
                <a:lnTo>
                  <a:pt x="49418" y="2677010"/>
                </a:lnTo>
                <a:cubicBezTo>
                  <a:pt x="22125" y="2677010"/>
                  <a:pt x="0" y="2654885"/>
                  <a:pt x="0" y="2627592"/>
                </a:cubicBezTo>
                <a:lnTo>
                  <a:pt x="0" y="49418"/>
                </a:lnTo>
                <a:cubicBezTo>
                  <a:pt x="0" y="22125"/>
                  <a:pt x="22125" y="0"/>
                  <a:pt x="49418" y="0"/>
                </a:cubicBezTo>
                <a:close/>
              </a:path>
            </a:pathLst>
          </a:custGeom>
        </p:spPr>
      </p:pic>
      <p:pic>
        <p:nvPicPr>
          <p:cNvPr id="5" name="Imagem 4" descr="Interface gráfica do usuário&#10;&#10;Descrição gerada automaticamente">
            <a:extLst>
              <a:ext uri="{FF2B5EF4-FFF2-40B4-BE49-F238E27FC236}">
                <a16:creationId xmlns:a16="http://schemas.microsoft.com/office/drawing/2014/main" id="{F35D3813-54A3-0EBB-D148-EF684ECCE7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" b="3"/>
          <a:stretch/>
        </p:blipFill>
        <p:spPr>
          <a:xfrm>
            <a:off x="8948285" y="3884066"/>
            <a:ext cx="2567230" cy="2567230"/>
          </a:xfrm>
          <a:custGeom>
            <a:avLst/>
            <a:gdLst/>
            <a:ahLst/>
            <a:cxnLst/>
            <a:rect l="l" t="t" r="r" b="b"/>
            <a:pathLst>
              <a:path w="2833631" h="2677010">
                <a:moveTo>
                  <a:pt x="49418" y="0"/>
                </a:moveTo>
                <a:lnTo>
                  <a:pt x="2784213" y="0"/>
                </a:lnTo>
                <a:cubicBezTo>
                  <a:pt x="2811506" y="0"/>
                  <a:pt x="2833631" y="22125"/>
                  <a:pt x="2833631" y="49418"/>
                </a:cubicBezTo>
                <a:lnTo>
                  <a:pt x="2833631" y="2627592"/>
                </a:lnTo>
                <a:cubicBezTo>
                  <a:pt x="2833631" y="2654885"/>
                  <a:pt x="2811506" y="2677010"/>
                  <a:pt x="2784213" y="2677010"/>
                </a:cubicBezTo>
                <a:lnTo>
                  <a:pt x="49418" y="2677010"/>
                </a:lnTo>
                <a:cubicBezTo>
                  <a:pt x="22125" y="2677010"/>
                  <a:pt x="0" y="2654885"/>
                  <a:pt x="0" y="2627592"/>
                </a:cubicBezTo>
                <a:lnTo>
                  <a:pt x="0" y="49418"/>
                </a:lnTo>
                <a:cubicBezTo>
                  <a:pt x="0" y="22125"/>
                  <a:pt x="22125" y="0"/>
                  <a:pt x="49418" y="0"/>
                </a:cubicBezTo>
                <a:close/>
              </a:path>
            </a:pathLst>
          </a:custGeom>
        </p:spPr>
      </p:pic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682F3B4-F25B-1FA7-5A54-9F93AF37D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9DA5-03A6-3F41-8F69-190C01738673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33330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3989186-0E8B-13B4-BB6B-AE73AE4CE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0943" y="238539"/>
            <a:ext cx="9650069" cy="14344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z="5400" b="1" dirty="0"/>
              <a:t>Métodos HTTP em Express</a:t>
            </a:r>
            <a:endParaRPr lang="pt-BR" sz="5400" dirty="0"/>
          </a:p>
        </p:txBody>
      </p:sp>
      <p:sp>
        <p:nvSpPr>
          <p:cNvPr id="34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FA01F3D-B151-A2AD-2499-4EA38AD70342}"/>
              </a:ext>
            </a:extLst>
          </p:cNvPr>
          <p:cNvSpPr txBox="1"/>
          <p:nvPr/>
        </p:nvSpPr>
        <p:spPr>
          <a:xfrm>
            <a:off x="572492" y="1939443"/>
            <a:ext cx="10972800" cy="46531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GET:</a:t>
            </a:r>
          </a:p>
          <a:p>
            <a:pPr marL="742950" lvl="1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000" dirty="0"/>
              <a:t>O método GET é usado para </a:t>
            </a:r>
            <a:r>
              <a:rPr lang="pt-BR" sz="2000" b="1" dirty="0">
                <a:solidFill>
                  <a:srgbClr val="FF0000"/>
                </a:solidFill>
              </a:rPr>
              <a:t>solicitar dados</a:t>
            </a:r>
            <a:r>
              <a:rPr lang="pt-BR" sz="2000" dirty="0"/>
              <a:t> de um recurso específico no servidor.</a:t>
            </a:r>
          </a:p>
          <a:p>
            <a:pPr marL="742950" lvl="1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000" dirty="0"/>
              <a:t>Ele é seguro e idempotente, o que significa que fazer várias solicitações GET para o mesmo recurso deve sempre retornar os mesmos resultados e não deve alterar o estado do servidor.</a:t>
            </a:r>
          </a:p>
          <a:p>
            <a:pPr marL="742950" lvl="1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000" dirty="0"/>
              <a:t>Em uma aplicação Express, você pode definir um manipulador de rota GET.</a:t>
            </a:r>
          </a:p>
          <a:p>
            <a:pPr marL="742950" lvl="1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pt-B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">
              <a:spcAft>
                <a:spcPts val="600"/>
              </a:spcAft>
            </a:pPr>
            <a:r>
              <a:rPr lang="pt-BR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app.get</a:t>
            </a:r>
            <a:r>
              <a:rPr lang="pt-BR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(‘/</a:t>
            </a:r>
            <a:r>
              <a:rPr lang="pt-BR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api</a:t>
            </a:r>
            <a:r>
              <a:rPr lang="pt-BR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pt-BR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pt-BR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(</a:t>
            </a:r>
            <a:r>
              <a:rPr lang="pt-BR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</a:t>
            </a:r>
            <a:r>
              <a:rPr lang="pt-BR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res) =&gt; {</a:t>
            </a:r>
          </a:p>
          <a:p>
            <a:pPr marL="57150">
              <a:spcAft>
                <a:spcPts val="600"/>
              </a:spcAft>
            </a:pPr>
            <a:r>
              <a:rPr lang="pt-BR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		// Lógica para recuperar e enviar dados de 			usuários</a:t>
            </a:r>
          </a:p>
          <a:p>
            <a:pPr marL="57150">
              <a:spcAft>
                <a:spcPts val="600"/>
              </a:spcAft>
            </a:pPr>
            <a:r>
              <a:rPr lang="pt-BR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});</a:t>
            </a:r>
          </a:p>
          <a:p>
            <a:pPr marL="57150">
              <a:spcAft>
                <a:spcPts val="600"/>
              </a:spcAft>
            </a:pPr>
            <a:endParaRPr lang="pt-BR" sz="2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Imagem 3" descr="Logotipo, nome da empresa&#10;&#10;Descrição gerada automaticamente">
            <a:extLst>
              <a:ext uri="{FF2B5EF4-FFF2-40B4-BE49-F238E27FC236}">
                <a16:creationId xmlns:a16="http://schemas.microsoft.com/office/drawing/2014/main" id="{7094D36D-C578-1FEE-CD11-3623D976B2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95"/>
          <a:stretch/>
        </p:blipFill>
        <p:spPr>
          <a:xfrm>
            <a:off x="572492" y="330473"/>
            <a:ext cx="1238282" cy="1287124"/>
          </a:xfrm>
          <a:prstGeom prst="rect">
            <a:avLst/>
          </a:prstGeom>
        </p:spPr>
      </p:pic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7439BBE-5484-EE21-F00C-4BEF95BB4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9DA5-03A6-3F41-8F69-190C01738673}" type="slidenum">
              <a:rPr lang="pt-BR" smtClean="0"/>
              <a:t>15</a:t>
            </a:fld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6A6FE6F-EF70-198A-CF47-5FBF63DB4E68}"/>
              </a:ext>
            </a:extLst>
          </p:cNvPr>
          <p:cNvSpPr txBox="1"/>
          <p:nvPr/>
        </p:nvSpPr>
        <p:spPr>
          <a:xfrm>
            <a:off x="39029" y="6420406"/>
            <a:ext cx="111809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b="1" i="1" dirty="0" err="1"/>
              <a:t>Idempotente</a:t>
            </a:r>
            <a:r>
              <a:rPr lang="pt-PT" b="1" i="1" dirty="0"/>
              <a:t>: </a:t>
            </a:r>
            <a:r>
              <a:rPr lang="pt-PT" i="1" dirty="0"/>
              <a:t>Que tem a propriedade de poder ser aplicado mais do que uma vez sem que o resultado se altere</a:t>
            </a:r>
            <a:endParaRPr lang="pt-BR" i="1" dirty="0"/>
          </a:p>
        </p:txBody>
      </p:sp>
    </p:spTree>
    <p:extLst>
      <p:ext uri="{BB962C8B-B14F-4D97-AF65-F5344CB8AC3E}">
        <p14:creationId xmlns:p14="http://schemas.microsoft.com/office/powerpoint/2010/main" val="42167576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3989186-0E8B-13B4-BB6B-AE73AE4CE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0943" y="238539"/>
            <a:ext cx="9650069" cy="14344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z="5400" b="1" dirty="0"/>
              <a:t>Métodos HTTP em Express</a:t>
            </a:r>
            <a:endParaRPr lang="pt-BR" sz="5400" dirty="0"/>
          </a:p>
        </p:txBody>
      </p:sp>
      <p:sp>
        <p:nvSpPr>
          <p:cNvPr id="34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FA01F3D-B151-A2AD-2499-4EA38AD70342}"/>
              </a:ext>
            </a:extLst>
          </p:cNvPr>
          <p:cNvSpPr txBox="1"/>
          <p:nvPr/>
        </p:nvSpPr>
        <p:spPr>
          <a:xfrm>
            <a:off x="572492" y="1939443"/>
            <a:ext cx="10972800" cy="46531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POST:</a:t>
            </a:r>
          </a:p>
          <a:p>
            <a:pPr marL="742950" lvl="1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000" dirty="0"/>
              <a:t>O método POST é usado para </a:t>
            </a:r>
            <a:r>
              <a:rPr lang="pt-BR" sz="2000" b="1" dirty="0">
                <a:solidFill>
                  <a:srgbClr val="FF0000"/>
                </a:solidFill>
              </a:rPr>
              <a:t>enviar dados</a:t>
            </a:r>
            <a:r>
              <a:rPr lang="pt-BR" sz="2000" dirty="0"/>
              <a:t> para o servidor para criar ou atualizar um recurso.</a:t>
            </a:r>
          </a:p>
          <a:p>
            <a:pPr marL="742950" lvl="1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000" dirty="0"/>
              <a:t>Ele é não idempotente, o que significa que fazer várias solicitações POST para criar o mesmo recurso resultará em diferentes resultados ou em múltiplas instâncias do recurso.</a:t>
            </a:r>
          </a:p>
          <a:p>
            <a:pPr marL="742950" lvl="1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000" dirty="0"/>
              <a:t>Em uma aplicação Express, você pode definir um manipulador de rota POST</a:t>
            </a:r>
            <a:endParaRPr lang="pt-B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">
              <a:spcAft>
                <a:spcPts val="600"/>
              </a:spcAft>
            </a:pPr>
            <a:r>
              <a:rPr lang="pt-BR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app.post</a:t>
            </a:r>
            <a:r>
              <a:rPr lang="pt-BR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(‘/</a:t>
            </a:r>
            <a:r>
              <a:rPr lang="pt-BR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api</a:t>
            </a:r>
            <a:r>
              <a:rPr lang="pt-BR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/post', (</a:t>
            </a:r>
            <a:r>
              <a:rPr lang="pt-BR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</a:t>
            </a:r>
            <a:r>
              <a:rPr lang="pt-BR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res) =&gt; {</a:t>
            </a:r>
          </a:p>
          <a:p>
            <a:pPr marL="57150">
              <a:spcAft>
                <a:spcPts val="600"/>
              </a:spcAft>
            </a:pPr>
            <a:r>
              <a:rPr lang="pt-BR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		// Lógica para criar um novo usuário com os dados 		enviados no corpo da requisição</a:t>
            </a:r>
          </a:p>
          <a:p>
            <a:pPr marL="57150">
              <a:spcAft>
                <a:spcPts val="600"/>
              </a:spcAft>
            </a:pPr>
            <a:r>
              <a:rPr lang="pt-BR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pt-BR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res.status</a:t>
            </a:r>
            <a:r>
              <a:rPr lang="pt-BR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(200).</a:t>
            </a:r>
            <a:r>
              <a:rPr lang="pt-BR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</a:t>
            </a:r>
            <a:r>
              <a:rPr lang="pt-BR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(“Recebido”);</a:t>
            </a:r>
          </a:p>
          <a:p>
            <a:pPr marL="57150">
              <a:spcAft>
                <a:spcPts val="600"/>
              </a:spcAft>
            </a:pPr>
            <a:r>
              <a:rPr lang="pt-BR" sz="24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});</a:t>
            </a:r>
            <a:endParaRPr lang="pt-BR" sz="2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Imagem 3" descr="Logotipo, nome da empresa&#10;&#10;Descrição gerada automaticamente">
            <a:extLst>
              <a:ext uri="{FF2B5EF4-FFF2-40B4-BE49-F238E27FC236}">
                <a16:creationId xmlns:a16="http://schemas.microsoft.com/office/drawing/2014/main" id="{7094D36D-C578-1FEE-CD11-3623D976B2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95"/>
          <a:stretch/>
        </p:blipFill>
        <p:spPr>
          <a:xfrm>
            <a:off x="572492" y="330473"/>
            <a:ext cx="1238282" cy="1287124"/>
          </a:xfrm>
          <a:prstGeom prst="rect">
            <a:avLst/>
          </a:prstGeom>
        </p:spPr>
      </p:pic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7439BBE-5484-EE21-F00C-4BEF95BB4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9DA5-03A6-3F41-8F69-190C01738673}" type="slidenum">
              <a:rPr lang="pt-BR" smtClean="0"/>
              <a:t>16</a:t>
            </a:fld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8062751-88BC-A4E2-B5B2-57A576F78C29}"/>
              </a:ext>
            </a:extLst>
          </p:cNvPr>
          <p:cNvSpPr txBox="1"/>
          <p:nvPr/>
        </p:nvSpPr>
        <p:spPr>
          <a:xfrm>
            <a:off x="39029" y="6420406"/>
            <a:ext cx="111809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b="1" i="1" dirty="0" err="1"/>
              <a:t>Idempotente</a:t>
            </a:r>
            <a:r>
              <a:rPr lang="pt-PT" b="1" i="1" dirty="0"/>
              <a:t>: </a:t>
            </a:r>
            <a:r>
              <a:rPr lang="pt-PT" i="1" dirty="0"/>
              <a:t>Que tem a propriedade de poder ser aplicado mais do que uma vez sem que o resultado se altere</a:t>
            </a:r>
            <a:endParaRPr lang="pt-BR" i="1" dirty="0"/>
          </a:p>
        </p:txBody>
      </p:sp>
    </p:spTree>
    <p:extLst>
      <p:ext uri="{BB962C8B-B14F-4D97-AF65-F5344CB8AC3E}">
        <p14:creationId xmlns:p14="http://schemas.microsoft.com/office/powerpoint/2010/main" val="9931807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3989186-0E8B-13B4-BB6B-AE73AE4CE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0943" y="238539"/>
            <a:ext cx="9650069" cy="14344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z="5400" b="1" dirty="0"/>
              <a:t>Métodos HTTP em Express</a:t>
            </a:r>
            <a:endParaRPr lang="pt-BR" sz="5400" dirty="0"/>
          </a:p>
        </p:txBody>
      </p:sp>
      <p:sp>
        <p:nvSpPr>
          <p:cNvPr id="34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FA01F3D-B151-A2AD-2499-4EA38AD70342}"/>
              </a:ext>
            </a:extLst>
          </p:cNvPr>
          <p:cNvSpPr txBox="1"/>
          <p:nvPr/>
        </p:nvSpPr>
        <p:spPr>
          <a:xfrm>
            <a:off x="572492" y="1939443"/>
            <a:ext cx="10972800" cy="448096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PUT:</a:t>
            </a:r>
          </a:p>
          <a:p>
            <a:pPr marL="742950" lvl="1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000" dirty="0"/>
              <a:t>O método PUT é usado para </a:t>
            </a:r>
            <a:r>
              <a:rPr lang="pt-BR" sz="2000" b="1" dirty="0">
                <a:solidFill>
                  <a:srgbClr val="FF0000"/>
                </a:solidFill>
              </a:rPr>
              <a:t>enviar dados</a:t>
            </a:r>
            <a:r>
              <a:rPr lang="pt-BR" sz="2000" dirty="0"/>
              <a:t> para o servidor para atualizar um </a:t>
            </a:r>
            <a:r>
              <a:rPr lang="pt-BR" sz="2000" b="1" dirty="0">
                <a:solidFill>
                  <a:srgbClr val="FF0000"/>
                </a:solidFill>
              </a:rPr>
              <a:t>recurso existente</a:t>
            </a:r>
            <a:r>
              <a:rPr lang="pt-BR" sz="2000" dirty="0"/>
              <a:t>.</a:t>
            </a:r>
          </a:p>
          <a:p>
            <a:pPr marL="742950" lvl="1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000" dirty="0"/>
              <a:t>Ele é idempotente, o que significa que fazer várias solicitações PUT para atualizar o mesmo recurso deve sempre resultar no mesmo estado do recurso.</a:t>
            </a:r>
          </a:p>
          <a:p>
            <a:pPr marL="742950" lvl="1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000" dirty="0"/>
              <a:t>Em uma aplicação Express, você pode definir um manipulador de rota PUT para lidar com solicitações PUT.</a:t>
            </a:r>
            <a:endParaRPr lang="pt-B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">
              <a:spcAft>
                <a:spcPts val="600"/>
              </a:spcAft>
            </a:pPr>
            <a:r>
              <a:rPr lang="pt-BR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app.put</a:t>
            </a:r>
            <a:r>
              <a:rPr lang="pt-BR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('/</a:t>
            </a:r>
            <a:r>
              <a:rPr lang="pt-BR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usuarios</a:t>
            </a:r>
            <a:r>
              <a:rPr lang="pt-BR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/:id', (</a:t>
            </a:r>
            <a:r>
              <a:rPr lang="pt-BR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</a:t>
            </a:r>
            <a:r>
              <a:rPr lang="pt-BR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res) =&gt; {</a:t>
            </a:r>
          </a:p>
          <a:p>
            <a:pPr marL="57150">
              <a:spcAft>
                <a:spcPts val="600"/>
              </a:spcAft>
            </a:pPr>
            <a:r>
              <a:rPr lang="pt-BR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		</a:t>
            </a:r>
            <a:r>
              <a:rPr lang="pt-BR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pt-BR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userId</a:t>
            </a:r>
            <a:r>
              <a:rPr lang="pt-BR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req.params.id</a:t>
            </a:r>
            <a:r>
              <a:rPr lang="pt-BR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57150">
              <a:spcAft>
                <a:spcPts val="600"/>
              </a:spcAft>
            </a:pPr>
            <a:r>
              <a:rPr lang="pt-BR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		// Lógica para atualizar o usuário com o ID 			fornecido com os dados enviados no corpo da 			requisição</a:t>
            </a:r>
          </a:p>
          <a:p>
            <a:pPr marL="57150">
              <a:spcAft>
                <a:spcPts val="600"/>
              </a:spcAft>
            </a:pPr>
            <a:r>
              <a:rPr lang="pt-BR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});</a:t>
            </a:r>
          </a:p>
          <a:p>
            <a:pPr marL="57150">
              <a:spcAft>
                <a:spcPts val="600"/>
              </a:spcAft>
            </a:pPr>
            <a:endParaRPr lang="pt-BR" sz="2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Imagem 3" descr="Logotipo, nome da empresa&#10;&#10;Descrição gerada automaticamente">
            <a:extLst>
              <a:ext uri="{FF2B5EF4-FFF2-40B4-BE49-F238E27FC236}">
                <a16:creationId xmlns:a16="http://schemas.microsoft.com/office/drawing/2014/main" id="{7094D36D-C578-1FEE-CD11-3623D976B2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95"/>
          <a:stretch/>
        </p:blipFill>
        <p:spPr>
          <a:xfrm>
            <a:off x="572492" y="330473"/>
            <a:ext cx="1238282" cy="1287124"/>
          </a:xfrm>
          <a:prstGeom prst="rect">
            <a:avLst/>
          </a:prstGeom>
        </p:spPr>
      </p:pic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7439BBE-5484-EE21-F00C-4BEF95BB4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9DA5-03A6-3F41-8F69-190C01738673}" type="slidenum">
              <a:rPr lang="pt-BR" smtClean="0"/>
              <a:t>17</a:t>
            </a:fld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8062751-88BC-A4E2-B5B2-57A576F78C29}"/>
              </a:ext>
            </a:extLst>
          </p:cNvPr>
          <p:cNvSpPr txBox="1"/>
          <p:nvPr/>
        </p:nvSpPr>
        <p:spPr>
          <a:xfrm>
            <a:off x="39029" y="6420406"/>
            <a:ext cx="111809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b="1" i="1" dirty="0" err="1"/>
              <a:t>Idempotente</a:t>
            </a:r>
            <a:r>
              <a:rPr lang="pt-PT" b="1" i="1" dirty="0"/>
              <a:t>: </a:t>
            </a:r>
            <a:r>
              <a:rPr lang="pt-PT" i="1" dirty="0"/>
              <a:t>Que tem a propriedade de poder ser aplicado mais do que uma vez sem que o resultado se altere</a:t>
            </a:r>
            <a:endParaRPr lang="pt-BR" i="1" dirty="0"/>
          </a:p>
        </p:txBody>
      </p:sp>
    </p:spTree>
    <p:extLst>
      <p:ext uri="{BB962C8B-B14F-4D97-AF65-F5344CB8AC3E}">
        <p14:creationId xmlns:p14="http://schemas.microsoft.com/office/powerpoint/2010/main" val="19508712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3989186-0E8B-13B4-BB6B-AE73AE4CE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0943" y="238539"/>
            <a:ext cx="9650069" cy="14344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z="5400" b="1" dirty="0"/>
              <a:t>Métodos HTTP em Express</a:t>
            </a:r>
            <a:endParaRPr lang="pt-BR" sz="5400" dirty="0"/>
          </a:p>
        </p:txBody>
      </p:sp>
      <p:sp>
        <p:nvSpPr>
          <p:cNvPr id="34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FA01F3D-B151-A2AD-2499-4EA38AD70342}"/>
              </a:ext>
            </a:extLst>
          </p:cNvPr>
          <p:cNvSpPr txBox="1"/>
          <p:nvPr/>
        </p:nvSpPr>
        <p:spPr>
          <a:xfrm>
            <a:off x="572492" y="1939443"/>
            <a:ext cx="10972800" cy="44809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DELETE:</a:t>
            </a:r>
          </a:p>
          <a:p>
            <a:pPr marL="742950" lvl="1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000" dirty="0"/>
              <a:t>O método DELETE é usado para solicitar a exclusão de um recurso específico no servidor.</a:t>
            </a:r>
          </a:p>
          <a:p>
            <a:pPr marL="742950" lvl="1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000" dirty="0"/>
              <a:t>Ele é idempotente, o que significa que fazer várias solicitações DELETE para excluir o mesmo recurso deve sempre resultar no mesmo estado do servidor.</a:t>
            </a:r>
          </a:p>
          <a:p>
            <a:pPr marL="742950" lvl="1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000" dirty="0"/>
              <a:t>Em uma aplicação Express, você pode definir um manipulador de rota DELETE para lidar com solicitações DELETE.</a:t>
            </a:r>
            <a:endParaRPr lang="pt-B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">
              <a:spcAft>
                <a:spcPts val="600"/>
              </a:spcAft>
            </a:pPr>
            <a:r>
              <a:rPr lang="pt-BR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app.delete</a:t>
            </a:r>
            <a:r>
              <a:rPr lang="pt-BR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('/</a:t>
            </a:r>
            <a:r>
              <a:rPr lang="pt-BR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usuarios</a:t>
            </a:r>
            <a:r>
              <a:rPr lang="pt-BR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/:id', (</a:t>
            </a:r>
            <a:r>
              <a:rPr lang="pt-BR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</a:t>
            </a:r>
            <a:r>
              <a:rPr lang="pt-BR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res) =&gt; {</a:t>
            </a:r>
          </a:p>
          <a:p>
            <a:pPr marL="57150">
              <a:spcAft>
                <a:spcPts val="600"/>
              </a:spcAft>
            </a:pPr>
            <a:r>
              <a:rPr lang="pt-BR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		</a:t>
            </a:r>
            <a:r>
              <a:rPr lang="pt-BR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pt-BR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userId</a:t>
            </a:r>
            <a:r>
              <a:rPr lang="pt-BR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req.params.id</a:t>
            </a:r>
            <a:r>
              <a:rPr lang="pt-BR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57150">
              <a:spcAft>
                <a:spcPts val="600"/>
              </a:spcAft>
            </a:pPr>
            <a:r>
              <a:rPr lang="pt-BR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		// Lógica para excluir o usuário com o ID 			fornecido</a:t>
            </a:r>
          </a:p>
          <a:p>
            <a:pPr marL="57150">
              <a:spcAft>
                <a:spcPts val="600"/>
              </a:spcAft>
            </a:pPr>
            <a:r>
              <a:rPr lang="pt-BR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});</a:t>
            </a:r>
          </a:p>
          <a:p>
            <a:pPr marL="57150">
              <a:spcAft>
                <a:spcPts val="600"/>
              </a:spcAft>
            </a:pPr>
            <a:endParaRPr lang="pt-BR" sz="2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">
              <a:spcAft>
                <a:spcPts val="600"/>
              </a:spcAft>
            </a:pPr>
            <a:endParaRPr lang="pt-BR" sz="2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Imagem 3" descr="Logotipo, nome da empresa&#10;&#10;Descrição gerada automaticamente">
            <a:extLst>
              <a:ext uri="{FF2B5EF4-FFF2-40B4-BE49-F238E27FC236}">
                <a16:creationId xmlns:a16="http://schemas.microsoft.com/office/drawing/2014/main" id="{7094D36D-C578-1FEE-CD11-3623D976B2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95"/>
          <a:stretch/>
        </p:blipFill>
        <p:spPr>
          <a:xfrm>
            <a:off x="572492" y="330473"/>
            <a:ext cx="1238282" cy="1287124"/>
          </a:xfrm>
          <a:prstGeom prst="rect">
            <a:avLst/>
          </a:prstGeom>
        </p:spPr>
      </p:pic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7439BBE-5484-EE21-F00C-4BEF95BB4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9DA5-03A6-3F41-8F69-190C01738673}" type="slidenum">
              <a:rPr lang="pt-BR" smtClean="0"/>
              <a:t>18</a:t>
            </a:fld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8062751-88BC-A4E2-B5B2-57A576F78C29}"/>
              </a:ext>
            </a:extLst>
          </p:cNvPr>
          <p:cNvSpPr txBox="1"/>
          <p:nvPr/>
        </p:nvSpPr>
        <p:spPr>
          <a:xfrm>
            <a:off x="39029" y="6420406"/>
            <a:ext cx="111809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b="1" i="1" dirty="0" err="1"/>
              <a:t>Idempotente</a:t>
            </a:r>
            <a:r>
              <a:rPr lang="pt-PT" b="1" i="1" dirty="0"/>
              <a:t>: </a:t>
            </a:r>
            <a:r>
              <a:rPr lang="pt-PT" i="1" dirty="0"/>
              <a:t>Que tem a propriedade de poder ser aplicado mais do que uma vez sem que o resultado se altere</a:t>
            </a:r>
            <a:endParaRPr lang="pt-BR" i="1" dirty="0"/>
          </a:p>
        </p:txBody>
      </p:sp>
    </p:spTree>
    <p:extLst>
      <p:ext uri="{BB962C8B-B14F-4D97-AF65-F5344CB8AC3E}">
        <p14:creationId xmlns:p14="http://schemas.microsoft.com/office/powerpoint/2010/main" val="19855829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1C4FDBE2-32F7-4AC4-A40C-C51C65B1D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Arc 28">
            <a:extLst>
              <a:ext uri="{FF2B5EF4-FFF2-40B4-BE49-F238E27FC236}">
                <a16:creationId xmlns:a16="http://schemas.microsoft.com/office/drawing/2014/main" id="{E2B33195-5BCA-4BB7-A82D-67395226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604789">
            <a:off x="675639" y="775849"/>
            <a:ext cx="2987899" cy="2987899"/>
          </a:xfrm>
          <a:prstGeom prst="arc">
            <a:avLst>
              <a:gd name="adj1" fmla="val 14455503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76FBF47-DE38-EA5B-B3CB-111C741506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2817" y="1370171"/>
            <a:ext cx="4425551" cy="2387600"/>
          </a:xfrm>
        </p:spPr>
        <p:txBody>
          <a:bodyPr>
            <a:normAutofit/>
          </a:bodyPr>
          <a:lstStyle/>
          <a:p>
            <a:pPr algn="l"/>
            <a:r>
              <a:rPr lang="pt-BR" sz="5100" dirty="0">
                <a:solidFill>
                  <a:srgbClr val="FFFF00"/>
                </a:solidFill>
              </a:rPr>
              <a:t>Definindo a Arquitetura do servidor de API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44572C6-8DC4-2BA9-042C-E9D986C854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2817" y="3849845"/>
            <a:ext cx="6921055" cy="587919"/>
          </a:xfrm>
        </p:spPr>
        <p:txBody>
          <a:bodyPr>
            <a:normAutofit/>
          </a:bodyPr>
          <a:lstStyle/>
          <a:p>
            <a:pPr algn="l"/>
            <a:r>
              <a:rPr lang="pt-BR" dirty="0">
                <a:solidFill>
                  <a:srgbClr val="FFFFFF"/>
                </a:solidFill>
              </a:rPr>
              <a:t>Prof. Dr. Anderson Rodrigues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F8AD9F3-9AF6-494F-83A3-2F6775639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5976" y="2130090"/>
            <a:ext cx="457824" cy="44540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11156773-3FB3-46D9-9F87-8212874048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13872" y="3116072"/>
            <a:ext cx="4378128" cy="3741928"/>
          </a:xfrm>
          <a:custGeom>
            <a:avLst/>
            <a:gdLst>
              <a:gd name="connsiteX0" fmla="*/ 2605183 w 4378128"/>
              <a:gd name="connsiteY0" fmla="*/ 0 h 3741928"/>
              <a:gd name="connsiteX1" fmla="*/ 4262321 w 4378128"/>
              <a:gd name="connsiteY1" fmla="*/ 594897 h 3741928"/>
              <a:gd name="connsiteX2" fmla="*/ 4378128 w 4378128"/>
              <a:gd name="connsiteY2" fmla="*/ 700149 h 3741928"/>
              <a:gd name="connsiteX3" fmla="*/ 4378128 w 4378128"/>
              <a:gd name="connsiteY3" fmla="*/ 3741928 h 3741928"/>
              <a:gd name="connsiteX4" fmla="*/ 263831 w 4378128"/>
              <a:gd name="connsiteY4" fmla="*/ 3741928 h 3741928"/>
              <a:gd name="connsiteX5" fmla="*/ 204729 w 4378128"/>
              <a:gd name="connsiteY5" fmla="*/ 3619238 h 3741928"/>
              <a:gd name="connsiteX6" fmla="*/ 0 w 4378128"/>
              <a:gd name="connsiteY6" fmla="*/ 2605183 h 3741928"/>
              <a:gd name="connsiteX7" fmla="*/ 2605183 w 4378128"/>
              <a:gd name="connsiteY7" fmla="*/ 0 h 3741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78128" h="3741928">
                <a:moveTo>
                  <a:pt x="2605183" y="0"/>
                </a:moveTo>
                <a:cubicBezTo>
                  <a:pt x="3234659" y="0"/>
                  <a:pt x="3811992" y="223253"/>
                  <a:pt x="4262321" y="594897"/>
                </a:cubicBezTo>
                <a:lnTo>
                  <a:pt x="4378128" y="700149"/>
                </a:lnTo>
                <a:lnTo>
                  <a:pt x="4378128" y="3741928"/>
                </a:lnTo>
                <a:lnTo>
                  <a:pt x="263831" y="3741928"/>
                </a:lnTo>
                <a:lnTo>
                  <a:pt x="204729" y="3619238"/>
                </a:lnTo>
                <a:cubicBezTo>
                  <a:pt x="72899" y="3307558"/>
                  <a:pt x="0" y="2964884"/>
                  <a:pt x="0" y="2605183"/>
                </a:cubicBezTo>
                <a:cubicBezTo>
                  <a:pt x="0" y="1166380"/>
                  <a:pt x="1166380" y="0"/>
                  <a:pt x="260518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E8EA24D0-C854-4AA8-B8FD-D252660D8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99731" y="1"/>
            <a:ext cx="4208478" cy="3678281"/>
          </a:xfrm>
          <a:custGeom>
            <a:avLst/>
            <a:gdLst>
              <a:gd name="connsiteX0" fmla="*/ 711074 w 4208478"/>
              <a:gd name="connsiteY0" fmla="*/ 0 h 3678281"/>
              <a:gd name="connsiteX1" fmla="*/ 3497404 w 4208478"/>
              <a:gd name="connsiteY1" fmla="*/ 0 h 3678281"/>
              <a:gd name="connsiteX2" fmla="*/ 3592161 w 4208478"/>
              <a:gd name="connsiteY2" fmla="*/ 86120 h 3678281"/>
              <a:gd name="connsiteX3" fmla="*/ 4208478 w 4208478"/>
              <a:gd name="connsiteY3" fmla="*/ 1574042 h 3678281"/>
              <a:gd name="connsiteX4" fmla="*/ 2104239 w 4208478"/>
              <a:gd name="connsiteY4" fmla="*/ 3678281 h 3678281"/>
              <a:gd name="connsiteX5" fmla="*/ 0 w 4208478"/>
              <a:gd name="connsiteY5" fmla="*/ 1574042 h 3678281"/>
              <a:gd name="connsiteX6" fmla="*/ 616318 w 4208478"/>
              <a:gd name="connsiteY6" fmla="*/ 86120 h 3678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08478" h="3678281">
                <a:moveTo>
                  <a:pt x="711074" y="0"/>
                </a:moveTo>
                <a:lnTo>
                  <a:pt x="3497404" y="0"/>
                </a:lnTo>
                <a:lnTo>
                  <a:pt x="3592161" y="86120"/>
                </a:lnTo>
                <a:cubicBezTo>
                  <a:pt x="3972953" y="466913"/>
                  <a:pt x="4208478" y="992973"/>
                  <a:pt x="4208478" y="1574042"/>
                </a:cubicBezTo>
                <a:cubicBezTo>
                  <a:pt x="4208478" y="2736181"/>
                  <a:pt x="3266378" y="3678281"/>
                  <a:pt x="2104239" y="3678281"/>
                </a:cubicBezTo>
                <a:cubicBezTo>
                  <a:pt x="942100" y="3678281"/>
                  <a:pt x="0" y="2736181"/>
                  <a:pt x="0" y="1574042"/>
                </a:cubicBezTo>
                <a:cubicBezTo>
                  <a:pt x="0" y="992973"/>
                  <a:pt x="235525" y="466913"/>
                  <a:pt x="616318" y="8612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Imagem 6" descr="Logotipo, nome da empresa&#10;&#10;Descrição gerada automaticamente">
            <a:extLst>
              <a:ext uri="{FF2B5EF4-FFF2-40B4-BE49-F238E27FC236}">
                <a16:creationId xmlns:a16="http://schemas.microsoft.com/office/drawing/2014/main" id="{FD256FB0-FEE2-8D73-C49A-A1C7E7EAD4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9286" y="270180"/>
            <a:ext cx="2709367" cy="2709367"/>
          </a:xfrm>
          <a:custGeom>
            <a:avLst/>
            <a:gdLst/>
            <a:ahLst/>
            <a:cxnLst/>
            <a:rect l="l" t="t" r="r" b="b"/>
            <a:pathLst>
              <a:path w="2833631" h="2677010">
                <a:moveTo>
                  <a:pt x="49418" y="0"/>
                </a:moveTo>
                <a:lnTo>
                  <a:pt x="2784213" y="0"/>
                </a:lnTo>
                <a:cubicBezTo>
                  <a:pt x="2811506" y="0"/>
                  <a:pt x="2833631" y="22125"/>
                  <a:pt x="2833631" y="49418"/>
                </a:cubicBezTo>
                <a:lnTo>
                  <a:pt x="2833631" y="2627592"/>
                </a:lnTo>
                <a:cubicBezTo>
                  <a:pt x="2833631" y="2654885"/>
                  <a:pt x="2811506" y="2677010"/>
                  <a:pt x="2784213" y="2677010"/>
                </a:cubicBezTo>
                <a:lnTo>
                  <a:pt x="49418" y="2677010"/>
                </a:lnTo>
                <a:cubicBezTo>
                  <a:pt x="22125" y="2677010"/>
                  <a:pt x="0" y="2654885"/>
                  <a:pt x="0" y="2627592"/>
                </a:cubicBezTo>
                <a:lnTo>
                  <a:pt x="0" y="49418"/>
                </a:lnTo>
                <a:cubicBezTo>
                  <a:pt x="0" y="22125"/>
                  <a:pt x="22125" y="0"/>
                  <a:pt x="49418" y="0"/>
                </a:cubicBezTo>
                <a:close/>
              </a:path>
            </a:pathLst>
          </a:custGeom>
        </p:spPr>
      </p:pic>
      <p:pic>
        <p:nvPicPr>
          <p:cNvPr id="5" name="Imagem 4" descr="Interface gráfica do usuário&#10;&#10;Descrição gerada automaticamente">
            <a:extLst>
              <a:ext uri="{FF2B5EF4-FFF2-40B4-BE49-F238E27FC236}">
                <a16:creationId xmlns:a16="http://schemas.microsoft.com/office/drawing/2014/main" id="{F35D3813-54A3-0EBB-D148-EF684ECCE7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" b="3"/>
          <a:stretch/>
        </p:blipFill>
        <p:spPr>
          <a:xfrm>
            <a:off x="8948285" y="3884066"/>
            <a:ext cx="2567230" cy="2567230"/>
          </a:xfrm>
          <a:custGeom>
            <a:avLst/>
            <a:gdLst/>
            <a:ahLst/>
            <a:cxnLst/>
            <a:rect l="l" t="t" r="r" b="b"/>
            <a:pathLst>
              <a:path w="2833631" h="2677010">
                <a:moveTo>
                  <a:pt x="49418" y="0"/>
                </a:moveTo>
                <a:lnTo>
                  <a:pt x="2784213" y="0"/>
                </a:lnTo>
                <a:cubicBezTo>
                  <a:pt x="2811506" y="0"/>
                  <a:pt x="2833631" y="22125"/>
                  <a:pt x="2833631" y="49418"/>
                </a:cubicBezTo>
                <a:lnTo>
                  <a:pt x="2833631" y="2627592"/>
                </a:lnTo>
                <a:cubicBezTo>
                  <a:pt x="2833631" y="2654885"/>
                  <a:pt x="2811506" y="2677010"/>
                  <a:pt x="2784213" y="2677010"/>
                </a:cubicBezTo>
                <a:lnTo>
                  <a:pt x="49418" y="2677010"/>
                </a:lnTo>
                <a:cubicBezTo>
                  <a:pt x="22125" y="2677010"/>
                  <a:pt x="0" y="2654885"/>
                  <a:pt x="0" y="2627592"/>
                </a:cubicBezTo>
                <a:lnTo>
                  <a:pt x="0" y="49418"/>
                </a:lnTo>
                <a:cubicBezTo>
                  <a:pt x="0" y="22125"/>
                  <a:pt x="22125" y="0"/>
                  <a:pt x="49418" y="0"/>
                </a:cubicBezTo>
                <a:close/>
              </a:path>
            </a:pathLst>
          </a:custGeom>
        </p:spPr>
      </p:pic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682F3B4-F25B-1FA7-5A54-9F93AF37D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9DA5-03A6-3F41-8F69-190C01738673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1110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3989186-0E8B-13B4-BB6B-AE73AE4CE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0943" y="238539"/>
            <a:ext cx="9650069" cy="14344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z="5400" b="1" dirty="0"/>
              <a:t>Introdução ao Express</a:t>
            </a:r>
            <a:endParaRPr lang="pt-BR" sz="5400" dirty="0"/>
          </a:p>
        </p:txBody>
      </p:sp>
      <p:sp>
        <p:nvSpPr>
          <p:cNvPr id="34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FA01F3D-B151-A2AD-2499-4EA38AD70342}"/>
              </a:ext>
            </a:extLst>
          </p:cNvPr>
          <p:cNvSpPr txBox="1"/>
          <p:nvPr/>
        </p:nvSpPr>
        <p:spPr>
          <a:xfrm>
            <a:off x="572492" y="1948069"/>
            <a:ext cx="9497337" cy="46531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800" b="1" dirty="0"/>
              <a:t>O que é o Express ?</a:t>
            </a:r>
          </a:p>
          <a:p>
            <a:pPr marL="28575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800" b="1" dirty="0"/>
              <a:t>Por que usar o Express ?</a:t>
            </a:r>
          </a:p>
          <a:p>
            <a:pPr marL="28575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800" b="1" dirty="0"/>
              <a:t>Configuração inicial de um projeto Express</a:t>
            </a:r>
          </a:p>
          <a:p>
            <a:pPr marL="28575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800" b="1" dirty="0"/>
              <a:t>Criando um servidor básico com Express</a:t>
            </a:r>
          </a:p>
          <a:p>
            <a:pPr marL="28575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800" b="1" dirty="0"/>
              <a:t>Roteamento em Express</a:t>
            </a:r>
            <a:endParaRPr lang="pt-BR" sz="2800" dirty="0"/>
          </a:p>
        </p:txBody>
      </p:sp>
      <p:pic>
        <p:nvPicPr>
          <p:cNvPr id="4" name="Imagem 3" descr="Logotipo, nome da empresa&#10;&#10;Descrição gerada automaticamente">
            <a:extLst>
              <a:ext uri="{FF2B5EF4-FFF2-40B4-BE49-F238E27FC236}">
                <a16:creationId xmlns:a16="http://schemas.microsoft.com/office/drawing/2014/main" id="{7094D36D-C578-1FEE-CD11-3623D976B2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95"/>
          <a:stretch/>
        </p:blipFill>
        <p:spPr>
          <a:xfrm>
            <a:off x="572492" y="330473"/>
            <a:ext cx="1238282" cy="1287124"/>
          </a:xfrm>
          <a:prstGeom prst="rect">
            <a:avLst/>
          </a:prstGeom>
        </p:spPr>
      </p:pic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7439BBE-5484-EE21-F00C-4BEF95BB4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9DA5-03A6-3F41-8F69-190C01738673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75583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3989186-0E8B-13B4-BB6B-AE73AE4CE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0943" y="238539"/>
            <a:ext cx="9650069" cy="14344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z="5400" b="1" dirty="0"/>
              <a:t>Camadas do servidor de API</a:t>
            </a:r>
            <a:endParaRPr lang="pt-BR" sz="5400" dirty="0"/>
          </a:p>
        </p:txBody>
      </p:sp>
      <p:sp>
        <p:nvSpPr>
          <p:cNvPr id="34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 descr="Logotipo, nome da empresa&#10;&#10;Descrição gerada automaticamente">
            <a:extLst>
              <a:ext uri="{FF2B5EF4-FFF2-40B4-BE49-F238E27FC236}">
                <a16:creationId xmlns:a16="http://schemas.microsoft.com/office/drawing/2014/main" id="{7094D36D-C578-1FEE-CD11-3623D976B2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95"/>
          <a:stretch/>
        </p:blipFill>
        <p:spPr>
          <a:xfrm>
            <a:off x="572492" y="330473"/>
            <a:ext cx="1238282" cy="1287124"/>
          </a:xfrm>
          <a:prstGeom prst="rect">
            <a:avLst/>
          </a:prstGeom>
        </p:spPr>
      </p:pic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7439BBE-5484-EE21-F00C-4BEF95BB4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9DA5-03A6-3F41-8F69-190C01738673}" type="slidenum">
              <a:rPr lang="pt-BR" smtClean="0"/>
              <a:t>20</a:t>
            </a:fld>
            <a:endParaRPr lang="pt-BR"/>
          </a:p>
        </p:txBody>
      </p:sp>
      <p:graphicFrame>
        <p:nvGraphicFramePr>
          <p:cNvPr id="8" name="Diagrama 7">
            <a:extLst>
              <a:ext uri="{FF2B5EF4-FFF2-40B4-BE49-F238E27FC236}">
                <a16:creationId xmlns:a16="http://schemas.microsoft.com/office/drawing/2014/main" id="{FF150F9D-0496-EBA5-6752-BDCBB5EA998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55476549"/>
              </p:ext>
            </p:extLst>
          </p:nvPr>
        </p:nvGraphicFramePr>
        <p:xfrm>
          <a:off x="2994658" y="2122377"/>
          <a:ext cx="7516669" cy="43196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Cilindro 8">
            <a:extLst>
              <a:ext uri="{FF2B5EF4-FFF2-40B4-BE49-F238E27FC236}">
                <a16:creationId xmlns:a16="http://schemas.microsoft.com/office/drawing/2014/main" id="{D868B3F7-03D5-E463-CBD0-8A1CB176EB29}"/>
              </a:ext>
            </a:extLst>
          </p:cNvPr>
          <p:cNvSpPr/>
          <p:nvPr/>
        </p:nvSpPr>
        <p:spPr>
          <a:xfrm>
            <a:off x="824086" y="3744068"/>
            <a:ext cx="1479470" cy="1435694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Gerenciador de Dados</a:t>
            </a:r>
          </a:p>
        </p:txBody>
      </p:sp>
      <p:sp>
        <p:nvSpPr>
          <p:cNvPr id="10" name="Seta para a Esquerda e para a Direita 9">
            <a:extLst>
              <a:ext uri="{FF2B5EF4-FFF2-40B4-BE49-F238E27FC236}">
                <a16:creationId xmlns:a16="http://schemas.microsoft.com/office/drawing/2014/main" id="{477B1434-5C1B-968A-059A-60277777097A}"/>
              </a:ext>
            </a:extLst>
          </p:cNvPr>
          <p:cNvSpPr/>
          <p:nvPr/>
        </p:nvSpPr>
        <p:spPr>
          <a:xfrm>
            <a:off x="4219075" y="4392011"/>
            <a:ext cx="469008" cy="335813"/>
          </a:xfrm>
          <a:prstGeom prst="left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eta para a Esquerda e para a Direita 10">
            <a:extLst>
              <a:ext uri="{FF2B5EF4-FFF2-40B4-BE49-F238E27FC236}">
                <a16:creationId xmlns:a16="http://schemas.microsoft.com/office/drawing/2014/main" id="{EDB4D3E7-4378-A8C3-4025-6350A660EC84}"/>
              </a:ext>
            </a:extLst>
          </p:cNvPr>
          <p:cNvSpPr/>
          <p:nvPr/>
        </p:nvSpPr>
        <p:spPr>
          <a:xfrm>
            <a:off x="5738124" y="4397020"/>
            <a:ext cx="469008" cy="335813"/>
          </a:xfrm>
          <a:prstGeom prst="left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Seta para a Esquerda e para a Direita 11">
            <a:extLst>
              <a:ext uri="{FF2B5EF4-FFF2-40B4-BE49-F238E27FC236}">
                <a16:creationId xmlns:a16="http://schemas.microsoft.com/office/drawing/2014/main" id="{D25535E7-21C3-93AF-DED5-99346CEED24E}"/>
              </a:ext>
            </a:extLst>
          </p:cNvPr>
          <p:cNvSpPr/>
          <p:nvPr/>
        </p:nvSpPr>
        <p:spPr>
          <a:xfrm>
            <a:off x="7269415" y="4392010"/>
            <a:ext cx="469008" cy="335813"/>
          </a:xfrm>
          <a:prstGeom prst="left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Seta para a Esquerda e para a Direita 12">
            <a:extLst>
              <a:ext uri="{FF2B5EF4-FFF2-40B4-BE49-F238E27FC236}">
                <a16:creationId xmlns:a16="http://schemas.microsoft.com/office/drawing/2014/main" id="{4A05E6D4-E3F3-3BA1-03B7-0C2A3C1B7707}"/>
              </a:ext>
            </a:extLst>
          </p:cNvPr>
          <p:cNvSpPr/>
          <p:nvPr/>
        </p:nvSpPr>
        <p:spPr>
          <a:xfrm>
            <a:off x="2326217" y="4350590"/>
            <a:ext cx="668440" cy="335813"/>
          </a:xfrm>
          <a:prstGeom prst="left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Seta para a Esquerda e para a Direita 2">
            <a:extLst>
              <a:ext uri="{FF2B5EF4-FFF2-40B4-BE49-F238E27FC236}">
                <a16:creationId xmlns:a16="http://schemas.microsoft.com/office/drawing/2014/main" id="{1638F80B-F095-5FD7-52DF-0EBCC6C25A57}"/>
              </a:ext>
            </a:extLst>
          </p:cNvPr>
          <p:cNvSpPr/>
          <p:nvPr/>
        </p:nvSpPr>
        <p:spPr>
          <a:xfrm>
            <a:off x="8800706" y="4388473"/>
            <a:ext cx="469008" cy="335813"/>
          </a:xfrm>
          <a:prstGeom prst="left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70596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3989186-0E8B-13B4-BB6B-AE73AE4CE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0943" y="238539"/>
            <a:ext cx="9650069" cy="14344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z="5400" b="1" dirty="0"/>
              <a:t>Camada de Modelo de Dados</a:t>
            </a:r>
            <a:endParaRPr lang="pt-BR" sz="5400" dirty="0"/>
          </a:p>
        </p:txBody>
      </p:sp>
      <p:sp>
        <p:nvSpPr>
          <p:cNvPr id="34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FA01F3D-B151-A2AD-2499-4EA38AD70342}"/>
              </a:ext>
            </a:extLst>
          </p:cNvPr>
          <p:cNvSpPr txBox="1"/>
          <p:nvPr/>
        </p:nvSpPr>
        <p:spPr>
          <a:xfrm>
            <a:off x="572492" y="1939443"/>
            <a:ext cx="10972800" cy="44809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Importa os módulos necessários ao acesso ao gerenciador de banco de dados usado no projeto.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Ex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Postgres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MySql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, SQL Server, etc.</a:t>
            </a:r>
          </a:p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Define as classes que representarão as entidades físicas no banco de dados.</a:t>
            </a:r>
          </a:p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Garante a integridade e a corretude dos dados que serão </a:t>
            </a: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persistidos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57150">
              <a:spcAft>
                <a:spcPts val="600"/>
              </a:spcAft>
            </a:pP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Trata os erros referentes às operações realizadas no banco de dados.</a:t>
            </a: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">
              <a:spcAft>
                <a:spcPts val="600"/>
              </a:spcAft>
            </a:pPr>
            <a:endParaRPr lang="pt-BR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 descr="Logotipo, nome da empresa&#10;&#10;Descrição gerada automaticamente">
            <a:extLst>
              <a:ext uri="{FF2B5EF4-FFF2-40B4-BE49-F238E27FC236}">
                <a16:creationId xmlns:a16="http://schemas.microsoft.com/office/drawing/2014/main" id="{7094D36D-C578-1FEE-CD11-3623D976B2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95"/>
          <a:stretch/>
        </p:blipFill>
        <p:spPr>
          <a:xfrm>
            <a:off x="572492" y="330473"/>
            <a:ext cx="1238282" cy="1287124"/>
          </a:xfrm>
          <a:prstGeom prst="rect">
            <a:avLst/>
          </a:prstGeom>
        </p:spPr>
      </p:pic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7439BBE-5484-EE21-F00C-4BEF95BB4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9DA5-03A6-3F41-8F69-190C01738673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25026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3989186-0E8B-13B4-BB6B-AE73AE4CE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0943" y="238539"/>
            <a:ext cx="9650069" cy="14344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z="5400" b="1" dirty="0"/>
              <a:t>Camada de Serviços</a:t>
            </a:r>
            <a:endParaRPr lang="pt-BR" sz="5400" dirty="0"/>
          </a:p>
        </p:txBody>
      </p:sp>
      <p:sp>
        <p:nvSpPr>
          <p:cNvPr id="34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FA01F3D-B151-A2AD-2499-4EA38AD70342}"/>
              </a:ext>
            </a:extLst>
          </p:cNvPr>
          <p:cNvSpPr txBox="1"/>
          <p:nvPr/>
        </p:nvSpPr>
        <p:spPr>
          <a:xfrm>
            <a:off x="572492" y="1939443"/>
            <a:ext cx="10972800" cy="44809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Implementa as funcionalidades referentes ao negócio da aplicação.</a:t>
            </a:r>
          </a:p>
          <a:p>
            <a:pPr marL="285750" indent="-2286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Isola as funcionalidades do negócio das requisições HTTP</a:t>
            </a:r>
          </a:p>
          <a:p>
            <a:pPr marL="285750" indent="-2286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Valida os dados de acordo com as regras do negócio.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Ex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: Validar CPF.</a:t>
            </a:r>
          </a:p>
          <a:p>
            <a:pPr marL="285750" indent="-2286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Trata os erros referentes às regras do negócio.</a:t>
            </a:r>
          </a:p>
          <a:p>
            <a:pPr marL="285750" indent="-2286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Implementa as funcionalidades referentes a segurança da aplicação como login, tipos de permissões, etc.</a:t>
            </a:r>
          </a:p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 descr="Logotipo, nome da empresa&#10;&#10;Descrição gerada automaticamente">
            <a:extLst>
              <a:ext uri="{FF2B5EF4-FFF2-40B4-BE49-F238E27FC236}">
                <a16:creationId xmlns:a16="http://schemas.microsoft.com/office/drawing/2014/main" id="{7094D36D-C578-1FEE-CD11-3623D976B2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95"/>
          <a:stretch/>
        </p:blipFill>
        <p:spPr>
          <a:xfrm>
            <a:off x="572492" y="330473"/>
            <a:ext cx="1238282" cy="1287124"/>
          </a:xfrm>
          <a:prstGeom prst="rect">
            <a:avLst/>
          </a:prstGeom>
        </p:spPr>
      </p:pic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7439BBE-5484-EE21-F00C-4BEF95BB4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9DA5-03A6-3F41-8F69-190C01738673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86649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3989186-0E8B-13B4-BB6B-AE73AE4CE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0943" y="238539"/>
            <a:ext cx="9650069" cy="14344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z="5400" b="1" dirty="0"/>
              <a:t>Camada de Controladores</a:t>
            </a:r>
            <a:endParaRPr lang="pt-BR" sz="5400" dirty="0"/>
          </a:p>
        </p:txBody>
      </p:sp>
      <p:sp>
        <p:nvSpPr>
          <p:cNvPr id="34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FA01F3D-B151-A2AD-2499-4EA38AD70342}"/>
              </a:ext>
            </a:extLst>
          </p:cNvPr>
          <p:cNvSpPr txBox="1"/>
          <p:nvPr/>
        </p:nvSpPr>
        <p:spPr>
          <a:xfrm>
            <a:off x="572492" y="1939443"/>
            <a:ext cx="10972800" cy="44809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Recebe e trata as requisições recebidas através do módulo de roteadores</a:t>
            </a:r>
          </a:p>
          <a:p>
            <a:pPr marL="57150">
              <a:spcAft>
                <a:spcPts val="600"/>
              </a:spcAft>
            </a:pP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Trata os erros referentes ao negócio da aplicação e às requisições HTTP recebidas.</a:t>
            </a:r>
          </a:p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Garante que a corretude das respostas enviadas pela API</a:t>
            </a: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">
              <a:spcAft>
                <a:spcPts val="600"/>
              </a:spcAft>
            </a:pPr>
            <a:endParaRPr lang="pt-BR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 descr="Logotipo, nome da empresa&#10;&#10;Descrição gerada automaticamente">
            <a:extLst>
              <a:ext uri="{FF2B5EF4-FFF2-40B4-BE49-F238E27FC236}">
                <a16:creationId xmlns:a16="http://schemas.microsoft.com/office/drawing/2014/main" id="{7094D36D-C578-1FEE-CD11-3623D976B2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95"/>
          <a:stretch/>
        </p:blipFill>
        <p:spPr>
          <a:xfrm>
            <a:off x="572492" y="330473"/>
            <a:ext cx="1238282" cy="1287124"/>
          </a:xfrm>
          <a:prstGeom prst="rect">
            <a:avLst/>
          </a:prstGeom>
        </p:spPr>
      </p:pic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7439BBE-5484-EE21-F00C-4BEF95BB4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9DA5-03A6-3F41-8F69-190C01738673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71977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3989186-0E8B-13B4-BB6B-AE73AE4CE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0943" y="238539"/>
            <a:ext cx="9650069" cy="14344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z="5400" b="1" dirty="0"/>
              <a:t>Camada de Roteadores</a:t>
            </a:r>
            <a:endParaRPr lang="pt-BR" sz="5400" dirty="0"/>
          </a:p>
        </p:txBody>
      </p:sp>
      <p:sp>
        <p:nvSpPr>
          <p:cNvPr id="34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FA01F3D-B151-A2AD-2499-4EA38AD70342}"/>
              </a:ext>
            </a:extLst>
          </p:cNvPr>
          <p:cNvSpPr txBox="1"/>
          <p:nvPr/>
        </p:nvSpPr>
        <p:spPr>
          <a:xfrm>
            <a:off x="572492" y="1939443"/>
            <a:ext cx="10972800" cy="44809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Módulo que define as rotas de chamadas para as funcionalidades previstas na aplicação.</a:t>
            </a:r>
          </a:p>
          <a:p>
            <a:pPr marL="285750" indent="-2286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Fornece os </a:t>
            </a:r>
            <a:r>
              <a:rPr lang="pt-BR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middlewares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necessários para encaminhar as requisições HTTP.</a:t>
            </a:r>
          </a:p>
          <a:p>
            <a:pPr marL="285750" indent="-2286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Trata os erros de comunicação com o servidor Express.</a:t>
            </a:r>
          </a:p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">
              <a:spcAft>
                <a:spcPts val="600"/>
              </a:spcAft>
            </a:pPr>
            <a:endParaRPr lang="pt-BR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 descr="Logotipo, nome da empresa&#10;&#10;Descrição gerada automaticamente">
            <a:extLst>
              <a:ext uri="{FF2B5EF4-FFF2-40B4-BE49-F238E27FC236}">
                <a16:creationId xmlns:a16="http://schemas.microsoft.com/office/drawing/2014/main" id="{7094D36D-C578-1FEE-CD11-3623D976B2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95"/>
          <a:stretch/>
        </p:blipFill>
        <p:spPr>
          <a:xfrm>
            <a:off x="572492" y="330473"/>
            <a:ext cx="1238282" cy="1287124"/>
          </a:xfrm>
          <a:prstGeom prst="rect">
            <a:avLst/>
          </a:prstGeom>
        </p:spPr>
      </p:pic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7439BBE-5484-EE21-F00C-4BEF95BB4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9DA5-03A6-3F41-8F69-190C01738673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10153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3989186-0E8B-13B4-BB6B-AE73AE4CE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0943" y="238539"/>
            <a:ext cx="9650069" cy="14344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z="5400" b="1" dirty="0"/>
              <a:t>Camada do servidor</a:t>
            </a:r>
            <a:endParaRPr lang="pt-BR" sz="5400" dirty="0"/>
          </a:p>
        </p:txBody>
      </p:sp>
      <p:sp>
        <p:nvSpPr>
          <p:cNvPr id="34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FA01F3D-B151-A2AD-2499-4EA38AD70342}"/>
              </a:ext>
            </a:extLst>
          </p:cNvPr>
          <p:cNvSpPr txBox="1"/>
          <p:nvPr/>
        </p:nvSpPr>
        <p:spPr>
          <a:xfrm>
            <a:off x="572492" y="1939443"/>
            <a:ext cx="10972800" cy="44809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Carrega as variáveis de ambiente.</a:t>
            </a:r>
          </a:p>
          <a:p>
            <a:pPr marL="28575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Realiza a inicialização do servidor Express.</a:t>
            </a:r>
          </a:p>
          <a:p>
            <a:pPr marL="28575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Realiza a configuração do servidor Express.</a:t>
            </a:r>
          </a:p>
          <a:p>
            <a:pPr marL="28575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Instancia as rotas de API.</a:t>
            </a:r>
          </a:p>
          <a:p>
            <a:pPr marL="28575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Realiza a conexão com o servidor de banco de dados.</a:t>
            </a:r>
          </a:p>
          <a:p>
            <a:pPr marL="28575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Recebe e envia dados solicitados através da API.</a:t>
            </a:r>
          </a:p>
          <a:p>
            <a:pPr marL="28575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Garante que todas as dependências da aplicação sejam atendidas.</a:t>
            </a:r>
          </a:p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">
              <a:spcAft>
                <a:spcPts val="600"/>
              </a:spcAft>
            </a:pPr>
            <a:endParaRPr lang="pt-BR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 descr="Logotipo, nome da empresa&#10;&#10;Descrição gerada automaticamente">
            <a:extLst>
              <a:ext uri="{FF2B5EF4-FFF2-40B4-BE49-F238E27FC236}">
                <a16:creationId xmlns:a16="http://schemas.microsoft.com/office/drawing/2014/main" id="{7094D36D-C578-1FEE-CD11-3623D976B2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95"/>
          <a:stretch/>
        </p:blipFill>
        <p:spPr>
          <a:xfrm>
            <a:off x="572492" y="330473"/>
            <a:ext cx="1238282" cy="1287124"/>
          </a:xfrm>
          <a:prstGeom prst="rect">
            <a:avLst/>
          </a:prstGeom>
        </p:spPr>
      </p:pic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7439BBE-5484-EE21-F00C-4BEF95BB4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9DA5-03A6-3F41-8F69-190C01738673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13771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3989186-0E8B-13B4-BB6B-AE73AE4CE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0943" y="238539"/>
            <a:ext cx="9650069" cy="14344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z="5400" b="1" dirty="0"/>
              <a:t>Vantagem do uso de camadas</a:t>
            </a:r>
            <a:endParaRPr lang="pt-BR" sz="5400" dirty="0"/>
          </a:p>
        </p:txBody>
      </p:sp>
      <p:sp>
        <p:nvSpPr>
          <p:cNvPr id="34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FA01F3D-B151-A2AD-2499-4EA38AD70342}"/>
              </a:ext>
            </a:extLst>
          </p:cNvPr>
          <p:cNvSpPr txBox="1"/>
          <p:nvPr/>
        </p:nvSpPr>
        <p:spPr>
          <a:xfrm>
            <a:off x="572492" y="1939443"/>
            <a:ext cx="10972800" cy="44809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Facilita a manutenção da aplicação</a:t>
            </a:r>
          </a:p>
          <a:p>
            <a:pPr marL="28575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Facilita a realização de testes</a:t>
            </a:r>
          </a:p>
          <a:p>
            <a:pPr marL="28575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Facilita a escalabilidade da aplicação</a:t>
            </a:r>
          </a:p>
          <a:p>
            <a:pPr marL="28575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Facilita o trabalha em equipes</a:t>
            </a:r>
          </a:p>
          <a:p>
            <a:pPr marL="28575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Facilita a realização de mudanças em relação a tecnologia de persistência de dados.</a:t>
            </a: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">
              <a:spcAft>
                <a:spcPts val="600"/>
              </a:spcAft>
            </a:pPr>
            <a:endParaRPr lang="pt-BR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 descr="Logotipo, nome da empresa&#10;&#10;Descrição gerada automaticamente">
            <a:extLst>
              <a:ext uri="{FF2B5EF4-FFF2-40B4-BE49-F238E27FC236}">
                <a16:creationId xmlns:a16="http://schemas.microsoft.com/office/drawing/2014/main" id="{7094D36D-C578-1FEE-CD11-3623D976B2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95"/>
          <a:stretch/>
        </p:blipFill>
        <p:spPr>
          <a:xfrm>
            <a:off x="572492" y="330473"/>
            <a:ext cx="1238282" cy="1287124"/>
          </a:xfrm>
          <a:prstGeom prst="rect">
            <a:avLst/>
          </a:prstGeom>
        </p:spPr>
      </p:pic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7439BBE-5484-EE21-F00C-4BEF95BB4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9DA5-03A6-3F41-8F69-190C01738673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92764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1C4FDBE2-32F7-4AC4-A40C-C51C65B1D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Arc 28">
            <a:extLst>
              <a:ext uri="{FF2B5EF4-FFF2-40B4-BE49-F238E27FC236}">
                <a16:creationId xmlns:a16="http://schemas.microsoft.com/office/drawing/2014/main" id="{E2B33195-5BCA-4BB7-A82D-67395226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604789">
            <a:off x="675639" y="775849"/>
            <a:ext cx="2987899" cy="2987899"/>
          </a:xfrm>
          <a:prstGeom prst="arc">
            <a:avLst>
              <a:gd name="adj1" fmla="val 14455503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76FBF47-DE38-EA5B-B3CB-111C741506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2817" y="1370171"/>
            <a:ext cx="4425551" cy="2387600"/>
          </a:xfrm>
        </p:spPr>
        <p:txBody>
          <a:bodyPr>
            <a:normAutofit/>
          </a:bodyPr>
          <a:lstStyle/>
          <a:p>
            <a:pPr algn="l"/>
            <a:r>
              <a:rPr lang="pt-BR" sz="5100" dirty="0">
                <a:solidFill>
                  <a:srgbClr val="FFFF00"/>
                </a:solidFill>
              </a:rPr>
              <a:t>Projeto Prático</a:t>
            </a:r>
            <a:br>
              <a:rPr lang="pt-BR" sz="5100" dirty="0">
                <a:solidFill>
                  <a:srgbClr val="FFFF00"/>
                </a:solidFill>
              </a:rPr>
            </a:br>
            <a:r>
              <a:rPr lang="pt-BR" sz="5100" dirty="0">
                <a:solidFill>
                  <a:srgbClr val="FFFF00"/>
                </a:solidFill>
              </a:rPr>
              <a:t>Caixa Eletrônico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44572C6-8DC4-2BA9-042C-E9D986C854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2817" y="3849845"/>
            <a:ext cx="6921055" cy="587919"/>
          </a:xfrm>
        </p:spPr>
        <p:txBody>
          <a:bodyPr>
            <a:normAutofit/>
          </a:bodyPr>
          <a:lstStyle/>
          <a:p>
            <a:pPr algn="l"/>
            <a:r>
              <a:rPr lang="pt-BR" dirty="0">
                <a:solidFill>
                  <a:srgbClr val="FFFFFF"/>
                </a:solidFill>
              </a:rPr>
              <a:t>Prof. Dr. Anderson Rodrigues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F8AD9F3-9AF6-494F-83A3-2F6775639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5976" y="2130090"/>
            <a:ext cx="457824" cy="44540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11156773-3FB3-46D9-9F87-8212874048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13872" y="3116072"/>
            <a:ext cx="4378128" cy="3741928"/>
          </a:xfrm>
          <a:custGeom>
            <a:avLst/>
            <a:gdLst>
              <a:gd name="connsiteX0" fmla="*/ 2605183 w 4378128"/>
              <a:gd name="connsiteY0" fmla="*/ 0 h 3741928"/>
              <a:gd name="connsiteX1" fmla="*/ 4262321 w 4378128"/>
              <a:gd name="connsiteY1" fmla="*/ 594897 h 3741928"/>
              <a:gd name="connsiteX2" fmla="*/ 4378128 w 4378128"/>
              <a:gd name="connsiteY2" fmla="*/ 700149 h 3741928"/>
              <a:gd name="connsiteX3" fmla="*/ 4378128 w 4378128"/>
              <a:gd name="connsiteY3" fmla="*/ 3741928 h 3741928"/>
              <a:gd name="connsiteX4" fmla="*/ 263831 w 4378128"/>
              <a:gd name="connsiteY4" fmla="*/ 3741928 h 3741928"/>
              <a:gd name="connsiteX5" fmla="*/ 204729 w 4378128"/>
              <a:gd name="connsiteY5" fmla="*/ 3619238 h 3741928"/>
              <a:gd name="connsiteX6" fmla="*/ 0 w 4378128"/>
              <a:gd name="connsiteY6" fmla="*/ 2605183 h 3741928"/>
              <a:gd name="connsiteX7" fmla="*/ 2605183 w 4378128"/>
              <a:gd name="connsiteY7" fmla="*/ 0 h 3741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78128" h="3741928">
                <a:moveTo>
                  <a:pt x="2605183" y="0"/>
                </a:moveTo>
                <a:cubicBezTo>
                  <a:pt x="3234659" y="0"/>
                  <a:pt x="3811992" y="223253"/>
                  <a:pt x="4262321" y="594897"/>
                </a:cubicBezTo>
                <a:lnTo>
                  <a:pt x="4378128" y="700149"/>
                </a:lnTo>
                <a:lnTo>
                  <a:pt x="4378128" y="3741928"/>
                </a:lnTo>
                <a:lnTo>
                  <a:pt x="263831" y="3741928"/>
                </a:lnTo>
                <a:lnTo>
                  <a:pt x="204729" y="3619238"/>
                </a:lnTo>
                <a:cubicBezTo>
                  <a:pt x="72899" y="3307558"/>
                  <a:pt x="0" y="2964884"/>
                  <a:pt x="0" y="2605183"/>
                </a:cubicBezTo>
                <a:cubicBezTo>
                  <a:pt x="0" y="1166380"/>
                  <a:pt x="1166380" y="0"/>
                  <a:pt x="260518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E8EA24D0-C854-4AA8-B8FD-D252660D8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99731" y="1"/>
            <a:ext cx="4208478" cy="3678281"/>
          </a:xfrm>
          <a:custGeom>
            <a:avLst/>
            <a:gdLst>
              <a:gd name="connsiteX0" fmla="*/ 711074 w 4208478"/>
              <a:gd name="connsiteY0" fmla="*/ 0 h 3678281"/>
              <a:gd name="connsiteX1" fmla="*/ 3497404 w 4208478"/>
              <a:gd name="connsiteY1" fmla="*/ 0 h 3678281"/>
              <a:gd name="connsiteX2" fmla="*/ 3592161 w 4208478"/>
              <a:gd name="connsiteY2" fmla="*/ 86120 h 3678281"/>
              <a:gd name="connsiteX3" fmla="*/ 4208478 w 4208478"/>
              <a:gd name="connsiteY3" fmla="*/ 1574042 h 3678281"/>
              <a:gd name="connsiteX4" fmla="*/ 2104239 w 4208478"/>
              <a:gd name="connsiteY4" fmla="*/ 3678281 h 3678281"/>
              <a:gd name="connsiteX5" fmla="*/ 0 w 4208478"/>
              <a:gd name="connsiteY5" fmla="*/ 1574042 h 3678281"/>
              <a:gd name="connsiteX6" fmla="*/ 616318 w 4208478"/>
              <a:gd name="connsiteY6" fmla="*/ 86120 h 3678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08478" h="3678281">
                <a:moveTo>
                  <a:pt x="711074" y="0"/>
                </a:moveTo>
                <a:lnTo>
                  <a:pt x="3497404" y="0"/>
                </a:lnTo>
                <a:lnTo>
                  <a:pt x="3592161" y="86120"/>
                </a:lnTo>
                <a:cubicBezTo>
                  <a:pt x="3972953" y="466913"/>
                  <a:pt x="4208478" y="992973"/>
                  <a:pt x="4208478" y="1574042"/>
                </a:cubicBezTo>
                <a:cubicBezTo>
                  <a:pt x="4208478" y="2736181"/>
                  <a:pt x="3266378" y="3678281"/>
                  <a:pt x="2104239" y="3678281"/>
                </a:cubicBezTo>
                <a:cubicBezTo>
                  <a:pt x="942100" y="3678281"/>
                  <a:pt x="0" y="2736181"/>
                  <a:pt x="0" y="1574042"/>
                </a:cubicBezTo>
                <a:cubicBezTo>
                  <a:pt x="0" y="992973"/>
                  <a:pt x="235525" y="466913"/>
                  <a:pt x="616318" y="8612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Imagem 6" descr="Logotipo, nome da empresa&#10;&#10;Descrição gerada automaticamente">
            <a:extLst>
              <a:ext uri="{FF2B5EF4-FFF2-40B4-BE49-F238E27FC236}">
                <a16:creationId xmlns:a16="http://schemas.microsoft.com/office/drawing/2014/main" id="{FD256FB0-FEE2-8D73-C49A-A1C7E7EAD4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9286" y="270180"/>
            <a:ext cx="2709367" cy="2709367"/>
          </a:xfrm>
          <a:custGeom>
            <a:avLst/>
            <a:gdLst/>
            <a:ahLst/>
            <a:cxnLst/>
            <a:rect l="l" t="t" r="r" b="b"/>
            <a:pathLst>
              <a:path w="2833631" h="2677010">
                <a:moveTo>
                  <a:pt x="49418" y="0"/>
                </a:moveTo>
                <a:lnTo>
                  <a:pt x="2784213" y="0"/>
                </a:lnTo>
                <a:cubicBezTo>
                  <a:pt x="2811506" y="0"/>
                  <a:pt x="2833631" y="22125"/>
                  <a:pt x="2833631" y="49418"/>
                </a:cubicBezTo>
                <a:lnTo>
                  <a:pt x="2833631" y="2627592"/>
                </a:lnTo>
                <a:cubicBezTo>
                  <a:pt x="2833631" y="2654885"/>
                  <a:pt x="2811506" y="2677010"/>
                  <a:pt x="2784213" y="2677010"/>
                </a:cubicBezTo>
                <a:lnTo>
                  <a:pt x="49418" y="2677010"/>
                </a:lnTo>
                <a:cubicBezTo>
                  <a:pt x="22125" y="2677010"/>
                  <a:pt x="0" y="2654885"/>
                  <a:pt x="0" y="2627592"/>
                </a:cubicBezTo>
                <a:lnTo>
                  <a:pt x="0" y="49418"/>
                </a:lnTo>
                <a:cubicBezTo>
                  <a:pt x="0" y="22125"/>
                  <a:pt x="22125" y="0"/>
                  <a:pt x="49418" y="0"/>
                </a:cubicBezTo>
                <a:close/>
              </a:path>
            </a:pathLst>
          </a:custGeom>
        </p:spPr>
      </p:pic>
      <p:pic>
        <p:nvPicPr>
          <p:cNvPr id="5" name="Imagem 4" descr="Interface gráfica do usuário&#10;&#10;Descrição gerada automaticamente">
            <a:extLst>
              <a:ext uri="{FF2B5EF4-FFF2-40B4-BE49-F238E27FC236}">
                <a16:creationId xmlns:a16="http://schemas.microsoft.com/office/drawing/2014/main" id="{F35D3813-54A3-0EBB-D148-EF684ECCE7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" b="3"/>
          <a:stretch/>
        </p:blipFill>
        <p:spPr>
          <a:xfrm>
            <a:off x="8948285" y="3884066"/>
            <a:ext cx="2567230" cy="2567230"/>
          </a:xfrm>
          <a:custGeom>
            <a:avLst/>
            <a:gdLst/>
            <a:ahLst/>
            <a:cxnLst/>
            <a:rect l="l" t="t" r="r" b="b"/>
            <a:pathLst>
              <a:path w="2833631" h="2677010">
                <a:moveTo>
                  <a:pt x="49418" y="0"/>
                </a:moveTo>
                <a:lnTo>
                  <a:pt x="2784213" y="0"/>
                </a:lnTo>
                <a:cubicBezTo>
                  <a:pt x="2811506" y="0"/>
                  <a:pt x="2833631" y="22125"/>
                  <a:pt x="2833631" y="49418"/>
                </a:cubicBezTo>
                <a:lnTo>
                  <a:pt x="2833631" y="2627592"/>
                </a:lnTo>
                <a:cubicBezTo>
                  <a:pt x="2833631" y="2654885"/>
                  <a:pt x="2811506" y="2677010"/>
                  <a:pt x="2784213" y="2677010"/>
                </a:cubicBezTo>
                <a:lnTo>
                  <a:pt x="49418" y="2677010"/>
                </a:lnTo>
                <a:cubicBezTo>
                  <a:pt x="22125" y="2677010"/>
                  <a:pt x="0" y="2654885"/>
                  <a:pt x="0" y="2627592"/>
                </a:cubicBezTo>
                <a:lnTo>
                  <a:pt x="0" y="49418"/>
                </a:lnTo>
                <a:cubicBezTo>
                  <a:pt x="0" y="22125"/>
                  <a:pt x="22125" y="0"/>
                  <a:pt x="49418" y="0"/>
                </a:cubicBezTo>
                <a:close/>
              </a:path>
            </a:pathLst>
          </a:custGeom>
        </p:spPr>
      </p:pic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682F3B4-F25B-1FA7-5A54-9F93AF37D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9DA5-03A6-3F41-8F69-190C01738673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25569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3989186-0E8B-13B4-BB6B-AE73AE4CE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0943" y="238539"/>
            <a:ext cx="9650069" cy="14344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z="5400" b="1" dirty="0"/>
              <a:t>Arquitetura do negócio</a:t>
            </a:r>
            <a:endParaRPr lang="pt-BR" sz="5400" dirty="0"/>
          </a:p>
        </p:txBody>
      </p:sp>
      <p:sp>
        <p:nvSpPr>
          <p:cNvPr id="34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 descr="Logotipo, nome da empresa&#10;&#10;Descrição gerada automaticamente">
            <a:extLst>
              <a:ext uri="{FF2B5EF4-FFF2-40B4-BE49-F238E27FC236}">
                <a16:creationId xmlns:a16="http://schemas.microsoft.com/office/drawing/2014/main" id="{7094D36D-C578-1FEE-CD11-3623D976B2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95"/>
          <a:stretch/>
        </p:blipFill>
        <p:spPr>
          <a:xfrm>
            <a:off x="572492" y="330473"/>
            <a:ext cx="1238282" cy="1287124"/>
          </a:xfrm>
          <a:prstGeom prst="rect">
            <a:avLst/>
          </a:prstGeom>
        </p:spPr>
      </p:pic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7439BBE-5484-EE21-F00C-4BEF95BB4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9DA5-03A6-3F41-8F69-190C01738673}" type="slidenum">
              <a:rPr lang="pt-BR" smtClean="0"/>
              <a:t>28</a:t>
            </a:fld>
            <a:endParaRPr lang="pt-BR"/>
          </a:p>
        </p:txBody>
      </p:sp>
      <p:pic>
        <p:nvPicPr>
          <p:cNvPr id="7" name="Imagem 6" descr="Ícone&#10;&#10;Descrição gerada automaticamente">
            <a:extLst>
              <a:ext uri="{FF2B5EF4-FFF2-40B4-BE49-F238E27FC236}">
                <a16:creationId xmlns:a16="http://schemas.microsoft.com/office/drawing/2014/main" id="{C9330B1E-B2C7-86DF-8615-C797FC6A04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288553" y="2565803"/>
            <a:ext cx="1611388" cy="1277753"/>
          </a:xfrm>
          <a:prstGeom prst="rect">
            <a:avLst/>
          </a:prstGeom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CF3C3E1E-79C9-C92F-4ACC-EC07F84E34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2814772" y="5256899"/>
            <a:ext cx="1375161" cy="1375161"/>
          </a:xfrm>
          <a:prstGeom prst="rect">
            <a:avLst/>
          </a:prstGeom>
        </p:spPr>
      </p:pic>
      <p:pic>
        <p:nvPicPr>
          <p:cNvPr id="10" name="Gráfico 9">
            <a:extLst>
              <a:ext uri="{FF2B5EF4-FFF2-40B4-BE49-F238E27FC236}">
                <a16:creationId xmlns:a16="http://schemas.microsoft.com/office/drawing/2014/main" id="{D7DD64C6-B947-98BB-76D1-8A3C1FB8C5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2746789" y="2255988"/>
            <a:ext cx="1375161" cy="1375161"/>
          </a:xfrm>
          <a:prstGeom prst="rect">
            <a:avLst/>
          </a:prstGeom>
        </p:spPr>
      </p:pic>
      <p:pic>
        <p:nvPicPr>
          <p:cNvPr id="11" name="Gráfico 10">
            <a:extLst>
              <a:ext uri="{FF2B5EF4-FFF2-40B4-BE49-F238E27FC236}">
                <a16:creationId xmlns:a16="http://schemas.microsoft.com/office/drawing/2014/main" id="{7148D366-B6A1-125F-BE9E-3F448C34D1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2798394" y="3729456"/>
            <a:ext cx="1375161" cy="1375161"/>
          </a:xfrm>
          <a:prstGeom prst="rect">
            <a:avLst/>
          </a:prstGeom>
        </p:spPr>
      </p:pic>
      <p:pic>
        <p:nvPicPr>
          <p:cNvPr id="13" name="Imagem 12" descr="Uma imagem contendo Ícone&#10;&#10;Descrição gerada automaticamente">
            <a:extLst>
              <a:ext uri="{FF2B5EF4-FFF2-40B4-BE49-F238E27FC236}">
                <a16:creationId xmlns:a16="http://schemas.microsoft.com/office/drawing/2014/main" id="{F01E3A86-2434-0513-E81D-A0476DC9F88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2181" b="98598" l="10000" r="90000">
                        <a14:foregroundMark x1="34427" y1="10514" x2="41927" y2="10903"/>
                        <a14:foregroundMark x1="29115" y1="9657" x2="45469" y2="4984"/>
                        <a14:foregroundMark x1="45469" y1="4984" x2="52760" y2="11760"/>
                        <a14:foregroundMark x1="23021" y1="1791" x2="38698" y2="3349"/>
                        <a14:foregroundMark x1="38698" y1="3349" x2="54427" y2="2648"/>
                        <a14:foregroundMark x1="54427" y1="2648" x2="61927" y2="2648"/>
                        <a14:foregroundMark x1="40521" y1="2648" x2="26927" y2="2181"/>
                        <a14:foregroundMark x1="30521" y1="77025" x2="46302" y2="90031"/>
                        <a14:foregroundMark x1="46302" y1="90031" x2="30833" y2="74065"/>
                        <a14:foregroundMark x1="30833" y1="74065" x2="38594" y2="95717"/>
                        <a14:foregroundMark x1="38594" y1="95717" x2="54063" y2="94860"/>
                        <a14:foregroundMark x1="54063" y1="94860" x2="55260" y2="91511"/>
                        <a14:foregroundMark x1="26927" y1="80763" x2="26615" y2="94860"/>
                        <a14:foregroundMark x1="24427" y1="97352" x2="55521" y2="97741"/>
                        <a14:foregroundMark x1="43281" y1="79517" x2="46615" y2="82788"/>
                        <a14:foregroundMark x1="43281" y1="55374" x2="45521" y2="57087"/>
                        <a14:foregroundMark x1="47188" y1="81542" x2="52760" y2="86526"/>
                        <a14:foregroundMark x1="60781" y1="98598" x2="60781" y2="55374"/>
                        <a14:foregroundMark x1="90000" y1="68302" x2="90000" y2="68302"/>
                      </a14:backgroundRemoval>
                    </a14:imgEffect>
                  </a14:imgLayer>
                </a14:imgProps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8011491" y="2337705"/>
            <a:ext cx="1715080" cy="1146960"/>
          </a:xfrm>
          <a:prstGeom prst="rect">
            <a:avLst/>
          </a:prstGeom>
        </p:spPr>
      </p:pic>
      <p:pic>
        <p:nvPicPr>
          <p:cNvPr id="14" name="Imagem 13" descr="Uma imagem contendo Ícone&#10;&#10;Descrição gerada automaticamente">
            <a:extLst>
              <a:ext uri="{FF2B5EF4-FFF2-40B4-BE49-F238E27FC236}">
                <a16:creationId xmlns:a16="http://schemas.microsoft.com/office/drawing/2014/main" id="{A40C2E07-BD52-5273-DC84-4F66646131C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2181" b="98598" l="10000" r="90000">
                        <a14:foregroundMark x1="34427" y1="10514" x2="41927" y2="10903"/>
                        <a14:foregroundMark x1="29115" y1="9657" x2="45469" y2="4984"/>
                        <a14:foregroundMark x1="45469" y1="4984" x2="52760" y2="11760"/>
                        <a14:foregroundMark x1="23021" y1="1791" x2="38698" y2="3349"/>
                        <a14:foregroundMark x1="38698" y1="3349" x2="54427" y2="2648"/>
                        <a14:foregroundMark x1="54427" y1="2648" x2="61927" y2="2648"/>
                        <a14:foregroundMark x1="40521" y1="2648" x2="26927" y2="2181"/>
                        <a14:foregroundMark x1="30521" y1="77025" x2="46302" y2="90031"/>
                        <a14:foregroundMark x1="46302" y1="90031" x2="30833" y2="74065"/>
                        <a14:foregroundMark x1="30833" y1="74065" x2="38594" y2="95717"/>
                        <a14:foregroundMark x1="38594" y1="95717" x2="54063" y2="94860"/>
                        <a14:foregroundMark x1="54063" y1="94860" x2="55260" y2="91511"/>
                        <a14:foregroundMark x1="26927" y1="80763" x2="26615" y2="94860"/>
                        <a14:foregroundMark x1="24427" y1="97352" x2="55521" y2="97741"/>
                        <a14:foregroundMark x1="43281" y1="79517" x2="46615" y2="82788"/>
                        <a14:foregroundMark x1="43281" y1="55374" x2="45521" y2="57087"/>
                        <a14:foregroundMark x1="47188" y1="81542" x2="52760" y2="86526"/>
                        <a14:foregroundMark x1="60781" y1="98598" x2="60781" y2="55374"/>
                        <a14:foregroundMark x1="90000" y1="68302" x2="90000" y2="68302"/>
                      </a14:backgroundRemoval>
                    </a14:imgEffect>
                  </a14:imgLayer>
                </a14:imgProps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8011491" y="3843556"/>
            <a:ext cx="1715080" cy="1146960"/>
          </a:xfrm>
          <a:prstGeom prst="rect">
            <a:avLst/>
          </a:prstGeom>
        </p:spPr>
      </p:pic>
      <p:pic>
        <p:nvPicPr>
          <p:cNvPr id="15" name="Imagem 14" descr="Uma imagem contendo Ícone&#10;&#10;Descrição gerada automaticamente">
            <a:extLst>
              <a:ext uri="{FF2B5EF4-FFF2-40B4-BE49-F238E27FC236}">
                <a16:creationId xmlns:a16="http://schemas.microsoft.com/office/drawing/2014/main" id="{74EC1454-1C27-8126-E944-2127F837B78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2181" b="98598" l="10000" r="90000">
                        <a14:foregroundMark x1="34427" y1="10514" x2="41927" y2="10903"/>
                        <a14:foregroundMark x1="29115" y1="9657" x2="45469" y2="4984"/>
                        <a14:foregroundMark x1="45469" y1="4984" x2="52760" y2="11760"/>
                        <a14:foregroundMark x1="23021" y1="1791" x2="38698" y2="3349"/>
                        <a14:foregroundMark x1="38698" y1="3349" x2="54427" y2="2648"/>
                        <a14:foregroundMark x1="54427" y1="2648" x2="61927" y2="2648"/>
                        <a14:foregroundMark x1="40521" y1="2648" x2="26927" y2="2181"/>
                        <a14:foregroundMark x1="30521" y1="77025" x2="46302" y2="90031"/>
                        <a14:foregroundMark x1="46302" y1="90031" x2="30833" y2="74065"/>
                        <a14:foregroundMark x1="30833" y1="74065" x2="38594" y2="95717"/>
                        <a14:foregroundMark x1="38594" y1="95717" x2="54063" y2="94860"/>
                        <a14:foregroundMark x1="54063" y1="94860" x2="55260" y2="91511"/>
                        <a14:foregroundMark x1="26927" y1="80763" x2="26615" y2="94860"/>
                        <a14:foregroundMark x1="24427" y1="97352" x2="55521" y2="97741"/>
                        <a14:foregroundMark x1="43281" y1="79517" x2="46615" y2="82788"/>
                        <a14:foregroundMark x1="43281" y1="55374" x2="45521" y2="57087"/>
                        <a14:foregroundMark x1="47188" y1="81542" x2="52760" y2="86526"/>
                        <a14:foregroundMark x1="60781" y1="98598" x2="60781" y2="55374"/>
                        <a14:foregroundMark x1="90000" y1="68302" x2="90000" y2="68302"/>
                      </a14:backgroundRemoval>
                    </a14:imgEffect>
                  </a14:imgLayer>
                </a14:imgProps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8011491" y="5398335"/>
            <a:ext cx="1715080" cy="1146960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90D65599-D2FB-ACE9-ECB2-F4EC0207A173}"/>
              </a:ext>
            </a:extLst>
          </p:cNvPr>
          <p:cNvSpPr txBox="1"/>
          <p:nvPr/>
        </p:nvSpPr>
        <p:spPr>
          <a:xfrm>
            <a:off x="2930753" y="1891825"/>
            <a:ext cx="1143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AGENCIAS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C5D00AA1-8945-C3B6-D65A-562FFFB86D6D}"/>
              </a:ext>
            </a:extLst>
          </p:cNvPr>
          <p:cNvSpPr txBox="1"/>
          <p:nvPr/>
        </p:nvSpPr>
        <p:spPr>
          <a:xfrm>
            <a:off x="8372999" y="1886656"/>
            <a:ext cx="609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ATM</a:t>
            </a:r>
          </a:p>
        </p:txBody>
      </p:sp>
      <p:pic>
        <p:nvPicPr>
          <p:cNvPr id="18" name="Imagem 17" descr="Ícone&#10;&#10;Descrição gerada automaticamente">
            <a:extLst>
              <a:ext uri="{FF2B5EF4-FFF2-40B4-BE49-F238E27FC236}">
                <a16:creationId xmlns:a16="http://schemas.microsoft.com/office/drawing/2014/main" id="{F6399918-F1B5-2EFB-5B54-1B90461FB9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271097" y="4550178"/>
            <a:ext cx="1611388" cy="1277753"/>
          </a:xfrm>
          <a:prstGeom prst="rect">
            <a:avLst/>
          </a:prstGeom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BAA7DD85-AFB1-B420-A082-BE0E2322028A}"/>
              </a:ext>
            </a:extLst>
          </p:cNvPr>
          <p:cNvSpPr txBox="1"/>
          <p:nvPr/>
        </p:nvSpPr>
        <p:spPr>
          <a:xfrm>
            <a:off x="5592267" y="1891825"/>
            <a:ext cx="969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BANCOS</a:t>
            </a:r>
          </a:p>
        </p:txBody>
      </p:sp>
      <p:pic>
        <p:nvPicPr>
          <p:cNvPr id="30" name="Imagem 29" descr="Desenho de personagens&#10;&#10;Descrição gerada automaticamente com confiança média">
            <a:extLst>
              <a:ext uri="{FF2B5EF4-FFF2-40B4-BE49-F238E27FC236}">
                <a16:creationId xmlns:a16="http://schemas.microsoft.com/office/drawing/2014/main" id="{4472CFA0-8930-B7D8-86CE-249C73FD054B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837473B0-CC2E-450A-ABE3-18F120FF3D39}">
                <a1611:picAttrSrcUrl xmlns:a1611="http://schemas.microsoft.com/office/drawing/2016/11/main" r:id="rId13"/>
              </a:ext>
            </a:extLst>
          </a:blip>
          <a:srcRect t="37352"/>
          <a:stretch/>
        </p:blipFill>
        <p:spPr>
          <a:xfrm>
            <a:off x="255551" y="3511973"/>
            <a:ext cx="1948819" cy="1123242"/>
          </a:xfrm>
          <a:prstGeom prst="rect">
            <a:avLst/>
          </a:prstGeom>
        </p:spPr>
      </p:pic>
      <p:pic>
        <p:nvPicPr>
          <p:cNvPr id="33" name="Imagem 32" descr="Desenho de personagens&#10;&#10;Descrição gerada automaticamente com confiança média">
            <a:extLst>
              <a:ext uri="{FF2B5EF4-FFF2-40B4-BE49-F238E27FC236}">
                <a16:creationId xmlns:a16="http://schemas.microsoft.com/office/drawing/2014/main" id="{D3796AC7-FA87-936B-53A5-D308DF1EE8AF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837473B0-CC2E-450A-ABE3-18F120FF3D39}">
                <a1611:picAttrSrcUrl xmlns:a1611="http://schemas.microsoft.com/office/drawing/2016/11/main" r:id="rId13"/>
              </a:ext>
            </a:extLst>
          </a:blip>
          <a:srcRect t="37352"/>
          <a:stretch/>
        </p:blipFill>
        <p:spPr>
          <a:xfrm>
            <a:off x="10240133" y="3502648"/>
            <a:ext cx="1948819" cy="1123242"/>
          </a:xfrm>
          <a:prstGeom prst="rect">
            <a:avLst/>
          </a:prstGeom>
        </p:spPr>
      </p:pic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B1F725F4-9F78-93F0-A34E-A06E5DD74559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4073951" y="3204680"/>
            <a:ext cx="1214602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8900EA4D-37DD-8573-142A-E8FDC9484996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4121950" y="3204680"/>
            <a:ext cx="1166603" cy="131439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to 41">
            <a:extLst>
              <a:ext uri="{FF2B5EF4-FFF2-40B4-BE49-F238E27FC236}">
                <a16:creationId xmlns:a16="http://schemas.microsoft.com/office/drawing/2014/main" id="{7A296636-DB85-62CA-AAF8-063C41BEB2E3}"/>
              </a:ext>
            </a:extLst>
          </p:cNvPr>
          <p:cNvCxnSpPr>
            <a:cxnSpLocks/>
            <a:stCxn id="18" idx="1"/>
          </p:cNvCxnSpPr>
          <p:nvPr/>
        </p:nvCxnSpPr>
        <p:spPr>
          <a:xfrm flipH="1">
            <a:off x="4056495" y="5189055"/>
            <a:ext cx="1214602" cy="802927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DA84A854-3B64-3E03-4110-3AAC5E69B4C6}"/>
              </a:ext>
            </a:extLst>
          </p:cNvPr>
          <p:cNvSpPr txBox="1"/>
          <p:nvPr/>
        </p:nvSpPr>
        <p:spPr>
          <a:xfrm>
            <a:off x="441539" y="4594291"/>
            <a:ext cx="1576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CORRENTISTAS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F8AA2D07-4CE1-B9BD-5AEE-93B66DFB7800}"/>
              </a:ext>
            </a:extLst>
          </p:cNvPr>
          <p:cNvSpPr txBox="1"/>
          <p:nvPr/>
        </p:nvSpPr>
        <p:spPr>
          <a:xfrm>
            <a:off x="10425960" y="4580506"/>
            <a:ext cx="1576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CORRENTISTAS</a:t>
            </a:r>
          </a:p>
        </p:txBody>
      </p:sp>
      <p:cxnSp>
        <p:nvCxnSpPr>
          <p:cNvPr id="46" name="Conector Reto 45">
            <a:extLst>
              <a:ext uri="{FF2B5EF4-FFF2-40B4-BE49-F238E27FC236}">
                <a16:creationId xmlns:a16="http://schemas.microsoft.com/office/drawing/2014/main" id="{E49C0CE0-A647-E48E-3654-97CE59C2632A}"/>
              </a:ext>
            </a:extLst>
          </p:cNvPr>
          <p:cNvCxnSpPr>
            <a:cxnSpLocks/>
            <a:stCxn id="13" idx="1"/>
            <a:endCxn id="7" idx="3"/>
          </p:cNvCxnSpPr>
          <p:nvPr/>
        </p:nvCxnSpPr>
        <p:spPr>
          <a:xfrm flipH="1">
            <a:off x="6899941" y="2911185"/>
            <a:ext cx="1111550" cy="293495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ECFFFB6A-EC47-8EE9-2ECD-BE5EA030D6BC}"/>
              </a:ext>
            </a:extLst>
          </p:cNvPr>
          <p:cNvCxnSpPr>
            <a:cxnSpLocks/>
            <a:endCxn id="7" idx="3"/>
          </p:cNvCxnSpPr>
          <p:nvPr/>
        </p:nvCxnSpPr>
        <p:spPr>
          <a:xfrm flipH="1" flipV="1">
            <a:off x="6899941" y="3204680"/>
            <a:ext cx="1355296" cy="2193655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to 52">
            <a:extLst>
              <a:ext uri="{FF2B5EF4-FFF2-40B4-BE49-F238E27FC236}">
                <a16:creationId xmlns:a16="http://schemas.microsoft.com/office/drawing/2014/main" id="{C6F96624-B8D3-816B-6AF1-9642AD60853E}"/>
              </a:ext>
            </a:extLst>
          </p:cNvPr>
          <p:cNvCxnSpPr>
            <a:cxnSpLocks/>
            <a:endCxn id="18" idx="3"/>
          </p:cNvCxnSpPr>
          <p:nvPr/>
        </p:nvCxnSpPr>
        <p:spPr>
          <a:xfrm flipH="1">
            <a:off x="6882485" y="4383993"/>
            <a:ext cx="1372752" cy="805062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89FC7471-3E6F-6979-5055-14BB42E70E7F}"/>
              </a:ext>
            </a:extLst>
          </p:cNvPr>
          <p:cNvSpPr txBox="1"/>
          <p:nvPr/>
        </p:nvSpPr>
        <p:spPr>
          <a:xfrm rot="16200000">
            <a:off x="7597336" y="4061008"/>
            <a:ext cx="4526099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rgbClr val="C00000"/>
                </a:solidFill>
              </a:rPr>
              <a:t>OPERAÇÕES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A880D3D8-ECB6-445D-0805-630879BC7DD3}"/>
              </a:ext>
            </a:extLst>
          </p:cNvPr>
          <p:cNvSpPr txBox="1"/>
          <p:nvPr/>
        </p:nvSpPr>
        <p:spPr>
          <a:xfrm rot="16200000">
            <a:off x="216864" y="4061008"/>
            <a:ext cx="452610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rgbClr val="C00000"/>
                </a:solidFill>
              </a:rPr>
              <a:t>CONTAS</a:t>
            </a:r>
          </a:p>
        </p:txBody>
      </p:sp>
      <p:cxnSp>
        <p:nvCxnSpPr>
          <p:cNvPr id="58" name="Conector Reto 57">
            <a:extLst>
              <a:ext uri="{FF2B5EF4-FFF2-40B4-BE49-F238E27FC236}">
                <a16:creationId xmlns:a16="http://schemas.microsoft.com/office/drawing/2014/main" id="{2983703B-CC1C-0CF8-001C-BE2149828007}"/>
              </a:ext>
            </a:extLst>
          </p:cNvPr>
          <p:cNvCxnSpPr>
            <a:cxnSpLocks/>
            <a:endCxn id="18" idx="3"/>
          </p:cNvCxnSpPr>
          <p:nvPr/>
        </p:nvCxnSpPr>
        <p:spPr>
          <a:xfrm flipH="1" flipV="1">
            <a:off x="6882485" y="5189055"/>
            <a:ext cx="1372752" cy="638876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50324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3989186-0E8B-13B4-BB6B-AE73AE4CE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0943" y="238539"/>
            <a:ext cx="9650069" cy="14344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z="5400" b="1" dirty="0"/>
              <a:t>Objetivo geral da aplicação</a:t>
            </a:r>
            <a:endParaRPr lang="pt-BR" sz="5400" dirty="0"/>
          </a:p>
        </p:txBody>
      </p:sp>
      <p:sp>
        <p:nvSpPr>
          <p:cNvPr id="34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FA01F3D-B151-A2AD-2499-4EA38AD70342}"/>
              </a:ext>
            </a:extLst>
          </p:cNvPr>
          <p:cNvSpPr txBox="1"/>
          <p:nvPr/>
        </p:nvSpPr>
        <p:spPr>
          <a:xfrm>
            <a:off x="572492" y="1939443"/>
            <a:ext cx="10972800" cy="44809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Permitir que correntistas realizem operações bancárias através de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ATMs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(caixas eletrônicos) descentralizados (fora das agências do banco).</a:t>
            </a: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">
              <a:spcAft>
                <a:spcPts val="600"/>
              </a:spcAft>
            </a:pPr>
            <a:endParaRPr lang="pt-BR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 descr="Logotipo, nome da empresa&#10;&#10;Descrição gerada automaticamente">
            <a:extLst>
              <a:ext uri="{FF2B5EF4-FFF2-40B4-BE49-F238E27FC236}">
                <a16:creationId xmlns:a16="http://schemas.microsoft.com/office/drawing/2014/main" id="{7094D36D-C578-1FEE-CD11-3623D976B2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95"/>
          <a:stretch/>
        </p:blipFill>
        <p:spPr>
          <a:xfrm>
            <a:off x="572492" y="330473"/>
            <a:ext cx="1238282" cy="1287124"/>
          </a:xfrm>
          <a:prstGeom prst="rect">
            <a:avLst/>
          </a:prstGeom>
        </p:spPr>
      </p:pic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7439BBE-5484-EE21-F00C-4BEF95BB4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9DA5-03A6-3F41-8F69-190C01738673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5769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3989186-0E8B-13B4-BB6B-AE73AE4CE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0943" y="238539"/>
            <a:ext cx="9650069" cy="14344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z="5400" b="1" dirty="0"/>
              <a:t>O que é o Express ?</a:t>
            </a:r>
            <a:endParaRPr lang="pt-BR" sz="5400" dirty="0"/>
          </a:p>
        </p:txBody>
      </p:sp>
      <p:sp>
        <p:nvSpPr>
          <p:cNvPr id="34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FA01F3D-B151-A2AD-2499-4EA38AD70342}"/>
              </a:ext>
            </a:extLst>
          </p:cNvPr>
          <p:cNvSpPr txBox="1"/>
          <p:nvPr/>
        </p:nvSpPr>
        <p:spPr>
          <a:xfrm>
            <a:off x="572492" y="1948069"/>
            <a:ext cx="9497337" cy="46531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sz="2800" dirty="0"/>
              <a:t>Express é uma popular biblioteca/framework web para Node.js</a:t>
            </a:r>
          </a:p>
          <a:p>
            <a:pPr marL="285750" indent="-2286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sz="2800" dirty="0"/>
              <a:t>Criada para fornecer uma maneira mais simples e flexível de ligar com as complexidades do desenvolvimento de APIs</a:t>
            </a:r>
          </a:p>
          <a:p>
            <a:pPr marL="285750" indent="-2286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sz="2800" dirty="0"/>
              <a:t>Fornece uma camada de abstração sobre o protocolo HTTP</a:t>
            </a:r>
          </a:p>
          <a:p>
            <a:pPr marL="285750" indent="-2286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sz="2800" dirty="0"/>
              <a:t>Ele fornece um conjunto robusto de recursos, incluindo roteamento flexível, middleware para processamento de requisições e respostas, suporte para manipulação de sessões, cookies e autenticação, entre outros.</a:t>
            </a:r>
          </a:p>
        </p:txBody>
      </p:sp>
      <p:pic>
        <p:nvPicPr>
          <p:cNvPr id="4" name="Imagem 3" descr="Logotipo, nome da empresa&#10;&#10;Descrição gerada automaticamente">
            <a:extLst>
              <a:ext uri="{FF2B5EF4-FFF2-40B4-BE49-F238E27FC236}">
                <a16:creationId xmlns:a16="http://schemas.microsoft.com/office/drawing/2014/main" id="{7094D36D-C578-1FEE-CD11-3623D976B2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95"/>
          <a:stretch/>
        </p:blipFill>
        <p:spPr>
          <a:xfrm>
            <a:off x="572492" y="330473"/>
            <a:ext cx="1238282" cy="1287124"/>
          </a:xfrm>
          <a:prstGeom prst="rect">
            <a:avLst/>
          </a:prstGeom>
        </p:spPr>
      </p:pic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7439BBE-5484-EE21-F00C-4BEF95BB4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9DA5-03A6-3F41-8F69-190C01738673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26141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3989186-0E8B-13B4-BB6B-AE73AE4CE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0943" y="238539"/>
            <a:ext cx="9650069" cy="14344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z="5400" b="1" dirty="0"/>
              <a:t>Requisitos gerais</a:t>
            </a:r>
            <a:endParaRPr lang="pt-BR" sz="5400" dirty="0"/>
          </a:p>
        </p:txBody>
      </p:sp>
      <p:sp>
        <p:nvSpPr>
          <p:cNvPr id="34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FA01F3D-B151-A2AD-2499-4EA38AD70342}"/>
              </a:ext>
            </a:extLst>
          </p:cNvPr>
          <p:cNvSpPr txBox="1"/>
          <p:nvPr/>
        </p:nvSpPr>
        <p:spPr>
          <a:xfrm>
            <a:off x="572492" y="1939443"/>
            <a:ext cx="10972800" cy="448096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514350" indent="-457200">
              <a:spcAft>
                <a:spcPts val="1200"/>
              </a:spcAft>
              <a:buFont typeface="+mj-lt"/>
              <a:buAutoNum type="arabicPeriod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A aplicação deve permitir o cadastro de vários bancos</a:t>
            </a:r>
          </a:p>
          <a:p>
            <a:pPr marL="514350" indent="-457200">
              <a:spcAft>
                <a:spcPts val="1200"/>
              </a:spcAft>
              <a:buFont typeface="+mj-lt"/>
              <a:buAutoNum type="arabicPeriod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A aplicação deve permitir o cadastro de agências onde cada agência é vinculada a apenas um banco.</a:t>
            </a:r>
          </a:p>
          <a:p>
            <a:pPr marL="514350" indent="-457200">
              <a:spcAft>
                <a:spcPts val="1200"/>
              </a:spcAft>
              <a:buFont typeface="+mj-lt"/>
              <a:buAutoNum type="arabicPeriod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A aplicação deve permitir a abertura de contas bancárias para os correntistas onde apenas uma conta bancária poderá ser aberta por banco.</a:t>
            </a:r>
          </a:p>
          <a:p>
            <a:pPr marL="514350" indent="-457200">
              <a:spcAft>
                <a:spcPts val="1200"/>
              </a:spcAft>
              <a:buFont typeface="+mj-lt"/>
              <a:buAutoNum type="arabicPeriod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A aplicação deve permitir a realização de operações bancárias apenas através dos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ATMs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(caixas eletrônicos)</a:t>
            </a:r>
          </a:p>
          <a:p>
            <a:pPr marL="514350" indent="-457200">
              <a:spcAft>
                <a:spcPts val="1200"/>
              </a:spcAft>
              <a:buFont typeface="+mj-lt"/>
              <a:buAutoNum type="arabicPeriod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Um ATM (caixa eletrônico) pode ser credenciado por vários bancos;</a:t>
            </a:r>
          </a:p>
          <a:p>
            <a:pPr marL="514350" indent="-457200">
              <a:spcAft>
                <a:spcPts val="1200"/>
              </a:spcAft>
              <a:buFont typeface="+mj-lt"/>
              <a:buAutoNum type="arabicPeriod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Um correntista deve ser capaz de realizar operações de saque e depósito apenas em caixas eletrônicos credenciados pelo banco onde possui conta corrente.</a:t>
            </a:r>
          </a:p>
          <a:p>
            <a:pPr marL="514350" indent="-457200">
              <a:spcAft>
                <a:spcPts val="1200"/>
              </a:spcAft>
              <a:buFont typeface="+mj-lt"/>
              <a:buAutoNum type="arabicPeriod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As operações serão realizadas perante a informação do banco, da agência, da conta corrente e da senha do correntista.</a:t>
            </a:r>
          </a:p>
        </p:txBody>
      </p:sp>
      <p:pic>
        <p:nvPicPr>
          <p:cNvPr id="4" name="Imagem 3" descr="Logotipo, nome da empresa&#10;&#10;Descrição gerada automaticamente">
            <a:extLst>
              <a:ext uri="{FF2B5EF4-FFF2-40B4-BE49-F238E27FC236}">
                <a16:creationId xmlns:a16="http://schemas.microsoft.com/office/drawing/2014/main" id="{7094D36D-C578-1FEE-CD11-3623D976B2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95"/>
          <a:stretch/>
        </p:blipFill>
        <p:spPr>
          <a:xfrm>
            <a:off x="572492" y="330473"/>
            <a:ext cx="1238282" cy="1287124"/>
          </a:xfrm>
          <a:prstGeom prst="rect">
            <a:avLst/>
          </a:prstGeom>
        </p:spPr>
      </p:pic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7439BBE-5484-EE21-F00C-4BEF95BB4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9DA5-03A6-3F41-8F69-190C01738673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44896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3989186-0E8B-13B4-BB6B-AE73AE4CE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0943" y="238539"/>
            <a:ext cx="9650069" cy="14344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z="5400" b="1" dirty="0"/>
              <a:t>Arquitetura da aplicação</a:t>
            </a:r>
            <a:endParaRPr lang="pt-BR" sz="5400" dirty="0"/>
          </a:p>
        </p:txBody>
      </p:sp>
      <p:sp>
        <p:nvSpPr>
          <p:cNvPr id="34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 descr="Logotipo, nome da empresa&#10;&#10;Descrição gerada automaticamente">
            <a:extLst>
              <a:ext uri="{FF2B5EF4-FFF2-40B4-BE49-F238E27FC236}">
                <a16:creationId xmlns:a16="http://schemas.microsoft.com/office/drawing/2014/main" id="{7094D36D-C578-1FEE-CD11-3623D976B2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95"/>
          <a:stretch/>
        </p:blipFill>
        <p:spPr>
          <a:xfrm>
            <a:off x="572492" y="330473"/>
            <a:ext cx="1238282" cy="1287124"/>
          </a:xfrm>
          <a:prstGeom prst="rect">
            <a:avLst/>
          </a:prstGeom>
        </p:spPr>
      </p:pic>
      <p:sp>
        <p:nvSpPr>
          <p:cNvPr id="3" name="Retângulo Arredondado 2">
            <a:extLst>
              <a:ext uri="{FF2B5EF4-FFF2-40B4-BE49-F238E27FC236}">
                <a16:creationId xmlns:a16="http://schemas.microsoft.com/office/drawing/2014/main" id="{CE922EF3-A3D3-D62E-DE66-0AC1759EAD64}"/>
              </a:ext>
            </a:extLst>
          </p:cNvPr>
          <p:cNvSpPr/>
          <p:nvPr/>
        </p:nvSpPr>
        <p:spPr>
          <a:xfrm>
            <a:off x="2615013" y="3429000"/>
            <a:ext cx="2350093" cy="122085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Servidor de API</a:t>
            </a:r>
          </a:p>
          <a:p>
            <a:pPr algn="ctr"/>
            <a:r>
              <a:rPr lang="pt-BR" dirty="0"/>
              <a:t>Express</a:t>
            </a:r>
          </a:p>
        </p:txBody>
      </p:sp>
      <p:sp>
        <p:nvSpPr>
          <p:cNvPr id="5" name="Retângulo Arredondado 4">
            <a:extLst>
              <a:ext uri="{FF2B5EF4-FFF2-40B4-BE49-F238E27FC236}">
                <a16:creationId xmlns:a16="http://schemas.microsoft.com/office/drawing/2014/main" id="{F54326CF-8D81-271B-A69A-5F207D7F89DF}"/>
              </a:ext>
            </a:extLst>
          </p:cNvPr>
          <p:cNvSpPr/>
          <p:nvPr/>
        </p:nvSpPr>
        <p:spPr>
          <a:xfrm>
            <a:off x="7560181" y="2708211"/>
            <a:ext cx="2350093" cy="122085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Administrativo</a:t>
            </a:r>
          </a:p>
        </p:txBody>
      </p:sp>
      <p:sp>
        <p:nvSpPr>
          <p:cNvPr id="8" name="Retângulo Arredondado 7">
            <a:extLst>
              <a:ext uri="{FF2B5EF4-FFF2-40B4-BE49-F238E27FC236}">
                <a16:creationId xmlns:a16="http://schemas.microsoft.com/office/drawing/2014/main" id="{402D4B72-A899-AD22-E135-84BF4DAE4B8C}"/>
              </a:ext>
            </a:extLst>
          </p:cNvPr>
          <p:cNvSpPr/>
          <p:nvPr/>
        </p:nvSpPr>
        <p:spPr>
          <a:xfrm>
            <a:off x="7560180" y="4188842"/>
            <a:ext cx="2350093" cy="122085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ATMs</a:t>
            </a:r>
            <a:r>
              <a:rPr lang="pt-BR" dirty="0"/>
              <a:t> (caixas eletrônicos)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050E05A7-E527-F597-AE70-E4F426698264}"/>
              </a:ext>
            </a:extLst>
          </p:cNvPr>
          <p:cNvSpPr txBox="1"/>
          <p:nvPr/>
        </p:nvSpPr>
        <p:spPr>
          <a:xfrm>
            <a:off x="8093578" y="2168206"/>
            <a:ext cx="1283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FRONT-END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CC94350B-DD29-3778-03A3-55E561383138}"/>
              </a:ext>
            </a:extLst>
          </p:cNvPr>
          <p:cNvSpPr txBox="1"/>
          <p:nvPr/>
        </p:nvSpPr>
        <p:spPr>
          <a:xfrm>
            <a:off x="3213491" y="2168206"/>
            <a:ext cx="1153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BACK-END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154C9D12-216E-263B-027E-5AF350A6B3C2}"/>
              </a:ext>
            </a:extLst>
          </p:cNvPr>
          <p:cNvSpPr/>
          <p:nvPr/>
        </p:nvSpPr>
        <p:spPr>
          <a:xfrm>
            <a:off x="5897923" y="2098736"/>
            <a:ext cx="196553" cy="45207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9EEC5924-05AE-F717-986D-E669E992DE3E}"/>
              </a:ext>
            </a:extLst>
          </p:cNvPr>
          <p:cNvGrpSpPr/>
          <p:nvPr/>
        </p:nvGrpSpPr>
        <p:grpSpPr>
          <a:xfrm>
            <a:off x="4965106" y="3929063"/>
            <a:ext cx="1501768" cy="220726"/>
            <a:chOff x="5264209" y="3929063"/>
            <a:chExt cx="1501768" cy="220726"/>
          </a:xfrm>
        </p:grpSpPr>
        <p:cxnSp>
          <p:nvCxnSpPr>
            <p:cNvPr id="24" name="Conector Reto 23">
              <a:extLst>
                <a:ext uri="{FF2B5EF4-FFF2-40B4-BE49-F238E27FC236}">
                  <a16:creationId xmlns:a16="http://schemas.microsoft.com/office/drawing/2014/main" id="{319C7469-7D87-0064-0FDF-0E9C5FB56851}"/>
                </a:ext>
              </a:extLst>
            </p:cNvPr>
            <p:cNvCxnSpPr>
              <a:cxnSpLocks/>
            </p:cNvCxnSpPr>
            <p:nvPr/>
          </p:nvCxnSpPr>
          <p:spPr>
            <a:xfrm>
              <a:off x="5264209" y="4039426"/>
              <a:ext cx="1247686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A5A8941-69AA-877B-9C86-295AF51095FF}"/>
                </a:ext>
              </a:extLst>
            </p:cNvPr>
            <p:cNvSpPr/>
            <p:nvPr/>
          </p:nvSpPr>
          <p:spPr>
            <a:xfrm>
              <a:off x="6511895" y="3929063"/>
              <a:ext cx="254082" cy="220726"/>
            </a:xfrm>
            <a:prstGeom prst="ellipse">
              <a:avLst/>
            </a:prstGeom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31660EF3-D891-B8CD-0E13-D85BFB114C3B}"/>
              </a:ext>
            </a:extLst>
          </p:cNvPr>
          <p:cNvCxnSpPr>
            <a:stCxn id="5" idx="1"/>
            <a:endCxn id="25" idx="7"/>
          </p:cNvCxnSpPr>
          <p:nvPr/>
        </p:nvCxnSpPr>
        <p:spPr>
          <a:xfrm flipH="1">
            <a:off x="6429665" y="3318637"/>
            <a:ext cx="1130516" cy="642751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>
            <a:extLst>
              <a:ext uri="{FF2B5EF4-FFF2-40B4-BE49-F238E27FC236}">
                <a16:creationId xmlns:a16="http://schemas.microsoft.com/office/drawing/2014/main" id="{8A353950-560F-DC34-B040-3C419D394B22}"/>
              </a:ext>
            </a:extLst>
          </p:cNvPr>
          <p:cNvCxnSpPr>
            <a:cxnSpLocks/>
            <a:stCxn id="8" idx="1"/>
            <a:endCxn id="25" idx="5"/>
          </p:cNvCxnSpPr>
          <p:nvPr/>
        </p:nvCxnSpPr>
        <p:spPr>
          <a:xfrm flipH="1" flipV="1">
            <a:off x="6429665" y="4117464"/>
            <a:ext cx="1130515" cy="681804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FB7F2305-33FF-1270-86A0-BCBFFFE806A4}"/>
              </a:ext>
            </a:extLst>
          </p:cNvPr>
          <p:cNvSpPr txBox="1"/>
          <p:nvPr/>
        </p:nvSpPr>
        <p:spPr>
          <a:xfrm>
            <a:off x="7253474" y="6016239"/>
            <a:ext cx="2963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HTML, CSS, JavaScript e </a:t>
            </a:r>
            <a:r>
              <a:rPr lang="pt-BR" dirty="0" err="1"/>
              <a:t>React</a:t>
            </a:r>
            <a:endParaRPr lang="pt-BR" dirty="0"/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BE62963C-CFCA-EAF5-A0B3-4F16AEF61019}"/>
              </a:ext>
            </a:extLst>
          </p:cNvPr>
          <p:cNvSpPr txBox="1"/>
          <p:nvPr/>
        </p:nvSpPr>
        <p:spPr>
          <a:xfrm>
            <a:off x="968549" y="5970671"/>
            <a:ext cx="4489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TypeScript, Node.js, </a:t>
            </a:r>
            <a:r>
              <a:rPr lang="pt-BR" dirty="0" err="1"/>
              <a:t>Sequelize</a:t>
            </a:r>
            <a:r>
              <a:rPr lang="pt-BR" dirty="0"/>
              <a:t>, Express, </a:t>
            </a:r>
            <a:r>
              <a:rPr lang="pt-BR" dirty="0" err="1"/>
              <a:t>MySql</a:t>
            </a:r>
            <a:endParaRPr lang="pt-BR" dirty="0"/>
          </a:p>
        </p:txBody>
      </p:sp>
      <p:sp>
        <p:nvSpPr>
          <p:cNvPr id="43" name="Cilindro 42">
            <a:extLst>
              <a:ext uri="{FF2B5EF4-FFF2-40B4-BE49-F238E27FC236}">
                <a16:creationId xmlns:a16="http://schemas.microsoft.com/office/drawing/2014/main" id="{474362B6-3018-6052-E40C-A35B4A9B2480}"/>
              </a:ext>
            </a:extLst>
          </p:cNvPr>
          <p:cNvSpPr/>
          <p:nvPr/>
        </p:nvSpPr>
        <p:spPr>
          <a:xfrm>
            <a:off x="239990" y="3328894"/>
            <a:ext cx="1479470" cy="1435694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Gerenciador de Dados</a:t>
            </a:r>
          </a:p>
        </p:txBody>
      </p:sp>
      <p:sp>
        <p:nvSpPr>
          <p:cNvPr id="47" name="Seta para a Esquerda e para a Direita 46">
            <a:extLst>
              <a:ext uri="{FF2B5EF4-FFF2-40B4-BE49-F238E27FC236}">
                <a16:creationId xmlns:a16="http://schemas.microsoft.com/office/drawing/2014/main" id="{2860EA8E-6B6A-7C51-9B1D-71497A8A93F5}"/>
              </a:ext>
            </a:extLst>
          </p:cNvPr>
          <p:cNvSpPr/>
          <p:nvPr/>
        </p:nvSpPr>
        <p:spPr>
          <a:xfrm>
            <a:off x="1800893" y="3878834"/>
            <a:ext cx="668440" cy="335813"/>
          </a:xfrm>
          <a:prstGeom prst="leftRight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3709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3989186-0E8B-13B4-BB6B-AE73AE4CE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0943" y="238539"/>
            <a:ext cx="9650069" cy="14344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z="5400" b="1" dirty="0"/>
              <a:t>Por que usar Express ?</a:t>
            </a:r>
            <a:endParaRPr lang="pt-BR" sz="5400" dirty="0"/>
          </a:p>
        </p:txBody>
      </p:sp>
      <p:sp>
        <p:nvSpPr>
          <p:cNvPr id="34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FA01F3D-B151-A2AD-2499-4EA38AD70342}"/>
              </a:ext>
            </a:extLst>
          </p:cNvPr>
          <p:cNvSpPr txBox="1"/>
          <p:nvPr/>
        </p:nvSpPr>
        <p:spPr>
          <a:xfrm>
            <a:off x="572492" y="1948069"/>
            <a:ext cx="9497337" cy="46531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800" dirty="0"/>
              <a:t>Simplicidade e minimalismo</a:t>
            </a:r>
          </a:p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800" dirty="0"/>
              <a:t>Flexibilidade</a:t>
            </a:r>
          </a:p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800" dirty="0"/>
              <a:t>Grande ecossistema de middleware</a:t>
            </a:r>
          </a:p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800" dirty="0"/>
              <a:t>Desempenho e escalabilidade</a:t>
            </a:r>
          </a:p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800" dirty="0"/>
              <a:t>Suporte da comunidade</a:t>
            </a:r>
          </a:p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800" dirty="0"/>
              <a:t>Robustez e maturidade</a:t>
            </a:r>
          </a:p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800" dirty="0"/>
              <a:t>Facilidade de teste</a:t>
            </a:r>
          </a:p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800" dirty="0"/>
              <a:t>Compatibilidade com middleware e ferramentas</a:t>
            </a:r>
          </a:p>
        </p:txBody>
      </p:sp>
      <p:pic>
        <p:nvPicPr>
          <p:cNvPr id="4" name="Imagem 3" descr="Logotipo, nome da empresa&#10;&#10;Descrição gerada automaticamente">
            <a:extLst>
              <a:ext uri="{FF2B5EF4-FFF2-40B4-BE49-F238E27FC236}">
                <a16:creationId xmlns:a16="http://schemas.microsoft.com/office/drawing/2014/main" id="{7094D36D-C578-1FEE-CD11-3623D976B2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95"/>
          <a:stretch/>
        </p:blipFill>
        <p:spPr>
          <a:xfrm>
            <a:off x="572492" y="330473"/>
            <a:ext cx="1238282" cy="1287124"/>
          </a:xfrm>
          <a:prstGeom prst="rect">
            <a:avLst/>
          </a:prstGeom>
        </p:spPr>
      </p:pic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7439BBE-5484-EE21-F00C-4BEF95BB4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9DA5-03A6-3F41-8F69-190C01738673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1608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3989186-0E8B-13B4-BB6B-AE73AE4CE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0943" y="238539"/>
            <a:ext cx="9650069" cy="14344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z="5400" b="1" dirty="0"/>
              <a:t>Configuração inicial</a:t>
            </a:r>
            <a:endParaRPr lang="pt-BR" sz="5400" dirty="0"/>
          </a:p>
        </p:txBody>
      </p:sp>
      <p:sp>
        <p:nvSpPr>
          <p:cNvPr id="34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FA01F3D-B151-A2AD-2499-4EA38AD70342}"/>
              </a:ext>
            </a:extLst>
          </p:cNvPr>
          <p:cNvSpPr txBox="1"/>
          <p:nvPr/>
        </p:nvSpPr>
        <p:spPr>
          <a:xfrm>
            <a:off x="572492" y="1948069"/>
            <a:ext cx="9497337" cy="46531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800" dirty="0"/>
              <a:t>Instalação do Express</a:t>
            </a:r>
          </a:p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800" dirty="0"/>
              <a:t>Criação do arquivo principal</a:t>
            </a:r>
          </a:p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800" dirty="0"/>
              <a:t>Configuração do servidor Express</a:t>
            </a:r>
          </a:p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800" dirty="0"/>
              <a:t>Inicialização do servidor</a:t>
            </a:r>
          </a:p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800" dirty="0"/>
              <a:t>Cuidados necessários</a:t>
            </a:r>
          </a:p>
        </p:txBody>
      </p:sp>
      <p:pic>
        <p:nvPicPr>
          <p:cNvPr id="4" name="Imagem 3" descr="Logotipo, nome da empresa&#10;&#10;Descrição gerada automaticamente">
            <a:extLst>
              <a:ext uri="{FF2B5EF4-FFF2-40B4-BE49-F238E27FC236}">
                <a16:creationId xmlns:a16="http://schemas.microsoft.com/office/drawing/2014/main" id="{7094D36D-C578-1FEE-CD11-3623D976B2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95"/>
          <a:stretch/>
        </p:blipFill>
        <p:spPr>
          <a:xfrm>
            <a:off x="572492" y="330473"/>
            <a:ext cx="1238282" cy="1287124"/>
          </a:xfrm>
          <a:prstGeom prst="rect">
            <a:avLst/>
          </a:prstGeom>
        </p:spPr>
      </p:pic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7439BBE-5484-EE21-F00C-4BEF95BB4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9DA5-03A6-3F41-8F69-190C01738673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719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3989186-0E8B-13B4-BB6B-AE73AE4CE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0943" y="238539"/>
            <a:ext cx="9650069" cy="14344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z="5400" b="1" dirty="0"/>
              <a:t>Configuração inicial</a:t>
            </a:r>
            <a:endParaRPr lang="pt-BR" sz="5400" dirty="0"/>
          </a:p>
        </p:txBody>
      </p:sp>
      <p:sp>
        <p:nvSpPr>
          <p:cNvPr id="34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FA01F3D-B151-A2AD-2499-4EA38AD70342}"/>
              </a:ext>
            </a:extLst>
          </p:cNvPr>
          <p:cNvSpPr txBox="1"/>
          <p:nvPr/>
        </p:nvSpPr>
        <p:spPr>
          <a:xfrm>
            <a:off x="572492" y="1922191"/>
            <a:ext cx="9497337" cy="465310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800" dirty="0"/>
              <a:t>Criar a pasta que servirá como raiz</a:t>
            </a:r>
          </a:p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800" dirty="0"/>
              <a:t>Inicializar o projeto dentro da pasta raiz</a:t>
            </a:r>
          </a:p>
          <a:p>
            <a:pPr marL="742950" lvl="1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pt-BR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pt-BR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pt-BR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endParaRPr lang="pt-BR" sz="2000" dirty="0"/>
          </a:p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800" dirty="0"/>
              <a:t>Instalar o </a:t>
            </a:r>
            <a:r>
              <a:rPr lang="pt-BR" sz="2800" dirty="0" err="1"/>
              <a:t>express</a:t>
            </a:r>
            <a:endParaRPr lang="pt-BR" sz="2800" dirty="0"/>
          </a:p>
          <a:p>
            <a:pPr marL="742950" lvl="1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pt-BR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pt-BR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</a:t>
            </a:r>
            <a:r>
              <a:rPr lang="pt-BR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pt-BR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typescript</a:t>
            </a:r>
            <a:endParaRPr lang="pt-BR" sz="20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lvl="1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pt-BR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pt-BR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express</a:t>
            </a:r>
            <a:endParaRPr lang="pt-BR" sz="20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lvl="1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pt-BR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pt-BR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</a:t>
            </a:r>
            <a:r>
              <a:rPr lang="pt-BR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pt-BR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@</a:t>
            </a:r>
            <a:r>
              <a:rPr lang="pt-BR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types</a:t>
            </a:r>
            <a:r>
              <a:rPr lang="pt-BR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pt-BR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express</a:t>
            </a:r>
            <a:endParaRPr lang="pt-BR" sz="20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lvl="1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pt-BR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pt-BR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</a:t>
            </a:r>
            <a:r>
              <a:rPr lang="pt-BR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pt-BR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@</a:t>
            </a:r>
            <a:r>
              <a:rPr lang="pt-BR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nestjs</a:t>
            </a:r>
            <a:r>
              <a:rPr lang="pt-BR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pt-BR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schematics</a:t>
            </a:r>
            <a:endParaRPr lang="pt-BR" sz="20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lvl="1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pt-BR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pt-BR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</a:t>
            </a:r>
            <a:r>
              <a:rPr lang="pt-BR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pt-BR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ts</a:t>
            </a:r>
            <a:r>
              <a:rPr lang="pt-BR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-node</a:t>
            </a:r>
          </a:p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800" dirty="0"/>
              <a:t>Inicializar o compilador</a:t>
            </a:r>
          </a:p>
          <a:p>
            <a:pPr marL="742950" lvl="1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npx</a:t>
            </a:r>
            <a:r>
              <a:rPr lang="pt-BR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tsc</a:t>
            </a:r>
            <a:r>
              <a:rPr lang="pt-BR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pt-BR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endParaRPr lang="pt-BR" sz="20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Imagem 3" descr="Logotipo, nome da empresa&#10;&#10;Descrição gerada automaticamente">
            <a:extLst>
              <a:ext uri="{FF2B5EF4-FFF2-40B4-BE49-F238E27FC236}">
                <a16:creationId xmlns:a16="http://schemas.microsoft.com/office/drawing/2014/main" id="{7094D36D-C578-1FEE-CD11-3623D976B2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95"/>
          <a:stretch/>
        </p:blipFill>
        <p:spPr>
          <a:xfrm>
            <a:off x="572492" y="330473"/>
            <a:ext cx="1238282" cy="1287124"/>
          </a:xfrm>
          <a:prstGeom prst="rect">
            <a:avLst/>
          </a:prstGeom>
        </p:spPr>
      </p:pic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7439BBE-5484-EE21-F00C-4BEF95BB4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9DA5-03A6-3F41-8F69-190C01738673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3754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3989186-0E8B-13B4-BB6B-AE73AE4CE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0943" y="238539"/>
            <a:ext cx="9650069" cy="14344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z="5400" b="1" dirty="0"/>
              <a:t>Configuração do ambiente</a:t>
            </a:r>
            <a:endParaRPr lang="pt-BR" sz="5400" dirty="0"/>
          </a:p>
        </p:txBody>
      </p:sp>
      <p:sp>
        <p:nvSpPr>
          <p:cNvPr id="34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FA01F3D-B151-A2AD-2499-4EA38AD70342}"/>
              </a:ext>
            </a:extLst>
          </p:cNvPr>
          <p:cNvSpPr txBox="1"/>
          <p:nvPr/>
        </p:nvSpPr>
        <p:spPr>
          <a:xfrm>
            <a:off x="572492" y="1950594"/>
            <a:ext cx="11018520" cy="465310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800" dirty="0"/>
              <a:t>Ajustar ou criar o arquivo </a:t>
            </a:r>
            <a:r>
              <a:rPr lang="pt-BR" sz="2800" dirty="0" err="1">
                <a:solidFill>
                  <a:srgbClr val="FF0000"/>
                </a:solidFill>
              </a:rPr>
              <a:t>tsconfig.json</a:t>
            </a:r>
            <a:r>
              <a:rPr lang="pt-BR" sz="2800" dirty="0">
                <a:solidFill>
                  <a:srgbClr val="FF0000"/>
                </a:solidFill>
              </a:rPr>
              <a:t> </a:t>
            </a:r>
            <a:r>
              <a:rPr lang="pt-BR" sz="2800" dirty="0"/>
              <a:t>na pasta raiz do projeto:</a:t>
            </a:r>
          </a:p>
          <a:p>
            <a:r>
              <a:rPr lang="pt-BR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{</a:t>
            </a:r>
          </a:p>
          <a:p>
            <a:pPr>
              <a:spcAft>
                <a:spcPts val="600"/>
              </a:spcAft>
            </a:pPr>
            <a:r>
              <a:rPr lang="pt-BR" sz="2000" dirty="0">
                <a:solidFill>
                  <a:srgbClr val="0451A5"/>
                </a:solidFill>
                <a:highlight>
                  <a:srgbClr val="FFFFFF"/>
                </a:highlight>
                <a:latin typeface="Menlo" panose="020B0609030804020204" pitchFamily="49" charset="0"/>
              </a:rPr>
              <a:t>   </a:t>
            </a:r>
            <a:r>
              <a:rPr lang="pt-BR" sz="2000" b="0" dirty="0">
                <a:solidFill>
                  <a:srgbClr val="0451A5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"</a:t>
            </a:r>
            <a:r>
              <a:rPr lang="pt-BR" sz="2000" b="0" dirty="0" err="1">
                <a:solidFill>
                  <a:srgbClr val="0451A5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compilerOptions</a:t>
            </a:r>
            <a:r>
              <a:rPr lang="pt-BR" sz="2000" b="0" dirty="0">
                <a:solidFill>
                  <a:srgbClr val="0451A5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"</a:t>
            </a:r>
            <a:r>
              <a:rPr lang="pt-BR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: {</a:t>
            </a:r>
          </a:p>
          <a:p>
            <a:pPr>
              <a:spcAft>
                <a:spcPts val="600"/>
              </a:spcAft>
            </a:pPr>
            <a:r>
              <a:rPr lang="pt-BR" sz="2000" b="0" dirty="0">
                <a:solidFill>
                  <a:srgbClr val="0451A5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	"target"</a:t>
            </a:r>
            <a:r>
              <a:rPr lang="pt-BR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: </a:t>
            </a:r>
            <a:r>
              <a:rPr lang="pt-BR" sz="20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"ES6"</a:t>
            </a:r>
            <a:r>
              <a:rPr lang="pt-BR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, </a:t>
            </a:r>
          </a:p>
          <a:p>
            <a:pPr>
              <a:spcAft>
                <a:spcPts val="600"/>
              </a:spcAft>
            </a:pPr>
            <a:r>
              <a:rPr lang="pt-BR" sz="2000" b="0" dirty="0">
                <a:solidFill>
                  <a:srgbClr val="0451A5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	"module"</a:t>
            </a:r>
            <a:r>
              <a:rPr lang="pt-BR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: </a:t>
            </a:r>
            <a:r>
              <a:rPr lang="pt-BR" sz="20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"</a:t>
            </a:r>
            <a:r>
              <a:rPr lang="pt-BR" sz="20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commonjs</a:t>
            </a:r>
            <a:r>
              <a:rPr lang="pt-BR" sz="20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"</a:t>
            </a:r>
            <a:r>
              <a:rPr lang="pt-BR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,</a:t>
            </a:r>
          </a:p>
          <a:p>
            <a:pPr>
              <a:spcAft>
                <a:spcPts val="600"/>
              </a:spcAft>
            </a:pPr>
            <a:r>
              <a:rPr lang="pt-BR" sz="2000" b="0" dirty="0">
                <a:solidFill>
                  <a:srgbClr val="0451A5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	"</a:t>
            </a:r>
            <a:r>
              <a:rPr lang="pt-BR" sz="2000" b="0" dirty="0" err="1">
                <a:solidFill>
                  <a:srgbClr val="0451A5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rootDir</a:t>
            </a:r>
            <a:r>
              <a:rPr lang="pt-BR" sz="2000" b="0" dirty="0">
                <a:solidFill>
                  <a:srgbClr val="0451A5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"</a:t>
            </a:r>
            <a:r>
              <a:rPr lang="pt-BR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: </a:t>
            </a:r>
            <a:r>
              <a:rPr lang="pt-BR" sz="20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"./"</a:t>
            </a:r>
            <a:r>
              <a:rPr lang="pt-BR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,</a:t>
            </a:r>
          </a:p>
          <a:p>
            <a:pPr>
              <a:spcAft>
                <a:spcPts val="600"/>
              </a:spcAft>
            </a:pPr>
            <a:r>
              <a:rPr lang="pt-BR" sz="2000" b="0" dirty="0">
                <a:solidFill>
                  <a:srgbClr val="0451A5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	"</a:t>
            </a:r>
            <a:r>
              <a:rPr lang="pt-BR" sz="2000" b="0" dirty="0" err="1">
                <a:solidFill>
                  <a:srgbClr val="0451A5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typeRoots</a:t>
            </a:r>
            <a:r>
              <a:rPr lang="pt-BR" sz="2000" b="0" dirty="0">
                <a:solidFill>
                  <a:srgbClr val="0451A5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"</a:t>
            </a:r>
            <a:r>
              <a:rPr lang="pt-BR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: [</a:t>
            </a:r>
            <a:r>
              <a:rPr lang="pt-BR" sz="20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"./</a:t>
            </a:r>
            <a:r>
              <a:rPr lang="pt-BR" sz="20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node_modules</a:t>
            </a:r>
            <a:r>
              <a:rPr lang="pt-BR" sz="20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/@</a:t>
            </a:r>
            <a:r>
              <a:rPr lang="pt-BR" sz="20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types</a:t>
            </a:r>
            <a:r>
              <a:rPr lang="pt-BR" sz="20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"</a:t>
            </a:r>
            <a:r>
              <a:rPr lang="pt-BR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],</a:t>
            </a:r>
          </a:p>
          <a:p>
            <a:pPr>
              <a:spcAft>
                <a:spcPts val="600"/>
              </a:spcAft>
            </a:pPr>
            <a:r>
              <a:rPr lang="pt-BR" sz="2000" b="0" dirty="0">
                <a:solidFill>
                  <a:srgbClr val="0451A5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	"</a:t>
            </a:r>
            <a:r>
              <a:rPr lang="pt-BR" sz="2000" b="0" dirty="0" err="1">
                <a:solidFill>
                  <a:srgbClr val="0451A5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types</a:t>
            </a:r>
            <a:r>
              <a:rPr lang="pt-BR" sz="2000" b="0" dirty="0">
                <a:solidFill>
                  <a:srgbClr val="0451A5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"</a:t>
            </a:r>
            <a:r>
              <a:rPr lang="pt-BR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: [</a:t>
            </a:r>
            <a:r>
              <a:rPr lang="pt-BR" sz="20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"node"</a:t>
            </a:r>
            <a:r>
              <a:rPr lang="pt-BR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, </a:t>
            </a:r>
            <a:r>
              <a:rPr lang="pt-BR" sz="20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"</a:t>
            </a:r>
            <a:r>
              <a:rPr lang="pt-BR" sz="20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express</a:t>
            </a:r>
            <a:r>
              <a:rPr lang="pt-BR" sz="20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"</a:t>
            </a:r>
            <a:r>
              <a:rPr lang="pt-BR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],</a:t>
            </a:r>
          </a:p>
          <a:p>
            <a:pPr>
              <a:spcAft>
                <a:spcPts val="600"/>
              </a:spcAft>
            </a:pPr>
            <a:r>
              <a:rPr lang="pt-BR" sz="2000" b="0" dirty="0">
                <a:solidFill>
                  <a:srgbClr val="0451A5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	"</a:t>
            </a:r>
            <a:r>
              <a:rPr lang="pt-BR" sz="2000" b="0" dirty="0" err="1">
                <a:solidFill>
                  <a:srgbClr val="0451A5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sourceMap</a:t>
            </a:r>
            <a:r>
              <a:rPr lang="pt-BR" sz="2000" b="0" dirty="0">
                <a:solidFill>
                  <a:srgbClr val="0451A5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"</a:t>
            </a:r>
            <a:r>
              <a:rPr lang="pt-BR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: </a:t>
            </a:r>
            <a:r>
              <a:rPr lang="pt-BR" sz="20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true</a:t>
            </a:r>
            <a:r>
              <a:rPr lang="pt-BR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,</a:t>
            </a:r>
          </a:p>
          <a:p>
            <a:pPr>
              <a:spcAft>
                <a:spcPts val="600"/>
              </a:spcAft>
            </a:pPr>
            <a:r>
              <a:rPr lang="pt-BR" sz="2000" b="0" dirty="0">
                <a:solidFill>
                  <a:srgbClr val="0451A5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	"</a:t>
            </a:r>
            <a:r>
              <a:rPr lang="pt-BR" sz="2000" b="0" dirty="0" err="1">
                <a:solidFill>
                  <a:srgbClr val="0451A5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outDir</a:t>
            </a:r>
            <a:r>
              <a:rPr lang="pt-BR" sz="2000" b="0" dirty="0">
                <a:solidFill>
                  <a:srgbClr val="0451A5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"</a:t>
            </a:r>
            <a:r>
              <a:rPr lang="pt-BR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: </a:t>
            </a:r>
            <a:r>
              <a:rPr lang="pt-BR" sz="20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"</a:t>
            </a:r>
            <a:r>
              <a:rPr lang="pt-BR" sz="20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dist</a:t>
            </a:r>
            <a:r>
              <a:rPr lang="pt-BR" sz="20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/"</a:t>
            </a:r>
            <a:r>
              <a:rPr lang="pt-BR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,</a:t>
            </a:r>
          </a:p>
          <a:p>
            <a:pPr>
              <a:spcAft>
                <a:spcPts val="600"/>
              </a:spcAft>
            </a:pPr>
            <a:r>
              <a:rPr lang="pt-BR" sz="2000" b="0" dirty="0">
                <a:solidFill>
                  <a:srgbClr val="0451A5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	"</a:t>
            </a:r>
            <a:r>
              <a:rPr lang="pt-BR" sz="2000" b="0" dirty="0" err="1">
                <a:solidFill>
                  <a:srgbClr val="0451A5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esModuleInterop</a:t>
            </a:r>
            <a:r>
              <a:rPr lang="pt-BR" sz="2000" b="0" dirty="0">
                <a:solidFill>
                  <a:srgbClr val="0451A5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"</a:t>
            </a:r>
            <a:r>
              <a:rPr lang="pt-BR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: </a:t>
            </a:r>
            <a:r>
              <a:rPr lang="pt-BR" sz="20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true</a:t>
            </a:r>
            <a:r>
              <a:rPr lang="pt-BR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,</a:t>
            </a:r>
          </a:p>
          <a:p>
            <a:pPr>
              <a:spcAft>
                <a:spcPts val="600"/>
              </a:spcAft>
            </a:pPr>
            <a:r>
              <a:rPr lang="pt-BR" sz="2000" b="0" dirty="0">
                <a:solidFill>
                  <a:srgbClr val="0451A5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	"</a:t>
            </a:r>
            <a:r>
              <a:rPr lang="pt-BR" sz="2000" b="0" dirty="0" err="1">
                <a:solidFill>
                  <a:srgbClr val="0451A5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forceConsistentCasingInFileNames</a:t>
            </a:r>
            <a:r>
              <a:rPr lang="pt-BR" sz="2000" b="0" dirty="0">
                <a:solidFill>
                  <a:srgbClr val="0451A5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"</a:t>
            </a:r>
            <a:r>
              <a:rPr lang="pt-BR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: </a:t>
            </a:r>
            <a:r>
              <a:rPr lang="pt-BR" sz="20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true</a:t>
            </a:r>
            <a:r>
              <a:rPr lang="pt-BR" sz="2000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</a:rPr>
              <a:t>,</a:t>
            </a:r>
            <a:endParaRPr lang="pt-BR" sz="20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Menlo" panose="020B0609030804020204" pitchFamily="49" charset="0"/>
            </a:endParaRPr>
          </a:p>
          <a:p>
            <a:pPr>
              <a:spcAft>
                <a:spcPts val="600"/>
              </a:spcAft>
            </a:pPr>
            <a:r>
              <a:rPr lang="pt-BR" sz="2000" b="0" dirty="0">
                <a:solidFill>
                  <a:srgbClr val="0451A5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	"</a:t>
            </a:r>
            <a:r>
              <a:rPr lang="pt-BR" sz="2000" b="0" dirty="0" err="1">
                <a:solidFill>
                  <a:srgbClr val="0451A5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strict</a:t>
            </a:r>
            <a:r>
              <a:rPr lang="pt-BR" sz="2000" b="0" dirty="0">
                <a:solidFill>
                  <a:srgbClr val="0451A5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"</a:t>
            </a:r>
            <a:r>
              <a:rPr lang="pt-BR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: </a:t>
            </a:r>
            <a:r>
              <a:rPr lang="pt-BR" sz="20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true</a:t>
            </a:r>
            <a:r>
              <a:rPr lang="pt-BR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,</a:t>
            </a:r>
          </a:p>
          <a:p>
            <a:pPr>
              <a:spcAft>
                <a:spcPts val="600"/>
              </a:spcAft>
            </a:pPr>
            <a:r>
              <a:rPr lang="pt-BR" sz="2000" b="0" dirty="0">
                <a:solidFill>
                  <a:srgbClr val="0451A5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	"</a:t>
            </a:r>
            <a:r>
              <a:rPr lang="pt-BR" sz="2000" b="0" dirty="0" err="1">
                <a:solidFill>
                  <a:srgbClr val="0451A5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skipLibCheck</a:t>
            </a:r>
            <a:r>
              <a:rPr lang="pt-BR" sz="2000" b="0" dirty="0">
                <a:solidFill>
                  <a:srgbClr val="0451A5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"</a:t>
            </a:r>
            <a:r>
              <a:rPr lang="pt-BR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: </a:t>
            </a:r>
            <a:r>
              <a:rPr lang="pt-BR" sz="20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true</a:t>
            </a:r>
            <a:endParaRPr lang="pt-BR" sz="20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Menlo" panose="020B0609030804020204" pitchFamily="49" charset="0"/>
            </a:endParaRPr>
          </a:p>
          <a:p>
            <a:pPr lvl="1">
              <a:spcAft>
                <a:spcPts val="600"/>
              </a:spcAft>
            </a:pPr>
            <a:r>
              <a:rPr lang="pt-BR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}</a:t>
            </a:r>
          </a:p>
          <a:p>
            <a:r>
              <a:rPr lang="pt-BR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}</a:t>
            </a:r>
          </a:p>
          <a:p>
            <a:pPr marL="57150">
              <a:spcAft>
                <a:spcPts val="600"/>
              </a:spcAft>
            </a:pPr>
            <a:endParaRPr lang="pt-BR" sz="2000" dirty="0"/>
          </a:p>
        </p:txBody>
      </p:sp>
      <p:pic>
        <p:nvPicPr>
          <p:cNvPr id="4" name="Imagem 3" descr="Logotipo, nome da empresa&#10;&#10;Descrição gerada automaticamente">
            <a:extLst>
              <a:ext uri="{FF2B5EF4-FFF2-40B4-BE49-F238E27FC236}">
                <a16:creationId xmlns:a16="http://schemas.microsoft.com/office/drawing/2014/main" id="{7094D36D-C578-1FEE-CD11-3623D976B2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95"/>
          <a:stretch/>
        </p:blipFill>
        <p:spPr>
          <a:xfrm>
            <a:off x="572492" y="330473"/>
            <a:ext cx="1238282" cy="1287124"/>
          </a:xfrm>
          <a:prstGeom prst="rect">
            <a:avLst/>
          </a:prstGeom>
        </p:spPr>
      </p:pic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7439BBE-5484-EE21-F00C-4BEF95BB4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9DA5-03A6-3F41-8F69-190C01738673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2236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3989186-0E8B-13B4-BB6B-AE73AE4CE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0943" y="238539"/>
            <a:ext cx="9650069" cy="14344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z="5400" b="1" dirty="0"/>
              <a:t>Configuração do ambiente</a:t>
            </a:r>
            <a:endParaRPr lang="pt-BR" sz="5400" dirty="0"/>
          </a:p>
        </p:txBody>
      </p:sp>
      <p:sp>
        <p:nvSpPr>
          <p:cNvPr id="34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FA01F3D-B151-A2AD-2499-4EA38AD70342}"/>
              </a:ext>
            </a:extLst>
          </p:cNvPr>
          <p:cNvSpPr txBox="1"/>
          <p:nvPr/>
        </p:nvSpPr>
        <p:spPr>
          <a:xfrm>
            <a:off x="572492" y="1939443"/>
            <a:ext cx="11018520" cy="46531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800" dirty="0"/>
              <a:t>Criar o arquivo </a:t>
            </a:r>
            <a:r>
              <a:rPr lang="pt-BR" sz="2800" dirty="0" err="1">
                <a:solidFill>
                  <a:srgbClr val="FF0000"/>
                </a:solidFill>
              </a:rPr>
              <a:t>nest-cli.json</a:t>
            </a:r>
            <a:r>
              <a:rPr lang="pt-BR" sz="2800" dirty="0">
                <a:solidFill>
                  <a:srgbClr val="FF0000"/>
                </a:solidFill>
              </a:rPr>
              <a:t> </a:t>
            </a:r>
            <a:r>
              <a:rPr lang="pt-BR" sz="2800" dirty="0"/>
              <a:t>na pasta raiz do projeto:</a:t>
            </a:r>
          </a:p>
          <a:p>
            <a:r>
              <a:rPr lang="pt-BR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{</a:t>
            </a:r>
          </a:p>
          <a:p>
            <a:pPr>
              <a:spcAft>
                <a:spcPts val="600"/>
              </a:spcAft>
            </a:pPr>
            <a:r>
              <a:rPr lang="pt-BR" sz="2000" dirty="0">
                <a:solidFill>
                  <a:srgbClr val="0451A5"/>
                </a:solidFill>
                <a:highlight>
                  <a:srgbClr val="FFFFFF"/>
                </a:highlight>
                <a:latin typeface="Menlo" panose="020B0609030804020204" pitchFamily="49" charset="0"/>
              </a:rPr>
              <a:t> </a:t>
            </a:r>
            <a:r>
              <a:rPr lang="pt-BR" sz="2000" b="0" dirty="0">
                <a:solidFill>
                  <a:srgbClr val="0451A5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"</a:t>
            </a:r>
            <a:r>
              <a:rPr lang="pt-BR" sz="2000" b="0" dirty="0" err="1">
                <a:solidFill>
                  <a:srgbClr val="0451A5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collection</a:t>
            </a:r>
            <a:r>
              <a:rPr lang="pt-BR" sz="2000" b="0" dirty="0">
                <a:solidFill>
                  <a:srgbClr val="0451A5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": "@</a:t>
            </a:r>
            <a:r>
              <a:rPr lang="pt-BR" sz="2000" b="0" dirty="0" err="1">
                <a:solidFill>
                  <a:srgbClr val="0451A5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nestjs</a:t>
            </a:r>
            <a:r>
              <a:rPr lang="pt-BR" sz="2000" b="0" dirty="0">
                <a:solidFill>
                  <a:srgbClr val="0451A5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/</a:t>
            </a:r>
            <a:r>
              <a:rPr lang="pt-BR" sz="2000" b="0" dirty="0" err="1">
                <a:solidFill>
                  <a:srgbClr val="0451A5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schematics</a:t>
            </a:r>
            <a:r>
              <a:rPr lang="pt-BR" sz="2000" b="0" dirty="0">
                <a:solidFill>
                  <a:srgbClr val="0451A5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",</a:t>
            </a:r>
          </a:p>
          <a:p>
            <a:pPr>
              <a:spcAft>
                <a:spcPts val="600"/>
              </a:spcAft>
            </a:pPr>
            <a:r>
              <a:rPr lang="pt-BR" sz="2000" b="0" dirty="0">
                <a:solidFill>
                  <a:srgbClr val="0451A5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 "</a:t>
            </a:r>
            <a:r>
              <a:rPr lang="pt-BR" sz="2000" b="0" dirty="0" err="1">
                <a:solidFill>
                  <a:srgbClr val="0451A5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sourceRoot</a:t>
            </a:r>
            <a:r>
              <a:rPr lang="pt-BR" sz="2000" b="0" dirty="0">
                <a:solidFill>
                  <a:srgbClr val="0451A5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": "</a:t>
            </a:r>
            <a:r>
              <a:rPr lang="pt-BR" sz="2000" b="0" dirty="0" err="1">
                <a:solidFill>
                  <a:srgbClr val="0451A5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src</a:t>
            </a:r>
            <a:r>
              <a:rPr lang="pt-BR" sz="2000" b="0" dirty="0">
                <a:solidFill>
                  <a:srgbClr val="0451A5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/",</a:t>
            </a:r>
          </a:p>
          <a:p>
            <a:pPr>
              <a:spcAft>
                <a:spcPts val="600"/>
              </a:spcAft>
            </a:pPr>
            <a:r>
              <a:rPr lang="pt-BR" sz="2000" b="0" dirty="0">
                <a:solidFill>
                  <a:srgbClr val="0451A5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 "</a:t>
            </a:r>
            <a:r>
              <a:rPr lang="pt-BR" sz="2000" b="0" dirty="0" err="1">
                <a:solidFill>
                  <a:srgbClr val="0451A5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entryFile</a:t>
            </a:r>
            <a:r>
              <a:rPr lang="pt-BR" sz="2000" b="0" dirty="0">
                <a:solidFill>
                  <a:srgbClr val="0451A5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" : "</a:t>
            </a:r>
            <a:r>
              <a:rPr lang="pt-BR" sz="2000" b="0" dirty="0" err="1">
                <a:solidFill>
                  <a:srgbClr val="0451A5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app.ts</a:t>
            </a:r>
            <a:r>
              <a:rPr lang="pt-BR" sz="2000" b="0" dirty="0">
                <a:solidFill>
                  <a:srgbClr val="0451A5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”</a:t>
            </a:r>
          </a:p>
          <a:p>
            <a:pPr>
              <a:spcAft>
                <a:spcPts val="600"/>
              </a:spcAft>
            </a:pPr>
            <a:r>
              <a:rPr lang="pt-BR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}</a:t>
            </a:r>
          </a:p>
          <a:p>
            <a:pPr marL="57150">
              <a:spcAft>
                <a:spcPts val="600"/>
              </a:spcAft>
            </a:pPr>
            <a:endParaRPr lang="pt-BR" sz="2000" dirty="0"/>
          </a:p>
        </p:txBody>
      </p:sp>
      <p:pic>
        <p:nvPicPr>
          <p:cNvPr id="4" name="Imagem 3" descr="Logotipo, nome da empresa&#10;&#10;Descrição gerada automaticamente">
            <a:extLst>
              <a:ext uri="{FF2B5EF4-FFF2-40B4-BE49-F238E27FC236}">
                <a16:creationId xmlns:a16="http://schemas.microsoft.com/office/drawing/2014/main" id="{7094D36D-C578-1FEE-CD11-3623D976B2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95"/>
          <a:stretch/>
        </p:blipFill>
        <p:spPr>
          <a:xfrm>
            <a:off x="572492" y="330473"/>
            <a:ext cx="1238282" cy="1287124"/>
          </a:xfrm>
          <a:prstGeom prst="rect">
            <a:avLst/>
          </a:prstGeom>
        </p:spPr>
      </p:pic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7439BBE-5484-EE21-F00C-4BEF95BB4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9DA5-03A6-3F41-8F69-190C01738673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909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3989186-0E8B-13B4-BB6B-AE73AE4CE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0943" y="238539"/>
            <a:ext cx="9650069" cy="14344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z="5400" b="1" dirty="0"/>
              <a:t>Configuração do ambiente</a:t>
            </a:r>
            <a:endParaRPr lang="pt-BR" sz="5400" dirty="0"/>
          </a:p>
        </p:txBody>
      </p:sp>
      <p:sp>
        <p:nvSpPr>
          <p:cNvPr id="34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FA01F3D-B151-A2AD-2499-4EA38AD70342}"/>
              </a:ext>
            </a:extLst>
          </p:cNvPr>
          <p:cNvSpPr txBox="1"/>
          <p:nvPr/>
        </p:nvSpPr>
        <p:spPr>
          <a:xfrm>
            <a:off x="572492" y="1939443"/>
            <a:ext cx="11018520" cy="4653103"/>
          </a:xfrm>
          <a:prstGeom prst="rect">
            <a:avLst/>
          </a:prstGeom>
        </p:spPr>
        <p:txBody>
          <a:bodyPr vert="horz" lIns="91440" tIns="45720" rIns="91440" bIns="45720" numCol="2" spcCol="360000" rtlCol="0" anchor="t">
            <a:normAutofit lnSpcReduction="10000"/>
          </a:bodyPr>
          <a:lstStyle/>
          <a:p>
            <a:pPr marL="285750" indent="-2286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400" dirty="0"/>
              <a:t>Ajustar ou criar arquivo </a:t>
            </a:r>
            <a:r>
              <a:rPr lang="pt-BR" sz="2400" dirty="0" err="1">
                <a:solidFill>
                  <a:srgbClr val="FF0000"/>
                </a:solidFill>
              </a:rPr>
              <a:t>package.json</a:t>
            </a:r>
            <a:r>
              <a:rPr lang="pt-BR" sz="2400" dirty="0">
                <a:solidFill>
                  <a:srgbClr val="FF0000"/>
                </a:solidFill>
              </a:rPr>
              <a:t> </a:t>
            </a:r>
            <a:r>
              <a:rPr lang="pt-BR" sz="2400" dirty="0"/>
              <a:t>na pasta raiz do projeto:</a:t>
            </a:r>
          </a:p>
          <a:p>
            <a:endParaRPr lang="pt-BR" sz="29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Menlo" panose="020B0609030804020204" pitchFamily="49" charset="0"/>
            </a:endParaRPr>
          </a:p>
          <a:p>
            <a:r>
              <a:rPr lang="pt-BR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{</a:t>
            </a:r>
            <a:endParaRPr lang="pt-BR" sz="19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Menlo" panose="020B0609030804020204" pitchFamily="49" charset="0"/>
            </a:endParaRPr>
          </a:p>
          <a:p>
            <a:pPr>
              <a:spcAft>
                <a:spcPts val="600"/>
              </a:spcAft>
            </a:pPr>
            <a:r>
              <a:rPr lang="pt-BR" sz="1900" dirty="0">
                <a:solidFill>
                  <a:srgbClr val="0451A5"/>
                </a:solidFill>
                <a:highlight>
                  <a:srgbClr val="FFFFFF"/>
                </a:highlight>
                <a:latin typeface="Menlo" panose="020B0609030804020204" pitchFamily="49" charset="0"/>
              </a:rPr>
              <a:t>   </a:t>
            </a:r>
            <a:r>
              <a:rPr lang="pt-BR" sz="1900" b="0" dirty="0">
                <a:solidFill>
                  <a:srgbClr val="0451A5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"scripts": {</a:t>
            </a:r>
          </a:p>
          <a:p>
            <a:pPr>
              <a:spcAft>
                <a:spcPts val="600"/>
              </a:spcAft>
            </a:pPr>
            <a:r>
              <a:rPr lang="pt-BR" sz="1900" b="0" dirty="0">
                <a:solidFill>
                  <a:srgbClr val="0451A5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   "build": "</a:t>
            </a:r>
            <a:r>
              <a:rPr lang="pt-BR" sz="1900" b="0" dirty="0" err="1">
                <a:solidFill>
                  <a:srgbClr val="0451A5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tsc</a:t>
            </a:r>
            <a:r>
              <a:rPr lang="pt-BR" sz="1900" b="0" dirty="0">
                <a:solidFill>
                  <a:srgbClr val="0451A5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",</a:t>
            </a:r>
          </a:p>
          <a:p>
            <a:pPr>
              <a:spcAft>
                <a:spcPts val="600"/>
              </a:spcAft>
            </a:pPr>
            <a:r>
              <a:rPr lang="pt-BR" sz="1900" b="0" dirty="0">
                <a:solidFill>
                  <a:srgbClr val="0451A5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   "start": "</a:t>
            </a:r>
            <a:r>
              <a:rPr lang="pt-BR" sz="1900" b="0" dirty="0" err="1">
                <a:solidFill>
                  <a:srgbClr val="0451A5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ts</a:t>
            </a:r>
            <a:r>
              <a:rPr lang="pt-BR" sz="1900" b="0" dirty="0">
                <a:solidFill>
                  <a:srgbClr val="0451A5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-node </a:t>
            </a:r>
            <a:r>
              <a:rPr lang="pt-BR" sz="1900" b="0" dirty="0" err="1">
                <a:solidFill>
                  <a:srgbClr val="0451A5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src</a:t>
            </a:r>
            <a:r>
              <a:rPr lang="pt-BR" sz="1900" b="0" dirty="0">
                <a:solidFill>
                  <a:srgbClr val="0451A5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/</a:t>
            </a:r>
            <a:r>
              <a:rPr lang="pt-BR" sz="1900" b="0" dirty="0" err="1">
                <a:solidFill>
                  <a:srgbClr val="0451A5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app.ts</a:t>
            </a:r>
            <a:r>
              <a:rPr lang="pt-BR" sz="1900" b="0" dirty="0">
                <a:solidFill>
                  <a:srgbClr val="0451A5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",</a:t>
            </a:r>
          </a:p>
          <a:p>
            <a:pPr>
              <a:spcAft>
                <a:spcPts val="600"/>
              </a:spcAft>
            </a:pPr>
            <a:r>
              <a:rPr lang="pt-BR" sz="1900" b="0" dirty="0">
                <a:solidFill>
                  <a:srgbClr val="0451A5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   "</a:t>
            </a:r>
            <a:r>
              <a:rPr lang="pt-BR" sz="1900" b="0" dirty="0" err="1">
                <a:solidFill>
                  <a:srgbClr val="0451A5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start:debug</a:t>
            </a:r>
            <a:r>
              <a:rPr lang="pt-BR" sz="1900" b="0" dirty="0">
                <a:solidFill>
                  <a:srgbClr val="0451A5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": "</a:t>
            </a:r>
            <a:r>
              <a:rPr lang="pt-BR" sz="1900" b="0" dirty="0" err="1">
                <a:solidFill>
                  <a:srgbClr val="0451A5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ts</a:t>
            </a:r>
            <a:r>
              <a:rPr lang="pt-BR" sz="1900" b="0" dirty="0">
                <a:solidFill>
                  <a:srgbClr val="0451A5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-node --</a:t>
            </a:r>
            <a:r>
              <a:rPr lang="pt-BR" sz="1900" b="0" dirty="0" err="1">
                <a:solidFill>
                  <a:srgbClr val="0451A5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inspect</a:t>
            </a:r>
            <a:r>
              <a:rPr lang="pt-BR" sz="1900" b="0" dirty="0">
                <a:solidFill>
                  <a:srgbClr val="0451A5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--require </a:t>
            </a:r>
            <a:r>
              <a:rPr lang="pt-BR" sz="1900" b="0" dirty="0" err="1">
                <a:solidFill>
                  <a:srgbClr val="0451A5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ts</a:t>
            </a:r>
            <a:r>
              <a:rPr lang="pt-BR" sz="1900" b="0" dirty="0">
                <a:solidFill>
                  <a:srgbClr val="0451A5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-node/</a:t>
            </a:r>
            <a:r>
              <a:rPr lang="pt-BR" sz="1900" b="0" dirty="0" err="1">
                <a:solidFill>
                  <a:srgbClr val="0451A5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register</a:t>
            </a:r>
            <a:r>
              <a:rPr lang="pt-BR" sz="1900" b="0" dirty="0">
                <a:solidFill>
                  <a:srgbClr val="0451A5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</a:t>
            </a:r>
            <a:r>
              <a:rPr lang="pt-BR" sz="1900" b="0" dirty="0" err="1">
                <a:solidFill>
                  <a:srgbClr val="0451A5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src</a:t>
            </a:r>
            <a:r>
              <a:rPr lang="pt-BR" sz="1900" b="0" dirty="0">
                <a:solidFill>
                  <a:srgbClr val="0451A5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/</a:t>
            </a:r>
            <a:r>
              <a:rPr lang="pt-BR" sz="1900" b="0" dirty="0" err="1">
                <a:solidFill>
                  <a:srgbClr val="0451A5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app.ts</a:t>
            </a:r>
            <a:r>
              <a:rPr lang="pt-BR" sz="1900" b="0" dirty="0">
                <a:solidFill>
                  <a:srgbClr val="0451A5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",</a:t>
            </a:r>
          </a:p>
          <a:p>
            <a:pPr>
              <a:spcAft>
                <a:spcPts val="600"/>
              </a:spcAft>
            </a:pPr>
            <a:r>
              <a:rPr lang="pt-BR" sz="1900" b="0" dirty="0">
                <a:solidFill>
                  <a:srgbClr val="0451A5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   "</a:t>
            </a:r>
            <a:r>
              <a:rPr lang="pt-BR" sz="1900" b="0" dirty="0" err="1">
                <a:solidFill>
                  <a:srgbClr val="0451A5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test</a:t>
            </a:r>
            <a:r>
              <a:rPr lang="pt-BR" sz="1900" b="0" dirty="0">
                <a:solidFill>
                  <a:srgbClr val="0451A5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": "</a:t>
            </a:r>
            <a:r>
              <a:rPr lang="pt-BR" sz="1900" b="0" dirty="0" err="1">
                <a:solidFill>
                  <a:srgbClr val="0451A5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echo</a:t>
            </a:r>
            <a:r>
              <a:rPr lang="pt-BR" sz="1900" b="0" dirty="0">
                <a:solidFill>
                  <a:srgbClr val="0451A5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\"</a:t>
            </a:r>
            <a:r>
              <a:rPr lang="pt-BR" sz="1900" b="0" dirty="0" err="1">
                <a:solidFill>
                  <a:srgbClr val="0451A5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Error</a:t>
            </a:r>
            <a:r>
              <a:rPr lang="pt-BR" sz="1900" b="0" dirty="0">
                <a:solidFill>
                  <a:srgbClr val="0451A5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: no </a:t>
            </a:r>
            <a:r>
              <a:rPr lang="pt-BR" sz="1900" b="0" dirty="0" err="1">
                <a:solidFill>
                  <a:srgbClr val="0451A5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test</a:t>
            </a:r>
            <a:r>
              <a:rPr lang="pt-BR" sz="1900" b="0" dirty="0">
                <a:solidFill>
                  <a:srgbClr val="0451A5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</a:t>
            </a:r>
            <a:r>
              <a:rPr lang="pt-BR" sz="1900" b="0" dirty="0" err="1">
                <a:solidFill>
                  <a:srgbClr val="0451A5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specified</a:t>
            </a:r>
            <a:r>
              <a:rPr lang="pt-BR" sz="1900" b="0" dirty="0">
                <a:solidFill>
                  <a:srgbClr val="0451A5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\" &amp;&amp; </a:t>
            </a:r>
            <a:r>
              <a:rPr lang="pt-BR" sz="1900" b="0" dirty="0" err="1">
                <a:solidFill>
                  <a:srgbClr val="0451A5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exit</a:t>
            </a:r>
            <a:r>
              <a:rPr lang="pt-BR" sz="1900" b="0" dirty="0">
                <a:solidFill>
                  <a:srgbClr val="0451A5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1"</a:t>
            </a:r>
          </a:p>
          <a:p>
            <a:pPr>
              <a:spcAft>
                <a:spcPts val="600"/>
              </a:spcAft>
            </a:pPr>
            <a:r>
              <a:rPr lang="pt-BR" sz="1900" b="0" dirty="0">
                <a:solidFill>
                  <a:srgbClr val="0451A5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 },</a:t>
            </a:r>
          </a:p>
          <a:p>
            <a:pPr>
              <a:spcAft>
                <a:spcPts val="600"/>
              </a:spcAft>
            </a:pPr>
            <a:r>
              <a:rPr lang="pt-BR" sz="1900" b="0" dirty="0">
                <a:solidFill>
                  <a:srgbClr val="0451A5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 "</a:t>
            </a:r>
            <a:r>
              <a:rPr lang="pt-BR" sz="1900" b="0" dirty="0" err="1">
                <a:solidFill>
                  <a:srgbClr val="0451A5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keywords</a:t>
            </a:r>
            <a:r>
              <a:rPr lang="pt-BR" sz="1900" b="0" dirty="0">
                <a:solidFill>
                  <a:srgbClr val="0451A5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": [],</a:t>
            </a:r>
          </a:p>
          <a:p>
            <a:pPr>
              <a:spcAft>
                <a:spcPts val="600"/>
              </a:spcAft>
            </a:pPr>
            <a:r>
              <a:rPr lang="pt-BR" sz="1900" b="0" dirty="0">
                <a:solidFill>
                  <a:srgbClr val="0451A5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 "</a:t>
            </a:r>
            <a:r>
              <a:rPr lang="pt-BR" sz="1900" b="0" dirty="0" err="1">
                <a:solidFill>
                  <a:srgbClr val="0451A5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author</a:t>
            </a:r>
            <a:r>
              <a:rPr lang="pt-BR" sz="1900" b="0" dirty="0">
                <a:solidFill>
                  <a:srgbClr val="0451A5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": "",</a:t>
            </a:r>
          </a:p>
          <a:p>
            <a:pPr>
              <a:spcAft>
                <a:spcPts val="600"/>
              </a:spcAft>
            </a:pPr>
            <a:r>
              <a:rPr lang="pt-BR" sz="1900" b="0" dirty="0">
                <a:solidFill>
                  <a:srgbClr val="0451A5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 "</a:t>
            </a:r>
            <a:r>
              <a:rPr lang="pt-BR" sz="1900" b="0" dirty="0" err="1">
                <a:solidFill>
                  <a:srgbClr val="0451A5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license</a:t>
            </a:r>
            <a:r>
              <a:rPr lang="pt-BR" sz="1900" b="0" dirty="0">
                <a:solidFill>
                  <a:srgbClr val="0451A5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": "ISC",</a:t>
            </a:r>
          </a:p>
          <a:p>
            <a:pPr>
              <a:spcAft>
                <a:spcPts val="600"/>
              </a:spcAft>
            </a:pPr>
            <a:r>
              <a:rPr lang="pt-BR" sz="1900" b="0" dirty="0">
                <a:solidFill>
                  <a:srgbClr val="0451A5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 "</a:t>
            </a:r>
            <a:r>
              <a:rPr lang="pt-BR" sz="1900" b="0" dirty="0" err="1">
                <a:solidFill>
                  <a:srgbClr val="0451A5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dependencies</a:t>
            </a:r>
            <a:r>
              <a:rPr lang="pt-BR" sz="1900" b="0" dirty="0">
                <a:solidFill>
                  <a:srgbClr val="0451A5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": {</a:t>
            </a:r>
          </a:p>
          <a:p>
            <a:pPr>
              <a:spcAft>
                <a:spcPts val="600"/>
              </a:spcAft>
            </a:pPr>
            <a:r>
              <a:rPr lang="pt-BR" sz="1900" b="0" dirty="0">
                <a:solidFill>
                  <a:srgbClr val="0451A5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   "</a:t>
            </a:r>
            <a:r>
              <a:rPr lang="pt-BR" sz="1900" b="0" dirty="0" err="1">
                <a:solidFill>
                  <a:srgbClr val="0451A5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express</a:t>
            </a:r>
            <a:r>
              <a:rPr lang="pt-BR" sz="1900" b="0" dirty="0">
                <a:solidFill>
                  <a:srgbClr val="0451A5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": "^4.19.2"</a:t>
            </a:r>
          </a:p>
          <a:p>
            <a:pPr>
              <a:spcAft>
                <a:spcPts val="600"/>
              </a:spcAft>
            </a:pPr>
            <a:r>
              <a:rPr lang="pt-BR" sz="1900" b="0" dirty="0">
                <a:solidFill>
                  <a:srgbClr val="0451A5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 },</a:t>
            </a:r>
          </a:p>
          <a:p>
            <a:pPr>
              <a:spcAft>
                <a:spcPts val="600"/>
              </a:spcAft>
            </a:pPr>
            <a:r>
              <a:rPr lang="pt-BR" sz="1900" b="0" dirty="0">
                <a:solidFill>
                  <a:srgbClr val="0451A5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 "</a:t>
            </a:r>
            <a:r>
              <a:rPr lang="pt-BR" sz="1900" b="0" dirty="0" err="1">
                <a:solidFill>
                  <a:srgbClr val="0451A5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devDependencies</a:t>
            </a:r>
            <a:r>
              <a:rPr lang="pt-BR" sz="1900" b="0" dirty="0">
                <a:solidFill>
                  <a:srgbClr val="0451A5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": {</a:t>
            </a:r>
          </a:p>
          <a:p>
            <a:pPr>
              <a:spcAft>
                <a:spcPts val="600"/>
              </a:spcAft>
            </a:pPr>
            <a:r>
              <a:rPr lang="pt-BR" sz="1900" b="0" dirty="0">
                <a:solidFill>
                  <a:srgbClr val="0451A5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   "@</a:t>
            </a:r>
            <a:r>
              <a:rPr lang="pt-BR" sz="1900" b="0" dirty="0" err="1">
                <a:solidFill>
                  <a:srgbClr val="0451A5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nestjs</a:t>
            </a:r>
            <a:r>
              <a:rPr lang="pt-BR" sz="1900" b="0" dirty="0">
                <a:solidFill>
                  <a:srgbClr val="0451A5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/</a:t>
            </a:r>
            <a:r>
              <a:rPr lang="pt-BR" sz="1900" b="0" dirty="0" err="1">
                <a:solidFill>
                  <a:srgbClr val="0451A5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schematics</a:t>
            </a:r>
            <a:r>
              <a:rPr lang="pt-BR" sz="1900" b="0" dirty="0">
                <a:solidFill>
                  <a:srgbClr val="0451A5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": "^10.1.1",</a:t>
            </a:r>
          </a:p>
          <a:p>
            <a:pPr>
              <a:spcAft>
                <a:spcPts val="600"/>
              </a:spcAft>
            </a:pPr>
            <a:r>
              <a:rPr lang="pt-BR" sz="1900" b="0" dirty="0">
                <a:solidFill>
                  <a:srgbClr val="0451A5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   "@</a:t>
            </a:r>
            <a:r>
              <a:rPr lang="pt-BR" sz="1900" b="0" dirty="0" err="1">
                <a:solidFill>
                  <a:srgbClr val="0451A5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types</a:t>
            </a:r>
            <a:r>
              <a:rPr lang="pt-BR" sz="1900" b="0" dirty="0">
                <a:solidFill>
                  <a:srgbClr val="0451A5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/</a:t>
            </a:r>
            <a:r>
              <a:rPr lang="pt-BR" sz="1900" b="0" dirty="0" err="1">
                <a:solidFill>
                  <a:srgbClr val="0451A5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express</a:t>
            </a:r>
            <a:r>
              <a:rPr lang="pt-BR" sz="1900" b="0" dirty="0">
                <a:solidFill>
                  <a:srgbClr val="0451A5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": "^4.17.21",</a:t>
            </a:r>
          </a:p>
          <a:p>
            <a:pPr>
              <a:spcAft>
                <a:spcPts val="600"/>
              </a:spcAft>
            </a:pPr>
            <a:r>
              <a:rPr lang="pt-BR" sz="1900" b="0" dirty="0">
                <a:solidFill>
                  <a:srgbClr val="0451A5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   "</a:t>
            </a:r>
            <a:r>
              <a:rPr lang="pt-BR" sz="1900" b="0" dirty="0" err="1">
                <a:solidFill>
                  <a:srgbClr val="0451A5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ts</a:t>
            </a:r>
            <a:r>
              <a:rPr lang="pt-BR" sz="1900" b="0" dirty="0">
                <a:solidFill>
                  <a:srgbClr val="0451A5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-node": "^10.9.2",</a:t>
            </a:r>
          </a:p>
          <a:p>
            <a:pPr>
              <a:spcAft>
                <a:spcPts val="600"/>
              </a:spcAft>
            </a:pPr>
            <a:r>
              <a:rPr lang="pt-BR" sz="1900" b="0" dirty="0">
                <a:solidFill>
                  <a:srgbClr val="0451A5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   "</a:t>
            </a:r>
            <a:r>
              <a:rPr lang="pt-BR" sz="1900" b="0" dirty="0" err="1">
                <a:solidFill>
                  <a:srgbClr val="0451A5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typescript</a:t>
            </a:r>
            <a:r>
              <a:rPr lang="pt-BR" sz="1900" b="0" dirty="0">
                <a:solidFill>
                  <a:srgbClr val="0451A5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": "^5.4.3"</a:t>
            </a:r>
          </a:p>
          <a:p>
            <a:pPr>
              <a:spcAft>
                <a:spcPts val="600"/>
              </a:spcAft>
            </a:pPr>
            <a:r>
              <a:rPr lang="pt-BR" sz="1900" b="0" dirty="0">
                <a:solidFill>
                  <a:srgbClr val="0451A5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 }</a:t>
            </a:r>
            <a:endParaRPr lang="pt-BR" sz="19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Menlo" panose="020B0609030804020204" pitchFamily="49" charset="0"/>
            </a:endParaRPr>
          </a:p>
          <a:p>
            <a:r>
              <a:rPr lang="pt-BR" sz="19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}</a:t>
            </a:r>
            <a:endParaRPr lang="pt-BR" sz="20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Menlo" panose="020B0609030804020204" pitchFamily="49" charset="0"/>
            </a:endParaRPr>
          </a:p>
        </p:txBody>
      </p:sp>
      <p:pic>
        <p:nvPicPr>
          <p:cNvPr id="4" name="Imagem 3" descr="Logotipo, nome da empresa&#10;&#10;Descrição gerada automaticamente">
            <a:extLst>
              <a:ext uri="{FF2B5EF4-FFF2-40B4-BE49-F238E27FC236}">
                <a16:creationId xmlns:a16="http://schemas.microsoft.com/office/drawing/2014/main" id="{7094D36D-C578-1FEE-CD11-3623D976B2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95"/>
          <a:stretch/>
        </p:blipFill>
        <p:spPr>
          <a:xfrm>
            <a:off x="572492" y="330473"/>
            <a:ext cx="1238282" cy="1287124"/>
          </a:xfrm>
          <a:prstGeom prst="rect">
            <a:avLst/>
          </a:prstGeom>
        </p:spPr>
      </p:pic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7439BBE-5484-EE21-F00C-4BEF95BB4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9DA5-03A6-3F41-8F69-190C01738673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04985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16480</TotalTime>
  <Words>2041</Words>
  <Application>Microsoft Macintosh PowerPoint</Application>
  <PresentationFormat>Widescreen</PresentationFormat>
  <Paragraphs>275</Paragraphs>
  <Slides>31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31</vt:i4>
      </vt:variant>
    </vt:vector>
  </HeadingPairs>
  <TitlesOfParts>
    <vt:vector size="38" baseType="lpstr">
      <vt:lpstr>Aptos</vt:lpstr>
      <vt:lpstr>Arial</vt:lpstr>
      <vt:lpstr>Calibri</vt:lpstr>
      <vt:lpstr>Calibri Light</vt:lpstr>
      <vt:lpstr>Courier New</vt:lpstr>
      <vt:lpstr>Menlo</vt:lpstr>
      <vt:lpstr>Tema do Office</vt:lpstr>
      <vt:lpstr>Introdução a Express</vt:lpstr>
      <vt:lpstr>Introdução ao Express</vt:lpstr>
      <vt:lpstr>O que é o Express ?</vt:lpstr>
      <vt:lpstr>Por que usar Express ?</vt:lpstr>
      <vt:lpstr>Configuração inicial</vt:lpstr>
      <vt:lpstr>Configuração inicial</vt:lpstr>
      <vt:lpstr>Configuração do ambiente</vt:lpstr>
      <vt:lpstr>Configuração do ambiente</vt:lpstr>
      <vt:lpstr>Configuração do ambiente</vt:lpstr>
      <vt:lpstr>Criação do arquivo principal</vt:lpstr>
      <vt:lpstr>Configuração do servidor</vt:lpstr>
      <vt:lpstr>Iniciar o servidor</vt:lpstr>
      <vt:lpstr>Cuidados necessários</vt:lpstr>
      <vt:lpstr>Manipulando requisições e respostas no Express</vt:lpstr>
      <vt:lpstr>Métodos HTTP em Express</vt:lpstr>
      <vt:lpstr>Métodos HTTP em Express</vt:lpstr>
      <vt:lpstr>Métodos HTTP em Express</vt:lpstr>
      <vt:lpstr>Métodos HTTP em Express</vt:lpstr>
      <vt:lpstr>Definindo a Arquitetura do servidor de API</vt:lpstr>
      <vt:lpstr>Camadas do servidor de API</vt:lpstr>
      <vt:lpstr>Camada de Modelo de Dados</vt:lpstr>
      <vt:lpstr>Camada de Serviços</vt:lpstr>
      <vt:lpstr>Camada de Controladores</vt:lpstr>
      <vt:lpstr>Camada de Roteadores</vt:lpstr>
      <vt:lpstr>Camada do servidor</vt:lpstr>
      <vt:lpstr>Vantagem do uso de camadas</vt:lpstr>
      <vt:lpstr>Projeto Prático Caixa Eletrônico</vt:lpstr>
      <vt:lpstr>Arquitetura do negócio</vt:lpstr>
      <vt:lpstr>Objetivo geral da aplicação</vt:lpstr>
      <vt:lpstr>Requisitos gerais</vt:lpstr>
      <vt:lpstr>Arquitetura da aplicação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Anderson Rodrigues</dc:creator>
  <cp:lastModifiedBy>Anderson Rodrigues</cp:lastModifiedBy>
  <cp:revision>221</cp:revision>
  <dcterms:created xsi:type="dcterms:W3CDTF">2024-02-11T19:32:12Z</dcterms:created>
  <dcterms:modified xsi:type="dcterms:W3CDTF">2024-04-10T13:31:02Z</dcterms:modified>
</cp:coreProperties>
</file>