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0"/>
    <p:restoredTop sz="94741"/>
  </p:normalViewPr>
  <p:slideViewPr>
    <p:cSldViewPr snapToGrid="0">
      <p:cViewPr varScale="1">
        <p:scale>
          <a:sx n="105" d="100"/>
          <a:sy n="105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18/02/2024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ao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0711CA3-A59E-A295-52E4-B5B451D3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515" y="3506805"/>
            <a:ext cx="3351195" cy="33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6" y="1198417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Estruturas de controle condicionais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819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controlar o fluxo de execução dos comandos.</a:t>
            </a:r>
          </a:p>
          <a:p>
            <a:r>
              <a:rPr lang="pt-BR" sz="2400" dirty="0"/>
              <a:t>Permitindo a tomada de decisões:</a:t>
            </a:r>
          </a:p>
        </p:txBody>
      </p:sp>
      <p:pic>
        <p:nvPicPr>
          <p:cNvPr id="11" name="Imagem 10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C3885C0-9632-B0F2-AB80-B4F04F66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11" y="1482111"/>
            <a:ext cx="3371254" cy="956348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879D1424-A05E-7146-1E36-E587097C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410" y="2666999"/>
            <a:ext cx="3975103" cy="1420610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027563CC-6848-2F93-28DF-DB0A252E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410" y="4276746"/>
            <a:ext cx="5407088" cy="192545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A4E850-0B30-C626-A98E-42C1A804C129}"/>
              </a:ext>
            </a:extLst>
          </p:cNvPr>
          <p:cNvSpPr txBox="1"/>
          <p:nvPr/>
        </p:nvSpPr>
        <p:spPr>
          <a:xfrm>
            <a:off x="7947085" y="1749432"/>
            <a:ext cx="2835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(condição) { }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401BC5-187E-F4FE-5EDC-1C0C5EDFC3B5}"/>
              </a:ext>
            </a:extLst>
          </p:cNvPr>
          <p:cNvSpPr txBox="1"/>
          <p:nvPr/>
        </p:nvSpPr>
        <p:spPr>
          <a:xfrm>
            <a:off x="8539433" y="2666999"/>
            <a:ext cx="2835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(condição) { } </a:t>
            </a:r>
            <a:r>
              <a:rPr lang="pt-BR" i="1" dirty="0" err="1"/>
              <a:t>else</a:t>
            </a:r>
            <a:r>
              <a:rPr lang="pt-BR" i="1" dirty="0"/>
              <a:t> { }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7CB30F-6E6E-7A6A-A0EB-FAAE8655CDAD}"/>
              </a:ext>
            </a:extLst>
          </p:cNvPr>
          <p:cNvSpPr txBox="1"/>
          <p:nvPr/>
        </p:nvSpPr>
        <p:spPr>
          <a:xfrm>
            <a:off x="9957400" y="4312529"/>
            <a:ext cx="2835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(condição) { } </a:t>
            </a:r>
          </a:p>
          <a:p>
            <a:r>
              <a:rPr lang="pt-BR" i="1" dirty="0" err="1"/>
              <a:t>else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(condição) { }</a:t>
            </a:r>
          </a:p>
          <a:p>
            <a:r>
              <a:rPr lang="pt-BR" i="1" dirty="0" err="1"/>
              <a:t>else</a:t>
            </a:r>
            <a:r>
              <a:rPr lang="pt-BR" i="1" dirty="0"/>
              <a:t> {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7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Tecnologias em uma página Web?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2048E8F-1E76-326E-93ED-5218C190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30" y="983433"/>
            <a:ext cx="7772400" cy="294409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FB3312-9A09-B3C2-AA7C-DFA3C2859DB7}"/>
              </a:ext>
            </a:extLst>
          </p:cNvPr>
          <p:cNvSpPr txBox="1"/>
          <p:nvPr/>
        </p:nvSpPr>
        <p:spPr>
          <a:xfrm>
            <a:off x="4632628" y="3927524"/>
            <a:ext cx="157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estrutural da página WEB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79DC21-CBE3-DECB-6EF0-022E42142B9D}"/>
              </a:ext>
            </a:extLst>
          </p:cNvPr>
          <p:cNvSpPr txBox="1"/>
          <p:nvPr/>
        </p:nvSpPr>
        <p:spPr>
          <a:xfrm>
            <a:off x="7235459" y="3927524"/>
            <a:ext cx="1578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Oferece interatividade com os elementos da página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42BE89-631F-1371-8C69-A48F2C58BC68}"/>
              </a:ext>
            </a:extLst>
          </p:cNvPr>
          <p:cNvSpPr txBox="1"/>
          <p:nvPr/>
        </p:nvSpPr>
        <p:spPr>
          <a:xfrm>
            <a:off x="9875681" y="3927524"/>
            <a:ext cx="157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Define a aparência da página</a:t>
            </a:r>
          </a:p>
        </p:txBody>
      </p:sp>
    </p:spTree>
    <p:extLst>
      <p:ext uri="{BB962C8B-B14F-4D97-AF65-F5344CB8AC3E}">
        <p14:creationId xmlns:p14="http://schemas.microsoft.com/office/powerpoint/2010/main" val="180159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r>
              <a:rPr lang="pt-BR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49" y="772319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1600"/>
              </a:spcBef>
            </a:pPr>
            <a:r>
              <a:rPr lang="pt-BR" sz="2400" dirty="0"/>
              <a:t>É uma linguagem de programação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interpretada</a:t>
            </a:r>
            <a:r>
              <a:rPr lang="pt-BR" sz="2400" dirty="0"/>
              <a:t> e leve.</a:t>
            </a:r>
          </a:p>
          <a:p>
            <a:pPr>
              <a:spcBef>
                <a:spcPts val="1600"/>
              </a:spcBef>
            </a:pPr>
            <a:endParaRPr lang="pt-BR" sz="2400" dirty="0"/>
          </a:p>
          <a:p>
            <a:r>
              <a:rPr lang="pt-BR" sz="2400" dirty="0"/>
              <a:t>Pode ser considerada uma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linguagem orientada a objeto</a:t>
            </a:r>
            <a:r>
              <a:rPr lang="pt-BR" sz="2400" dirty="0"/>
              <a:t> embora não suporte totalmente todos os princípios da POO.</a:t>
            </a:r>
          </a:p>
          <a:p>
            <a:endParaRPr lang="pt-BR" sz="2400" dirty="0"/>
          </a:p>
          <a:p>
            <a:r>
              <a:rPr lang="pt-BR" sz="2400" dirty="0"/>
              <a:t>Atualmente o JavaScript é amplamente utilizado para oferecer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interatividade, dinamicidade e flexibilidade </a:t>
            </a:r>
            <a:r>
              <a:rPr lang="pt-BR" sz="2400" dirty="0"/>
              <a:t>para as páginas web.</a:t>
            </a:r>
          </a:p>
          <a:p>
            <a:endParaRPr lang="pt-BR" sz="2400" dirty="0"/>
          </a:p>
          <a:p>
            <a:r>
              <a:rPr lang="pt-BR" sz="2400" dirty="0"/>
              <a:t>É a única linguagem que pode ser executada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diretamente no navegador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Também é utilizado para desenvolver apps móveis, desktops e jogos.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Tipos de variáveis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10228"/>
              </p:ext>
            </p:extLst>
          </p:nvPr>
        </p:nvGraphicFramePr>
        <p:xfrm>
          <a:off x="4431466" y="1403917"/>
          <a:ext cx="7186528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36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3264580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633312">
                  <a:extLst>
                    <a:ext uri="{9D8B030D-6E8A-4147-A177-3AD203B41FA5}">
                      <a16:colId xmlns:a16="http://schemas.microsoft.com/office/drawing/2014/main" val="3700678213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inteiros e de ponto flutuante.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  <a:p>
                      <a:pPr algn="ctr"/>
                      <a:r>
                        <a:rPr lang="pt-BR" dirty="0"/>
                        <a:t>12.6</a:t>
                      </a:r>
                    </a:p>
                    <a:p>
                      <a:pPr algn="ctr"/>
                      <a:r>
                        <a:rPr lang="pt-BR" dirty="0"/>
                        <a:t>1000</a:t>
                      </a:r>
                    </a:p>
                    <a:p>
                      <a:pPr algn="ctr"/>
                      <a:r>
                        <a:rPr lang="pt-BR" dirty="0"/>
                        <a:t>230.30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Textos. Obs.: Os textos são delimitados por aspas simples (‘’), aspas duplas (“ “) ou crases.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‘Casa’, “643.344.876-44”, `Aposentado’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 ou 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true</a:t>
                      </a:r>
                      <a:r>
                        <a:rPr lang="pt-BR" dirty="0"/>
                        <a:t> ou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ausência de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Object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estruturas de dados complexas como </a:t>
                      </a:r>
                      <a:r>
                        <a:rPr lang="pt-BR" dirty="0" err="1"/>
                        <a:t>arrays</a:t>
                      </a:r>
                      <a:r>
                        <a:rPr lang="pt-BR" dirty="0"/>
                        <a:t>, datas ou classes.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let</a:t>
                      </a:r>
                      <a:r>
                        <a:rPr lang="pt-BR" dirty="0"/>
                        <a:t> data=new Date(1920/12/20)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Undefined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valor não definido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Undefined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3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Declaração de variáveis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072712"/>
              </p:ext>
            </p:extLst>
          </p:nvPr>
        </p:nvGraphicFramePr>
        <p:xfrm>
          <a:off x="4363220" y="1539240"/>
          <a:ext cx="714194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569945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r>
                        <a:rPr lang="pt-BR" sz="1600" dirty="0"/>
                        <a:t>Declaração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Mutabilidade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var </a:t>
                      </a:r>
                      <a:r>
                        <a:rPr lang="pt-BR" sz="1600" dirty="0" err="1"/>
                        <a:t>n</a:t>
                      </a:r>
                      <a:r>
                        <a:rPr lang="pt-BR" sz="1600" dirty="0"/>
                        <a:t> =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 função ou global. Não tem escopo de bloco.</a:t>
                      </a:r>
                    </a:p>
                    <a:p>
                      <a:r>
                        <a:rPr lang="pt-BR" sz="1600" dirty="0"/>
                        <a:t>Variáveis declaradas com var são elevadas (</a:t>
                      </a:r>
                      <a:r>
                        <a:rPr lang="pt-BR" sz="1600" dirty="0" err="1"/>
                        <a:t>hoisted</a:t>
                      </a:r>
                      <a:r>
                        <a:rPr lang="pt-BR" sz="1600" dirty="0"/>
                        <a:t>), o que significa que podem ser usadas antes de serem declaradas no código.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Podem ter seu valor modificado.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let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n</a:t>
                      </a:r>
                      <a:r>
                        <a:rPr lang="pt-BR" sz="1600" dirty="0"/>
                        <a:t> =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Escopo de bloco. Não podem ser usadas antes da declaração no código.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Podem ter seu valor modificado.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const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const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n</a:t>
                      </a:r>
                      <a:r>
                        <a:rPr lang="pt-BR" sz="1600" dirty="0"/>
                        <a:t> =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Escopo de bloco. Não podem ser usadas antes da declaração no código.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Não pode ser modificada.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9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aritméticos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104176"/>
              </p:ext>
            </p:extLst>
          </p:nvPr>
        </p:nvGraphicFramePr>
        <p:xfrm>
          <a:off x="4331293" y="1676876"/>
          <a:ext cx="7141946" cy="334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569945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soma = 5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soma será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dif</a:t>
                      </a:r>
                      <a:r>
                        <a:rPr lang="pt-BR" sz="1600" dirty="0"/>
                        <a:t> = 5 -3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subtração será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prod</a:t>
                      </a:r>
                      <a:r>
                        <a:rPr lang="pt-BR" sz="1600" dirty="0"/>
                        <a:t> = 5 *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 produto será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quoc</a:t>
                      </a:r>
                      <a:r>
                        <a:rPr lang="pt-BR" sz="1600" dirty="0"/>
                        <a:t> = 10/2;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divisão será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resto = 10 %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 resto será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dirty="0"/>
                        <a:t> será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0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4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1571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75E12CC-063A-5673-479A-D7EBDB2CF3D2}"/>
              </a:ext>
            </a:extLst>
          </p:cNvPr>
          <p:cNvSpPr txBox="1"/>
          <p:nvPr/>
        </p:nvSpPr>
        <p:spPr>
          <a:xfrm>
            <a:off x="3367469" y="319088"/>
            <a:ext cx="70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a realização de cálculos aritméticos:</a:t>
            </a:r>
          </a:p>
        </p:txBody>
      </p:sp>
    </p:spTree>
    <p:extLst>
      <p:ext uri="{BB962C8B-B14F-4D97-AF65-F5344CB8AC3E}">
        <p14:creationId xmlns:p14="http://schemas.microsoft.com/office/powerpoint/2010/main" val="30841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9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de atribuição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428470"/>
              </p:ext>
            </p:extLst>
          </p:nvPr>
        </p:nvGraphicFramePr>
        <p:xfrm>
          <a:off x="4331293" y="1917699"/>
          <a:ext cx="7141946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569945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5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 +=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8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 -=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2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 *=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15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10;</a:t>
                      </a:r>
                    </a:p>
                    <a:p>
                      <a:r>
                        <a:rPr lang="pt-BR" sz="1600" dirty="0"/>
                        <a:t>a /=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5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216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8520A32-E363-97D4-8F53-DDB5E2F74DB6}"/>
              </a:ext>
            </a:extLst>
          </p:cNvPr>
          <p:cNvSpPr txBox="1"/>
          <p:nvPr/>
        </p:nvSpPr>
        <p:spPr>
          <a:xfrm>
            <a:off x="3367469" y="319088"/>
            <a:ext cx="592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atribuir valores a variáveis:</a:t>
            </a:r>
          </a:p>
        </p:txBody>
      </p:sp>
    </p:spTree>
    <p:extLst>
      <p:ext uri="{BB962C8B-B14F-4D97-AF65-F5344CB8AC3E}">
        <p14:creationId xmlns:p14="http://schemas.microsoft.com/office/powerpoint/2010/main" val="21089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32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de comparação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91329"/>
              </p:ext>
            </p:extLst>
          </p:nvPr>
        </p:nvGraphicFramePr>
        <p:xfrm>
          <a:off x="4331293" y="1917699"/>
          <a:ext cx="714194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1848124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2569871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igualdade em valor e 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===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/>
                        <a:t>false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diferença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!=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&gt;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&gt;=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/>
                        <a:t>false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/>
                        <a:t>false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2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menor ou igual 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 &lt;=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8512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688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realizar comparação entre valores:</a:t>
            </a:r>
          </a:p>
        </p:txBody>
      </p:sp>
    </p:spTree>
    <p:extLst>
      <p:ext uri="{BB962C8B-B14F-4D97-AF65-F5344CB8AC3E}">
        <p14:creationId xmlns:p14="http://schemas.microsoft.com/office/powerpoint/2010/main" val="97699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6" y="1198417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lógicos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42686"/>
              </p:ext>
            </p:extLst>
          </p:nvPr>
        </p:nvGraphicFramePr>
        <p:xfrm>
          <a:off x="4331293" y="2705099"/>
          <a:ext cx="71419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3128284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289711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E</a:t>
                      </a:r>
                      <a:r>
                        <a:rPr lang="pt-BR" sz="1600" b="0" dirty="0"/>
                        <a:t> lógico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(5 &gt; 3) &amp;&amp; (3 &lt;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OU</a:t>
                      </a:r>
                      <a:r>
                        <a:rPr lang="pt-BR" sz="1600" b="0" dirty="0"/>
                        <a:t> lógico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(5 &gt; 3) || (3 &lt;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true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NÃO</a:t>
                      </a:r>
                      <a:r>
                        <a:rPr lang="pt-BR" sz="1600" b="0" dirty="0"/>
                        <a:t> lógico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! (5 &gt;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694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relacionar duas ou mais condições:</a:t>
            </a:r>
          </a:p>
        </p:txBody>
      </p:sp>
    </p:spTree>
    <p:extLst>
      <p:ext uri="{BB962C8B-B14F-4D97-AF65-F5344CB8AC3E}">
        <p14:creationId xmlns:p14="http://schemas.microsoft.com/office/powerpoint/2010/main" val="1754149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684</Words>
  <Application>Microsoft Macintosh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Introdução ao JavaScript</vt:lpstr>
      <vt:lpstr>Tecnologias em uma página Web?</vt:lpstr>
      <vt:lpstr>O que é JavaScript ?</vt:lpstr>
      <vt:lpstr>Tipos de variáveis no JavaScript</vt:lpstr>
      <vt:lpstr>Declaração de variáveis no JavaScript</vt:lpstr>
      <vt:lpstr>Operadores aritméticos no JavaScript</vt:lpstr>
      <vt:lpstr>Operadores de atribuição no JavaScript</vt:lpstr>
      <vt:lpstr>Operadores de comparação no JavaScript</vt:lpstr>
      <vt:lpstr>Operadores lógicos no JavaScript</vt:lpstr>
      <vt:lpstr>Estruturas de controle condicionais no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48</cp:revision>
  <dcterms:created xsi:type="dcterms:W3CDTF">2024-02-11T19:32:12Z</dcterms:created>
  <dcterms:modified xsi:type="dcterms:W3CDTF">2024-02-20T02:33:45Z</dcterms:modified>
</cp:coreProperties>
</file>