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0" r:id="rId4"/>
    <p:sldId id="268" r:id="rId5"/>
    <p:sldId id="267" r:id="rId6"/>
    <p:sldId id="270" r:id="rId7"/>
    <p:sldId id="257" r:id="rId8"/>
    <p:sldId id="258" r:id="rId9"/>
    <p:sldId id="259" r:id="rId10"/>
    <p:sldId id="272" r:id="rId11"/>
    <p:sldId id="275" r:id="rId12"/>
    <p:sldId id="274" r:id="rId13"/>
    <p:sldId id="273" r:id="rId14"/>
    <p:sldId id="271" r:id="rId15"/>
    <p:sldId id="262" r:id="rId16"/>
    <p:sldId id="263" r:id="rId17"/>
    <p:sldId id="264" r:id="rId18"/>
    <p:sldId id="265" r:id="rId19"/>
    <p:sldId id="266" r:id="rId20"/>
    <p:sldId id="261" r:id="rId21"/>
    <p:sldId id="276" r:id="rId22"/>
    <p:sldId id="277" r:id="rId23"/>
    <p:sldId id="279"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88" d="100"/>
          <a:sy n="88" d="100"/>
        </p:scale>
        <p:origin x="1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D8CB1-DF39-47A8-8378-1D00597DCF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DD0EB8-4AAF-4DE1-B7EA-C286F4E10C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2BDB60-659A-4B30-AEA3-548B8704C8EE}"/>
              </a:ext>
            </a:extLst>
          </p:cNvPr>
          <p:cNvSpPr>
            <a:spLocks noGrp="1"/>
          </p:cNvSpPr>
          <p:nvPr>
            <p:ph type="dt" sz="half" idx="10"/>
          </p:nvPr>
        </p:nvSpPr>
        <p:spPr/>
        <p:txBody>
          <a:bodyPr/>
          <a:lstStyle/>
          <a:p>
            <a:fld id="{35C0DBB4-7BBD-4B83-9B69-72238649AEB8}" type="datetimeFigureOut">
              <a:rPr lang="en-US" smtClean="0"/>
              <a:t>3/2/2022</a:t>
            </a:fld>
            <a:endParaRPr lang="en-US"/>
          </a:p>
        </p:txBody>
      </p:sp>
      <p:sp>
        <p:nvSpPr>
          <p:cNvPr id="5" name="Footer Placeholder 4">
            <a:extLst>
              <a:ext uri="{FF2B5EF4-FFF2-40B4-BE49-F238E27FC236}">
                <a16:creationId xmlns:a16="http://schemas.microsoft.com/office/drawing/2014/main" id="{3D855B7B-4752-46EA-8970-A99C62302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D3728-D1A9-481E-9041-FB228AC95A94}"/>
              </a:ext>
            </a:extLst>
          </p:cNvPr>
          <p:cNvSpPr>
            <a:spLocks noGrp="1"/>
          </p:cNvSpPr>
          <p:nvPr>
            <p:ph type="sldNum" sz="quarter" idx="12"/>
          </p:nvPr>
        </p:nvSpPr>
        <p:spPr/>
        <p:txBody>
          <a:bodyPr/>
          <a:lstStyle/>
          <a:p>
            <a:fld id="{AAD72C39-8CA3-4D72-8664-B3D5D1965542}" type="slidenum">
              <a:rPr lang="en-US" smtClean="0"/>
              <a:t>‹#›</a:t>
            </a:fld>
            <a:endParaRPr lang="en-US"/>
          </a:p>
        </p:txBody>
      </p:sp>
    </p:spTree>
    <p:extLst>
      <p:ext uri="{BB962C8B-B14F-4D97-AF65-F5344CB8AC3E}">
        <p14:creationId xmlns:p14="http://schemas.microsoft.com/office/powerpoint/2010/main" val="3345302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B17B-8B53-420C-B26B-98BDC684D0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A0C575-BF34-4466-8024-55B04B8FB8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4F2C16-02E0-49F0-B1FE-D2169D29964B}"/>
              </a:ext>
            </a:extLst>
          </p:cNvPr>
          <p:cNvSpPr>
            <a:spLocks noGrp="1"/>
          </p:cNvSpPr>
          <p:nvPr>
            <p:ph type="dt" sz="half" idx="10"/>
          </p:nvPr>
        </p:nvSpPr>
        <p:spPr/>
        <p:txBody>
          <a:bodyPr/>
          <a:lstStyle/>
          <a:p>
            <a:fld id="{35C0DBB4-7BBD-4B83-9B69-72238649AEB8}" type="datetimeFigureOut">
              <a:rPr lang="en-US" smtClean="0"/>
              <a:t>3/2/2022</a:t>
            </a:fld>
            <a:endParaRPr lang="en-US"/>
          </a:p>
        </p:txBody>
      </p:sp>
      <p:sp>
        <p:nvSpPr>
          <p:cNvPr id="5" name="Footer Placeholder 4">
            <a:extLst>
              <a:ext uri="{FF2B5EF4-FFF2-40B4-BE49-F238E27FC236}">
                <a16:creationId xmlns:a16="http://schemas.microsoft.com/office/drawing/2014/main" id="{C4D93FE1-45CC-45FA-AAB3-00C6D0A33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26695-CC0E-4135-A807-3D20CB125F3C}"/>
              </a:ext>
            </a:extLst>
          </p:cNvPr>
          <p:cNvSpPr>
            <a:spLocks noGrp="1"/>
          </p:cNvSpPr>
          <p:nvPr>
            <p:ph type="sldNum" sz="quarter" idx="12"/>
          </p:nvPr>
        </p:nvSpPr>
        <p:spPr/>
        <p:txBody>
          <a:bodyPr/>
          <a:lstStyle/>
          <a:p>
            <a:fld id="{AAD72C39-8CA3-4D72-8664-B3D5D1965542}" type="slidenum">
              <a:rPr lang="en-US" smtClean="0"/>
              <a:t>‹#›</a:t>
            </a:fld>
            <a:endParaRPr lang="en-US"/>
          </a:p>
        </p:txBody>
      </p:sp>
    </p:spTree>
    <p:extLst>
      <p:ext uri="{BB962C8B-B14F-4D97-AF65-F5344CB8AC3E}">
        <p14:creationId xmlns:p14="http://schemas.microsoft.com/office/powerpoint/2010/main" val="2450388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F21BB8-09BC-480E-BD86-DF1A3A76C3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E058CD-8707-4E3D-97A8-3DE5542F24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B7E114-CEFC-40CF-A244-73BFBE29600B}"/>
              </a:ext>
            </a:extLst>
          </p:cNvPr>
          <p:cNvSpPr>
            <a:spLocks noGrp="1"/>
          </p:cNvSpPr>
          <p:nvPr>
            <p:ph type="dt" sz="half" idx="10"/>
          </p:nvPr>
        </p:nvSpPr>
        <p:spPr/>
        <p:txBody>
          <a:bodyPr/>
          <a:lstStyle/>
          <a:p>
            <a:fld id="{35C0DBB4-7BBD-4B83-9B69-72238649AEB8}" type="datetimeFigureOut">
              <a:rPr lang="en-US" smtClean="0"/>
              <a:t>3/2/2022</a:t>
            </a:fld>
            <a:endParaRPr lang="en-US"/>
          </a:p>
        </p:txBody>
      </p:sp>
      <p:sp>
        <p:nvSpPr>
          <p:cNvPr id="5" name="Footer Placeholder 4">
            <a:extLst>
              <a:ext uri="{FF2B5EF4-FFF2-40B4-BE49-F238E27FC236}">
                <a16:creationId xmlns:a16="http://schemas.microsoft.com/office/drawing/2014/main" id="{336D9FDA-C38A-43BB-8EFE-7A376BF4D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1A8AE9-0CF7-47D9-883F-7C42510F0726}"/>
              </a:ext>
            </a:extLst>
          </p:cNvPr>
          <p:cNvSpPr>
            <a:spLocks noGrp="1"/>
          </p:cNvSpPr>
          <p:nvPr>
            <p:ph type="sldNum" sz="quarter" idx="12"/>
          </p:nvPr>
        </p:nvSpPr>
        <p:spPr/>
        <p:txBody>
          <a:bodyPr/>
          <a:lstStyle/>
          <a:p>
            <a:fld id="{AAD72C39-8CA3-4D72-8664-B3D5D1965542}" type="slidenum">
              <a:rPr lang="en-US" smtClean="0"/>
              <a:t>‹#›</a:t>
            </a:fld>
            <a:endParaRPr lang="en-US"/>
          </a:p>
        </p:txBody>
      </p:sp>
    </p:spTree>
    <p:extLst>
      <p:ext uri="{BB962C8B-B14F-4D97-AF65-F5344CB8AC3E}">
        <p14:creationId xmlns:p14="http://schemas.microsoft.com/office/powerpoint/2010/main" val="530977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7D64D-3555-4083-9FAA-FD42979847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ADFD8E-D764-4AC7-8C96-B29342A3A4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CE88D-B88B-4E2D-8400-8B71C2D743D7}"/>
              </a:ext>
            </a:extLst>
          </p:cNvPr>
          <p:cNvSpPr>
            <a:spLocks noGrp="1"/>
          </p:cNvSpPr>
          <p:nvPr>
            <p:ph type="dt" sz="half" idx="10"/>
          </p:nvPr>
        </p:nvSpPr>
        <p:spPr/>
        <p:txBody>
          <a:bodyPr/>
          <a:lstStyle/>
          <a:p>
            <a:fld id="{35C0DBB4-7BBD-4B83-9B69-72238649AEB8}" type="datetimeFigureOut">
              <a:rPr lang="en-US" smtClean="0"/>
              <a:t>3/2/2022</a:t>
            </a:fld>
            <a:endParaRPr lang="en-US"/>
          </a:p>
        </p:txBody>
      </p:sp>
      <p:sp>
        <p:nvSpPr>
          <p:cNvPr id="5" name="Footer Placeholder 4">
            <a:extLst>
              <a:ext uri="{FF2B5EF4-FFF2-40B4-BE49-F238E27FC236}">
                <a16:creationId xmlns:a16="http://schemas.microsoft.com/office/drawing/2014/main" id="{7C8BCC12-7D3C-4B9F-9D86-4A9A79016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04697-BA56-404D-B924-800883EAB328}"/>
              </a:ext>
            </a:extLst>
          </p:cNvPr>
          <p:cNvSpPr>
            <a:spLocks noGrp="1"/>
          </p:cNvSpPr>
          <p:nvPr>
            <p:ph type="sldNum" sz="quarter" idx="12"/>
          </p:nvPr>
        </p:nvSpPr>
        <p:spPr/>
        <p:txBody>
          <a:bodyPr/>
          <a:lstStyle/>
          <a:p>
            <a:fld id="{AAD72C39-8CA3-4D72-8664-B3D5D1965542}" type="slidenum">
              <a:rPr lang="en-US" smtClean="0"/>
              <a:t>‹#›</a:t>
            </a:fld>
            <a:endParaRPr lang="en-US"/>
          </a:p>
        </p:txBody>
      </p:sp>
    </p:spTree>
    <p:extLst>
      <p:ext uri="{BB962C8B-B14F-4D97-AF65-F5344CB8AC3E}">
        <p14:creationId xmlns:p14="http://schemas.microsoft.com/office/powerpoint/2010/main" val="4037982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5207-FA22-4C5A-A1AA-96014D7EC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2A8DD7-BCE0-44A9-AFE1-E73EBD1AA9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812EAF-979E-44F2-8B77-50A9F4588B97}"/>
              </a:ext>
            </a:extLst>
          </p:cNvPr>
          <p:cNvSpPr>
            <a:spLocks noGrp="1"/>
          </p:cNvSpPr>
          <p:nvPr>
            <p:ph type="dt" sz="half" idx="10"/>
          </p:nvPr>
        </p:nvSpPr>
        <p:spPr/>
        <p:txBody>
          <a:bodyPr/>
          <a:lstStyle/>
          <a:p>
            <a:fld id="{35C0DBB4-7BBD-4B83-9B69-72238649AEB8}" type="datetimeFigureOut">
              <a:rPr lang="en-US" smtClean="0"/>
              <a:t>3/2/2022</a:t>
            </a:fld>
            <a:endParaRPr lang="en-US"/>
          </a:p>
        </p:txBody>
      </p:sp>
      <p:sp>
        <p:nvSpPr>
          <p:cNvPr id="5" name="Footer Placeholder 4">
            <a:extLst>
              <a:ext uri="{FF2B5EF4-FFF2-40B4-BE49-F238E27FC236}">
                <a16:creationId xmlns:a16="http://schemas.microsoft.com/office/drawing/2014/main" id="{594FA640-B58E-4A56-A47A-DB43E9564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E6996-41C7-439D-9D62-45F0AF4E37C2}"/>
              </a:ext>
            </a:extLst>
          </p:cNvPr>
          <p:cNvSpPr>
            <a:spLocks noGrp="1"/>
          </p:cNvSpPr>
          <p:nvPr>
            <p:ph type="sldNum" sz="quarter" idx="12"/>
          </p:nvPr>
        </p:nvSpPr>
        <p:spPr/>
        <p:txBody>
          <a:bodyPr/>
          <a:lstStyle/>
          <a:p>
            <a:fld id="{AAD72C39-8CA3-4D72-8664-B3D5D1965542}" type="slidenum">
              <a:rPr lang="en-US" smtClean="0"/>
              <a:t>‹#›</a:t>
            </a:fld>
            <a:endParaRPr lang="en-US"/>
          </a:p>
        </p:txBody>
      </p:sp>
    </p:spTree>
    <p:extLst>
      <p:ext uri="{BB962C8B-B14F-4D97-AF65-F5344CB8AC3E}">
        <p14:creationId xmlns:p14="http://schemas.microsoft.com/office/powerpoint/2010/main" val="811805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447E-0496-4F45-9AF6-4A00DE9D09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E913B8-D412-4185-BE63-A336DB8214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4F4DA4-D029-4ED6-B125-5328DC68AF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E14492-A9E8-46F3-B4A2-646FE6153A20}"/>
              </a:ext>
            </a:extLst>
          </p:cNvPr>
          <p:cNvSpPr>
            <a:spLocks noGrp="1"/>
          </p:cNvSpPr>
          <p:nvPr>
            <p:ph type="dt" sz="half" idx="10"/>
          </p:nvPr>
        </p:nvSpPr>
        <p:spPr/>
        <p:txBody>
          <a:bodyPr/>
          <a:lstStyle/>
          <a:p>
            <a:fld id="{35C0DBB4-7BBD-4B83-9B69-72238649AEB8}" type="datetimeFigureOut">
              <a:rPr lang="en-US" smtClean="0"/>
              <a:t>3/2/2022</a:t>
            </a:fld>
            <a:endParaRPr lang="en-US"/>
          </a:p>
        </p:txBody>
      </p:sp>
      <p:sp>
        <p:nvSpPr>
          <p:cNvPr id="6" name="Footer Placeholder 5">
            <a:extLst>
              <a:ext uri="{FF2B5EF4-FFF2-40B4-BE49-F238E27FC236}">
                <a16:creationId xmlns:a16="http://schemas.microsoft.com/office/drawing/2014/main" id="{2567DAA5-5971-4986-A6B3-11EDA09831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ED4146-E018-47F1-824D-87981428AFE0}"/>
              </a:ext>
            </a:extLst>
          </p:cNvPr>
          <p:cNvSpPr>
            <a:spLocks noGrp="1"/>
          </p:cNvSpPr>
          <p:nvPr>
            <p:ph type="sldNum" sz="quarter" idx="12"/>
          </p:nvPr>
        </p:nvSpPr>
        <p:spPr/>
        <p:txBody>
          <a:bodyPr/>
          <a:lstStyle/>
          <a:p>
            <a:fld id="{AAD72C39-8CA3-4D72-8664-B3D5D1965542}" type="slidenum">
              <a:rPr lang="en-US" smtClean="0"/>
              <a:t>‹#›</a:t>
            </a:fld>
            <a:endParaRPr lang="en-US"/>
          </a:p>
        </p:txBody>
      </p:sp>
    </p:spTree>
    <p:extLst>
      <p:ext uri="{BB962C8B-B14F-4D97-AF65-F5344CB8AC3E}">
        <p14:creationId xmlns:p14="http://schemas.microsoft.com/office/powerpoint/2010/main" val="1795470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F9FE-D00C-4D93-9642-FDFD9C0D14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1BE416-94BD-4F93-9FAA-4A879A3406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8D72F9-BDC8-4482-8531-AF93569926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8D537-C6E1-4042-9E5A-1631E86A76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CC440F-9513-47C3-807A-D14FC7EB44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B78F4A-AED1-489D-8D3A-34933324A015}"/>
              </a:ext>
            </a:extLst>
          </p:cNvPr>
          <p:cNvSpPr>
            <a:spLocks noGrp="1"/>
          </p:cNvSpPr>
          <p:nvPr>
            <p:ph type="dt" sz="half" idx="10"/>
          </p:nvPr>
        </p:nvSpPr>
        <p:spPr/>
        <p:txBody>
          <a:bodyPr/>
          <a:lstStyle/>
          <a:p>
            <a:fld id="{35C0DBB4-7BBD-4B83-9B69-72238649AEB8}" type="datetimeFigureOut">
              <a:rPr lang="en-US" smtClean="0"/>
              <a:t>3/2/2022</a:t>
            </a:fld>
            <a:endParaRPr lang="en-US"/>
          </a:p>
        </p:txBody>
      </p:sp>
      <p:sp>
        <p:nvSpPr>
          <p:cNvPr id="8" name="Footer Placeholder 7">
            <a:extLst>
              <a:ext uri="{FF2B5EF4-FFF2-40B4-BE49-F238E27FC236}">
                <a16:creationId xmlns:a16="http://schemas.microsoft.com/office/drawing/2014/main" id="{5B59D293-9E26-414E-9ADA-B34BD658E8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4C4448-F49B-45FF-A8BD-F690B553A2FA}"/>
              </a:ext>
            </a:extLst>
          </p:cNvPr>
          <p:cNvSpPr>
            <a:spLocks noGrp="1"/>
          </p:cNvSpPr>
          <p:nvPr>
            <p:ph type="sldNum" sz="quarter" idx="12"/>
          </p:nvPr>
        </p:nvSpPr>
        <p:spPr/>
        <p:txBody>
          <a:bodyPr/>
          <a:lstStyle/>
          <a:p>
            <a:fld id="{AAD72C39-8CA3-4D72-8664-B3D5D1965542}" type="slidenum">
              <a:rPr lang="en-US" smtClean="0"/>
              <a:t>‹#›</a:t>
            </a:fld>
            <a:endParaRPr lang="en-US"/>
          </a:p>
        </p:txBody>
      </p:sp>
    </p:spTree>
    <p:extLst>
      <p:ext uri="{BB962C8B-B14F-4D97-AF65-F5344CB8AC3E}">
        <p14:creationId xmlns:p14="http://schemas.microsoft.com/office/powerpoint/2010/main" val="4082477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45711-96D6-4A2F-B7FE-37BF1221FC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4CA1C4-0BAD-471E-B3F0-123E85F90FA1}"/>
              </a:ext>
            </a:extLst>
          </p:cNvPr>
          <p:cNvSpPr>
            <a:spLocks noGrp="1"/>
          </p:cNvSpPr>
          <p:nvPr>
            <p:ph type="dt" sz="half" idx="10"/>
          </p:nvPr>
        </p:nvSpPr>
        <p:spPr/>
        <p:txBody>
          <a:bodyPr/>
          <a:lstStyle/>
          <a:p>
            <a:fld id="{35C0DBB4-7BBD-4B83-9B69-72238649AEB8}" type="datetimeFigureOut">
              <a:rPr lang="en-US" smtClean="0"/>
              <a:t>3/2/2022</a:t>
            </a:fld>
            <a:endParaRPr lang="en-US"/>
          </a:p>
        </p:txBody>
      </p:sp>
      <p:sp>
        <p:nvSpPr>
          <p:cNvPr id="4" name="Footer Placeholder 3">
            <a:extLst>
              <a:ext uri="{FF2B5EF4-FFF2-40B4-BE49-F238E27FC236}">
                <a16:creationId xmlns:a16="http://schemas.microsoft.com/office/drawing/2014/main" id="{DC7F1749-6015-4888-A944-EE58E6FD48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0DF160-7D28-4650-9232-C3F27361D3E3}"/>
              </a:ext>
            </a:extLst>
          </p:cNvPr>
          <p:cNvSpPr>
            <a:spLocks noGrp="1"/>
          </p:cNvSpPr>
          <p:nvPr>
            <p:ph type="sldNum" sz="quarter" idx="12"/>
          </p:nvPr>
        </p:nvSpPr>
        <p:spPr/>
        <p:txBody>
          <a:bodyPr/>
          <a:lstStyle/>
          <a:p>
            <a:fld id="{AAD72C39-8CA3-4D72-8664-B3D5D1965542}" type="slidenum">
              <a:rPr lang="en-US" smtClean="0"/>
              <a:t>‹#›</a:t>
            </a:fld>
            <a:endParaRPr lang="en-US"/>
          </a:p>
        </p:txBody>
      </p:sp>
    </p:spTree>
    <p:extLst>
      <p:ext uri="{BB962C8B-B14F-4D97-AF65-F5344CB8AC3E}">
        <p14:creationId xmlns:p14="http://schemas.microsoft.com/office/powerpoint/2010/main" val="104559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3FC3D3-6B89-4F11-AD9F-0379462ECE5C}"/>
              </a:ext>
            </a:extLst>
          </p:cNvPr>
          <p:cNvSpPr>
            <a:spLocks noGrp="1"/>
          </p:cNvSpPr>
          <p:nvPr>
            <p:ph type="dt" sz="half" idx="10"/>
          </p:nvPr>
        </p:nvSpPr>
        <p:spPr/>
        <p:txBody>
          <a:bodyPr/>
          <a:lstStyle/>
          <a:p>
            <a:fld id="{35C0DBB4-7BBD-4B83-9B69-72238649AEB8}" type="datetimeFigureOut">
              <a:rPr lang="en-US" smtClean="0"/>
              <a:t>3/2/2022</a:t>
            </a:fld>
            <a:endParaRPr lang="en-US"/>
          </a:p>
        </p:txBody>
      </p:sp>
      <p:sp>
        <p:nvSpPr>
          <p:cNvPr id="3" name="Footer Placeholder 2">
            <a:extLst>
              <a:ext uri="{FF2B5EF4-FFF2-40B4-BE49-F238E27FC236}">
                <a16:creationId xmlns:a16="http://schemas.microsoft.com/office/drawing/2014/main" id="{C951B55C-6A41-4377-9AF0-0C039E7A6E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9D53B7-34BF-47D6-A9F3-FABD7CB12C48}"/>
              </a:ext>
            </a:extLst>
          </p:cNvPr>
          <p:cNvSpPr>
            <a:spLocks noGrp="1"/>
          </p:cNvSpPr>
          <p:nvPr>
            <p:ph type="sldNum" sz="quarter" idx="12"/>
          </p:nvPr>
        </p:nvSpPr>
        <p:spPr/>
        <p:txBody>
          <a:bodyPr/>
          <a:lstStyle/>
          <a:p>
            <a:fld id="{AAD72C39-8CA3-4D72-8664-B3D5D1965542}" type="slidenum">
              <a:rPr lang="en-US" smtClean="0"/>
              <a:t>‹#›</a:t>
            </a:fld>
            <a:endParaRPr lang="en-US"/>
          </a:p>
        </p:txBody>
      </p:sp>
    </p:spTree>
    <p:extLst>
      <p:ext uri="{BB962C8B-B14F-4D97-AF65-F5344CB8AC3E}">
        <p14:creationId xmlns:p14="http://schemas.microsoft.com/office/powerpoint/2010/main" val="159409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47BE7-B003-4E37-9241-6CCBD0EB79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EE9A7C-3CA0-48B1-B027-546DA23D2E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B85548-1659-41D7-A8B0-884F6B9876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9D6E4B-F9E9-4C64-8A9D-69E1A184AE90}"/>
              </a:ext>
            </a:extLst>
          </p:cNvPr>
          <p:cNvSpPr>
            <a:spLocks noGrp="1"/>
          </p:cNvSpPr>
          <p:nvPr>
            <p:ph type="dt" sz="half" idx="10"/>
          </p:nvPr>
        </p:nvSpPr>
        <p:spPr/>
        <p:txBody>
          <a:bodyPr/>
          <a:lstStyle/>
          <a:p>
            <a:fld id="{35C0DBB4-7BBD-4B83-9B69-72238649AEB8}" type="datetimeFigureOut">
              <a:rPr lang="en-US" smtClean="0"/>
              <a:t>3/2/2022</a:t>
            </a:fld>
            <a:endParaRPr lang="en-US"/>
          </a:p>
        </p:txBody>
      </p:sp>
      <p:sp>
        <p:nvSpPr>
          <p:cNvPr id="6" name="Footer Placeholder 5">
            <a:extLst>
              <a:ext uri="{FF2B5EF4-FFF2-40B4-BE49-F238E27FC236}">
                <a16:creationId xmlns:a16="http://schemas.microsoft.com/office/drawing/2014/main" id="{6B05FFE3-4207-4877-9224-7F0EF49B5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31C1EA-9E6A-4D0A-8E80-FB59E21D4B5D}"/>
              </a:ext>
            </a:extLst>
          </p:cNvPr>
          <p:cNvSpPr>
            <a:spLocks noGrp="1"/>
          </p:cNvSpPr>
          <p:nvPr>
            <p:ph type="sldNum" sz="quarter" idx="12"/>
          </p:nvPr>
        </p:nvSpPr>
        <p:spPr/>
        <p:txBody>
          <a:bodyPr/>
          <a:lstStyle/>
          <a:p>
            <a:fld id="{AAD72C39-8CA3-4D72-8664-B3D5D1965542}" type="slidenum">
              <a:rPr lang="en-US" smtClean="0"/>
              <a:t>‹#›</a:t>
            </a:fld>
            <a:endParaRPr lang="en-US"/>
          </a:p>
        </p:txBody>
      </p:sp>
    </p:spTree>
    <p:extLst>
      <p:ext uri="{BB962C8B-B14F-4D97-AF65-F5344CB8AC3E}">
        <p14:creationId xmlns:p14="http://schemas.microsoft.com/office/powerpoint/2010/main" val="29623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CD17-9FD4-42FC-9AF9-7AEE2117F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BEB58E-E3A4-4D15-AD0A-92CCA3A996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503929-581A-4393-984D-EA969C042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B951BF-41C6-4CF3-A9F3-77CF89DC9970}"/>
              </a:ext>
            </a:extLst>
          </p:cNvPr>
          <p:cNvSpPr>
            <a:spLocks noGrp="1"/>
          </p:cNvSpPr>
          <p:nvPr>
            <p:ph type="dt" sz="half" idx="10"/>
          </p:nvPr>
        </p:nvSpPr>
        <p:spPr/>
        <p:txBody>
          <a:bodyPr/>
          <a:lstStyle/>
          <a:p>
            <a:fld id="{35C0DBB4-7BBD-4B83-9B69-72238649AEB8}" type="datetimeFigureOut">
              <a:rPr lang="en-US" smtClean="0"/>
              <a:t>3/2/2022</a:t>
            </a:fld>
            <a:endParaRPr lang="en-US"/>
          </a:p>
        </p:txBody>
      </p:sp>
      <p:sp>
        <p:nvSpPr>
          <p:cNvPr id="6" name="Footer Placeholder 5">
            <a:extLst>
              <a:ext uri="{FF2B5EF4-FFF2-40B4-BE49-F238E27FC236}">
                <a16:creationId xmlns:a16="http://schemas.microsoft.com/office/drawing/2014/main" id="{FE135706-ADB8-4A3F-BF30-BA9B4F1F6C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2F0713-3376-4FA6-BAC5-4602427DD18D}"/>
              </a:ext>
            </a:extLst>
          </p:cNvPr>
          <p:cNvSpPr>
            <a:spLocks noGrp="1"/>
          </p:cNvSpPr>
          <p:nvPr>
            <p:ph type="sldNum" sz="quarter" idx="12"/>
          </p:nvPr>
        </p:nvSpPr>
        <p:spPr/>
        <p:txBody>
          <a:bodyPr/>
          <a:lstStyle/>
          <a:p>
            <a:fld id="{AAD72C39-8CA3-4D72-8664-B3D5D1965542}" type="slidenum">
              <a:rPr lang="en-US" smtClean="0"/>
              <a:t>‹#›</a:t>
            </a:fld>
            <a:endParaRPr lang="en-US"/>
          </a:p>
        </p:txBody>
      </p:sp>
    </p:spTree>
    <p:extLst>
      <p:ext uri="{BB962C8B-B14F-4D97-AF65-F5344CB8AC3E}">
        <p14:creationId xmlns:p14="http://schemas.microsoft.com/office/powerpoint/2010/main" val="4281331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9FF14D-DC1A-4669-8FFD-5BFD82C05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270C74-0AC4-459E-B765-B352AC72A8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29C48-E199-4FB2-8F2C-70D808EDCC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0DBB4-7BBD-4B83-9B69-72238649AEB8}" type="datetimeFigureOut">
              <a:rPr lang="en-US" smtClean="0"/>
              <a:t>3/2/2022</a:t>
            </a:fld>
            <a:endParaRPr lang="en-US"/>
          </a:p>
        </p:txBody>
      </p:sp>
      <p:sp>
        <p:nvSpPr>
          <p:cNvPr id="5" name="Footer Placeholder 4">
            <a:extLst>
              <a:ext uri="{FF2B5EF4-FFF2-40B4-BE49-F238E27FC236}">
                <a16:creationId xmlns:a16="http://schemas.microsoft.com/office/drawing/2014/main" id="{6EBB1234-353B-4407-AEE8-C6A8591627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5D5ADC-9545-4556-AC40-985C858D9B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72C39-8CA3-4D72-8664-B3D5D1965542}" type="slidenum">
              <a:rPr lang="en-US" smtClean="0"/>
              <a:t>‹#›</a:t>
            </a:fld>
            <a:endParaRPr lang="en-US"/>
          </a:p>
        </p:txBody>
      </p:sp>
    </p:spTree>
    <p:extLst>
      <p:ext uri="{BB962C8B-B14F-4D97-AF65-F5344CB8AC3E}">
        <p14:creationId xmlns:p14="http://schemas.microsoft.com/office/powerpoint/2010/main" val="801698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hyperlink" Target="https://caniuse.com/?search=alert"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bleepingcomputer.com/news/security/267-million-facebook-profiles-sold-for-600-on-the-dark-web/" TargetMode="External"/><Relationship Id="rId7" Type="http://schemas.openxmlformats.org/officeDocument/2006/relationships/hyperlink" Target="https://www.t-mobile.com/responsibility/consumer-info/pii-notice" TargetMode="External"/><Relationship Id="rId2" Type="http://schemas.openxmlformats.org/officeDocument/2006/relationships/hyperlink" Target="https://www.zdnet.com/article/us-marshals-service-exposed-prisoner-details-in-security-breach/" TargetMode="External"/><Relationship Id="rId1" Type="http://schemas.openxmlformats.org/officeDocument/2006/relationships/slideLayout" Target="../slideLayouts/slideLayout2.xml"/><Relationship Id="rId6" Type="http://schemas.openxmlformats.org/officeDocument/2006/relationships/hyperlink" Target="https://www.identityforce.com/blog/shining-light-dark-web-identity-monitoring" TargetMode="External"/><Relationship Id="rId5" Type="http://schemas.openxmlformats.org/officeDocument/2006/relationships/hyperlink" Target="https://www.fightingidentitycrimes.com/500-000-zoom-accounts-discovered-on-dark-web/" TargetMode="External"/><Relationship Id="rId4" Type="http://schemas.openxmlformats.org/officeDocument/2006/relationships/hyperlink" Target="https://www.identityforce.com/blog/facebook-data-leaked-wawa-breached"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hyperlink" Target="https://support.microsoft.com/en-us/office/welcome-to-microsoft-teams-b98d533f-118e-4bae-bf44-3df2470c2b12"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F399-E3A1-40BB-A9EE-C43525A4A6C4}"/>
              </a:ext>
            </a:extLst>
          </p:cNvPr>
          <p:cNvSpPr>
            <a:spLocks noGrp="1"/>
          </p:cNvSpPr>
          <p:nvPr>
            <p:ph type="ctrTitle"/>
          </p:nvPr>
        </p:nvSpPr>
        <p:spPr/>
        <p:txBody>
          <a:bodyPr/>
          <a:lstStyle/>
          <a:p>
            <a:r>
              <a:rPr lang="en-US" dirty="0"/>
              <a:t>Computer Training</a:t>
            </a:r>
          </a:p>
        </p:txBody>
      </p:sp>
      <p:sp>
        <p:nvSpPr>
          <p:cNvPr id="3" name="Subtitle 2">
            <a:extLst>
              <a:ext uri="{FF2B5EF4-FFF2-40B4-BE49-F238E27FC236}">
                <a16:creationId xmlns:a16="http://schemas.microsoft.com/office/drawing/2014/main" id="{7F218AF4-050E-4206-9D78-095AB8305AB3}"/>
              </a:ext>
            </a:extLst>
          </p:cNvPr>
          <p:cNvSpPr>
            <a:spLocks noGrp="1"/>
          </p:cNvSpPr>
          <p:nvPr>
            <p:ph type="subTitle" idx="1"/>
          </p:nvPr>
        </p:nvSpPr>
        <p:spPr/>
        <p:txBody>
          <a:bodyPr/>
          <a:lstStyle/>
          <a:p>
            <a:r>
              <a:rPr lang="en-US" dirty="0"/>
              <a:t>By Anthony Clemente at Howard Industries</a:t>
            </a:r>
          </a:p>
        </p:txBody>
      </p:sp>
    </p:spTree>
    <p:extLst>
      <p:ext uri="{BB962C8B-B14F-4D97-AF65-F5344CB8AC3E}">
        <p14:creationId xmlns:p14="http://schemas.microsoft.com/office/powerpoint/2010/main" val="790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7D9B-83B0-4273-BDD2-ECBDFB63C354}"/>
              </a:ext>
            </a:extLst>
          </p:cNvPr>
          <p:cNvSpPr>
            <a:spLocks noGrp="1"/>
          </p:cNvSpPr>
          <p:nvPr>
            <p:ph type="title"/>
          </p:nvPr>
        </p:nvSpPr>
        <p:spPr/>
        <p:txBody>
          <a:bodyPr/>
          <a:lstStyle/>
          <a:p>
            <a:r>
              <a:rPr lang="en-US" dirty="0"/>
              <a:t>The Modern Web </a:t>
            </a:r>
          </a:p>
        </p:txBody>
      </p:sp>
      <p:sp>
        <p:nvSpPr>
          <p:cNvPr id="3" name="Content Placeholder 2">
            <a:extLst>
              <a:ext uri="{FF2B5EF4-FFF2-40B4-BE49-F238E27FC236}">
                <a16:creationId xmlns:a16="http://schemas.microsoft.com/office/drawing/2014/main" id="{83B09078-2B95-4C26-B8AC-3584B374D0EA}"/>
              </a:ext>
            </a:extLst>
          </p:cNvPr>
          <p:cNvSpPr>
            <a:spLocks noGrp="1"/>
          </p:cNvSpPr>
          <p:nvPr>
            <p:ph idx="1"/>
          </p:nvPr>
        </p:nvSpPr>
        <p:spPr/>
        <p:txBody>
          <a:bodyPr>
            <a:normAutofit/>
          </a:bodyPr>
          <a:lstStyle/>
          <a:p>
            <a:r>
              <a:rPr lang="en-US" dirty="0"/>
              <a:t>Browsers – Edge, Chrome, Firefox, Brave - </a:t>
            </a:r>
            <a:r>
              <a:rPr lang="en-US" dirty="0">
                <a:hlinkClick r:id="rId2"/>
              </a:rPr>
              <a:t>https://caniuse.com/?search=alert</a:t>
            </a:r>
            <a:endParaRPr lang="en-US" dirty="0"/>
          </a:p>
          <a:p>
            <a:r>
              <a:rPr lang="en-US" dirty="0"/>
              <a:t>SSL Certificates</a:t>
            </a:r>
          </a:p>
          <a:p>
            <a:r>
              <a:rPr lang="en-US" dirty="0"/>
              <a:t>SonicWall</a:t>
            </a:r>
          </a:p>
          <a:p>
            <a:r>
              <a:rPr lang="en-US" dirty="0"/>
              <a:t>Router Logs</a:t>
            </a:r>
          </a:p>
          <a:p>
            <a:endParaRPr lang="en-US" dirty="0"/>
          </a:p>
          <a:p>
            <a:pPr marL="0" indent="0">
              <a:buNone/>
            </a:pPr>
            <a:r>
              <a:rPr lang="en-US" dirty="0"/>
              <a:t>	</a:t>
            </a:r>
          </a:p>
          <a:p>
            <a:endParaRPr lang="en-US" dirty="0"/>
          </a:p>
          <a:p>
            <a:endParaRPr lang="en-US" dirty="0"/>
          </a:p>
          <a:p>
            <a:endParaRPr lang="en-US" dirty="0"/>
          </a:p>
        </p:txBody>
      </p:sp>
      <p:pic>
        <p:nvPicPr>
          <p:cNvPr id="1032" name="Picture 8" descr="Google Chrome App - Wikipedia">
            <a:extLst>
              <a:ext uri="{FF2B5EF4-FFF2-40B4-BE49-F238E27FC236}">
                <a16:creationId xmlns:a16="http://schemas.microsoft.com/office/drawing/2014/main" id="{C95DF774-3AA8-478F-ABAB-5DB75220FA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4134" y="365125"/>
            <a:ext cx="1020306" cy="102030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irefox - Home | Facebook">
            <a:extLst>
              <a:ext uri="{FF2B5EF4-FFF2-40B4-BE49-F238E27FC236}">
                <a16:creationId xmlns:a16="http://schemas.microsoft.com/office/drawing/2014/main" id="{29634D2C-7295-42D9-A91B-0B51F2A7F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9167" y="167820"/>
            <a:ext cx="1408793" cy="140879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2022 Brave‌ ‌Browser‌ ‌Review‌ ‌ • Pros, Cons &amp; More • Benzinga">
            <a:extLst>
              <a:ext uri="{FF2B5EF4-FFF2-40B4-BE49-F238E27FC236}">
                <a16:creationId xmlns:a16="http://schemas.microsoft.com/office/drawing/2014/main" id="{8AAD58D4-09B0-4490-997C-FB6B212FA3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50434" y="321582"/>
            <a:ext cx="1203366" cy="14126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5E2CA9C-3FB1-4284-A1CA-CE316FEB082F}"/>
              </a:ext>
            </a:extLst>
          </p:cNvPr>
          <p:cNvPicPr>
            <a:picLocks noChangeAspect="1"/>
          </p:cNvPicPr>
          <p:nvPr/>
        </p:nvPicPr>
        <p:blipFill>
          <a:blip r:embed="rId6"/>
          <a:stretch>
            <a:fillRect/>
          </a:stretch>
        </p:blipFill>
        <p:spPr>
          <a:xfrm>
            <a:off x="8087309" y="2070664"/>
            <a:ext cx="2664808" cy="1726069"/>
          </a:xfrm>
          <a:prstGeom prst="rect">
            <a:avLst/>
          </a:prstGeom>
        </p:spPr>
      </p:pic>
      <p:pic>
        <p:nvPicPr>
          <p:cNvPr id="7" name="Picture 6">
            <a:extLst>
              <a:ext uri="{FF2B5EF4-FFF2-40B4-BE49-F238E27FC236}">
                <a16:creationId xmlns:a16="http://schemas.microsoft.com/office/drawing/2014/main" id="{E864B3E5-E106-4B57-90D3-985651024472}"/>
              </a:ext>
            </a:extLst>
          </p:cNvPr>
          <p:cNvPicPr>
            <a:picLocks noChangeAspect="1"/>
          </p:cNvPicPr>
          <p:nvPr/>
        </p:nvPicPr>
        <p:blipFill>
          <a:blip r:embed="rId7"/>
          <a:stretch>
            <a:fillRect/>
          </a:stretch>
        </p:blipFill>
        <p:spPr>
          <a:xfrm>
            <a:off x="4383855" y="3842431"/>
            <a:ext cx="6969945" cy="2334532"/>
          </a:xfrm>
          <a:prstGeom prst="rect">
            <a:avLst/>
          </a:prstGeom>
        </p:spPr>
      </p:pic>
    </p:spTree>
    <p:extLst>
      <p:ext uri="{BB962C8B-B14F-4D97-AF65-F5344CB8AC3E}">
        <p14:creationId xmlns:p14="http://schemas.microsoft.com/office/powerpoint/2010/main" val="3484280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E8C7-FC62-4750-ADF9-5495B0F1E880}"/>
              </a:ext>
            </a:extLst>
          </p:cNvPr>
          <p:cNvSpPr>
            <a:spLocks noGrp="1"/>
          </p:cNvSpPr>
          <p:nvPr>
            <p:ph type="title"/>
          </p:nvPr>
        </p:nvSpPr>
        <p:spPr/>
        <p:txBody>
          <a:bodyPr/>
          <a:lstStyle/>
          <a:p>
            <a:r>
              <a:rPr lang="en-US" dirty="0"/>
              <a:t>Web Servers</a:t>
            </a:r>
          </a:p>
        </p:txBody>
      </p:sp>
      <p:sp>
        <p:nvSpPr>
          <p:cNvPr id="3" name="Content Placeholder 2">
            <a:extLst>
              <a:ext uri="{FF2B5EF4-FFF2-40B4-BE49-F238E27FC236}">
                <a16:creationId xmlns:a16="http://schemas.microsoft.com/office/drawing/2014/main" id="{FC41D42D-6280-48E5-85FC-34650C968754}"/>
              </a:ext>
            </a:extLst>
          </p:cNvPr>
          <p:cNvSpPr>
            <a:spLocks noGrp="1"/>
          </p:cNvSpPr>
          <p:nvPr>
            <p:ph idx="1"/>
          </p:nvPr>
        </p:nvSpPr>
        <p:spPr/>
        <p:txBody>
          <a:bodyPr/>
          <a:lstStyle/>
          <a:p>
            <a:r>
              <a:rPr lang="en-US" dirty="0"/>
              <a:t>IP Addresses &amp; DNS Servers</a:t>
            </a:r>
          </a:p>
          <a:p>
            <a:r>
              <a:rPr lang="en-US" dirty="0"/>
              <a:t>Breakdown of a URL</a:t>
            </a:r>
          </a:p>
          <a:p>
            <a:r>
              <a:rPr lang="en-US" dirty="0"/>
              <a:t>Webpages use HTML files to </a:t>
            </a:r>
          </a:p>
          <a:p>
            <a:pPr marL="0" indent="0">
              <a:buNone/>
            </a:pPr>
            <a:r>
              <a:rPr lang="en-US" dirty="0"/>
              <a:t> display websites</a:t>
            </a:r>
          </a:p>
          <a:p>
            <a:endParaRPr lang="en-US" dirty="0"/>
          </a:p>
        </p:txBody>
      </p:sp>
      <p:pic>
        <p:nvPicPr>
          <p:cNvPr id="4" name="Picture 4" descr="The 3 types of DNS servers and how they work">
            <a:extLst>
              <a:ext uri="{FF2B5EF4-FFF2-40B4-BE49-F238E27FC236}">
                <a16:creationId xmlns:a16="http://schemas.microsoft.com/office/drawing/2014/main" id="{FF1833B3-B7A1-43BF-A7DB-2A2A1EDBC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7748" y="365125"/>
            <a:ext cx="6281738" cy="46606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pcmag.com/imagery/articles/07CSW87UwsoIIArA9s...">
            <a:extLst>
              <a:ext uri="{FF2B5EF4-FFF2-40B4-BE49-F238E27FC236}">
                <a16:creationId xmlns:a16="http://schemas.microsoft.com/office/drawing/2014/main" id="{95BDAD9E-3E66-4F33-928B-52FBFD98D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514" y="3826258"/>
            <a:ext cx="5011511" cy="2821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62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05080-3264-4D53-98A9-1128806E8F4D}"/>
              </a:ext>
            </a:extLst>
          </p:cNvPr>
          <p:cNvSpPr>
            <a:spLocks noGrp="1"/>
          </p:cNvSpPr>
          <p:nvPr>
            <p:ph type="title"/>
          </p:nvPr>
        </p:nvSpPr>
        <p:spPr/>
        <p:txBody>
          <a:bodyPr/>
          <a:lstStyle/>
          <a:p>
            <a:r>
              <a:rPr lang="en-US" dirty="0"/>
              <a:t>Howard Websites</a:t>
            </a:r>
          </a:p>
        </p:txBody>
      </p:sp>
      <p:sp>
        <p:nvSpPr>
          <p:cNvPr id="3" name="Content Placeholder 2">
            <a:extLst>
              <a:ext uri="{FF2B5EF4-FFF2-40B4-BE49-F238E27FC236}">
                <a16:creationId xmlns:a16="http://schemas.microsoft.com/office/drawing/2014/main" id="{A52F58BC-8586-4F93-ACDD-740FEF89F818}"/>
              </a:ext>
            </a:extLst>
          </p:cNvPr>
          <p:cNvSpPr>
            <a:spLocks noGrp="1"/>
          </p:cNvSpPr>
          <p:nvPr>
            <p:ph idx="1"/>
          </p:nvPr>
        </p:nvSpPr>
        <p:spPr/>
        <p:txBody>
          <a:bodyPr/>
          <a:lstStyle/>
          <a:p>
            <a:r>
              <a:rPr lang="en-US" dirty="0"/>
              <a:t>Howardindustries.com</a:t>
            </a:r>
          </a:p>
          <a:p>
            <a:r>
              <a:rPr lang="en-US" dirty="0"/>
              <a:t>Primesignprogram.com</a:t>
            </a:r>
          </a:p>
          <a:p>
            <a:r>
              <a:rPr lang="en-US" dirty="0"/>
              <a:t>DMS</a:t>
            </a:r>
          </a:p>
          <a:p>
            <a:r>
              <a:rPr lang="en-US" dirty="0"/>
              <a:t>mail.howardindustries.com</a:t>
            </a:r>
          </a:p>
          <a:p>
            <a:r>
              <a:rPr lang="en-US" dirty="0" err="1"/>
              <a:t>PurelyHR</a:t>
            </a:r>
            <a:endParaRPr lang="en-US" dirty="0"/>
          </a:p>
          <a:p>
            <a:r>
              <a:rPr lang="en-US" dirty="0" err="1"/>
              <a:t>CapsuleCRM</a:t>
            </a:r>
            <a:endParaRPr lang="en-US" dirty="0"/>
          </a:p>
        </p:txBody>
      </p:sp>
      <p:pic>
        <p:nvPicPr>
          <p:cNvPr id="4" name="Picture 6" descr="What is a server? Pros, cons and comparisons - RackSolutions">
            <a:extLst>
              <a:ext uri="{FF2B5EF4-FFF2-40B4-BE49-F238E27FC236}">
                <a16:creationId xmlns:a16="http://schemas.microsoft.com/office/drawing/2014/main" id="{EE7D3C71-AD8D-409C-A4D8-3BAAE7CCE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18607"/>
            <a:ext cx="5394259" cy="3020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556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0BC0-A1A4-4B5E-B016-95B4A405B3C2}"/>
              </a:ext>
            </a:extLst>
          </p:cNvPr>
          <p:cNvSpPr>
            <a:spLocks noGrp="1"/>
          </p:cNvSpPr>
          <p:nvPr>
            <p:ph type="title"/>
          </p:nvPr>
        </p:nvSpPr>
        <p:spPr/>
        <p:txBody>
          <a:bodyPr/>
          <a:lstStyle/>
          <a:p>
            <a:r>
              <a:rPr lang="en-US" dirty="0"/>
              <a:t>Common Desktop Programs at HI</a:t>
            </a:r>
          </a:p>
        </p:txBody>
      </p:sp>
      <p:sp>
        <p:nvSpPr>
          <p:cNvPr id="3" name="Content Placeholder 2">
            <a:extLst>
              <a:ext uri="{FF2B5EF4-FFF2-40B4-BE49-F238E27FC236}">
                <a16:creationId xmlns:a16="http://schemas.microsoft.com/office/drawing/2014/main" id="{372A9F46-140F-4404-9498-6B29676CB79C}"/>
              </a:ext>
            </a:extLst>
          </p:cNvPr>
          <p:cNvSpPr>
            <a:spLocks noGrp="1"/>
          </p:cNvSpPr>
          <p:nvPr>
            <p:ph idx="1"/>
          </p:nvPr>
        </p:nvSpPr>
        <p:spPr/>
        <p:txBody>
          <a:bodyPr/>
          <a:lstStyle/>
          <a:p>
            <a:r>
              <a:rPr lang="en-US" dirty="0" err="1"/>
              <a:t>TimePunchFast</a:t>
            </a:r>
            <a:endParaRPr lang="en-US" dirty="0"/>
          </a:p>
          <a:p>
            <a:r>
              <a:rPr lang="en-US" dirty="0" err="1"/>
              <a:t>DrawingBin</a:t>
            </a:r>
            <a:r>
              <a:rPr lang="en-US" dirty="0"/>
              <a:t>/Viewer</a:t>
            </a:r>
          </a:p>
          <a:p>
            <a:r>
              <a:rPr lang="en-US" dirty="0"/>
              <a:t>Web Browsers (Edge, Chrome, Firefox)</a:t>
            </a:r>
          </a:p>
          <a:p>
            <a:r>
              <a:rPr lang="en-US" dirty="0"/>
              <a:t>Microsoft Office (Word, Excel, Teams)</a:t>
            </a:r>
          </a:p>
          <a:p>
            <a:r>
              <a:rPr lang="en-US" dirty="0"/>
              <a:t>Zoom</a:t>
            </a:r>
          </a:p>
          <a:p>
            <a:r>
              <a:rPr lang="en-US" dirty="0"/>
              <a:t>Notepad</a:t>
            </a:r>
          </a:p>
          <a:p>
            <a:r>
              <a:rPr lang="en-US" dirty="0"/>
              <a:t>Spark</a:t>
            </a:r>
          </a:p>
        </p:txBody>
      </p:sp>
    </p:spTree>
    <p:extLst>
      <p:ext uri="{BB962C8B-B14F-4D97-AF65-F5344CB8AC3E}">
        <p14:creationId xmlns:p14="http://schemas.microsoft.com/office/powerpoint/2010/main" val="273797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4E911-1C72-461F-8C48-0C4B775AA25D}"/>
              </a:ext>
            </a:extLst>
          </p:cNvPr>
          <p:cNvSpPr>
            <a:spLocks noGrp="1"/>
          </p:cNvSpPr>
          <p:nvPr>
            <p:ph type="title"/>
          </p:nvPr>
        </p:nvSpPr>
        <p:spPr/>
        <p:txBody>
          <a:bodyPr/>
          <a:lstStyle/>
          <a:p>
            <a:r>
              <a:rPr lang="en-US" dirty="0"/>
              <a:t>System Operations</a:t>
            </a:r>
          </a:p>
        </p:txBody>
      </p:sp>
      <p:sp>
        <p:nvSpPr>
          <p:cNvPr id="3" name="Content Placeholder 2">
            <a:extLst>
              <a:ext uri="{FF2B5EF4-FFF2-40B4-BE49-F238E27FC236}">
                <a16:creationId xmlns:a16="http://schemas.microsoft.com/office/drawing/2014/main" id="{159C7FA8-C4A6-4919-AF4A-D7E30C36BDF0}"/>
              </a:ext>
            </a:extLst>
          </p:cNvPr>
          <p:cNvSpPr>
            <a:spLocks noGrp="1"/>
          </p:cNvSpPr>
          <p:nvPr>
            <p:ph idx="1"/>
          </p:nvPr>
        </p:nvSpPr>
        <p:spPr/>
        <p:txBody>
          <a:bodyPr/>
          <a:lstStyle/>
          <a:p>
            <a:r>
              <a:rPr lang="en-US" dirty="0"/>
              <a:t>System Information – Settings</a:t>
            </a:r>
          </a:p>
          <a:p>
            <a:r>
              <a:rPr lang="en-US" dirty="0"/>
              <a:t>System Updates - Notifications</a:t>
            </a:r>
          </a:p>
          <a:p>
            <a:r>
              <a:rPr lang="en-US" dirty="0"/>
              <a:t>Task Manager – Application Crash, Uptime</a:t>
            </a:r>
          </a:p>
        </p:txBody>
      </p:sp>
    </p:spTree>
    <p:extLst>
      <p:ext uri="{BB962C8B-B14F-4D97-AF65-F5344CB8AC3E}">
        <p14:creationId xmlns:p14="http://schemas.microsoft.com/office/powerpoint/2010/main" val="3596403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AB6C-AB30-43F7-9DC5-51C1956E19E6}"/>
              </a:ext>
            </a:extLst>
          </p:cNvPr>
          <p:cNvSpPr>
            <a:spLocks noGrp="1"/>
          </p:cNvSpPr>
          <p:nvPr>
            <p:ph type="title"/>
          </p:nvPr>
        </p:nvSpPr>
        <p:spPr/>
        <p:txBody>
          <a:bodyPr/>
          <a:lstStyle/>
          <a:p>
            <a:r>
              <a:rPr lang="en-US" dirty="0"/>
              <a:t>Cybersecurity</a:t>
            </a:r>
          </a:p>
        </p:txBody>
      </p:sp>
      <p:sp>
        <p:nvSpPr>
          <p:cNvPr id="3" name="Content Placeholder 2">
            <a:extLst>
              <a:ext uri="{FF2B5EF4-FFF2-40B4-BE49-F238E27FC236}">
                <a16:creationId xmlns:a16="http://schemas.microsoft.com/office/drawing/2014/main" id="{7196D6A6-5E88-426E-8B5C-0E8C705EBFFC}"/>
              </a:ext>
            </a:extLst>
          </p:cNvPr>
          <p:cNvSpPr>
            <a:spLocks noGrp="1"/>
          </p:cNvSpPr>
          <p:nvPr>
            <p:ph idx="1"/>
          </p:nvPr>
        </p:nvSpPr>
        <p:spPr/>
        <p:txBody>
          <a:bodyPr>
            <a:normAutofit fontScale="55000" lnSpcReduction="20000"/>
          </a:bodyPr>
          <a:lstStyle/>
          <a:p>
            <a:r>
              <a:rPr lang="en-US" b="1" dirty="0"/>
              <a:t>U.S. Marshals</a:t>
            </a:r>
          </a:p>
          <a:p>
            <a:r>
              <a:rPr lang="en-US" b="1" dirty="0"/>
              <a:t>May 13, 2020:</a:t>
            </a:r>
            <a:r>
              <a:rPr lang="en-US" dirty="0"/>
              <a:t> The personal information of 387,000 former and current inmates was access by a hacker who exploited a server vulnerability in a </a:t>
            </a:r>
            <a:r>
              <a:rPr lang="en-US" dirty="0">
                <a:hlinkClick r:id="rId2"/>
              </a:rPr>
              <a:t>U.S. Marshals Service</a:t>
            </a:r>
            <a:r>
              <a:rPr lang="en-US" dirty="0"/>
              <a:t> database. The information exposed includes names, dates of birth, social security numbers, and home addresses.</a:t>
            </a:r>
          </a:p>
          <a:p>
            <a:r>
              <a:rPr lang="en-US" b="1" dirty="0"/>
              <a:t>Facebook</a:t>
            </a:r>
          </a:p>
          <a:p>
            <a:r>
              <a:rPr lang="en-US" b="1" dirty="0"/>
              <a:t>April 21, 2020:</a:t>
            </a:r>
            <a:r>
              <a:rPr lang="en-US" dirty="0"/>
              <a:t> More than </a:t>
            </a:r>
            <a:r>
              <a:rPr lang="en-US" dirty="0">
                <a:hlinkClick r:id="rId3"/>
              </a:rPr>
              <a:t>267 million Facebook profiles have been listed for sale on the Dark Web</a:t>
            </a:r>
            <a:r>
              <a:rPr lang="en-US" dirty="0"/>
              <a:t> – all for $600. Reports link these profiles back to the </a:t>
            </a:r>
            <a:r>
              <a:rPr lang="en-US" dirty="0">
                <a:hlinkClick r:id="rId4"/>
              </a:rPr>
              <a:t>data leak discovered in December</a:t>
            </a:r>
            <a:r>
              <a:rPr lang="en-US" dirty="0"/>
              <a:t>, with additional PII attached, including email addresses. Researchers are still uncertain how this data was exposed originally, but have noted that 16.8 million of the Facebook profiles now include more data than originally exposed.</a:t>
            </a:r>
          </a:p>
          <a:p>
            <a:r>
              <a:rPr lang="en-US" b="1" dirty="0"/>
              <a:t>Zoom</a:t>
            </a:r>
          </a:p>
          <a:p>
            <a:r>
              <a:rPr lang="en-US" b="1" dirty="0"/>
              <a:t>April 14, 2020:</a:t>
            </a:r>
            <a:r>
              <a:rPr lang="en-US" dirty="0"/>
              <a:t> The </a:t>
            </a:r>
            <a:r>
              <a:rPr lang="en-US" dirty="0">
                <a:hlinkClick r:id="rId5"/>
              </a:rPr>
              <a:t>credentials of over 500,000 Zoom teleconferencing accounts</a:t>
            </a:r>
            <a:r>
              <a:rPr lang="en-US" dirty="0"/>
              <a:t> were found for sale on the </a:t>
            </a:r>
            <a:r>
              <a:rPr lang="en-US" dirty="0">
                <a:hlinkClick r:id="rId6"/>
              </a:rPr>
              <a:t>dark web</a:t>
            </a:r>
            <a:r>
              <a:rPr lang="en-US" dirty="0"/>
              <a:t> and hacker forums for as little as $.02. Email addresses, passwords, personal meeting URLs, and host keys are said to be collected through a credential stuffing attack.</a:t>
            </a:r>
          </a:p>
          <a:p>
            <a:r>
              <a:rPr lang="en-US" b="1" dirty="0"/>
              <a:t>T-Mobile</a:t>
            </a:r>
          </a:p>
          <a:p>
            <a:r>
              <a:rPr lang="en-US" b="1" dirty="0"/>
              <a:t>March 5, 2020: </a:t>
            </a:r>
            <a:r>
              <a:rPr lang="en-US" dirty="0"/>
              <a:t>An unknown number of customers’ sensitive information was accessed through a T‑Mobile employee email accounts after a malicious attack of a third-party email vendor. The </a:t>
            </a:r>
            <a:r>
              <a:rPr lang="en-US" dirty="0">
                <a:hlinkClick r:id="rId7"/>
              </a:rPr>
              <a:t>personal information of T-Mobile customers accessed</a:t>
            </a:r>
            <a:r>
              <a:rPr lang="en-US" dirty="0"/>
              <a:t> includes names and addresses, Social Security numbers, financial account information, and government identification numbers, as well as phone numbers, billing and account information, and rate plans and features.</a:t>
            </a:r>
          </a:p>
          <a:p>
            <a:r>
              <a:rPr lang="en-US" dirty="0"/>
              <a:t>“2020 Data Breaches - The Worst Breaches of the Year: </a:t>
            </a:r>
            <a:r>
              <a:rPr lang="en-US" dirty="0" err="1"/>
              <a:t>IdentityForce</a:t>
            </a:r>
            <a:r>
              <a:rPr lang="en-US" dirty="0"/>
              <a:t>®.” </a:t>
            </a:r>
            <a:r>
              <a:rPr lang="en-US" i="1" dirty="0"/>
              <a:t>We Aren't Just Protecting You From Identity Theft. We Protect Who You Are.</a:t>
            </a:r>
            <a:r>
              <a:rPr lang="en-US" dirty="0"/>
              <a:t>, 2 June 2020, www.identityforce.com/blog/2020-data-breaches.</a:t>
            </a:r>
          </a:p>
          <a:p>
            <a:endParaRPr lang="en-US" dirty="0"/>
          </a:p>
        </p:txBody>
      </p:sp>
    </p:spTree>
    <p:extLst>
      <p:ext uri="{BB962C8B-B14F-4D97-AF65-F5344CB8AC3E}">
        <p14:creationId xmlns:p14="http://schemas.microsoft.com/office/powerpoint/2010/main" val="3841481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001DED-72E8-4C5D-9CF4-1DA69D4FD7E9}"/>
              </a:ext>
            </a:extLst>
          </p:cNvPr>
          <p:cNvSpPr txBox="1">
            <a:spLocks/>
          </p:cNvSpPr>
          <p:nvPr/>
        </p:nvSpPr>
        <p:spPr>
          <a:xfrm>
            <a:off x="1261872" y="365760"/>
            <a:ext cx="969264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Social Engineering</a:t>
            </a:r>
            <a:endParaRPr lang="en-US" dirty="0"/>
          </a:p>
        </p:txBody>
      </p:sp>
      <p:sp>
        <p:nvSpPr>
          <p:cNvPr id="5" name="Content Placeholder 2">
            <a:extLst>
              <a:ext uri="{FF2B5EF4-FFF2-40B4-BE49-F238E27FC236}">
                <a16:creationId xmlns:a16="http://schemas.microsoft.com/office/drawing/2014/main" id="{DDEE378A-E67A-4B1F-956A-24D65A27F4C5}"/>
              </a:ext>
            </a:extLst>
          </p:cNvPr>
          <p:cNvSpPr txBox="1">
            <a:spLocks/>
          </p:cNvSpPr>
          <p:nvPr/>
        </p:nvSpPr>
        <p:spPr>
          <a:xfrm>
            <a:off x="1261872" y="1828800"/>
            <a:ext cx="8595360"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Social engineering, in the context of information security, is the psychological manipulation of people into performing actions or divulging confidential information.</a:t>
            </a:r>
          </a:p>
          <a:p>
            <a:r>
              <a:rPr lang="en-US"/>
              <a:t>Includes calls from Mysterious Nigerian Princes, pop-ups for Free Vacations/iPads, emails to change your password.</a:t>
            </a:r>
          </a:p>
          <a:p>
            <a:r>
              <a:rPr lang="en-US"/>
              <a:t>Examples:</a:t>
            </a:r>
          </a:p>
          <a:p>
            <a:endParaRPr lang="en-US" dirty="0"/>
          </a:p>
        </p:txBody>
      </p:sp>
      <p:sp>
        <p:nvSpPr>
          <p:cNvPr id="6" name="TextBox 5">
            <a:extLst>
              <a:ext uri="{FF2B5EF4-FFF2-40B4-BE49-F238E27FC236}">
                <a16:creationId xmlns:a16="http://schemas.microsoft.com/office/drawing/2014/main" id="{01746E3F-81EF-4583-807A-52C39DE56FC8}"/>
              </a:ext>
            </a:extLst>
          </p:cNvPr>
          <p:cNvSpPr txBox="1"/>
          <p:nvPr/>
        </p:nvSpPr>
        <p:spPr>
          <a:xfrm>
            <a:off x="3131218" y="4452064"/>
            <a:ext cx="5197642" cy="923330"/>
          </a:xfrm>
          <a:prstGeom prst="rect">
            <a:avLst/>
          </a:prstGeom>
          <a:noFill/>
        </p:spPr>
        <p:txBody>
          <a:bodyPr wrap="square" rtlCol="0">
            <a:spAutoFit/>
          </a:bodyPr>
          <a:lstStyle/>
          <a:p>
            <a:pPr marL="285750" indent="-285750">
              <a:buFontTx/>
              <a:buChar char="-"/>
            </a:pPr>
            <a:r>
              <a:rPr lang="en-US" dirty="0"/>
              <a:t>Barbara Corcoran writing $400,000 check to hacker posing as assistant through email.</a:t>
            </a:r>
          </a:p>
          <a:p>
            <a:pPr marL="285750" indent="-285750">
              <a:buFontTx/>
              <a:buChar char="-"/>
            </a:pPr>
            <a:r>
              <a:rPr lang="en-US" dirty="0"/>
              <a:t>Mark Zuckerberg having his identity stolen</a:t>
            </a:r>
          </a:p>
        </p:txBody>
      </p:sp>
      <p:pic>
        <p:nvPicPr>
          <p:cNvPr id="3074" name="Picture 2" descr="What is Social Engineering and How Do You Prevent It?">
            <a:extLst>
              <a:ext uri="{FF2B5EF4-FFF2-40B4-BE49-F238E27FC236}">
                <a16:creationId xmlns:a16="http://schemas.microsoft.com/office/drawing/2014/main" id="{2F6C551B-4523-4C2B-B855-706D5BB5E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2757" y="365760"/>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1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1783C5-6DD9-4C56-B1E8-0975C6C1138B}"/>
              </a:ext>
            </a:extLst>
          </p:cNvPr>
          <p:cNvSpPr>
            <a:spLocks noGrp="1"/>
          </p:cNvSpPr>
          <p:nvPr>
            <p:ph type="title"/>
          </p:nvPr>
        </p:nvSpPr>
        <p:spPr>
          <a:xfrm>
            <a:off x="1261872" y="365760"/>
            <a:ext cx="9692640" cy="1325562"/>
          </a:xfrm>
        </p:spPr>
        <p:txBody>
          <a:bodyPr/>
          <a:lstStyle/>
          <a:p>
            <a:r>
              <a:rPr lang="en-US" dirty="0"/>
              <a:t>Phishing Emails</a:t>
            </a:r>
          </a:p>
        </p:txBody>
      </p:sp>
      <p:sp>
        <p:nvSpPr>
          <p:cNvPr id="5" name="Content Placeholder 2">
            <a:extLst>
              <a:ext uri="{FF2B5EF4-FFF2-40B4-BE49-F238E27FC236}">
                <a16:creationId xmlns:a16="http://schemas.microsoft.com/office/drawing/2014/main" id="{C2E669FE-1BE8-46A6-BB57-C0E01023A3B2}"/>
              </a:ext>
            </a:extLst>
          </p:cNvPr>
          <p:cNvSpPr>
            <a:spLocks noGrp="1"/>
          </p:cNvSpPr>
          <p:nvPr>
            <p:ph idx="1"/>
          </p:nvPr>
        </p:nvSpPr>
        <p:spPr>
          <a:xfrm>
            <a:off x="1261872" y="1828800"/>
            <a:ext cx="8595360" cy="4351337"/>
          </a:xfrm>
        </p:spPr>
        <p:txBody>
          <a:bodyPr>
            <a:normAutofit fontScale="62500" lnSpcReduction="20000"/>
          </a:bodyPr>
          <a:lstStyle/>
          <a:p>
            <a:r>
              <a:rPr lang="en-US" dirty="0"/>
              <a:t>Designed to have the target click on a link or download something.</a:t>
            </a:r>
          </a:p>
          <a:p>
            <a:r>
              <a:rPr lang="en-US" dirty="0"/>
              <a:t>In 2017, one tactic hackers used was sending fake purchase orders in hopes that users would be tricked into clicking links the emails contained.</a:t>
            </a:r>
          </a:p>
          <a:p>
            <a:r>
              <a:rPr lang="en-US" dirty="0"/>
              <a:t>Currently, many are posing as job hunters, emailing HR representatives their CV/Resume in hopes that they open the file.</a:t>
            </a:r>
          </a:p>
          <a:p>
            <a:r>
              <a:rPr lang="en-US" dirty="0"/>
              <a:t>Furthermore, many phishing emails include documents that can download unwanted programs on a target’s computer.</a:t>
            </a:r>
          </a:p>
          <a:p>
            <a:r>
              <a:rPr lang="en-US" dirty="0"/>
              <a:t>Most of the time, hackers pose as an email service provider, sending the victim a message that their account has been compromised and they should change their password, by clicking on a link.</a:t>
            </a:r>
          </a:p>
          <a:p>
            <a:endParaRPr lang="en-US" dirty="0"/>
          </a:p>
          <a:p>
            <a:pPr marL="0" indent="0">
              <a:buNone/>
            </a:pPr>
            <a:r>
              <a:rPr lang="en-US" dirty="0"/>
              <a:t>Solutions</a:t>
            </a:r>
          </a:p>
          <a:p>
            <a:r>
              <a:rPr lang="en-US" dirty="0"/>
              <a:t>Verify the sender’s email address.</a:t>
            </a:r>
          </a:p>
          <a:p>
            <a:r>
              <a:rPr lang="en-US" dirty="0"/>
              <a:t>Notify MIS of fishy emails</a:t>
            </a:r>
          </a:p>
          <a:p>
            <a:r>
              <a:rPr lang="en-US" dirty="0"/>
              <a:t>See if information has been stolen through a data breach reporting website such as haveibeenpwned.com or deshashed.com</a:t>
            </a:r>
          </a:p>
        </p:txBody>
      </p:sp>
      <p:pic>
        <p:nvPicPr>
          <p:cNvPr id="1026" name="Picture 2" descr="Phishing - Wikipedia">
            <a:extLst>
              <a:ext uri="{FF2B5EF4-FFF2-40B4-BE49-F238E27FC236}">
                <a16:creationId xmlns:a16="http://schemas.microsoft.com/office/drawing/2014/main" id="{E86FCA2C-9488-468A-B27F-843791E7A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0456" y="106314"/>
            <a:ext cx="2701699" cy="20078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0,939 Phishing Stock Photos, Pictures &amp; Royalty-Free Images - iStock">
            <a:extLst>
              <a:ext uri="{FF2B5EF4-FFF2-40B4-BE49-F238E27FC236}">
                <a16:creationId xmlns:a16="http://schemas.microsoft.com/office/drawing/2014/main" id="{A506DC89-90C2-4DA3-BADF-163DD90D2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4898" y="64611"/>
            <a:ext cx="2695575"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794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AD5142-C6AD-4163-B1C4-1A6CE41A3868}"/>
              </a:ext>
            </a:extLst>
          </p:cNvPr>
          <p:cNvSpPr>
            <a:spLocks noGrp="1"/>
          </p:cNvSpPr>
          <p:nvPr>
            <p:ph type="title"/>
          </p:nvPr>
        </p:nvSpPr>
        <p:spPr>
          <a:xfrm>
            <a:off x="1261872" y="365760"/>
            <a:ext cx="9692640" cy="1325562"/>
          </a:xfrm>
        </p:spPr>
        <p:txBody>
          <a:bodyPr/>
          <a:lstStyle/>
          <a:p>
            <a:r>
              <a:rPr lang="en-US" dirty="0"/>
              <a:t>Ransomware</a:t>
            </a:r>
          </a:p>
        </p:txBody>
      </p:sp>
      <p:sp>
        <p:nvSpPr>
          <p:cNvPr id="5" name="Content Placeholder 2">
            <a:extLst>
              <a:ext uri="{FF2B5EF4-FFF2-40B4-BE49-F238E27FC236}">
                <a16:creationId xmlns:a16="http://schemas.microsoft.com/office/drawing/2014/main" id="{5FDD4ECB-B1E0-44E9-9722-25A943CFA0BF}"/>
              </a:ext>
            </a:extLst>
          </p:cNvPr>
          <p:cNvSpPr>
            <a:spLocks noGrp="1"/>
          </p:cNvSpPr>
          <p:nvPr>
            <p:ph idx="1"/>
          </p:nvPr>
        </p:nvSpPr>
        <p:spPr>
          <a:xfrm>
            <a:off x="1261872" y="1828800"/>
            <a:ext cx="8595360" cy="4351337"/>
          </a:xfrm>
        </p:spPr>
        <p:txBody>
          <a:bodyPr/>
          <a:lstStyle/>
          <a:p>
            <a:r>
              <a:rPr lang="en-US" dirty="0"/>
              <a:t>a type of malicious software designed to block access to a computer system until a sum of money is paid.</a:t>
            </a:r>
          </a:p>
          <a:p>
            <a:r>
              <a:rPr lang="en-US" dirty="0"/>
              <a:t>Can be spread through email and throughout organization.</a:t>
            </a:r>
          </a:p>
          <a:p>
            <a:r>
              <a:rPr lang="en-US" dirty="0"/>
              <a:t>Locks requested service and demands payment to unlock service. </a:t>
            </a:r>
          </a:p>
          <a:p>
            <a:r>
              <a:rPr lang="en-US" dirty="0"/>
              <a:t>Can be extremely costly and can cripple </a:t>
            </a:r>
            <a:r>
              <a:rPr lang="en-US"/>
              <a:t>a company.</a:t>
            </a:r>
            <a:endParaRPr lang="en-US" dirty="0"/>
          </a:p>
        </p:txBody>
      </p:sp>
      <p:pic>
        <p:nvPicPr>
          <p:cNvPr id="2050" name="Picture 2" descr="Ransomware 101: What Is Ransomware and How Can You Protect Your Business?">
            <a:extLst>
              <a:ext uri="{FF2B5EF4-FFF2-40B4-BE49-F238E27FC236}">
                <a16:creationId xmlns:a16="http://schemas.microsoft.com/office/drawing/2014/main" id="{FDD43B2A-5800-433B-AB48-2A2747ADD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0074" y="365760"/>
            <a:ext cx="2943225"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813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8D0726-B2DD-4331-917F-3F1199FE3A63}"/>
              </a:ext>
            </a:extLst>
          </p:cNvPr>
          <p:cNvSpPr>
            <a:spLocks noGrp="1"/>
          </p:cNvSpPr>
          <p:nvPr>
            <p:ph type="title"/>
          </p:nvPr>
        </p:nvSpPr>
        <p:spPr>
          <a:xfrm>
            <a:off x="1249680" y="7505"/>
            <a:ext cx="9692640" cy="1325562"/>
          </a:xfrm>
        </p:spPr>
        <p:txBody>
          <a:bodyPr/>
          <a:lstStyle/>
          <a:p>
            <a:r>
              <a:rPr lang="en-US" dirty="0"/>
              <a:t>Attacks Using These Methods</a:t>
            </a:r>
          </a:p>
        </p:txBody>
      </p:sp>
      <p:pic>
        <p:nvPicPr>
          <p:cNvPr id="5" name="Content Placeholder 3">
            <a:extLst>
              <a:ext uri="{FF2B5EF4-FFF2-40B4-BE49-F238E27FC236}">
                <a16:creationId xmlns:a16="http://schemas.microsoft.com/office/drawing/2014/main" id="{A865B58B-9F1E-4562-A453-2ACC7178C571}"/>
              </a:ext>
            </a:extLst>
          </p:cNvPr>
          <p:cNvPicPr>
            <a:picLocks noGrp="1" noChangeAspect="1"/>
          </p:cNvPicPr>
          <p:nvPr>
            <p:ph idx="1"/>
          </p:nvPr>
        </p:nvPicPr>
        <p:blipFill>
          <a:blip r:embed="rId2"/>
          <a:stretch>
            <a:fillRect/>
          </a:stretch>
        </p:blipFill>
        <p:spPr>
          <a:xfrm>
            <a:off x="4150995" y="1945734"/>
            <a:ext cx="2699384" cy="2858895"/>
          </a:xfrm>
          <a:prstGeom prst="rect">
            <a:avLst/>
          </a:prstGeom>
        </p:spPr>
      </p:pic>
      <p:sp>
        <p:nvSpPr>
          <p:cNvPr id="6" name="TextBox 5">
            <a:extLst>
              <a:ext uri="{FF2B5EF4-FFF2-40B4-BE49-F238E27FC236}">
                <a16:creationId xmlns:a16="http://schemas.microsoft.com/office/drawing/2014/main" id="{6F6AC57C-8E4E-4A34-A068-24A883429EC1}"/>
              </a:ext>
            </a:extLst>
          </p:cNvPr>
          <p:cNvSpPr txBox="1"/>
          <p:nvPr/>
        </p:nvSpPr>
        <p:spPr>
          <a:xfrm>
            <a:off x="3906220" y="1333067"/>
            <a:ext cx="3494705" cy="646331"/>
          </a:xfrm>
          <a:prstGeom prst="rect">
            <a:avLst/>
          </a:prstGeom>
          <a:noFill/>
        </p:spPr>
        <p:txBody>
          <a:bodyPr wrap="square" rtlCol="0">
            <a:spAutoFit/>
          </a:bodyPr>
          <a:lstStyle/>
          <a:p>
            <a:r>
              <a:rPr lang="en-US" dirty="0"/>
              <a:t>Hillary Clinton’s campaign chairman John Podesta WikiLeaks</a:t>
            </a:r>
          </a:p>
        </p:txBody>
      </p:sp>
      <p:sp>
        <p:nvSpPr>
          <p:cNvPr id="7" name="TextBox 6">
            <a:extLst>
              <a:ext uri="{FF2B5EF4-FFF2-40B4-BE49-F238E27FC236}">
                <a16:creationId xmlns:a16="http://schemas.microsoft.com/office/drawing/2014/main" id="{F4C3E133-7EEA-4057-B930-EE2AB956EC16}"/>
              </a:ext>
            </a:extLst>
          </p:cNvPr>
          <p:cNvSpPr txBox="1"/>
          <p:nvPr/>
        </p:nvSpPr>
        <p:spPr>
          <a:xfrm>
            <a:off x="7400925" y="1355232"/>
            <a:ext cx="3316604" cy="646331"/>
          </a:xfrm>
          <a:prstGeom prst="rect">
            <a:avLst/>
          </a:prstGeom>
          <a:noFill/>
        </p:spPr>
        <p:txBody>
          <a:bodyPr wrap="square" rtlCol="0">
            <a:spAutoFit/>
          </a:bodyPr>
          <a:lstStyle/>
          <a:p>
            <a:r>
              <a:rPr lang="en-US" dirty="0"/>
              <a:t>WannaCry ransomware cost UK’s NHS £92 million</a:t>
            </a:r>
          </a:p>
        </p:txBody>
      </p:sp>
      <p:pic>
        <p:nvPicPr>
          <p:cNvPr id="8" name="Picture 2" descr="WannaCry ransomware crisis, one year on: Are we ready for the next ...">
            <a:extLst>
              <a:ext uri="{FF2B5EF4-FFF2-40B4-BE49-F238E27FC236}">
                <a16:creationId xmlns:a16="http://schemas.microsoft.com/office/drawing/2014/main" id="{2A2B44D9-4DA4-48B8-AB56-A8229F1B3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0925" y="2023728"/>
            <a:ext cx="3206056" cy="246685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EF28AD3-AE1A-4403-AC4A-2904DC1CC429}"/>
              </a:ext>
            </a:extLst>
          </p:cNvPr>
          <p:cNvSpPr txBox="1"/>
          <p:nvPr/>
        </p:nvSpPr>
        <p:spPr>
          <a:xfrm>
            <a:off x="500566" y="1353902"/>
            <a:ext cx="3316604" cy="646331"/>
          </a:xfrm>
          <a:prstGeom prst="rect">
            <a:avLst/>
          </a:prstGeom>
          <a:noFill/>
        </p:spPr>
        <p:txBody>
          <a:bodyPr wrap="square" rtlCol="0">
            <a:spAutoFit/>
          </a:bodyPr>
          <a:lstStyle/>
          <a:p>
            <a:r>
              <a:rPr lang="en-US" dirty="0"/>
              <a:t>Colonial Pipeline hackers paid $5 million in bitcoin</a:t>
            </a:r>
          </a:p>
        </p:txBody>
      </p:sp>
      <p:pic>
        <p:nvPicPr>
          <p:cNvPr id="1028" name="Picture 4" descr="Colonial Pipeline CEO On Restored Operations, Paying Ransom And  Cyberattacks : NPR">
            <a:extLst>
              <a:ext uri="{FF2B5EF4-FFF2-40B4-BE49-F238E27FC236}">
                <a16:creationId xmlns:a16="http://schemas.microsoft.com/office/drawing/2014/main" id="{72A3689B-6D56-4EB5-B651-07300E0CAA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813" y="2325126"/>
            <a:ext cx="3499407" cy="195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763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5830-5F82-42A3-9630-54693D83E765}"/>
              </a:ext>
            </a:extLst>
          </p:cNvPr>
          <p:cNvSpPr>
            <a:spLocks noGrp="1"/>
          </p:cNvSpPr>
          <p:nvPr>
            <p:ph type="title"/>
          </p:nvPr>
        </p:nvSpPr>
        <p:spPr/>
        <p:txBody>
          <a:bodyPr/>
          <a:lstStyle/>
          <a:p>
            <a:r>
              <a:rPr lang="en-US" dirty="0"/>
              <a:t>Computer Hardware – CPU &amp; RAM</a:t>
            </a:r>
          </a:p>
        </p:txBody>
      </p:sp>
      <p:sp>
        <p:nvSpPr>
          <p:cNvPr id="3" name="Content Placeholder 2">
            <a:extLst>
              <a:ext uri="{FF2B5EF4-FFF2-40B4-BE49-F238E27FC236}">
                <a16:creationId xmlns:a16="http://schemas.microsoft.com/office/drawing/2014/main" id="{6A397B28-7E69-41FA-B5A4-23F364B5C75C}"/>
              </a:ext>
            </a:extLst>
          </p:cNvPr>
          <p:cNvSpPr>
            <a:spLocks noGrp="1"/>
          </p:cNvSpPr>
          <p:nvPr>
            <p:ph idx="1"/>
          </p:nvPr>
        </p:nvSpPr>
        <p:spPr/>
        <p:txBody>
          <a:bodyPr/>
          <a:lstStyle/>
          <a:p>
            <a:r>
              <a:rPr lang="en-US" dirty="0"/>
              <a:t>Motherboard – connects all the hardware to the CPU and defines </a:t>
            </a:r>
          </a:p>
          <a:p>
            <a:r>
              <a:rPr lang="en-US" dirty="0"/>
              <a:t>CPU – brain of the computer. Processes all I/O &amp; provides instructions to other pieces of computer hardware. Measured in GHz</a:t>
            </a:r>
          </a:p>
          <a:p>
            <a:r>
              <a:rPr lang="en-US" dirty="0"/>
              <a:t>RAM – volatile storage that is short-term.</a:t>
            </a:r>
          </a:p>
          <a:p>
            <a:r>
              <a:rPr lang="en-US" dirty="0"/>
              <a:t>More RAM more memory available for programs/applications</a:t>
            </a:r>
          </a:p>
          <a:p>
            <a:endParaRPr lang="en-US" dirty="0"/>
          </a:p>
        </p:txBody>
      </p:sp>
      <p:pic>
        <p:nvPicPr>
          <p:cNvPr id="4" name="Picture 8" descr="Kingston Value (KVR16N11S8/4) RAM 4GB 1600MHz PC3-12800 DDR3 Non-ECC CL11  DIMM SR x8 Desktop Memory at Amazon.com">
            <a:extLst>
              <a:ext uri="{FF2B5EF4-FFF2-40B4-BE49-F238E27FC236}">
                <a16:creationId xmlns:a16="http://schemas.microsoft.com/office/drawing/2014/main" id="{9260FECF-C63A-4CB8-B4B6-48343B512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064" y="4315505"/>
            <a:ext cx="3131123" cy="186145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What Is a CPU, and What Does It Do?">
            <a:extLst>
              <a:ext uri="{FF2B5EF4-FFF2-40B4-BE49-F238E27FC236}">
                <a16:creationId xmlns:a16="http://schemas.microsoft.com/office/drawing/2014/main" id="{B75DDA04-2424-44B2-99C1-123593F34D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15506"/>
            <a:ext cx="3312950" cy="186145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otherboard - Wikipedia">
            <a:extLst>
              <a:ext uri="{FF2B5EF4-FFF2-40B4-BE49-F238E27FC236}">
                <a16:creationId xmlns:a16="http://schemas.microsoft.com/office/drawing/2014/main" id="{5A8579B0-27E7-4DAC-9B0B-938FEE651D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150" y="4315506"/>
            <a:ext cx="3722914" cy="1861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127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E6D6-CDAF-4D8E-B143-6DF76ABC4301}"/>
              </a:ext>
            </a:extLst>
          </p:cNvPr>
          <p:cNvSpPr>
            <a:spLocks noGrp="1"/>
          </p:cNvSpPr>
          <p:nvPr>
            <p:ph type="title"/>
          </p:nvPr>
        </p:nvSpPr>
        <p:spPr/>
        <p:txBody>
          <a:bodyPr/>
          <a:lstStyle/>
          <a:p>
            <a:r>
              <a:rPr lang="en-US" dirty="0"/>
              <a:t>Microsoft Office</a:t>
            </a:r>
          </a:p>
        </p:txBody>
      </p:sp>
      <p:sp>
        <p:nvSpPr>
          <p:cNvPr id="3" name="Content Placeholder 2">
            <a:extLst>
              <a:ext uri="{FF2B5EF4-FFF2-40B4-BE49-F238E27FC236}">
                <a16:creationId xmlns:a16="http://schemas.microsoft.com/office/drawing/2014/main" id="{D36FF578-49F1-40B1-800E-68E9A27488BB}"/>
              </a:ext>
            </a:extLst>
          </p:cNvPr>
          <p:cNvSpPr>
            <a:spLocks noGrp="1"/>
          </p:cNvSpPr>
          <p:nvPr>
            <p:ph idx="1"/>
          </p:nvPr>
        </p:nvSpPr>
        <p:spPr/>
        <p:txBody>
          <a:bodyPr>
            <a:normAutofit lnSpcReduction="10000"/>
          </a:bodyPr>
          <a:lstStyle/>
          <a:p>
            <a:r>
              <a:rPr lang="en-US" dirty="0"/>
              <a:t>Word – for Documents (e.g. letters)</a:t>
            </a:r>
          </a:p>
          <a:p>
            <a:r>
              <a:rPr lang="en-US" dirty="0"/>
              <a:t>Excel – for Spreadsheets or other data-driven information</a:t>
            </a:r>
          </a:p>
          <a:p>
            <a:r>
              <a:rPr lang="en-US" dirty="0"/>
              <a:t>PowerPoint – Presentation Software</a:t>
            </a:r>
          </a:p>
          <a:p>
            <a:r>
              <a:rPr lang="en-US" dirty="0"/>
              <a:t>OneNote – </a:t>
            </a:r>
            <a:r>
              <a:rPr lang="en-US" b="0" i="0" dirty="0">
                <a:solidFill>
                  <a:srgbClr val="1E1E1E"/>
                </a:solidFill>
                <a:effectLst/>
                <a:latin typeface="Segoe UI" panose="020B0502040204020203" pitchFamily="34" charset="0"/>
              </a:rPr>
              <a:t>OneNote is a digital notebook that automatically saves and syncs your notes as you work.</a:t>
            </a:r>
            <a:endParaRPr lang="en-US" dirty="0"/>
          </a:p>
          <a:p>
            <a:r>
              <a:rPr lang="en-US" dirty="0"/>
              <a:t>Teams - </a:t>
            </a:r>
            <a:r>
              <a:rPr lang="en-US" b="0" i="0" dirty="0">
                <a:solidFill>
                  <a:srgbClr val="1E1E1E"/>
                </a:solidFill>
                <a:effectLst/>
                <a:latin typeface="Segoe UI" panose="020B0502040204020203" pitchFamily="34" charset="0"/>
              </a:rPr>
              <a:t>Microsoft Teams is a collaboration app that helps your team stay organized and have conversations—all in one place. Here's a quick look at the left hand side of Teams.</a:t>
            </a:r>
          </a:p>
          <a:p>
            <a:pPr marL="0" indent="0">
              <a:buNone/>
            </a:pPr>
            <a:r>
              <a:rPr lang="en-US" dirty="0">
                <a:hlinkClick r:id="rId2"/>
              </a:rPr>
              <a:t>https://support.microsoft.com/en-us/office/welcome-to-microsoft-teams-b98d533f-118e-4bae-bf44-3df2470c2b12</a:t>
            </a:r>
            <a:endParaRPr lang="en-US" dirty="0"/>
          </a:p>
          <a:p>
            <a:endParaRPr lang="en-US" dirty="0"/>
          </a:p>
        </p:txBody>
      </p:sp>
    </p:spTree>
    <p:extLst>
      <p:ext uri="{BB962C8B-B14F-4D97-AF65-F5344CB8AC3E}">
        <p14:creationId xmlns:p14="http://schemas.microsoft.com/office/powerpoint/2010/main" val="1803584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AB19-A02A-4390-8A9B-9F1725C92845}"/>
              </a:ext>
            </a:extLst>
          </p:cNvPr>
          <p:cNvSpPr>
            <a:spLocks noGrp="1"/>
          </p:cNvSpPr>
          <p:nvPr>
            <p:ph type="title"/>
          </p:nvPr>
        </p:nvSpPr>
        <p:spPr/>
        <p:txBody>
          <a:bodyPr/>
          <a:lstStyle/>
          <a:p>
            <a:r>
              <a:rPr lang="en-US" dirty="0"/>
              <a:t>Word</a:t>
            </a:r>
          </a:p>
        </p:txBody>
      </p:sp>
      <p:sp>
        <p:nvSpPr>
          <p:cNvPr id="3" name="Content Placeholder 2">
            <a:extLst>
              <a:ext uri="{FF2B5EF4-FFF2-40B4-BE49-F238E27FC236}">
                <a16:creationId xmlns:a16="http://schemas.microsoft.com/office/drawing/2014/main" id="{FF89F174-6F05-4E45-A9F2-00A83BA2F403}"/>
              </a:ext>
            </a:extLst>
          </p:cNvPr>
          <p:cNvSpPr>
            <a:spLocks noGrp="1"/>
          </p:cNvSpPr>
          <p:nvPr>
            <p:ph idx="1"/>
          </p:nvPr>
        </p:nvSpPr>
        <p:spPr/>
        <p:txBody>
          <a:bodyPr/>
          <a:lstStyle/>
          <a:p>
            <a:r>
              <a:rPr lang="en-US" dirty="0"/>
              <a:t>Insert Table, Image (Wrapping)</a:t>
            </a:r>
          </a:p>
          <a:p>
            <a:r>
              <a:rPr lang="en-US" dirty="0"/>
              <a:t>Mail Merge</a:t>
            </a:r>
          </a:p>
          <a:p>
            <a:r>
              <a:rPr lang="en-US" dirty="0"/>
              <a:t>Templates</a:t>
            </a:r>
          </a:p>
          <a:p>
            <a:endParaRPr lang="en-US" dirty="0"/>
          </a:p>
          <a:p>
            <a:r>
              <a:rPr lang="en-US" dirty="0"/>
              <a:t>Common Shortcut Keys</a:t>
            </a:r>
          </a:p>
          <a:p>
            <a:pPr lvl="1"/>
            <a:r>
              <a:rPr lang="en-US" dirty="0"/>
              <a:t>Ctrl + B -&gt; Bold Text</a:t>
            </a:r>
          </a:p>
          <a:p>
            <a:pPr lvl="1"/>
            <a:r>
              <a:rPr lang="en-US" dirty="0"/>
              <a:t>Ctrl + U -&gt; Underlined Text</a:t>
            </a:r>
          </a:p>
          <a:p>
            <a:pPr lvl="1"/>
            <a:r>
              <a:rPr lang="en-US" dirty="0"/>
              <a:t>Ctrl + S -&gt; Save</a:t>
            </a:r>
          </a:p>
          <a:p>
            <a:pPr lvl="1"/>
            <a:r>
              <a:rPr lang="en-US" dirty="0"/>
              <a:t>Ctrl + Shift + S -&gt; Save as</a:t>
            </a:r>
          </a:p>
        </p:txBody>
      </p:sp>
    </p:spTree>
    <p:extLst>
      <p:ext uri="{BB962C8B-B14F-4D97-AF65-F5344CB8AC3E}">
        <p14:creationId xmlns:p14="http://schemas.microsoft.com/office/powerpoint/2010/main" val="4001233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2144-6432-4521-AD06-B766CFDFB488}"/>
              </a:ext>
            </a:extLst>
          </p:cNvPr>
          <p:cNvSpPr>
            <a:spLocks noGrp="1"/>
          </p:cNvSpPr>
          <p:nvPr>
            <p:ph type="title"/>
          </p:nvPr>
        </p:nvSpPr>
        <p:spPr/>
        <p:txBody>
          <a:bodyPr/>
          <a:lstStyle/>
          <a:p>
            <a:r>
              <a:rPr lang="en-US" dirty="0"/>
              <a:t>Excel</a:t>
            </a:r>
          </a:p>
        </p:txBody>
      </p:sp>
      <p:sp>
        <p:nvSpPr>
          <p:cNvPr id="3" name="Content Placeholder 2">
            <a:extLst>
              <a:ext uri="{FF2B5EF4-FFF2-40B4-BE49-F238E27FC236}">
                <a16:creationId xmlns:a16="http://schemas.microsoft.com/office/drawing/2014/main" id="{D57AEEAD-AA15-4F9B-9C97-C2EB7EF811BD}"/>
              </a:ext>
            </a:extLst>
          </p:cNvPr>
          <p:cNvSpPr>
            <a:spLocks noGrp="1"/>
          </p:cNvSpPr>
          <p:nvPr>
            <p:ph idx="1"/>
          </p:nvPr>
        </p:nvSpPr>
        <p:spPr/>
        <p:txBody>
          <a:bodyPr/>
          <a:lstStyle/>
          <a:p>
            <a:r>
              <a:rPr lang="en-US" dirty="0"/>
              <a:t>Sorting</a:t>
            </a:r>
          </a:p>
          <a:p>
            <a:r>
              <a:rPr lang="en-US" dirty="0"/>
              <a:t>Formulas</a:t>
            </a:r>
          </a:p>
          <a:p>
            <a:r>
              <a:rPr lang="en-US" dirty="0"/>
              <a:t>Importing Data</a:t>
            </a:r>
          </a:p>
          <a:p>
            <a:r>
              <a:rPr lang="en-US" dirty="0"/>
              <a:t>Formatting</a:t>
            </a:r>
          </a:p>
          <a:p>
            <a:r>
              <a:rPr lang="en-US" dirty="0"/>
              <a:t>Searching</a:t>
            </a:r>
          </a:p>
          <a:p>
            <a:r>
              <a:rPr lang="en-US" dirty="0"/>
              <a:t>Charts</a:t>
            </a:r>
          </a:p>
        </p:txBody>
      </p:sp>
    </p:spTree>
    <p:extLst>
      <p:ext uri="{BB962C8B-B14F-4D97-AF65-F5344CB8AC3E}">
        <p14:creationId xmlns:p14="http://schemas.microsoft.com/office/powerpoint/2010/main" val="711635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6F09-E6C3-4ED3-AEC2-3BC79624D778}"/>
              </a:ext>
            </a:extLst>
          </p:cNvPr>
          <p:cNvSpPr>
            <a:spLocks noGrp="1"/>
          </p:cNvSpPr>
          <p:nvPr>
            <p:ph type="title"/>
          </p:nvPr>
        </p:nvSpPr>
        <p:spPr/>
        <p:txBody>
          <a:bodyPr/>
          <a:lstStyle/>
          <a:p>
            <a:r>
              <a:rPr lang="en-US" dirty="0"/>
              <a:t>Excel Formulas</a:t>
            </a:r>
          </a:p>
        </p:txBody>
      </p:sp>
      <p:sp>
        <p:nvSpPr>
          <p:cNvPr id="3" name="Content Placeholder 2">
            <a:extLst>
              <a:ext uri="{FF2B5EF4-FFF2-40B4-BE49-F238E27FC236}">
                <a16:creationId xmlns:a16="http://schemas.microsoft.com/office/drawing/2014/main" id="{A92C9C05-F3CA-4AEB-B934-A2F617C9B557}"/>
              </a:ext>
            </a:extLst>
          </p:cNvPr>
          <p:cNvSpPr>
            <a:spLocks noGrp="1"/>
          </p:cNvSpPr>
          <p:nvPr>
            <p:ph idx="1"/>
          </p:nvPr>
        </p:nvSpPr>
        <p:spPr/>
        <p:txBody>
          <a:bodyPr>
            <a:normAutofit lnSpcReduction="10000"/>
          </a:bodyPr>
          <a:lstStyle/>
          <a:p>
            <a:r>
              <a:rPr lang="en-US" dirty="0"/>
              <a:t>=sum</a:t>
            </a:r>
          </a:p>
          <a:p>
            <a:r>
              <a:rPr lang="en-US" dirty="0"/>
              <a:t>=if</a:t>
            </a:r>
          </a:p>
          <a:p>
            <a:r>
              <a:rPr lang="en-US" dirty="0"/>
              <a:t>=average</a:t>
            </a:r>
          </a:p>
          <a:p>
            <a:r>
              <a:rPr lang="en-US" dirty="0"/>
              <a:t>=min</a:t>
            </a:r>
          </a:p>
          <a:p>
            <a:r>
              <a:rPr lang="en-US" dirty="0"/>
              <a:t>=max</a:t>
            </a:r>
          </a:p>
          <a:p>
            <a:r>
              <a:rPr lang="en-US" dirty="0"/>
              <a:t>=</a:t>
            </a:r>
            <a:r>
              <a:rPr lang="en-US" dirty="0" err="1"/>
              <a:t>averageif</a:t>
            </a:r>
            <a:endParaRPr lang="en-US" dirty="0"/>
          </a:p>
          <a:p>
            <a:r>
              <a:rPr lang="en-US" dirty="0"/>
              <a:t>=count</a:t>
            </a:r>
          </a:p>
          <a:p>
            <a:r>
              <a:rPr lang="en-US" dirty="0"/>
              <a:t>=</a:t>
            </a:r>
            <a:r>
              <a:rPr lang="en-US" dirty="0" err="1"/>
              <a:t>sumif</a:t>
            </a:r>
            <a:endParaRPr lang="en-US" dirty="0"/>
          </a:p>
          <a:p>
            <a:r>
              <a:rPr lang="en-US" dirty="0"/>
              <a:t>Many more….</a:t>
            </a:r>
          </a:p>
        </p:txBody>
      </p:sp>
    </p:spTree>
    <p:extLst>
      <p:ext uri="{BB962C8B-B14F-4D97-AF65-F5344CB8AC3E}">
        <p14:creationId xmlns:p14="http://schemas.microsoft.com/office/powerpoint/2010/main" val="3518694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3E2E3-CFB2-4328-8CBE-E11771F6A422}"/>
              </a:ext>
            </a:extLst>
          </p:cNvPr>
          <p:cNvSpPr>
            <a:spLocks noGrp="1"/>
          </p:cNvSpPr>
          <p:nvPr>
            <p:ph type="title"/>
          </p:nvPr>
        </p:nvSpPr>
        <p:spPr/>
        <p:txBody>
          <a:bodyPr/>
          <a:lstStyle/>
          <a:p>
            <a:r>
              <a:rPr lang="en-US" dirty="0"/>
              <a:t>PowerPoint</a:t>
            </a:r>
          </a:p>
        </p:txBody>
      </p:sp>
      <p:sp>
        <p:nvSpPr>
          <p:cNvPr id="3" name="Content Placeholder 2">
            <a:extLst>
              <a:ext uri="{FF2B5EF4-FFF2-40B4-BE49-F238E27FC236}">
                <a16:creationId xmlns:a16="http://schemas.microsoft.com/office/drawing/2014/main" id="{9BD9FB61-0E1F-4CA8-9A67-CEC9DB894167}"/>
              </a:ext>
            </a:extLst>
          </p:cNvPr>
          <p:cNvSpPr>
            <a:spLocks noGrp="1"/>
          </p:cNvSpPr>
          <p:nvPr>
            <p:ph idx="1"/>
          </p:nvPr>
        </p:nvSpPr>
        <p:spPr/>
        <p:txBody>
          <a:bodyPr/>
          <a:lstStyle/>
          <a:p>
            <a:r>
              <a:rPr lang="en-US" dirty="0"/>
              <a:t>Slides</a:t>
            </a:r>
          </a:p>
          <a:p>
            <a:r>
              <a:rPr lang="en-US" dirty="0"/>
              <a:t>Templates</a:t>
            </a:r>
          </a:p>
          <a:p>
            <a:r>
              <a:rPr lang="en-US" dirty="0"/>
              <a:t>Charts</a:t>
            </a:r>
          </a:p>
        </p:txBody>
      </p:sp>
    </p:spTree>
    <p:extLst>
      <p:ext uri="{BB962C8B-B14F-4D97-AF65-F5344CB8AC3E}">
        <p14:creationId xmlns:p14="http://schemas.microsoft.com/office/powerpoint/2010/main" val="3363994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1639C-2C85-4865-A92A-37D22FC4F6DC}"/>
              </a:ext>
            </a:extLst>
          </p:cNvPr>
          <p:cNvSpPr>
            <a:spLocks noGrp="1"/>
          </p:cNvSpPr>
          <p:nvPr>
            <p:ph type="title"/>
          </p:nvPr>
        </p:nvSpPr>
        <p:spPr/>
        <p:txBody>
          <a:bodyPr/>
          <a:lstStyle/>
          <a:p>
            <a:r>
              <a:rPr lang="en-US" dirty="0"/>
              <a:t>Computer Hardware – Hard Drives</a:t>
            </a:r>
          </a:p>
        </p:txBody>
      </p:sp>
      <p:sp>
        <p:nvSpPr>
          <p:cNvPr id="3" name="Content Placeholder 2">
            <a:extLst>
              <a:ext uri="{FF2B5EF4-FFF2-40B4-BE49-F238E27FC236}">
                <a16:creationId xmlns:a16="http://schemas.microsoft.com/office/drawing/2014/main" id="{75BB672E-927E-4730-9A7E-361A6061C675}"/>
              </a:ext>
            </a:extLst>
          </p:cNvPr>
          <p:cNvSpPr>
            <a:spLocks noGrp="1"/>
          </p:cNvSpPr>
          <p:nvPr>
            <p:ph idx="1"/>
          </p:nvPr>
        </p:nvSpPr>
        <p:spPr>
          <a:xfrm>
            <a:off x="838200" y="1509939"/>
            <a:ext cx="10515600" cy="3007632"/>
          </a:xfrm>
        </p:spPr>
        <p:txBody>
          <a:bodyPr>
            <a:normAutofit/>
          </a:bodyPr>
          <a:lstStyle/>
          <a:p>
            <a:r>
              <a:rPr lang="en-US" dirty="0"/>
              <a:t>HDD vs. SSD</a:t>
            </a:r>
          </a:p>
          <a:p>
            <a:r>
              <a:rPr lang="en-US" dirty="0"/>
              <a:t>non-volatile, long-term memory</a:t>
            </a:r>
          </a:p>
          <a:p>
            <a:r>
              <a:rPr lang="en-US" dirty="0"/>
              <a:t>HDDs rely on a read/write head to access data while the platters are spinning</a:t>
            </a:r>
          </a:p>
          <a:p>
            <a:r>
              <a:rPr lang="en-US" dirty="0"/>
              <a:t>SSDs relies on interconnected flash-memory chips. SSD is faster, more reliable, smaller, but more expensive</a:t>
            </a:r>
          </a:p>
          <a:p>
            <a:endParaRPr lang="en-US" dirty="0"/>
          </a:p>
          <a:p>
            <a:endParaRPr lang="en-US" dirty="0"/>
          </a:p>
          <a:p>
            <a:endParaRPr lang="en-US" dirty="0"/>
          </a:p>
        </p:txBody>
      </p:sp>
      <p:pic>
        <p:nvPicPr>
          <p:cNvPr id="1026" name="Picture 2" descr="Amazon.com: WD Blue 500GB Mobile Hard Disk Drive - 5400 RPM SATA 6 Gb/s 7.0  MM 2.5 Inch - WD5000LPVX : Electronics">
            <a:extLst>
              <a:ext uri="{FF2B5EF4-FFF2-40B4-BE49-F238E27FC236}">
                <a16:creationId xmlns:a16="http://schemas.microsoft.com/office/drawing/2014/main" id="{FF94577D-A574-4EAB-82B8-FA1DCC0A3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115" y="4299189"/>
            <a:ext cx="2590800" cy="22487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SD vs HDD: Which Do You Need? | Avast">
            <a:extLst>
              <a:ext uri="{FF2B5EF4-FFF2-40B4-BE49-F238E27FC236}">
                <a16:creationId xmlns:a16="http://schemas.microsoft.com/office/drawing/2014/main" id="{992AA251-0183-4705-9829-8CF14C021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6742" y="4299189"/>
            <a:ext cx="3774544" cy="212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22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A48C-1A55-4A23-9314-E615154283ED}"/>
              </a:ext>
            </a:extLst>
          </p:cNvPr>
          <p:cNvSpPr>
            <a:spLocks noGrp="1"/>
          </p:cNvSpPr>
          <p:nvPr>
            <p:ph type="title"/>
          </p:nvPr>
        </p:nvSpPr>
        <p:spPr/>
        <p:txBody>
          <a:bodyPr/>
          <a:lstStyle/>
          <a:p>
            <a:r>
              <a:rPr lang="en-US" dirty="0"/>
              <a:t>Computer Hardware – Audio/Visual</a:t>
            </a:r>
          </a:p>
        </p:txBody>
      </p:sp>
      <p:sp>
        <p:nvSpPr>
          <p:cNvPr id="3" name="Content Placeholder 2">
            <a:extLst>
              <a:ext uri="{FF2B5EF4-FFF2-40B4-BE49-F238E27FC236}">
                <a16:creationId xmlns:a16="http://schemas.microsoft.com/office/drawing/2014/main" id="{3C6FFA76-853A-462E-9C72-951707F5A27F}"/>
              </a:ext>
            </a:extLst>
          </p:cNvPr>
          <p:cNvSpPr>
            <a:spLocks noGrp="1"/>
          </p:cNvSpPr>
          <p:nvPr>
            <p:ph idx="1"/>
          </p:nvPr>
        </p:nvSpPr>
        <p:spPr/>
        <p:txBody>
          <a:bodyPr/>
          <a:lstStyle/>
          <a:p>
            <a:r>
              <a:rPr lang="en-US" dirty="0"/>
              <a:t>Video Cables (DVI, VGA, HDMI, DP)</a:t>
            </a:r>
          </a:p>
          <a:p>
            <a:r>
              <a:rPr lang="en-US" dirty="0"/>
              <a:t>Audio Devices (Speakers, Microphones)</a:t>
            </a:r>
          </a:p>
        </p:txBody>
      </p:sp>
      <p:pic>
        <p:nvPicPr>
          <p:cNvPr id="2058" name="Picture 10" descr="BB-628-3 | Maxxtro HDMI - DVI cable m - m Black 3 m | Distrelec Export Shop">
            <a:extLst>
              <a:ext uri="{FF2B5EF4-FFF2-40B4-BE49-F238E27FC236}">
                <a16:creationId xmlns:a16="http://schemas.microsoft.com/office/drawing/2014/main" id="{EF7B9169-24AF-4006-9D68-235D25533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8051" y="4419034"/>
            <a:ext cx="2262189" cy="126682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CCCE0573-E2F4-4B31-914C-C2FB78D37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47809"/>
            <a:ext cx="2244512" cy="160927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6FT DISPLAYPORT CABLE WITH LATCHES - Office Depot">
            <a:extLst>
              <a:ext uri="{FF2B5EF4-FFF2-40B4-BE49-F238E27FC236}">
                <a16:creationId xmlns:a16="http://schemas.microsoft.com/office/drawing/2014/main" id="{8390F2FF-45E2-4289-9608-6FB4EA57C1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98088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Amazon.com: USB Computer Microphone,PC Microphone Plug &amp; Play Home Studio  Microphone for Desktop/Laptop/Notebook,Recording for  YouTube,Podcasting,Gaming,Online Chatting,Black : Electronics">
            <a:extLst>
              <a:ext uri="{FF2B5EF4-FFF2-40B4-BE49-F238E27FC236}">
                <a16:creationId xmlns:a16="http://schemas.microsoft.com/office/drawing/2014/main" id="{2DBE7583-0779-40CC-84C5-BD083B3F0A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5483" y="1686719"/>
            <a:ext cx="1971675" cy="231457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Amazon.com: Amazon Basics Computer Speakers for Desktop or Laptop PC |  USB-Powered, Black : Electronics">
            <a:extLst>
              <a:ext uri="{FF2B5EF4-FFF2-40B4-BE49-F238E27FC236}">
                <a16:creationId xmlns:a16="http://schemas.microsoft.com/office/drawing/2014/main" id="{FDD82F88-BAF4-45C9-B838-0C0F82E445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23528" y="4446476"/>
            <a:ext cx="2001863" cy="1554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240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995C-6FCC-4AC0-8953-1AA821F246D8}"/>
              </a:ext>
            </a:extLst>
          </p:cNvPr>
          <p:cNvSpPr>
            <a:spLocks noGrp="1"/>
          </p:cNvSpPr>
          <p:nvPr>
            <p:ph type="title"/>
          </p:nvPr>
        </p:nvSpPr>
        <p:spPr/>
        <p:txBody>
          <a:bodyPr/>
          <a:lstStyle/>
          <a:p>
            <a:r>
              <a:rPr lang="en-US" dirty="0"/>
              <a:t>File Management</a:t>
            </a:r>
          </a:p>
        </p:txBody>
      </p:sp>
      <p:sp>
        <p:nvSpPr>
          <p:cNvPr id="3" name="Content Placeholder 2">
            <a:extLst>
              <a:ext uri="{FF2B5EF4-FFF2-40B4-BE49-F238E27FC236}">
                <a16:creationId xmlns:a16="http://schemas.microsoft.com/office/drawing/2014/main" id="{8817F00F-751B-4E5D-A48D-877E981F7836}"/>
              </a:ext>
            </a:extLst>
          </p:cNvPr>
          <p:cNvSpPr>
            <a:spLocks noGrp="1"/>
          </p:cNvSpPr>
          <p:nvPr>
            <p:ph idx="1"/>
          </p:nvPr>
        </p:nvSpPr>
        <p:spPr/>
        <p:txBody>
          <a:bodyPr>
            <a:normAutofit lnSpcReduction="10000"/>
          </a:bodyPr>
          <a:lstStyle/>
          <a:p>
            <a:r>
              <a:rPr lang="en-US" dirty="0"/>
              <a:t>Creating Folders</a:t>
            </a:r>
          </a:p>
          <a:p>
            <a:r>
              <a:rPr lang="en-US" dirty="0"/>
              <a:t>File storage: local, backup or server</a:t>
            </a:r>
          </a:p>
          <a:p>
            <a:r>
              <a:rPr lang="en-US" dirty="0"/>
              <a:t>Company server: \\telperion</a:t>
            </a:r>
          </a:p>
          <a:p>
            <a:r>
              <a:rPr lang="en-US" dirty="0"/>
              <a:t>Network Drive Mapping Demonstration</a:t>
            </a:r>
          </a:p>
          <a:p>
            <a:r>
              <a:rPr lang="en-US" dirty="0"/>
              <a:t>Reconnecting Drives</a:t>
            </a:r>
          </a:p>
          <a:p>
            <a:r>
              <a:rPr lang="en-US" dirty="0"/>
              <a:t>How to zip a file with 7-zip</a:t>
            </a:r>
          </a:p>
          <a:p>
            <a:r>
              <a:rPr lang="en-US" dirty="0"/>
              <a:t>Export to PDF, Print to PDF</a:t>
            </a:r>
          </a:p>
          <a:p>
            <a:r>
              <a:rPr lang="en-US" dirty="0"/>
              <a:t>Searching/sorting files</a:t>
            </a:r>
          </a:p>
          <a:p>
            <a:r>
              <a:rPr lang="en-US" dirty="0"/>
              <a:t>File Shortcuts, Options, Properties</a:t>
            </a:r>
          </a:p>
          <a:p>
            <a:endParaRPr lang="en-US" dirty="0"/>
          </a:p>
          <a:p>
            <a:endParaRPr lang="en-US" dirty="0"/>
          </a:p>
        </p:txBody>
      </p:sp>
    </p:spTree>
    <p:extLst>
      <p:ext uri="{BB962C8B-B14F-4D97-AF65-F5344CB8AC3E}">
        <p14:creationId xmlns:p14="http://schemas.microsoft.com/office/powerpoint/2010/main" val="111729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1AE9-F559-4F5B-9964-0ADE5B3A75E4}"/>
              </a:ext>
            </a:extLst>
          </p:cNvPr>
          <p:cNvSpPr>
            <a:spLocks noGrp="1"/>
          </p:cNvSpPr>
          <p:nvPr>
            <p:ph type="title"/>
          </p:nvPr>
        </p:nvSpPr>
        <p:spPr/>
        <p:txBody>
          <a:bodyPr/>
          <a:lstStyle/>
          <a:p>
            <a:r>
              <a:rPr lang="en-US" dirty="0"/>
              <a:t>File Extensions</a:t>
            </a:r>
          </a:p>
        </p:txBody>
      </p:sp>
      <p:sp>
        <p:nvSpPr>
          <p:cNvPr id="3" name="Content Placeholder 2">
            <a:extLst>
              <a:ext uri="{FF2B5EF4-FFF2-40B4-BE49-F238E27FC236}">
                <a16:creationId xmlns:a16="http://schemas.microsoft.com/office/drawing/2014/main" id="{7A8252D8-106E-4DD9-A016-2F07427FCCB7}"/>
              </a:ext>
            </a:extLst>
          </p:cNvPr>
          <p:cNvSpPr>
            <a:spLocks noGrp="1"/>
          </p:cNvSpPr>
          <p:nvPr>
            <p:ph idx="1"/>
          </p:nvPr>
        </p:nvSpPr>
        <p:spPr/>
        <p:txBody>
          <a:bodyPr>
            <a:normAutofit lnSpcReduction="10000"/>
          </a:bodyPr>
          <a:lstStyle/>
          <a:p>
            <a:r>
              <a:rPr lang="en-US" dirty="0"/>
              <a:t>Images: jpg/jpeg, </a:t>
            </a:r>
            <a:r>
              <a:rPr lang="en-US" dirty="0" err="1"/>
              <a:t>jfif</a:t>
            </a:r>
            <a:r>
              <a:rPr lang="en-US" dirty="0"/>
              <a:t>, </a:t>
            </a:r>
            <a:r>
              <a:rPr lang="en-US" dirty="0" err="1"/>
              <a:t>png</a:t>
            </a:r>
            <a:r>
              <a:rPr lang="en-US" dirty="0"/>
              <a:t>, gif, </a:t>
            </a:r>
            <a:r>
              <a:rPr lang="en-US" dirty="0" err="1"/>
              <a:t>svg</a:t>
            </a:r>
            <a:r>
              <a:rPr lang="en-US" dirty="0"/>
              <a:t>, tiff, bmp</a:t>
            </a:r>
          </a:p>
          <a:p>
            <a:r>
              <a:rPr lang="en-US" dirty="0"/>
              <a:t>Office: doc/docx, </a:t>
            </a:r>
            <a:r>
              <a:rPr lang="en-US" dirty="0" err="1"/>
              <a:t>xls</a:t>
            </a:r>
            <a:r>
              <a:rPr lang="en-US" dirty="0"/>
              <a:t>/xlsx, pptx, one</a:t>
            </a:r>
          </a:p>
          <a:p>
            <a:r>
              <a:rPr lang="en-US" dirty="0"/>
              <a:t>Sound: mp4, mp3, wav</a:t>
            </a:r>
          </a:p>
          <a:p>
            <a:r>
              <a:rPr lang="en-US" dirty="0"/>
              <a:t>Common: pdf, html, htm, xml, zip, exe, bat, txt</a:t>
            </a:r>
          </a:p>
          <a:p>
            <a:r>
              <a:rPr lang="en-US" dirty="0"/>
              <a:t>CDR – Corel</a:t>
            </a:r>
          </a:p>
          <a:p>
            <a:r>
              <a:rPr lang="en-US" dirty="0"/>
              <a:t>PSD – Photoshop</a:t>
            </a:r>
          </a:p>
          <a:p>
            <a:r>
              <a:rPr lang="en-US" dirty="0"/>
              <a:t>EPS – Photoshop</a:t>
            </a:r>
          </a:p>
          <a:p>
            <a:r>
              <a:rPr lang="en-US" dirty="0"/>
              <a:t>AI – Adobe Illustrator</a:t>
            </a:r>
          </a:p>
          <a:p>
            <a:r>
              <a:rPr lang="en-US" dirty="0"/>
              <a:t>Renaming extensions changes a file’s properties</a:t>
            </a:r>
          </a:p>
          <a:p>
            <a:endParaRPr lang="en-US" dirty="0"/>
          </a:p>
        </p:txBody>
      </p:sp>
    </p:spTree>
    <p:extLst>
      <p:ext uri="{BB962C8B-B14F-4D97-AF65-F5344CB8AC3E}">
        <p14:creationId xmlns:p14="http://schemas.microsoft.com/office/powerpoint/2010/main" val="174369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A79D2-1C84-4DC8-A15F-1068B44DAB6E}"/>
              </a:ext>
            </a:extLst>
          </p:cNvPr>
          <p:cNvSpPr>
            <a:spLocks noGrp="1"/>
          </p:cNvSpPr>
          <p:nvPr>
            <p:ph type="title"/>
          </p:nvPr>
        </p:nvSpPr>
        <p:spPr/>
        <p:txBody>
          <a:bodyPr/>
          <a:lstStyle/>
          <a:p>
            <a:r>
              <a:rPr lang="en-US" dirty="0"/>
              <a:t>Keyboard Accessibility</a:t>
            </a:r>
          </a:p>
        </p:txBody>
      </p:sp>
      <p:sp>
        <p:nvSpPr>
          <p:cNvPr id="3" name="Content Placeholder 2">
            <a:extLst>
              <a:ext uri="{FF2B5EF4-FFF2-40B4-BE49-F238E27FC236}">
                <a16:creationId xmlns:a16="http://schemas.microsoft.com/office/drawing/2014/main" id="{CA6B62D2-5029-4C90-B641-D2795F96DBDE}"/>
              </a:ext>
            </a:extLst>
          </p:cNvPr>
          <p:cNvSpPr>
            <a:spLocks noGrp="1"/>
          </p:cNvSpPr>
          <p:nvPr>
            <p:ph idx="1"/>
          </p:nvPr>
        </p:nvSpPr>
        <p:spPr/>
        <p:txBody>
          <a:bodyPr/>
          <a:lstStyle/>
          <a:p>
            <a:r>
              <a:rPr lang="en-US" dirty="0"/>
              <a:t>Keyboard Compatibility is required by W3 (</a:t>
            </a:r>
            <a:r>
              <a:rPr lang="en-US" b="0" i="0" dirty="0">
                <a:solidFill>
                  <a:srgbClr val="23668F"/>
                </a:solidFill>
                <a:effectLst/>
                <a:latin typeface="'Helvetica Neue'"/>
              </a:rPr>
              <a:t>World Wide Web Consortium) </a:t>
            </a:r>
            <a:r>
              <a:rPr lang="en-US" dirty="0"/>
              <a:t>under WAI - Web Accessibility Initiative</a:t>
            </a:r>
          </a:p>
          <a:p>
            <a:r>
              <a:rPr lang="en-US" dirty="0"/>
              <a:t>Dependents include:</a:t>
            </a:r>
          </a:p>
          <a:p>
            <a:pPr algn="l">
              <a:buFont typeface="Arial" panose="020B0604020202020204" pitchFamily="34" charset="0"/>
              <a:buChar char="•"/>
            </a:pPr>
            <a:r>
              <a:rPr lang="en-US" b="0" i="0" dirty="0">
                <a:solidFill>
                  <a:srgbClr val="1D1D1D"/>
                </a:solidFill>
                <a:effectLst/>
                <a:latin typeface="Noto Sans" panose="020B0502040504020204" pitchFamily="34"/>
              </a:rPr>
              <a:t>People with physical disabilities who cannot use the mouse.</a:t>
            </a:r>
          </a:p>
          <a:p>
            <a:pPr algn="l">
              <a:buFont typeface="Arial" panose="020B0604020202020204" pitchFamily="34" charset="0"/>
              <a:buChar char="•"/>
            </a:pPr>
            <a:r>
              <a:rPr lang="en-US" b="0" i="0" dirty="0">
                <a:solidFill>
                  <a:srgbClr val="1D1D1D"/>
                </a:solidFill>
                <a:effectLst/>
                <a:latin typeface="Noto Sans" panose="020B0502040504020204" pitchFamily="34"/>
              </a:rPr>
              <a:t>People who are blind, and cannot see the mouse pointer on the screen.</a:t>
            </a:r>
          </a:p>
          <a:p>
            <a:pPr algn="l">
              <a:buFont typeface="Arial" panose="020B0604020202020204" pitchFamily="34" charset="0"/>
              <a:buChar char="•"/>
            </a:pPr>
            <a:r>
              <a:rPr lang="en-US" b="0" i="0" dirty="0">
                <a:solidFill>
                  <a:srgbClr val="1D1D1D"/>
                </a:solidFill>
                <a:effectLst/>
                <a:latin typeface="Noto Sans" panose="020B0502040504020204" pitchFamily="34"/>
              </a:rPr>
              <a:t>People with chronic conditions, such as repetitive stress injuries (RSI), who should limit or avoid use of a mouse.</a:t>
            </a:r>
          </a:p>
          <a:p>
            <a:endParaRPr lang="en-US" dirty="0"/>
          </a:p>
        </p:txBody>
      </p:sp>
    </p:spTree>
    <p:extLst>
      <p:ext uri="{BB962C8B-B14F-4D97-AF65-F5344CB8AC3E}">
        <p14:creationId xmlns:p14="http://schemas.microsoft.com/office/powerpoint/2010/main" val="356245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5B47-A5E4-44F6-9E70-CB208F9F6FF2}"/>
              </a:ext>
            </a:extLst>
          </p:cNvPr>
          <p:cNvSpPr>
            <a:spLocks noGrp="1"/>
          </p:cNvSpPr>
          <p:nvPr>
            <p:ph type="title"/>
          </p:nvPr>
        </p:nvSpPr>
        <p:spPr/>
        <p:txBody>
          <a:bodyPr/>
          <a:lstStyle/>
          <a:p>
            <a:r>
              <a:rPr lang="en-US" dirty="0"/>
              <a:t>Common Keyboard Shortcuts</a:t>
            </a:r>
          </a:p>
        </p:txBody>
      </p:sp>
      <p:graphicFrame>
        <p:nvGraphicFramePr>
          <p:cNvPr id="4" name="Table 4">
            <a:extLst>
              <a:ext uri="{FF2B5EF4-FFF2-40B4-BE49-F238E27FC236}">
                <a16:creationId xmlns:a16="http://schemas.microsoft.com/office/drawing/2014/main" id="{19A8D652-3D02-4BA9-9374-7481D22B19A9}"/>
              </a:ext>
            </a:extLst>
          </p:cNvPr>
          <p:cNvGraphicFramePr>
            <a:graphicFrameLocks noGrp="1"/>
          </p:cNvGraphicFramePr>
          <p:nvPr>
            <p:ph idx="1"/>
            <p:extLst>
              <p:ext uri="{D42A27DB-BD31-4B8C-83A1-F6EECF244321}">
                <p14:modId xmlns:p14="http://schemas.microsoft.com/office/powerpoint/2010/main" val="3788788446"/>
              </p:ext>
            </p:extLst>
          </p:nvPr>
        </p:nvGraphicFramePr>
        <p:xfrm>
          <a:off x="838200" y="1825625"/>
          <a:ext cx="10515600" cy="40792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46512639"/>
                    </a:ext>
                  </a:extLst>
                </a:gridCol>
                <a:gridCol w="5257800">
                  <a:extLst>
                    <a:ext uri="{9D8B030D-6E8A-4147-A177-3AD203B41FA5}">
                      <a16:colId xmlns:a16="http://schemas.microsoft.com/office/drawing/2014/main" val="2901620918"/>
                    </a:ext>
                  </a:extLst>
                </a:gridCol>
              </a:tblGrid>
              <a:tr h="370840">
                <a:tc>
                  <a:txBody>
                    <a:bodyPr/>
                    <a:lstStyle/>
                    <a:p>
                      <a:r>
                        <a:rPr lang="en-US" dirty="0"/>
                        <a:t>Shortcut</a:t>
                      </a:r>
                    </a:p>
                  </a:txBody>
                  <a:tcPr/>
                </a:tc>
                <a:tc>
                  <a:txBody>
                    <a:bodyPr/>
                    <a:lstStyle/>
                    <a:p>
                      <a:r>
                        <a:rPr lang="en-US" dirty="0"/>
                        <a:t>Function</a:t>
                      </a:r>
                    </a:p>
                  </a:txBody>
                  <a:tcPr/>
                </a:tc>
                <a:extLst>
                  <a:ext uri="{0D108BD9-81ED-4DB2-BD59-A6C34878D82A}">
                    <a16:rowId xmlns:a16="http://schemas.microsoft.com/office/drawing/2014/main" val="3895224724"/>
                  </a:ext>
                </a:extLst>
              </a:tr>
              <a:tr h="370840">
                <a:tc>
                  <a:txBody>
                    <a:bodyPr/>
                    <a:lstStyle/>
                    <a:p>
                      <a:r>
                        <a:rPr lang="en-US" dirty="0"/>
                        <a:t>Ctrl + A</a:t>
                      </a:r>
                    </a:p>
                  </a:txBody>
                  <a:tcPr/>
                </a:tc>
                <a:tc>
                  <a:txBody>
                    <a:bodyPr/>
                    <a:lstStyle/>
                    <a:p>
                      <a:r>
                        <a:rPr lang="en-US" dirty="0"/>
                        <a:t>Select All</a:t>
                      </a:r>
                    </a:p>
                  </a:txBody>
                  <a:tcPr/>
                </a:tc>
                <a:extLst>
                  <a:ext uri="{0D108BD9-81ED-4DB2-BD59-A6C34878D82A}">
                    <a16:rowId xmlns:a16="http://schemas.microsoft.com/office/drawing/2014/main" val="3905494985"/>
                  </a:ext>
                </a:extLst>
              </a:tr>
              <a:tr h="370840">
                <a:tc>
                  <a:txBody>
                    <a:bodyPr/>
                    <a:lstStyle/>
                    <a:p>
                      <a:r>
                        <a:rPr lang="en-US" dirty="0"/>
                        <a:t>Ctrl + C</a:t>
                      </a:r>
                    </a:p>
                  </a:txBody>
                  <a:tcPr/>
                </a:tc>
                <a:tc>
                  <a:txBody>
                    <a:bodyPr/>
                    <a:lstStyle/>
                    <a:p>
                      <a:r>
                        <a:rPr lang="en-US" dirty="0"/>
                        <a:t>Copy Selected/Highlighted Item</a:t>
                      </a:r>
                    </a:p>
                  </a:txBody>
                  <a:tcPr/>
                </a:tc>
                <a:extLst>
                  <a:ext uri="{0D108BD9-81ED-4DB2-BD59-A6C34878D82A}">
                    <a16:rowId xmlns:a16="http://schemas.microsoft.com/office/drawing/2014/main" val="1101736749"/>
                  </a:ext>
                </a:extLst>
              </a:tr>
              <a:tr h="370840">
                <a:tc>
                  <a:txBody>
                    <a:bodyPr/>
                    <a:lstStyle/>
                    <a:p>
                      <a:r>
                        <a:rPr lang="en-US" dirty="0"/>
                        <a:t>Ctrl + V</a:t>
                      </a:r>
                    </a:p>
                  </a:txBody>
                  <a:tcPr/>
                </a:tc>
                <a:tc>
                  <a:txBody>
                    <a:bodyPr/>
                    <a:lstStyle/>
                    <a:p>
                      <a:r>
                        <a:rPr lang="en-US" dirty="0"/>
                        <a:t>Paste Item in Clipboard</a:t>
                      </a:r>
                    </a:p>
                  </a:txBody>
                  <a:tcPr/>
                </a:tc>
                <a:extLst>
                  <a:ext uri="{0D108BD9-81ED-4DB2-BD59-A6C34878D82A}">
                    <a16:rowId xmlns:a16="http://schemas.microsoft.com/office/drawing/2014/main" val="325306212"/>
                  </a:ext>
                </a:extLst>
              </a:tr>
              <a:tr h="370840">
                <a:tc>
                  <a:txBody>
                    <a:bodyPr/>
                    <a:lstStyle/>
                    <a:p>
                      <a:r>
                        <a:rPr lang="en-US" dirty="0"/>
                        <a:t>Ctrl + X</a:t>
                      </a:r>
                    </a:p>
                  </a:txBody>
                  <a:tcPr/>
                </a:tc>
                <a:tc>
                  <a:txBody>
                    <a:bodyPr/>
                    <a:lstStyle/>
                    <a:p>
                      <a:r>
                        <a:rPr lang="en-US" dirty="0"/>
                        <a:t>Copy &amp; Delete Selected/Highlighted Item</a:t>
                      </a:r>
                    </a:p>
                  </a:txBody>
                  <a:tcPr/>
                </a:tc>
                <a:extLst>
                  <a:ext uri="{0D108BD9-81ED-4DB2-BD59-A6C34878D82A}">
                    <a16:rowId xmlns:a16="http://schemas.microsoft.com/office/drawing/2014/main" val="956455876"/>
                  </a:ext>
                </a:extLst>
              </a:tr>
              <a:tr h="370840">
                <a:tc>
                  <a:txBody>
                    <a:bodyPr/>
                    <a:lstStyle/>
                    <a:p>
                      <a:r>
                        <a:rPr lang="en-US" dirty="0"/>
                        <a:t>Ctrl + F</a:t>
                      </a:r>
                    </a:p>
                  </a:txBody>
                  <a:tcPr/>
                </a:tc>
                <a:tc>
                  <a:txBody>
                    <a:bodyPr/>
                    <a:lstStyle/>
                    <a:p>
                      <a:r>
                        <a:rPr lang="en-US" dirty="0"/>
                        <a:t>Search a page or document for a specific string</a:t>
                      </a:r>
                    </a:p>
                  </a:txBody>
                  <a:tcPr/>
                </a:tc>
                <a:extLst>
                  <a:ext uri="{0D108BD9-81ED-4DB2-BD59-A6C34878D82A}">
                    <a16:rowId xmlns:a16="http://schemas.microsoft.com/office/drawing/2014/main" val="2528305208"/>
                  </a:ext>
                </a:extLst>
              </a:tr>
              <a:tr h="370840">
                <a:tc>
                  <a:txBody>
                    <a:bodyPr/>
                    <a:lstStyle/>
                    <a:p>
                      <a:r>
                        <a:rPr lang="en-US" dirty="0"/>
                        <a:t>Ctrl + P</a:t>
                      </a:r>
                    </a:p>
                  </a:txBody>
                  <a:tcPr/>
                </a:tc>
                <a:tc>
                  <a:txBody>
                    <a:bodyPr/>
                    <a:lstStyle/>
                    <a:p>
                      <a:r>
                        <a:rPr lang="en-US" dirty="0"/>
                        <a:t>Print</a:t>
                      </a:r>
                    </a:p>
                  </a:txBody>
                  <a:tcPr/>
                </a:tc>
                <a:extLst>
                  <a:ext uri="{0D108BD9-81ED-4DB2-BD59-A6C34878D82A}">
                    <a16:rowId xmlns:a16="http://schemas.microsoft.com/office/drawing/2014/main" val="4259889251"/>
                  </a:ext>
                </a:extLst>
              </a:tr>
              <a:tr h="370840">
                <a:tc>
                  <a:txBody>
                    <a:bodyPr/>
                    <a:lstStyle/>
                    <a:p>
                      <a:r>
                        <a:rPr lang="en-US" dirty="0"/>
                        <a:t>Ctrl + S</a:t>
                      </a:r>
                    </a:p>
                  </a:txBody>
                  <a:tcPr/>
                </a:tc>
                <a:tc>
                  <a:txBody>
                    <a:bodyPr/>
                    <a:lstStyle/>
                    <a:p>
                      <a:r>
                        <a:rPr lang="en-US" dirty="0"/>
                        <a:t>Save</a:t>
                      </a:r>
                    </a:p>
                  </a:txBody>
                  <a:tcPr/>
                </a:tc>
                <a:extLst>
                  <a:ext uri="{0D108BD9-81ED-4DB2-BD59-A6C34878D82A}">
                    <a16:rowId xmlns:a16="http://schemas.microsoft.com/office/drawing/2014/main" val="4011471796"/>
                  </a:ext>
                </a:extLst>
              </a:tr>
              <a:tr h="370840">
                <a:tc>
                  <a:txBody>
                    <a:bodyPr/>
                    <a:lstStyle/>
                    <a:p>
                      <a:r>
                        <a:rPr lang="en-US" dirty="0"/>
                        <a:t>Ctrl + Shift + S</a:t>
                      </a:r>
                    </a:p>
                  </a:txBody>
                  <a:tcPr/>
                </a:tc>
                <a:tc>
                  <a:txBody>
                    <a:bodyPr/>
                    <a:lstStyle/>
                    <a:p>
                      <a:r>
                        <a:rPr lang="en-US" dirty="0"/>
                        <a:t>Save As</a:t>
                      </a:r>
                    </a:p>
                  </a:txBody>
                  <a:tcPr/>
                </a:tc>
                <a:extLst>
                  <a:ext uri="{0D108BD9-81ED-4DB2-BD59-A6C34878D82A}">
                    <a16:rowId xmlns:a16="http://schemas.microsoft.com/office/drawing/2014/main" val="2775758687"/>
                  </a:ext>
                </a:extLst>
              </a:tr>
              <a:tr h="370840">
                <a:tc>
                  <a:txBody>
                    <a:bodyPr/>
                    <a:lstStyle/>
                    <a:p>
                      <a:r>
                        <a:rPr lang="en-US" dirty="0"/>
                        <a:t>Win + Shift + S</a:t>
                      </a:r>
                    </a:p>
                  </a:txBody>
                  <a:tcPr/>
                </a:tc>
                <a:tc>
                  <a:txBody>
                    <a:bodyPr/>
                    <a:lstStyle/>
                    <a:p>
                      <a:r>
                        <a:rPr lang="en-US" dirty="0"/>
                        <a:t>Snipping Tool</a:t>
                      </a:r>
                    </a:p>
                  </a:txBody>
                  <a:tcPr/>
                </a:tc>
                <a:extLst>
                  <a:ext uri="{0D108BD9-81ED-4DB2-BD59-A6C34878D82A}">
                    <a16:rowId xmlns:a16="http://schemas.microsoft.com/office/drawing/2014/main" val="2470414650"/>
                  </a:ext>
                </a:extLst>
              </a:tr>
              <a:tr h="370840">
                <a:tc>
                  <a:txBody>
                    <a:bodyPr/>
                    <a:lstStyle/>
                    <a:p>
                      <a:r>
                        <a:rPr lang="en-US" dirty="0"/>
                        <a:t>Win + L</a:t>
                      </a:r>
                    </a:p>
                  </a:txBody>
                  <a:tcPr/>
                </a:tc>
                <a:tc>
                  <a:txBody>
                    <a:bodyPr/>
                    <a:lstStyle/>
                    <a:p>
                      <a:r>
                        <a:rPr lang="en-US" dirty="0"/>
                        <a:t>Lock Computer</a:t>
                      </a:r>
                    </a:p>
                  </a:txBody>
                  <a:tcPr/>
                </a:tc>
                <a:extLst>
                  <a:ext uri="{0D108BD9-81ED-4DB2-BD59-A6C34878D82A}">
                    <a16:rowId xmlns:a16="http://schemas.microsoft.com/office/drawing/2014/main" val="4209551288"/>
                  </a:ext>
                </a:extLst>
              </a:tr>
            </a:tbl>
          </a:graphicData>
        </a:graphic>
      </p:graphicFrame>
    </p:spTree>
    <p:extLst>
      <p:ext uri="{BB962C8B-B14F-4D97-AF65-F5344CB8AC3E}">
        <p14:creationId xmlns:p14="http://schemas.microsoft.com/office/powerpoint/2010/main" val="4039561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152C-3EC3-4EEA-9D90-D3205D80CB5E}"/>
              </a:ext>
            </a:extLst>
          </p:cNvPr>
          <p:cNvSpPr>
            <a:spLocks noGrp="1"/>
          </p:cNvSpPr>
          <p:nvPr>
            <p:ph type="title"/>
          </p:nvPr>
        </p:nvSpPr>
        <p:spPr/>
        <p:txBody>
          <a:bodyPr/>
          <a:lstStyle/>
          <a:p>
            <a:r>
              <a:rPr lang="en-US" dirty="0"/>
              <a:t>Outlook	</a:t>
            </a:r>
          </a:p>
        </p:txBody>
      </p:sp>
      <p:sp>
        <p:nvSpPr>
          <p:cNvPr id="3" name="Content Placeholder 2">
            <a:extLst>
              <a:ext uri="{FF2B5EF4-FFF2-40B4-BE49-F238E27FC236}">
                <a16:creationId xmlns:a16="http://schemas.microsoft.com/office/drawing/2014/main" id="{13FBE231-A2BB-45F9-ABB3-99EA833795C1}"/>
              </a:ext>
            </a:extLst>
          </p:cNvPr>
          <p:cNvSpPr>
            <a:spLocks noGrp="1"/>
          </p:cNvSpPr>
          <p:nvPr>
            <p:ph idx="1"/>
          </p:nvPr>
        </p:nvSpPr>
        <p:spPr/>
        <p:txBody>
          <a:bodyPr/>
          <a:lstStyle/>
          <a:p>
            <a:r>
              <a:rPr lang="en-US" dirty="0"/>
              <a:t>Creating Folders</a:t>
            </a:r>
          </a:p>
          <a:p>
            <a:r>
              <a:rPr lang="en-US" dirty="0"/>
              <a:t>Organizing Emails – Rules, Moving, Archiving, Read/Unread, Flagging, Cleaning Up Folder, Running Rules, Blocking Senders</a:t>
            </a:r>
          </a:p>
          <a:p>
            <a:r>
              <a:rPr lang="en-US" dirty="0"/>
              <a:t>Searching for an Email</a:t>
            </a:r>
          </a:p>
          <a:p>
            <a:r>
              <a:rPr lang="en-US" dirty="0"/>
              <a:t>Using your Calendar</a:t>
            </a:r>
          </a:p>
          <a:p>
            <a:r>
              <a:rPr lang="en-US" dirty="0"/>
              <a:t>Adding a Signature</a:t>
            </a:r>
          </a:p>
          <a:p>
            <a:r>
              <a:rPr lang="en-US" dirty="0"/>
              <a:t>Searching for an item/task</a:t>
            </a:r>
          </a:p>
        </p:txBody>
      </p:sp>
    </p:spTree>
    <p:extLst>
      <p:ext uri="{BB962C8B-B14F-4D97-AF65-F5344CB8AC3E}">
        <p14:creationId xmlns:p14="http://schemas.microsoft.com/office/powerpoint/2010/main" val="683075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24895</TotalTime>
  <Words>1332</Words>
  <Application>Microsoft Office PowerPoint</Application>
  <PresentationFormat>Widescreen</PresentationFormat>
  <Paragraphs>178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'Helvetica Neue'</vt:lpstr>
      <vt:lpstr>Noto Sans</vt:lpstr>
      <vt:lpstr>Segoe UI</vt:lpstr>
      <vt:lpstr>Office Theme</vt:lpstr>
      <vt:lpstr>Computer Training</vt:lpstr>
      <vt:lpstr>Computer Hardware – CPU &amp; RAM</vt:lpstr>
      <vt:lpstr>Computer Hardware – Hard Drives</vt:lpstr>
      <vt:lpstr>Computer Hardware – Audio/Visual</vt:lpstr>
      <vt:lpstr>File Management</vt:lpstr>
      <vt:lpstr>File Extensions</vt:lpstr>
      <vt:lpstr>Keyboard Accessibility</vt:lpstr>
      <vt:lpstr>Common Keyboard Shortcuts</vt:lpstr>
      <vt:lpstr>Outlook </vt:lpstr>
      <vt:lpstr>The Modern Web </vt:lpstr>
      <vt:lpstr>Web Servers</vt:lpstr>
      <vt:lpstr>Howard Websites</vt:lpstr>
      <vt:lpstr>Common Desktop Programs at HI</vt:lpstr>
      <vt:lpstr>System Operations</vt:lpstr>
      <vt:lpstr>Cybersecurity</vt:lpstr>
      <vt:lpstr>PowerPoint Presentation</vt:lpstr>
      <vt:lpstr>Phishing Emails</vt:lpstr>
      <vt:lpstr>Ransomware</vt:lpstr>
      <vt:lpstr>Attacks Using These Methods</vt:lpstr>
      <vt:lpstr>Microsoft Office</vt:lpstr>
      <vt:lpstr>Word</vt:lpstr>
      <vt:lpstr>Excel</vt:lpstr>
      <vt:lpstr>Excel Formulas</vt:lpstr>
      <vt:lpstr>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Clemente</dc:creator>
  <cp:lastModifiedBy>Anthony Clemente</cp:lastModifiedBy>
  <cp:revision>198</cp:revision>
  <dcterms:created xsi:type="dcterms:W3CDTF">2021-12-09T19:43:04Z</dcterms:created>
  <dcterms:modified xsi:type="dcterms:W3CDTF">2022-03-02T20:53:27Z</dcterms:modified>
</cp:coreProperties>
</file>