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57" r:id="rId5"/>
    <p:sldId id="261" r:id="rId6"/>
    <p:sldId id="262" r:id="rId7"/>
    <p:sldId id="263" r:id="rId8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424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resentations:internal:Company-presentations:03-31-2016-Runar-tech-talk:props:03-21-2016-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Ebates-COLING-2016-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Slice-COLING-2016-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Slice-COLING-2016-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AmazonJulian-COLING-2016-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AmazonJulian-COLING-2016-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Ebates-COLING-2016-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Ebates-COLING-2016-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Toys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1.74874E6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Home, Furniture and Patio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1.4330825E7</c:v>
                </c:pt>
              </c:numCache>
            </c:numRef>
          </c:val>
        </c:ser>
        <c:ser>
          <c:idx val="2"/>
          <c:order val="2"/>
          <c:tx>
            <c:strRef>
              <c:f>Sheet1!$A$7</c:f>
              <c:strCache>
                <c:ptCount val="1"/>
                <c:pt idx="0">
                  <c:v>Jewelry Watches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1.30577E6</c:v>
                </c:pt>
              </c:numCache>
            </c:numRef>
          </c:val>
        </c:ser>
        <c:ser>
          <c:idx val="3"/>
          <c:order val="3"/>
          <c:tx>
            <c:strRef>
              <c:f>Sheet1!$A$8</c:f>
              <c:strCache>
                <c:ptCount val="1"/>
                <c:pt idx="0">
                  <c:v>Bag, Handbags and Accessories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Sheet1!$B$8</c:f>
              <c:numCache>
                <c:formatCode>General</c:formatCode>
                <c:ptCount val="1"/>
                <c:pt idx="0">
                  <c:v>867448.0</c:v>
                </c:pt>
              </c:numCache>
            </c:numRef>
          </c:val>
        </c:ser>
        <c:ser>
          <c:idx val="4"/>
          <c:order val="4"/>
          <c:tx>
            <c:strRef>
              <c:f>Sheet1!$A$9</c:f>
              <c:strCache>
                <c:ptCount val="1"/>
                <c:pt idx="0">
                  <c:v>Health, Beauty and Fragrance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rgbClr val="0000FF"/>
                </a:gs>
              </a:gsLst>
              <a:lin ang="474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Sheet1!$B$9</c:f>
              <c:numCache>
                <c:formatCode>General</c:formatCode>
                <c:ptCount val="1"/>
                <c:pt idx="0">
                  <c:v>2.979519E6</c:v>
                </c:pt>
              </c:numCache>
            </c:numRef>
          </c:val>
        </c:ser>
        <c:ser>
          <c:idx val="5"/>
          <c:order val="5"/>
          <c:tx>
            <c:strRef>
              <c:f>Sheet1!$A$10</c:f>
              <c:strCache>
                <c:ptCount val="1"/>
                <c:pt idx="0">
                  <c:v>Shoes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Sheet1!$B$10</c:f>
              <c:numCache>
                <c:formatCode>General</c:formatCode>
                <c:ptCount val="1"/>
                <c:pt idx="0">
                  <c:v>1.025685E6</c:v>
                </c:pt>
              </c:numCache>
            </c:numRef>
          </c:val>
        </c:ser>
        <c:ser>
          <c:idx val="6"/>
          <c:order val="6"/>
          <c:tx>
            <c:strRef>
              <c:f>Sheet1!$A$11</c:f>
              <c:strCache>
                <c:ptCount val="1"/>
                <c:pt idx="0">
                  <c:v>Electronics and Computers</c:v>
                </c:pt>
              </c:strCache>
            </c:strRef>
          </c:tx>
          <c:spPr>
            <a:gradFill flip="none" rotWithShape="1">
              <a:gsLst>
                <a:gs pos="0">
                  <a:srgbClr val="A3DA1C"/>
                </a:gs>
                <a:gs pos="100000">
                  <a:srgbClr val="4C7F5E"/>
                </a:gs>
              </a:gsLst>
              <a:lin ang="498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Sheet1!$B$11</c:f>
              <c:numCache>
                <c:formatCode>General</c:formatCode>
                <c:ptCount val="1"/>
                <c:pt idx="0">
                  <c:v>3.693035E6</c:v>
                </c:pt>
              </c:numCache>
            </c:numRef>
          </c:val>
        </c:ser>
        <c:ser>
          <c:idx val="7"/>
          <c:order val="7"/>
          <c:tx>
            <c:strRef>
              <c:f>Sheet1!$A$12</c:f>
              <c:strCache>
                <c:ptCount val="1"/>
                <c:pt idx="0">
                  <c:v>Office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Sheet1!$B$12</c:f>
              <c:numCache>
                <c:formatCode>General</c:formatCode>
                <c:ptCount val="1"/>
                <c:pt idx="0">
                  <c:v>2.191533E6</c:v>
                </c:pt>
              </c:numCache>
            </c:numRef>
          </c:val>
        </c:ser>
        <c:ser>
          <c:idx val="8"/>
          <c:order val="8"/>
          <c:tx>
            <c:strRef>
              <c:f>Sheet1!$A$13</c:f>
              <c:strCache>
                <c:ptCount val="1"/>
                <c:pt idx="0">
                  <c:v>Sports Fitness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486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Sheet1!$B$13</c:f>
              <c:numCache>
                <c:formatCode>General</c:formatCode>
                <c:ptCount val="1"/>
                <c:pt idx="0">
                  <c:v>1.412203E6</c:v>
                </c:pt>
              </c:numCache>
            </c:numRef>
          </c:val>
        </c:ser>
        <c:ser>
          <c:idx val="9"/>
          <c:order val="9"/>
          <c:tx>
            <c:strRef>
              <c:f>Sheet1!$A$14</c:f>
              <c:strCache>
                <c:ptCount val="1"/>
                <c:pt idx="0">
                  <c:v>Automotive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Sheet1!$B$14</c:f>
              <c:numCache>
                <c:formatCode>General</c:formatCode>
                <c:ptCount val="1"/>
                <c:pt idx="0">
                  <c:v>4.68113E6</c:v>
                </c:pt>
              </c:numCache>
            </c:numRef>
          </c:val>
        </c:ser>
        <c:ser>
          <c:idx val="10"/>
          <c:order val="10"/>
          <c:tx>
            <c:strRef>
              <c:f>Sheet1!$A$15</c:f>
              <c:strCache>
                <c:ptCount val="1"/>
                <c:pt idx="0">
                  <c:v>Industrial</c:v>
                </c:pt>
              </c:strCache>
            </c:strRef>
          </c:tx>
          <c:spPr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Sheet1!$B$15</c:f>
              <c:numCache>
                <c:formatCode>General</c:formatCode>
                <c:ptCount val="1"/>
                <c:pt idx="0">
                  <c:v>2.693015E6</c:v>
                </c:pt>
              </c:numCache>
            </c:numRef>
          </c:val>
        </c:ser>
        <c:ser>
          <c:idx val="11"/>
          <c:order val="11"/>
          <c:tx>
            <c:strRef>
              <c:f>Sheet1!$A$16</c:f>
              <c:strCache>
                <c:ptCount val="1"/>
                <c:pt idx="0">
                  <c:v>Baby Products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Sheet1!$B$16</c:f>
              <c:numCache>
                <c:formatCode>General</c:formatCode>
                <c:ptCount val="1"/>
                <c:pt idx="0">
                  <c:v>169790.0</c:v>
                </c:pt>
              </c:numCache>
            </c:numRef>
          </c:val>
        </c:ser>
        <c:ser>
          <c:idx val="12"/>
          <c:order val="12"/>
          <c:tx>
            <c:strRef>
              <c:f>Sheet1!$A$17</c:f>
              <c:strCache>
                <c:ptCount val="1"/>
                <c:pt idx="0">
                  <c:v>Baby Kids Clothes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Sheet1!$B$17</c:f>
              <c:numCache>
                <c:formatCode>General</c:formatCode>
                <c:ptCount val="1"/>
                <c:pt idx="0">
                  <c:v>769801.0</c:v>
                </c:pt>
              </c:numCache>
            </c:numRef>
          </c:val>
        </c:ser>
        <c:ser>
          <c:idx val="13"/>
          <c:order val="13"/>
          <c:tx>
            <c:strRef>
              <c:f>Sheet1!$A$18</c:f>
              <c:strCache>
                <c:ptCount val="1"/>
                <c:pt idx="0">
                  <c:v>Men's Clothing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Sheet1!$B$18</c:f>
              <c:numCache>
                <c:formatCode>General</c:formatCode>
                <c:ptCount val="1"/>
                <c:pt idx="0">
                  <c:v>570766.0</c:v>
                </c:pt>
              </c:numCache>
            </c:numRef>
          </c:val>
        </c:ser>
        <c:ser>
          <c:idx val="14"/>
          <c:order val="14"/>
          <c:tx>
            <c:strRef>
              <c:f>Sheet1!$A$19</c:f>
              <c:strCache>
                <c:ptCount val="1"/>
                <c:pt idx="0">
                  <c:v>Women's Clothing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Sheet1!$B$19</c:f>
              <c:numCache>
                <c:formatCode>General</c:formatCode>
                <c:ptCount val="1"/>
                <c:pt idx="0">
                  <c:v>799571.0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80409064"/>
        <c:axId val="2031097016"/>
        <c:axId val="0"/>
      </c:bar3DChart>
      <c:catAx>
        <c:axId val="-2080409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1097016"/>
        <c:crosses val="autoZero"/>
        <c:auto val="1"/>
        <c:lblAlgn val="ctr"/>
        <c:lblOffset val="100"/>
        <c:noMultiLvlLbl val="0"/>
      </c:catAx>
      <c:valAx>
        <c:axId val="2031097016"/>
        <c:scaling>
          <c:orientation val="minMax"/>
          <c:max val="1.505E7"/>
          <c:min val="0.0"/>
        </c:scaling>
        <c:delete val="0"/>
        <c:axPos val="l"/>
        <c:majorGridlines>
          <c:spPr>
            <a:ln w="3175">
              <a:noFill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effectLst/>
        </c:spPr>
        <c:txPr>
          <a:bodyPr/>
          <a:lstStyle/>
          <a:p>
            <a:pPr>
              <a:defRPr sz="1600"/>
            </a:pPr>
            <a:endParaRPr lang="en-US"/>
          </a:p>
        </c:txPr>
        <c:crossAx val="-2080409064"/>
        <c:crosses val="autoZero"/>
        <c:crossBetween val="between"/>
        <c:majorUnit val="1.0E6"/>
        <c:dispUnits>
          <c:builtInUnit val="millions"/>
          <c:dispUnitsLbl>
            <c:layout>
              <c:manualLayout>
                <c:xMode val="edge"/>
                <c:yMode val="edge"/>
                <c:x val="0.0572152903963927"/>
                <c:y val="0.0707709613221424"/>
              </c:manualLayout>
            </c:layout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</c:dispUnitsLbl>
        </c:dispUnits>
      </c:valAx>
    </c:plotArea>
    <c:legend>
      <c:legendPos val="r"/>
      <c:layout>
        <c:manualLayout>
          <c:xMode val="edge"/>
          <c:yMode val="edge"/>
          <c:x val="0.483662023016354"/>
          <c:y val="0.082770831530674"/>
          <c:w val="0.342038548131559"/>
          <c:h val="0.783268581811889"/>
        </c:manualLayout>
      </c:layout>
      <c:overlay val="0"/>
      <c:spPr>
        <a:noFill/>
        <a:effectLst/>
      </c:spPr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'Level-0'!$A$21</c:f>
              <c:strCache>
                <c:ptCount val="1"/>
                <c:pt idx="0">
                  <c:v>Toys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'Level-0'!$B$21</c:f>
              <c:numCache>
                <c:formatCode>General</c:formatCode>
                <c:ptCount val="1"/>
                <c:pt idx="0">
                  <c:v>3.41914E6</c:v>
                </c:pt>
              </c:numCache>
            </c:numRef>
          </c:val>
        </c:ser>
        <c:ser>
          <c:idx val="1"/>
          <c:order val="1"/>
          <c:tx>
            <c:strRef>
              <c:f>'Level-0'!$A$22</c:f>
              <c:strCache>
                <c:ptCount val="1"/>
                <c:pt idx="0">
                  <c:v>Home_Furniture_&amp;_Patio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'Level-0'!$B$22</c:f>
              <c:numCache>
                <c:formatCode>General</c:formatCode>
                <c:ptCount val="1"/>
                <c:pt idx="0">
                  <c:v>3.2538551E7</c:v>
                </c:pt>
              </c:numCache>
            </c:numRef>
          </c:val>
        </c:ser>
        <c:ser>
          <c:idx val="2"/>
          <c:order val="2"/>
          <c:tx>
            <c:strRef>
              <c:f>'Level-0'!$A$23</c:f>
              <c:strCache>
                <c:ptCount val="1"/>
                <c:pt idx="0">
                  <c:v>Jewelry_&amp;_Watches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'Level-0'!$B$23</c:f>
              <c:numCache>
                <c:formatCode>General</c:formatCode>
                <c:ptCount val="1"/>
                <c:pt idx="0">
                  <c:v>4.4062E6</c:v>
                </c:pt>
              </c:numCache>
            </c:numRef>
          </c:val>
        </c:ser>
        <c:ser>
          <c:idx val="3"/>
          <c:order val="3"/>
          <c:tx>
            <c:strRef>
              <c:f>'Level-0'!$A$24</c:f>
              <c:strCache>
                <c:ptCount val="1"/>
                <c:pt idx="0">
                  <c:v>Bag_Handbags_&amp;_Accessories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'Level-0'!$B$24</c:f>
              <c:numCache>
                <c:formatCode>General</c:formatCode>
                <c:ptCount val="1"/>
                <c:pt idx="0">
                  <c:v>2.20059E6</c:v>
                </c:pt>
              </c:numCache>
            </c:numRef>
          </c:val>
        </c:ser>
        <c:ser>
          <c:idx val="4"/>
          <c:order val="4"/>
          <c:tx>
            <c:strRef>
              <c:f>'Level-0'!$A$25</c:f>
              <c:strCache>
                <c:ptCount val="1"/>
                <c:pt idx="0">
                  <c:v>Health_Beauty_&amp;_Fragrance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rgbClr val="0000FF"/>
                </a:gs>
              </a:gsLst>
              <a:lin ang="474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'Level-0'!$B$25</c:f>
              <c:numCache>
                <c:formatCode>General</c:formatCode>
                <c:ptCount val="1"/>
                <c:pt idx="0">
                  <c:v>6.34382E6</c:v>
                </c:pt>
              </c:numCache>
            </c:numRef>
          </c:val>
        </c:ser>
        <c:ser>
          <c:idx val="5"/>
          <c:order val="5"/>
          <c:tx>
            <c:strRef>
              <c:f>'Level-0'!$A$26</c:f>
              <c:strCache>
                <c:ptCount val="1"/>
                <c:pt idx="0">
                  <c:v>Shoes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'Level-0'!$B$26</c:f>
              <c:numCache>
                <c:formatCode>General</c:formatCode>
                <c:ptCount val="1"/>
                <c:pt idx="0">
                  <c:v>3.483658E6</c:v>
                </c:pt>
              </c:numCache>
            </c:numRef>
          </c:val>
        </c:ser>
        <c:ser>
          <c:idx val="6"/>
          <c:order val="6"/>
          <c:tx>
            <c:strRef>
              <c:f>'Level-0'!$A$27</c:f>
              <c:strCache>
                <c:ptCount val="1"/>
                <c:pt idx="0">
                  <c:v>Electronics_&amp;_Computers</c:v>
                </c:pt>
              </c:strCache>
            </c:strRef>
          </c:tx>
          <c:spPr>
            <a:gradFill flip="none" rotWithShape="1">
              <a:gsLst>
                <a:gs pos="0">
                  <a:srgbClr val="A3DA1C"/>
                </a:gs>
                <a:gs pos="100000">
                  <a:srgbClr val="4C7F5E"/>
                </a:gs>
              </a:gsLst>
              <a:lin ang="498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'Level-0'!$B$27</c:f>
              <c:numCache>
                <c:formatCode>General</c:formatCode>
                <c:ptCount val="1"/>
                <c:pt idx="0">
                  <c:v>1.1139958E7</c:v>
                </c:pt>
              </c:numCache>
            </c:numRef>
          </c:val>
        </c:ser>
        <c:ser>
          <c:idx val="7"/>
          <c:order val="7"/>
          <c:tx>
            <c:strRef>
              <c:f>'Level-0'!$A$28</c:f>
              <c:strCache>
                <c:ptCount val="1"/>
                <c:pt idx="0">
                  <c:v>Office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'Level-0'!$B$28</c:f>
              <c:numCache>
                <c:formatCode>General</c:formatCode>
                <c:ptCount val="1"/>
                <c:pt idx="0">
                  <c:v>4.727085E6</c:v>
                </c:pt>
              </c:numCache>
            </c:numRef>
          </c:val>
        </c:ser>
        <c:ser>
          <c:idx val="8"/>
          <c:order val="8"/>
          <c:tx>
            <c:strRef>
              <c:f>'Level-0'!$A$29</c:f>
              <c:strCache>
                <c:ptCount val="1"/>
                <c:pt idx="0">
                  <c:v>Sports_&amp;_Fitness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486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'Level-0'!$B$29</c:f>
              <c:numCache>
                <c:formatCode>General</c:formatCode>
                <c:ptCount val="1"/>
                <c:pt idx="0">
                  <c:v>3.194472E6</c:v>
                </c:pt>
              </c:numCache>
            </c:numRef>
          </c:val>
        </c:ser>
        <c:ser>
          <c:idx val="9"/>
          <c:order val="9"/>
          <c:tx>
            <c:strRef>
              <c:f>'Level-0'!$A$30</c:f>
              <c:strCache>
                <c:ptCount val="1"/>
                <c:pt idx="0">
                  <c:v>Automotive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'Level-0'!$B$30</c:f>
              <c:numCache>
                <c:formatCode>General</c:formatCode>
                <c:ptCount val="1"/>
                <c:pt idx="0">
                  <c:v>8.197758E6</c:v>
                </c:pt>
              </c:numCache>
            </c:numRef>
          </c:val>
        </c:ser>
        <c:ser>
          <c:idx val="10"/>
          <c:order val="10"/>
          <c:tx>
            <c:strRef>
              <c:f>'Level-0'!$A$31</c:f>
              <c:strCache>
                <c:ptCount val="1"/>
                <c:pt idx="0">
                  <c:v>Industrial</c:v>
                </c:pt>
              </c:strCache>
            </c:strRef>
          </c:tx>
          <c:spPr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'Level-0'!$B$31</c:f>
              <c:numCache>
                <c:formatCode>General</c:formatCode>
                <c:ptCount val="1"/>
                <c:pt idx="0">
                  <c:v>6.09271E6</c:v>
                </c:pt>
              </c:numCache>
            </c:numRef>
          </c:val>
        </c:ser>
        <c:ser>
          <c:idx val="11"/>
          <c:order val="11"/>
          <c:tx>
            <c:strRef>
              <c:f>'Level-0'!$A$32</c:f>
              <c:strCache>
                <c:ptCount val="1"/>
                <c:pt idx="0">
                  <c:v>Baby_Products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'Level-0'!$B$32</c:f>
              <c:numCache>
                <c:formatCode>General</c:formatCode>
                <c:ptCount val="1"/>
                <c:pt idx="0">
                  <c:v>364085.0</c:v>
                </c:pt>
              </c:numCache>
            </c:numRef>
          </c:val>
        </c:ser>
        <c:ser>
          <c:idx val="12"/>
          <c:order val="12"/>
          <c:tx>
            <c:strRef>
              <c:f>'Level-0'!$A$33</c:f>
              <c:strCache>
                <c:ptCount val="1"/>
                <c:pt idx="0">
                  <c:v>Food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'Level-0'!$B$33</c:f>
              <c:numCache>
                <c:formatCode>General</c:formatCode>
                <c:ptCount val="1"/>
                <c:pt idx="0">
                  <c:v>1.567443E6</c:v>
                </c:pt>
              </c:numCache>
            </c:numRef>
          </c:val>
        </c:ser>
        <c:ser>
          <c:idx val="13"/>
          <c:order val="13"/>
          <c:tx>
            <c:strRef>
              <c:f>'Level-0'!$A$34</c:f>
              <c:strCache>
                <c:ptCount val="1"/>
                <c:pt idx="0">
                  <c:v>Baby_&amp;_Kids_Clothes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'Level-0'!$B$34</c:f>
              <c:numCache>
                <c:formatCode>General</c:formatCode>
                <c:ptCount val="1"/>
                <c:pt idx="0">
                  <c:v>821729.0</c:v>
                </c:pt>
              </c:numCache>
            </c:numRef>
          </c:val>
        </c:ser>
        <c:ser>
          <c:idx val="14"/>
          <c:order val="14"/>
          <c:tx>
            <c:strRef>
              <c:f>'Level-0'!$A$35</c:f>
              <c:strCache>
                <c:ptCount val="1"/>
                <c:pt idx="0">
                  <c:v>Men's_Clothing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'Level-0'!$B$35</c:f>
              <c:numCache>
                <c:formatCode>General</c:formatCode>
                <c:ptCount val="1"/>
                <c:pt idx="0">
                  <c:v>1.708464E6</c:v>
                </c:pt>
              </c:numCache>
            </c:numRef>
          </c:val>
        </c:ser>
        <c:ser>
          <c:idx val="15"/>
          <c:order val="15"/>
          <c:tx>
            <c:strRef>
              <c:f>'Level-0'!$A$36</c:f>
              <c:strCache>
                <c:ptCount val="1"/>
                <c:pt idx="0">
                  <c:v>Women's_Clothing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'Level-0'!$B$36</c:f>
              <c:numCache>
                <c:formatCode>General</c:formatCode>
                <c:ptCount val="1"/>
                <c:pt idx="0">
                  <c:v>2.840498E6</c:v>
                </c:pt>
              </c:numCache>
            </c:numRef>
          </c:val>
        </c:ser>
        <c:ser>
          <c:idx val="16"/>
          <c:order val="16"/>
          <c:tx>
            <c:strRef>
              <c:f>'Level-0'!$A$37</c:f>
              <c:strCache>
                <c:ptCount val="1"/>
                <c:pt idx="0">
                  <c:v>Other_Clothing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'Level-0'!$B$37</c:f>
              <c:numCache>
                <c:formatCode>General</c:formatCode>
                <c:ptCount val="1"/>
                <c:pt idx="0">
                  <c:v>144123.0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07107080"/>
        <c:axId val="-2067440744"/>
        <c:axId val="0"/>
      </c:bar3DChart>
      <c:catAx>
        <c:axId val="2107107080"/>
        <c:scaling>
          <c:orientation val="minMax"/>
        </c:scaling>
        <c:delete val="1"/>
        <c:axPos val="b"/>
        <c:majorTickMark val="out"/>
        <c:minorTickMark val="none"/>
        <c:tickLblPos val="nextTo"/>
        <c:crossAx val="-2067440744"/>
        <c:crosses val="autoZero"/>
        <c:auto val="1"/>
        <c:lblAlgn val="ctr"/>
        <c:lblOffset val="100"/>
        <c:noMultiLvlLbl val="0"/>
      </c:catAx>
      <c:valAx>
        <c:axId val="-2067440744"/>
        <c:scaling>
          <c:orientation val="minMax"/>
          <c:min val="50000.0"/>
        </c:scaling>
        <c:delete val="0"/>
        <c:axPos val="l"/>
        <c:majorGridlines>
          <c:spPr>
            <a:ln w="3175">
              <a:noFill/>
            </a:ln>
            <a:effectLst/>
          </c:spPr>
        </c:majorGridlines>
        <c:numFmt formatCode="General" sourceLinked="1"/>
        <c:majorTickMark val="in"/>
        <c:minorTickMark val="in"/>
        <c:tickLblPos val="nextTo"/>
        <c:spPr>
          <a:effectLst>
            <a:outerShdw blurRad="50800" dist="38100" dir="2700000" algn="tl" rotWithShape="0">
              <a:srgbClr val="000000">
                <a:alpha val="16000"/>
              </a:srgbClr>
            </a:outerShdw>
          </a:effectLst>
        </c:spPr>
        <c:crossAx val="2107107080"/>
        <c:crosses val="autoZero"/>
        <c:crossBetween val="between"/>
        <c:dispUnits>
          <c:builtInUnit val="millions"/>
          <c:dispUnitsLbl>
            <c:layout/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</c:dispUnitsLbl>
        </c:dispUnits>
      </c:valAx>
    </c:plotArea>
    <c:legend>
      <c:legendPos val="r"/>
      <c:layout>
        <c:manualLayout>
          <c:xMode val="edge"/>
          <c:yMode val="edge"/>
          <c:x val="0.431032556255733"/>
          <c:y val="0.0859970485340708"/>
          <c:w val="0.297726779992138"/>
          <c:h val="0.67597444814811"/>
        </c:manualLayout>
      </c:layout>
      <c:overlay val="0"/>
      <c:spPr>
        <a:noFill/>
        <a:effectLst/>
      </c:spPr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245708416883"/>
          <c:y val="0.127374301675978"/>
          <c:w val="0.416764474293654"/>
          <c:h val="0.320491576122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Earlier!$B$2</c:f>
              <c:strCache>
                <c:ptCount val="1"/>
                <c:pt idx="0">
                  <c:v>LogReg L1 Micro Precision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  <a:alpha val="7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c:spPr>
          <c:invertIfNegative val="0"/>
          <c:cat>
            <c:strRef>
              <c:f>Earlier!$A$3:$A$17</c:f>
              <c:strCache>
                <c:ptCount val="15"/>
                <c:pt idx="0">
                  <c:v>Toys</c:v>
                </c:pt>
                <c:pt idx="1">
                  <c:v>Home, Patio and Furniture</c:v>
                </c:pt>
                <c:pt idx="2">
                  <c:v>Jewelry and Watches</c:v>
                </c:pt>
                <c:pt idx="3">
                  <c:v>Bags, Handbags and Accessories</c:v>
                </c:pt>
                <c:pt idx="4">
                  <c:v>Health, Beauty and Fragrance</c:v>
                </c:pt>
                <c:pt idx="5">
                  <c:v>Shoes</c:v>
                </c:pt>
                <c:pt idx="6">
                  <c:v>Electronics and Computers</c:v>
                </c:pt>
                <c:pt idx="7">
                  <c:v>Office</c:v>
                </c:pt>
                <c:pt idx="8">
                  <c:v>Sports and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and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Earlier!$B$3:$B$17</c:f>
              <c:numCache>
                <c:formatCode>General</c:formatCode>
                <c:ptCount val="15"/>
                <c:pt idx="0">
                  <c:v>76.004</c:v>
                </c:pt>
                <c:pt idx="1">
                  <c:v>84.00200000000001</c:v>
                </c:pt>
                <c:pt idx="2">
                  <c:v>80.894</c:v>
                </c:pt>
                <c:pt idx="3">
                  <c:v>81.67599999999992</c:v>
                </c:pt>
                <c:pt idx="4">
                  <c:v>82.17799999999998</c:v>
                </c:pt>
                <c:pt idx="5">
                  <c:v>64.516</c:v>
                </c:pt>
                <c:pt idx="6">
                  <c:v>80.132</c:v>
                </c:pt>
                <c:pt idx="7">
                  <c:v>89.218</c:v>
                </c:pt>
                <c:pt idx="8">
                  <c:v>83.57199999999998</c:v>
                </c:pt>
                <c:pt idx="9">
                  <c:v>88.794</c:v>
                </c:pt>
                <c:pt idx="10">
                  <c:v>88.23600000000001</c:v>
                </c:pt>
                <c:pt idx="11">
                  <c:v>88.19000000000001</c:v>
                </c:pt>
                <c:pt idx="12">
                  <c:v>89.034</c:v>
                </c:pt>
                <c:pt idx="13">
                  <c:v>82.42</c:v>
                </c:pt>
                <c:pt idx="14">
                  <c:v>83.362</c:v>
                </c:pt>
              </c:numCache>
            </c:numRef>
          </c:val>
        </c:ser>
        <c:ser>
          <c:idx val="1"/>
          <c:order val="1"/>
          <c:tx>
            <c:strRef>
              <c:f>Earlier!$C$2</c:f>
              <c:strCache>
                <c:ptCount val="1"/>
                <c:pt idx="0">
                  <c:v>LogReg L1 Micro F1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  <a:alpha val="72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c:spPr>
          <c:invertIfNegative val="0"/>
          <c:cat>
            <c:strRef>
              <c:f>Earlier!$A$3:$A$17</c:f>
              <c:strCache>
                <c:ptCount val="15"/>
                <c:pt idx="0">
                  <c:v>Toys</c:v>
                </c:pt>
                <c:pt idx="1">
                  <c:v>Home, Patio and Furniture</c:v>
                </c:pt>
                <c:pt idx="2">
                  <c:v>Jewelry and Watches</c:v>
                </c:pt>
                <c:pt idx="3">
                  <c:v>Bags, Handbags and Accessories</c:v>
                </c:pt>
                <c:pt idx="4">
                  <c:v>Health, Beauty and Fragrance</c:v>
                </c:pt>
                <c:pt idx="5">
                  <c:v>Shoes</c:v>
                </c:pt>
                <c:pt idx="6">
                  <c:v>Electronics and Computers</c:v>
                </c:pt>
                <c:pt idx="7">
                  <c:v>Office</c:v>
                </c:pt>
                <c:pt idx="8">
                  <c:v>Sports and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and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Earlier!$C$3:$C$17</c:f>
              <c:numCache>
                <c:formatCode>General</c:formatCode>
                <c:ptCount val="15"/>
                <c:pt idx="0">
                  <c:v>76.004</c:v>
                </c:pt>
                <c:pt idx="1">
                  <c:v>84.00200000000001</c:v>
                </c:pt>
                <c:pt idx="2">
                  <c:v>80.894</c:v>
                </c:pt>
                <c:pt idx="3">
                  <c:v>81.67599999999992</c:v>
                </c:pt>
                <c:pt idx="4">
                  <c:v>82.17799999999998</c:v>
                </c:pt>
                <c:pt idx="5">
                  <c:v>64.516</c:v>
                </c:pt>
                <c:pt idx="6">
                  <c:v>80.132</c:v>
                </c:pt>
                <c:pt idx="7">
                  <c:v>89.218</c:v>
                </c:pt>
                <c:pt idx="8">
                  <c:v>83.57199999999998</c:v>
                </c:pt>
                <c:pt idx="9">
                  <c:v>88.794</c:v>
                </c:pt>
                <c:pt idx="10">
                  <c:v>88.23600000000001</c:v>
                </c:pt>
                <c:pt idx="11">
                  <c:v>88.19000000000001</c:v>
                </c:pt>
                <c:pt idx="12">
                  <c:v>89.034</c:v>
                </c:pt>
                <c:pt idx="13">
                  <c:v>82.42</c:v>
                </c:pt>
                <c:pt idx="14">
                  <c:v>83.362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1254184"/>
        <c:axId val="2140104376"/>
      </c:barChart>
      <c:catAx>
        <c:axId val="-2081254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65100" dist="25400" dir="2700000" sx="93000" sy="93000" algn="tl" rotWithShape="0">
              <a:srgbClr val="000000">
                <a:alpha val="13000"/>
              </a:srgbClr>
            </a:outerShdw>
          </a:effectLst>
        </c:spPr>
        <c:txPr>
          <a:bodyPr rot="-5400000" vert="horz" lIns="2" anchor="ctr" anchorCtr="1">
            <a:spAutoFit/>
          </a:bodyPr>
          <a:lstStyle/>
          <a:p>
            <a:pPr>
              <a:defRPr sz="1200" kern="1200" cap="none" spc="0">
                <a:solidFill>
                  <a:schemeClr val="tx1"/>
                </a:solidFill>
              </a:defRPr>
            </a:pPr>
            <a:endParaRPr lang="en-US"/>
          </a:p>
        </c:txPr>
        <c:crossAx val="2140104376"/>
        <c:crosses val="autoZero"/>
        <c:auto val="1"/>
        <c:lblAlgn val="ctr"/>
        <c:lblOffset val="100"/>
        <c:noMultiLvlLbl val="0"/>
      </c:catAx>
      <c:valAx>
        <c:axId val="2140104376"/>
        <c:scaling>
          <c:orientation val="minMax"/>
          <c:max val="100.0"/>
          <c:min val="60.0"/>
        </c:scaling>
        <c:delete val="0"/>
        <c:axPos val="l"/>
        <c:majorGridlines>
          <c:spPr>
            <a:ln w="3175" cmpd="sng">
              <a:solidFill>
                <a:schemeClr val="bg1">
                  <a:alpha val="80000"/>
                </a:schemeClr>
              </a:solidFill>
              <a:prstDash val="sysDot"/>
            </a:ln>
          </c:spPr>
        </c:majorGridlines>
        <c:numFmt formatCode="General" sourceLinked="1"/>
        <c:majorTickMark val="in"/>
        <c:minorTickMark val="none"/>
        <c:tickLblPos val="nextTo"/>
        <c:spPr>
          <a:effectLst>
            <a:outerShdw blurRad="95250" dist="38100" dir="2700000" algn="tl" rotWithShape="0">
              <a:srgbClr val="000000">
                <a:alpha val="22000"/>
              </a:srgbClr>
            </a:outerShdw>
          </a:effectLst>
        </c:spPr>
        <c:txPr>
          <a:bodyPr/>
          <a:lstStyle/>
          <a:p>
            <a:pPr>
              <a:defRPr sz="1200" baseline="0"/>
            </a:pPr>
            <a:endParaRPr lang="en-US"/>
          </a:p>
        </c:txPr>
        <c:crossAx val="-2081254184"/>
        <c:crosses val="autoZero"/>
        <c:crossBetween val="between"/>
        <c:majorUnit val="5.0"/>
        <c:minorUnit val="2.0"/>
      </c:valAx>
      <c:spPr>
        <a:solidFill>
          <a:schemeClr val="bg1">
            <a:lumMod val="95000"/>
          </a:schemeClr>
        </a:solidFill>
        <a:ln>
          <a:prstDash val="sysDash"/>
        </a:ln>
      </c:spPr>
    </c:plotArea>
    <c:legend>
      <c:legendPos val="r"/>
      <c:layout>
        <c:manualLayout>
          <c:xMode val="edge"/>
          <c:yMode val="edge"/>
          <c:x val="0.12427570634553"/>
          <c:y val="0.105590771125676"/>
          <c:w val="0.41114694302918"/>
          <c:h val="0.0893771169665244"/>
        </c:manualLayout>
      </c:layout>
      <c:overlay val="0"/>
      <c:txPr>
        <a:bodyPr/>
        <a:lstStyle/>
        <a:p>
          <a:pPr>
            <a:defRPr sz="1200" cap="small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934043538675"/>
          <c:y val="0.140006397637795"/>
          <c:w val="0.728907480314961"/>
          <c:h val="0.409053505683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DatasetStats!$D$2</c:f>
              <c:strCache>
                <c:ptCount val="1"/>
                <c:pt idx="0">
                  <c:v>Branches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DatasetStats!$B$3:$B$18</c:f>
              <c:strCache>
                <c:ptCount val="16"/>
                <c:pt idx="0">
                  <c:v>apparel &amp; accessories</c:v>
                </c:pt>
                <c:pt idx="1">
                  <c:v>appliances</c:v>
                </c:pt>
                <c:pt idx="2">
                  <c:v>automotive</c:v>
                </c:pt>
                <c:pt idx="3">
                  <c:v>baby products</c:v>
                </c:pt>
                <c:pt idx="4">
                  <c:v>electronics &amp; accessories</c:v>
                </c:pt>
                <c:pt idx="5">
                  <c:v>grocery &amp; gourmet food</c:v>
                </c:pt>
                <c:pt idx="6">
                  <c:v>health &amp; beauty</c:v>
                </c:pt>
                <c:pt idx="7">
                  <c:v>home &amp; kitchen</c:v>
                </c:pt>
                <c:pt idx="8">
                  <c:v>jewelry &amp; watches</c:v>
                </c:pt>
                <c:pt idx="9">
                  <c:v>office products</c:v>
                </c:pt>
                <c:pt idx="10">
                  <c:v>pet supplies</c:v>
                </c:pt>
                <c:pt idx="11">
                  <c:v>shoes</c:v>
                </c:pt>
                <c:pt idx="12">
                  <c:v>sports &amp; outdoors</c:v>
                </c:pt>
                <c:pt idx="13">
                  <c:v>tickets &amp; events</c:v>
                </c:pt>
                <c:pt idx="14">
                  <c:v>tools &amp; home improvement</c:v>
                </c:pt>
                <c:pt idx="15">
                  <c:v>toys &amp; games</c:v>
                </c:pt>
              </c:strCache>
            </c:strRef>
          </c:cat>
          <c:val>
            <c:numRef>
              <c:f>DatasetStats!$D$3:$D$18</c:f>
              <c:numCache>
                <c:formatCode>General</c:formatCode>
                <c:ptCount val="16"/>
                <c:pt idx="0">
                  <c:v>113.0</c:v>
                </c:pt>
                <c:pt idx="1">
                  <c:v>31.0</c:v>
                </c:pt>
                <c:pt idx="2">
                  <c:v>88.0</c:v>
                </c:pt>
                <c:pt idx="3">
                  <c:v>46.0</c:v>
                </c:pt>
                <c:pt idx="4">
                  <c:v>59.0</c:v>
                </c:pt>
                <c:pt idx="5">
                  <c:v>91.0</c:v>
                </c:pt>
                <c:pt idx="6">
                  <c:v>102.0</c:v>
                </c:pt>
                <c:pt idx="7">
                  <c:v>149.0</c:v>
                </c:pt>
                <c:pt idx="8">
                  <c:v>42.0</c:v>
                </c:pt>
                <c:pt idx="9">
                  <c:v>34.0</c:v>
                </c:pt>
                <c:pt idx="10">
                  <c:v>10.0</c:v>
                </c:pt>
                <c:pt idx="11">
                  <c:v>57.0</c:v>
                </c:pt>
                <c:pt idx="12">
                  <c:v>110.0</c:v>
                </c:pt>
                <c:pt idx="13">
                  <c:v>9.0</c:v>
                </c:pt>
                <c:pt idx="14">
                  <c:v>137.0</c:v>
                </c:pt>
                <c:pt idx="15">
                  <c:v>68.0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7157304"/>
        <c:axId val="-2067349048"/>
      </c:barChart>
      <c:catAx>
        <c:axId val="-2067157304"/>
        <c:scaling>
          <c:orientation val="minMax"/>
        </c:scaling>
        <c:delete val="1"/>
        <c:axPos val="b"/>
        <c:majorTickMark val="in"/>
        <c:minorTickMark val="none"/>
        <c:tickLblPos val="nextTo"/>
        <c:crossAx val="-2067349048"/>
        <c:crosses val="autoZero"/>
        <c:auto val="1"/>
        <c:lblAlgn val="ctr"/>
        <c:lblOffset val="100"/>
        <c:noMultiLvlLbl val="0"/>
      </c:catAx>
      <c:valAx>
        <c:axId val="-2067349048"/>
        <c:scaling>
          <c:orientation val="minMax"/>
          <c:max val="16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6715730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260768874479"/>
          <c:y val="0.0356314960629921"/>
          <c:w val="0.72805699287589"/>
          <c:h val="0.415658696332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DatasetStats!$C$2</c:f>
              <c:strCache>
                <c:ptCount val="1"/>
                <c:pt idx="0">
                  <c:v>KL (Emp | Unif)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DatasetStats!$B$3:$B$18</c:f>
              <c:strCache>
                <c:ptCount val="16"/>
                <c:pt idx="0">
                  <c:v>apparel &amp; accessories</c:v>
                </c:pt>
                <c:pt idx="1">
                  <c:v>appliances</c:v>
                </c:pt>
                <c:pt idx="2">
                  <c:v>automotive</c:v>
                </c:pt>
                <c:pt idx="3">
                  <c:v>baby products</c:v>
                </c:pt>
                <c:pt idx="4">
                  <c:v>electronics &amp; accessories</c:v>
                </c:pt>
                <c:pt idx="5">
                  <c:v>grocery &amp; gourmet food</c:v>
                </c:pt>
                <c:pt idx="6">
                  <c:v>health &amp; beauty</c:v>
                </c:pt>
                <c:pt idx="7">
                  <c:v>home &amp; kitchen</c:v>
                </c:pt>
                <c:pt idx="8">
                  <c:v>jewelry &amp; watches</c:v>
                </c:pt>
                <c:pt idx="9">
                  <c:v>office products</c:v>
                </c:pt>
                <c:pt idx="10">
                  <c:v>pet supplies</c:v>
                </c:pt>
                <c:pt idx="11">
                  <c:v>shoes</c:v>
                </c:pt>
                <c:pt idx="12">
                  <c:v>sports &amp; outdoors</c:v>
                </c:pt>
                <c:pt idx="13">
                  <c:v>tickets &amp; events</c:v>
                </c:pt>
                <c:pt idx="14">
                  <c:v>tools &amp; home improvement</c:v>
                </c:pt>
                <c:pt idx="15">
                  <c:v>toys &amp; games</c:v>
                </c:pt>
              </c:strCache>
            </c:strRef>
          </c:cat>
          <c:val>
            <c:numRef>
              <c:f>DatasetStats!$C$3:$C$18</c:f>
              <c:numCache>
                <c:formatCode>0.00</c:formatCode>
                <c:ptCount val="16"/>
                <c:pt idx="0">
                  <c:v>0.800173055088813</c:v>
                </c:pt>
                <c:pt idx="1">
                  <c:v>1.65888597365944</c:v>
                </c:pt>
                <c:pt idx="2">
                  <c:v>0.847145492573597</c:v>
                </c:pt>
                <c:pt idx="3">
                  <c:v>0.770014935922051</c:v>
                </c:pt>
                <c:pt idx="4">
                  <c:v>1.39304933557281</c:v>
                </c:pt>
                <c:pt idx="5">
                  <c:v>0.875055608642033</c:v>
                </c:pt>
                <c:pt idx="6">
                  <c:v>1.01464034545894</c:v>
                </c:pt>
                <c:pt idx="7">
                  <c:v>0.91638768287779</c:v>
                </c:pt>
                <c:pt idx="8">
                  <c:v>0.725610974197082</c:v>
                </c:pt>
                <c:pt idx="9">
                  <c:v>0.69577114388648</c:v>
                </c:pt>
                <c:pt idx="10">
                  <c:v>0.39340175839287</c:v>
                </c:pt>
                <c:pt idx="11">
                  <c:v>0.649266766517939</c:v>
                </c:pt>
                <c:pt idx="12">
                  <c:v>0.876927444445085</c:v>
                </c:pt>
                <c:pt idx="13">
                  <c:v>0.423595926676924</c:v>
                </c:pt>
                <c:pt idx="14">
                  <c:v>1.25048336033762</c:v>
                </c:pt>
                <c:pt idx="15">
                  <c:v>0.669219356855349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7589624"/>
        <c:axId val="-2067586808"/>
      </c:barChart>
      <c:catAx>
        <c:axId val="-2067589624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-2067586808"/>
        <c:crosses val="autoZero"/>
        <c:auto val="1"/>
        <c:lblAlgn val="ctr"/>
        <c:lblOffset val="100"/>
        <c:noMultiLvlLbl val="0"/>
      </c:catAx>
      <c:valAx>
        <c:axId val="-20675868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6758962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30353685298"/>
          <c:y val="0.0678126742655751"/>
          <c:w val="0.864153381954305"/>
          <c:h val="0.40905350568380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DatasetStats!$E$1</c:f>
              <c:strCache>
                <c:ptCount val="1"/>
                <c:pt idx="0">
                  <c:v>Branches</c:v>
                </c:pt>
              </c:strCache>
            </c:strRef>
          </c:tx>
          <c:invertIfNegative val="0"/>
          <c:cat>
            <c:strRef>
              <c:f>DatasetStats!$C$2:$C$26</c:f>
              <c:strCache>
                <c:ptCount val="25"/>
                <c:pt idx="0">
                  <c:v>appliances</c:v>
                </c:pt>
                <c:pt idx="1">
                  <c:v>arts, crafts &amp; sewing</c:v>
                </c:pt>
                <c:pt idx="2">
                  <c:v>automotive</c:v>
                </c:pt>
                <c:pt idx="3">
                  <c:v>baby products</c:v>
                </c:pt>
                <c:pt idx="4">
                  <c:v>beauty</c:v>
                </c:pt>
                <c:pt idx="5">
                  <c:v>books</c:v>
                </c:pt>
                <c:pt idx="6">
                  <c:v>cds &amp; vinyl</c:v>
                </c:pt>
                <c:pt idx="7">
                  <c:v>cell phones &amp; accessories</c:v>
                </c:pt>
                <c:pt idx="8">
                  <c:v>clothing, shoes &amp; jewelry</c:v>
                </c:pt>
                <c:pt idx="9">
                  <c:v>collectibles &amp; fine art</c:v>
                </c:pt>
                <c:pt idx="10">
                  <c:v>electronics</c:v>
                </c:pt>
                <c:pt idx="11">
                  <c:v>grocery &amp; gourmet food</c:v>
                </c:pt>
                <c:pt idx="12">
                  <c:v>health &amp; personal care</c:v>
                </c:pt>
                <c:pt idx="13">
                  <c:v>home &amp; kitchen</c:v>
                </c:pt>
                <c:pt idx="14">
                  <c:v>industrial &amp; scientific</c:v>
                </c:pt>
                <c:pt idx="15">
                  <c:v>movies &amp; tv</c:v>
                </c:pt>
                <c:pt idx="16">
                  <c:v>musical &amp; instruments</c:v>
                </c:pt>
                <c:pt idx="17">
                  <c:v>office products</c:v>
                </c:pt>
                <c:pt idx="18">
                  <c:v>patio, lawn &amp; garden</c:v>
                </c:pt>
                <c:pt idx="19">
                  <c:v>pet supplies</c:v>
                </c:pt>
                <c:pt idx="20">
                  <c:v>software</c:v>
                </c:pt>
                <c:pt idx="21">
                  <c:v>sports &amp; outdoors</c:v>
                </c:pt>
                <c:pt idx="22">
                  <c:v>tools &amp; home improvement</c:v>
                </c:pt>
                <c:pt idx="23">
                  <c:v>toys &amp; games</c:v>
                </c:pt>
                <c:pt idx="24">
                  <c:v>video games</c:v>
                </c:pt>
              </c:strCache>
            </c:strRef>
          </c:cat>
          <c:val>
            <c:numRef>
              <c:f>DatasetStats!$E$2:$E$26</c:f>
              <c:numCache>
                <c:formatCode>General</c:formatCode>
                <c:ptCount val="25"/>
                <c:pt idx="0">
                  <c:v>111.0</c:v>
                </c:pt>
                <c:pt idx="1">
                  <c:v>424.0</c:v>
                </c:pt>
                <c:pt idx="2">
                  <c:v>2412.0</c:v>
                </c:pt>
                <c:pt idx="3">
                  <c:v>209.0</c:v>
                </c:pt>
                <c:pt idx="4">
                  <c:v>266.0</c:v>
                </c:pt>
                <c:pt idx="5">
                  <c:v>159.0</c:v>
                </c:pt>
                <c:pt idx="6">
                  <c:v>455.0</c:v>
                </c:pt>
                <c:pt idx="7">
                  <c:v>50.0</c:v>
                </c:pt>
                <c:pt idx="8">
                  <c:v>2496.0</c:v>
                </c:pt>
                <c:pt idx="9">
                  <c:v>55.0</c:v>
                </c:pt>
                <c:pt idx="10">
                  <c:v>808.0</c:v>
                </c:pt>
                <c:pt idx="11">
                  <c:v>510.0</c:v>
                </c:pt>
                <c:pt idx="12">
                  <c:v>838.0</c:v>
                </c:pt>
                <c:pt idx="13">
                  <c:v>1061.0</c:v>
                </c:pt>
                <c:pt idx="14">
                  <c:v>1472.0</c:v>
                </c:pt>
                <c:pt idx="15">
                  <c:v>3.0</c:v>
                </c:pt>
                <c:pt idx="16">
                  <c:v>634.0</c:v>
                </c:pt>
                <c:pt idx="17">
                  <c:v>608.0</c:v>
                </c:pt>
                <c:pt idx="18">
                  <c:v>645.0</c:v>
                </c:pt>
                <c:pt idx="19">
                  <c:v>516.0</c:v>
                </c:pt>
                <c:pt idx="20">
                  <c:v>91.0</c:v>
                </c:pt>
                <c:pt idx="21">
                  <c:v>2562.0</c:v>
                </c:pt>
                <c:pt idx="22">
                  <c:v>1054.0</c:v>
                </c:pt>
                <c:pt idx="23">
                  <c:v>558.0</c:v>
                </c:pt>
                <c:pt idx="24">
                  <c:v>191.0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7284888"/>
        <c:axId val="2112763848"/>
      </c:barChart>
      <c:catAx>
        <c:axId val="-2067284888"/>
        <c:scaling>
          <c:orientation val="minMax"/>
        </c:scaling>
        <c:delete val="1"/>
        <c:axPos val="b"/>
        <c:majorTickMark val="in"/>
        <c:minorTickMark val="none"/>
        <c:tickLblPos val="nextTo"/>
        <c:crossAx val="2112763848"/>
        <c:crosses val="autoZero"/>
        <c:auto val="1"/>
        <c:lblAlgn val="ctr"/>
        <c:lblOffset val="100"/>
        <c:noMultiLvlLbl val="0"/>
      </c:catAx>
      <c:valAx>
        <c:axId val="2112763848"/>
        <c:scaling>
          <c:orientation val="minMax"/>
          <c:max val="260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6728488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381761731003"/>
          <c:y val="0.0271911194586915"/>
          <c:w val="0.855154439536521"/>
          <c:h val="0.415658696332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DatasetStats!$D$1</c:f>
              <c:strCache>
                <c:ptCount val="1"/>
                <c:pt idx="0">
                  <c:v>KL Divergence from Uniform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DatasetStats!$C$2:$C$26</c:f>
              <c:strCache>
                <c:ptCount val="25"/>
                <c:pt idx="0">
                  <c:v>appliances</c:v>
                </c:pt>
                <c:pt idx="1">
                  <c:v>arts, crafts &amp; sewing</c:v>
                </c:pt>
                <c:pt idx="2">
                  <c:v>automotive</c:v>
                </c:pt>
                <c:pt idx="3">
                  <c:v>baby products</c:v>
                </c:pt>
                <c:pt idx="4">
                  <c:v>beauty</c:v>
                </c:pt>
                <c:pt idx="5">
                  <c:v>books</c:v>
                </c:pt>
                <c:pt idx="6">
                  <c:v>cds &amp; vinyl</c:v>
                </c:pt>
                <c:pt idx="7">
                  <c:v>cell phones &amp; accessories</c:v>
                </c:pt>
                <c:pt idx="8">
                  <c:v>clothing, shoes &amp; jewelry</c:v>
                </c:pt>
                <c:pt idx="9">
                  <c:v>collectibles &amp; fine art</c:v>
                </c:pt>
                <c:pt idx="10">
                  <c:v>electronics</c:v>
                </c:pt>
                <c:pt idx="11">
                  <c:v>grocery &amp; gourmet food</c:v>
                </c:pt>
                <c:pt idx="12">
                  <c:v>health &amp; personal care</c:v>
                </c:pt>
                <c:pt idx="13">
                  <c:v>home &amp; kitchen</c:v>
                </c:pt>
                <c:pt idx="14">
                  <c:v>industrial &amp; scientific</c:v>
                </c:pt>
                <c:pt idx="15">
                  <c:v>movies &amp; tv</c:v>
                </c:pt>
                <c:pt idx="16">
                  <c:v>musical &amp; instruments</c:v>
                </c:pt>
                <c:pt idx="17">
                  <c:v>office products</c:v>
                </c:pt>
                <c:pt idx="18">
                  <c:v>patio, lawn &amp; garden</c:v>
                </c:pt>
                <c:pt idx="19">
                  <c:v>pet supplies</c:v>
                </c:pt>
                <c:pt idx="20">
                  <c:v>software</c:v>
                </c:pt>
                <c:pt idx="21">
                  <c:v>sports &amp; outdoors</c:v>
                </c:pt>
                <c:pt idx="22">
                  <c:v>tools &amp; home improvement</c:v>
                </c:pt>
                <c:pt idx="23">
                  <c:v>toys &amp; games</c:v>
                </c:pt>
                <c:pt idx="24">
                  <c:v>video games</c:v>
                </c:pt>
              </c:strCache>
            </c:strRef>
          </c:cat>
          <c:val>
            <c:numRef>
              <c:f>DatasetStats!$D$2:$D$26</c:f>
              <c:numCache>
                <c:formatCode>0.00</c:formatCode>
                <c:ptCount val="25"/>
                <c:pt idx="0">
                  <c:v>0.975765686966569</c:v>
                </c:pt>
                <c:pt idx="1">
                  <c:v>1.44511598922697</c:v>
                </c:pt>
                <c:pt idx="2">
                  <c:v>1.62591501199768</c:v>
                </c:pt>
                <c:pt idx="3">
                  <c:v>1.23249725298399</c:v>
                </c:pt>
                <c:pt idx="4">
                  <c:v>0.922712227110391</c:v>
                </c:pt>
                <c:pt idx="5">
                  <c:v>5.06617945045789</c:v>
                </c:pt>
                <c:pt idx="6">
                  <c:v>1.58391793920412</c:v>
                </c:pt>
                <c:pt idx="7">
                  <c:v>2.24541963503915</c:v>
                </c:pt>
                <c:pt idx="8">
                  <c:v>2.5430181483919</c:v>
                </c:pt>
                <c:pt idx="9">
                  <c:v>1.6822267002975</c:v>
                </c:pt>
                <c:pt idx="10">
                  <c:v>1.25504863089823</c:v>
                </c:pt>
                <c:pt idx="11">
                  <c:v>5.655575245367744</c:v>
                </c:pt>
                <c:pt idx="12">
                  <c:v>0.979500127210511</c:v>
                </c:pt>
                <c:pt idx="13">
                  <c:v>1.24977562010911</c:v>
                </c:pt>
                <c:pt idx="14">
                  <c:v>1.21362691417949</c:v>
                </c:pt>
                <c:pt idx="15">
                  <c:v>0.49974137317173</c:v>
                </c:pt>
                <c:pt idx="16">
                  <c:v>0.968483919363683</c:v>
                </c:pt>
                <c:pt idx="17">
                  <c:v>1.41980351628297</c:v>
                </c:pt>
                <c:pt idx="18">
                  <c:v>1.27570170798923</c:v>
                </c:pt>
                <c:pt idx="19">
                  <c:v>1.17229510107902</c:v>
                </c:pt>
                <c:pt idx="20">
                  <c:v>1.27103115850701</c:v>
                </c:pt>
                <c:pt idx="21">
                  <c:v>1.28761795179335</c:v>
                </c:pt>
                <c:pt idx="22">
                  <c:v>1.02826048883334</c:v>
                </c:pt>
                <c:pt idx="23">
                  <c:v>1.69228360431312</c:v>
                </c:pt>
                <c:pt idx="24">
                  <c:v>1.05949347982833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0517576"/>
        <c:axId val="2030818712"/>
      </c:barChart>
      <c:catAx>
        <c:axId val="2030517576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2030818712"/>
        <c:crosses val="autoZero"/>
        <c:auto val="1"/>
        <c:lblAlgn val="ctr"/>
        <c:lblOffset val="100"/>
        <c:noMultiLvlLbl val="0"/>
      </c:catAx>
      <c:valAx>
        <c:axId val="203081871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3051757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120791201368"/>
          <c:y val="0.119266612252737"/>
          <c:w val="0.736950454919677"/>
          <c:h val="0.3633217303629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DatasetStats!$D$2</c:f>
              <c:strCache>
                <c:ptCount val="1"/>
                <c:pt idx="0">
                  <c:v>Branches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DatasetStats!$B$3:$B$17</c:f>
              <c:strCache>
                <c:ptCount val="15"/>
                <c:pt idx="0">
                  <c:v>Toys</c:v>
                </c:pt>
                <c:pt idx="1">
                  <c:v>Home Furniture &amp; Patio</c:v>
                </c:pt>
                <c:pt idx="2">
                  <c:v>Jewelry &amp; Watches</c:v>
                </c:pt>
                <c:pt idx="3">
                  <c:v>Bag Handbags &amp; Accessories</c:v>
                </c:pt>
                <c:pt idx="4">
                  <c:v>Health Beauty &amp; Fragrance</c:v>
                </c:pt>
                <c:pt idx="5">
                  <c:v>Shoes</c:v>
                </c:pt>
                <c:pt idx="6">
                  <c:v>Electronics &amp; Computers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DatasetStats!$D$3:$D$17</c:f>
              <c:numCache>
                <c:formatCode>General</c:formatCode>
                <c:ptCount val="15"/>
                <c:pt idx="0">
                  <c:v>16.0</c:v>
                </c:pt>
                <c:pt idx="1">
                  <c:v>79.0</c:v>
                </c:pt>
                <c:pt idx="2">
                  <c:v>36.0</c:v>
                </c:pt>
                <c:pt idx="3">
                  <c:v>51.0</c:v>
                </c:pt>
                <c:pt idx="4">
                  <c:v>29.0</c:v>
                </c:pt>
                <c:pt idx="5">
                  <c:v>55.0</c:v>
                </c:pt>
                <c:pt idx="6">
                  <c:v>59.0</c:v>
                </c:pt>
                <c:pt idx="7">
                  <c:v>7.0</c:v>
                </c:pt>
                <c:pt idx="8">
                  <c:v>40.0</c:v>
                </c:pt>
                <c:pt idx="9">
                  <c:v>11.0</c:v>
                </c:pt>
                <c:pt idx="10">
                  <c:v>7.0</c:v>
                </c:pt>
                <c:pt idx="11">
                  <c:v>15.0</c:v>
                </c:pt>
                <c:pt idx="12">
                  <c:v>62.0</c:v>
                </c:pt>
                <c:pt idx="13">
                  <c:v>41.0</c:v>
                </c:pt>
                <c:pt idx="14">
                  <c:v>63.0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0373304"/>
        <c:axId val="2030425160"/>
      </c:barChart>
      <c:catAx>
        <c:axId val="2020373304"/>
        <c:scaling>
          <c:orientation val="minMax"/>
        </c:scaling>
        <c:delete val="1"/>
        <c:axPos val="b"/>
        <c:majorTickMark val="in"/>
        <c:minorTickMark val="none"/>
        <c:tickLblPos val="nextTo"/>
        <c:crossAx val="2030425160"/>
        <c:crosses val="autoZero"/>
        <c:auto val="1"/>
        <c:lblAlgn val="ctr"/>
        <c:lblOffset val="100"/>
        <c:noMultiLvlLbl val="0"/>
      </c:catAx>
      <c:valAx>
        <c:axId val="2030425160"/>
        <c:scaling>
          <c:orientation val="minMax"/>
          <c:max val="8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2037330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773117982894"/>
          <c:y val="0.0376897302730776"/>
          <c:w val="0.743365821650342"/>
          <c:h val="0.4116549792978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DatasetStats!$C$2</c:f>
              <c:strCache>
                <c:ptCount val="1"/>
                <c:pt idx="0">
                  <c:v>KL(Emp|Unif)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DatasetStats!$B$3:$B$17</c:f>
              <c:strCache>
                <c:ptCount val="15"/>
                <c:pt idx="0">
                  <c:v>Toys</c:v>
                </c:pt>
                <c:pt idx="1">
                  <c:v>Home Furniture &amp; Patio</c:v>
                </c:pt>
                <c:pt idx="2">
                  <c:v>Jewelry &amp; Watches</c:v>
                </c:pt>
                <c:pt idx="3">
                  <c:v>Bag Handbags &amp; Accessories</c:v>
                </c:pt>
                <c:pt idx="4">
                  <c:v>Health Beauty &amp; Fragrance</c:v>
                </c:pt>
                <c:pt idx="5">
                  <c:v>Shoes</c:v>
                </c:pt>
                <c:pt idx="6">
                  <c:v>Electronics &amp; Computers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DatasetStats!$C$3:$C$17</c:f>
              <c:numCache>
                <c:formatCode>0.00</c:formatCode>
                <c:ptCount val="15"/>
                <c:pt idx="0">
                  <c:v>0.200090194089776</c:v>
                </c:pt>
                <c:pt idx="1">
                  <c:v>1.0849848064738</c:v>
                </c:pt>
                <c:pt idx="2">
                  <c:v>0.949948309272575</c:v>
                </c:pt>
                <c:pt idx="3">
                  <c:v>1.23734650060732</c:v>
                </c:pt>
                <c:pt idx="4">
                  <c:v>0.340633094761032</c:v>
                </c:pt>
                <c:pt idx="5">
                  <c:v>1.14654803267585</c:v>
                </c:pt>
                <c:pt idx="6">
                  <c:v>0.961943529071928</c:v>
                </c:pt>
                <c:pt idx="7">
                  <c:v>0.292339437182142</c:v>
                </c:pt>
                <c:pt idx="8">
                  <c:v>0.886034519575576</c:v>
                </c:pt>
                <c:pt idx="9">
                  <c:v>0.794793309848037</c:v>
                </c:pt>
                <c:pt idx="10">
                  <c:v>0.300472545444773</c:v>
                </c:pt>
                <c:pt idx="11">
                  <c:v>0.365184235852218</c:v>
                </c:pt>
                <c:pt idx="12">
                  <c:v>0.522709938345901</c:v>
                </c:pt>
                <c:pt idx="13">
                  <c:v>0.766064661949078</c:v>
                </c:pt>
                <c:pt idx="14">
                  <c:v>0.878197488705783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2809464"/>
        <c:axId val="2143025928"/>
      </c:barChart>
      <c:catAx>
        <c:axId val="2142809464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2143025928"/>
        <c:crosses val="autoZero"/>
        <c:auto val="1"/>
        <c:lblAlgn val="ctr"/>
        <c:lblOffset val="100"/>
        <c:noMultiLvlLbl val="0"/>
      </c:catAx>
      <c:valAx>
        <c:axId val="214302592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4280946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D4AF7-9F9A-5340-BFDE-754FF02738F5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85800"/>
            <a:ext cx="6400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565F4-8E39-F14A-98DF-B19082B92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Dec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Feb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Shoes problem: L1 on Dec 2015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Slice dataset stats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4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6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274639"/>
            <a:ext cx="40316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274639"/>
            <a:ext cx="11885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1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7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600201"/>
            <a:ext cx="79587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1600201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0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1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1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1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1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6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microsoft.com/office/2007/relationships/hdphoto" Target="../media/hdphoto1.wdp"/><Relationship Id="rId9" Type="http://schemas.openxmlformats.org/officeDocument/2006/relationships/image" Target="../media/image7.jpeg"/><Relationship Id="rId10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2466" y="5212989"/>
            <a:ext cx="444465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8100" y="5220775"/>
            <a:ext cx="1050288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Learn: Y=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2"/>
            <a:endCxn id="14" idx="0"/>
          </p:cNvCxnSpPr>
          <p:nvPr/>
        </p:nvCxnSpPr>
        <p:spPr>
          <a:xfrm>
            <a:off x="5519297" y="2280774"/>
            <a:ext cx="4117873" cy="288032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0"/>
            <a:endCxn id="8" idx="0"/>
          </p:cNvCxnSpPr>
          <p:nvPr/>
        </p:nvCxnSpPr>
        <p:spPr>
          <a:xfrm>
            <a:off x="5508771" y="1416678"/>
            <a:ext cx="10526" cy="504056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794011" y="1920734"/>
            <a:ext cx="1450572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Women’s Shoes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15443" y="2568806"/>
            <a:ext cx="864096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Comfort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18062" y="1416678"/>
            <a:ext cx="1381418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Shoes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48121" y="2568806"/>
            <a:ext cx="789018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Pumps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00411" y="2568806"/>
            <a:ext cx="883328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Sneakers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0019" y="2568806"/>
            <a:ext cx="720080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65150" y="256880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3347491" y="2280774"/>
            <a:ext cx="2171806" cy="288032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 flipH="1">
            <a:off x="5342630" y="2280774"/>
            <a:ext cx="176667" cy="288032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2" idx="0"/>
          </p:cNvCxnSpPr>
          <p:nvPr/>
        </p:nvCxnSpPr>
        <p:spPr>
          <a:xfrm>
            <a:off x="5519297" y="2280774"/>
            <a:ext cx="1222778" cy="288032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3" idx="0"/>
          </p:cNvCxnSpPr>
          <p:nvPr/>
        </p:nvCxnSpPr>
        <p:spPr>
          <a:xfrm>
            <a:off x="5519297" y="2280774"/>
            <a:ext cx="2940762" cy="288032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48121" y="5060374"/>
            <a:ext cx="2628292" cy="72008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79339" y="3696906"/>
            <a:ext cx="786143" cy="1169551"/>
          </a:xfrm>
          <a:prstGeom prst="rect">
            <a:avLst/>
          </a:prstGeom>
          <a:solidFill>
            <a:schemeClr val="accent3">
              <a:lumMod val="20000"/>
              <a:lumOff val="80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100MM Runway </a:t>
            </a:r>
            <a:endParaRPr lang="en-US" sz="1400" dirty="0" smtClean="0"/>
          </a:p>
          <a:p>
            <a:r>
              <a:rPr lang="en-US" sz="1400" dirty="0" smtClean="0"/>
              <a:t>Felt </a:t>
            </a:r>
            <a:r>
              <a:rPr lang="en-US" sz="1400" dirty="0"/>
              <a:t>Mule Sandals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3435" y="3649038"/>
            <a:ext cx="1515233" cy="954107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Lips Too Women's </a:t>
            </a:r>
            <a:endParaRPr lang="en-US" sz="1400" dirty="0" smtClean="0"/>
          </a:p>
          <a:p>
            <a:r>
              <a:rPr lang="en-US" sz="1400" dirty="0" smtClean="0"/>
              <a:t>'</a:t>
            </a:r>
            <a:r>
              <a:rPr lang="en-US" sz="1400" dirty="0"/>
              <a:t>Too Sliver' Patent </a:t>
            </a:r>
            <a:endParaRPr lang="en-US" sz="1400" dirty="0" smtClean="0"/>
          </a:p>
          <a:p>
            <a:r>
              <a:rPr lang="en-US" sz="1400" dirty="0" smtClean="0"/>
              <a:t>Casual </a:t>
            </a:r>
            <a:r>
              <a:rPr lang="en-US" sz="1400" dirty="0"/>
              <a:t>Shoes </a:t>
            </a:r>
            <a:endParaRPr lang="en-US" sz="1400" dirty="0" smtClean="0"/>
          </a:p>
          <a:p>
            <a:r>
              <a:rPr lang="en-US" sz="1400" dirty="0" smtClean="0"/>
              <a:t>Size </a:t>
            </a:r>
            <a:r>
              <a:rPr lang="en-US" sz="1400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5603" y="3802234"/>
            <a:ext cx="1637963" cy="523220"/>
          </a:xfrm>
          <a:prstGeom prst="rect">
            <a:avLst/>
          </a:prstGeom>
          <a:solidFill>
            <a:srgbClr val="C6D9F1">
              <a:alpha val="56000"/>
            </a:srgb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10 Crosby Women's </a:t>
            </a:r>
            <a:endParaRPr lang="en-US" sz="1400" dirty="0" smtClean="0"/>
          </a:p>
          <a:p>
            <a:r>
              <a:rPr lang="en-US" sz="1400" dirty="0" smtClean="0"/>
              <a:t>Ynez </a:t>
            </a:r>
            <a:r>
              <a:rPr lang="en-US" sz="1400" dirty="0"/>
              <a:t>Pump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44583" y="3586210"/>
            <a:ext cx="1512168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400" dirty="0"/>
              <a:t>1883 by Wolverine Women's Maisie Oxford Tan/Taupe Leather/Suede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35785" y="3658218"/>
            <a:ext cx="1584176" cy="954107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1803 Women's 'Nome' Crocodile Dress Shoes Size </a:t>
            </a:r>
            <a:endParaRPr lang="en-US" sz="1400" dirty="0" smtClean="0"/>
          </a:p>
          <a:p>
            <a:r>
              <a:rPr lang="en-US" sz="1400" dirty="0" smtClean="0"/>
              <a:t>9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0" idx="2"/>
            <a:endCxn id="19" idx="0"/>
          </p:cNvCxnSpPr>
          <p:nvPr/>
        </p:nvCxnSpPr>
        <p:spPr>
          <a:xfrm>
            <a:off x="2372411" y="4866457"/>
            <a:ext cx="3889856" cy="193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19" idx="0"/>
          </p:cNvCxnSpPr>
          <p:nvPr/>
        </p:nvCxnSpPr>
        <p:spPr>
          <a:xfrm>
            <a:off x="5174585" y="4325454"/>
            <a:ext cx="1087682" cy="73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19" idx="0"/>
          </p:cNvCxnSpPr>
          <p:nvPr/>
        </p:nvCxnSpPr>
        <p:spPr>
          <a:xfrm flipH="1">
            <a:off x="6262267" y="4755761"/>
            <a:ext cx="738400" cy="304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19" idx="0"/>
          </p:cNvCxnSpPr>
          <p:nvPr/>
        </p:nvCxnSpPr>
        <p:spPr>
          <a:xfrm flipH="1">
            <a:off x="6262267" y="4612325"/>
            <a:ext cx="2465606" cy="448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37236" y="424178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74684" y="446600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100438" y="42337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7139" y="39279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04205" y="44101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9231304" y="4256228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623780" y="2342269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679639" y="2362074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47791" y="2364297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1675" y="236429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9629169" y="23620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73263" y="4251081"/>
            <a:ext cx="3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N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339" y="2871390"/>
            <a:ext cx="931942" cy="83565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5463" y="2955132"/>
            <a:ext cx="1071906" cy="8918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3885" y="2955132"/>
            <a:ext cx="982308" cy="82939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5523" y="2859225"/>
            <a:ext cx="1404268" cy="80828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0019" y="3024729"/>
            <a:ext cx="826290" cy="63348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560" y="3885200"/>
            <a:ext cx="1381692" cy="1535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0" name="Rectangle 49"/>
          <p:cNvSpPr/>
          <p:nvPr/>
        </p:nvSpPr>
        <p:spPr>
          <a:xfrm>
            <a:off x="10365847" y="2993075"/>
            <a:ext cx="2167086" cy="36933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lumMod val="20000"/>
                <a:lumOff val="80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Lyza Clog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53772" y="4063959"/>
            <a:ext cx="1407073" cy="73866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100MM Runway </a:t>
            </a:r>
            <a:endParaRPr lang="en-US" sz="1400" dirty="0" smtClean="0"/>
          </a:p>
          <a:p>
            <a:r>
              <a:rPr lang="en-US" sz="1400" dirty="0" smtClean="0"/>
              <a:t>Felt </a:t>
            </a:r>
            <a:r>
              <a:rPr lang="en-US" sz="1400" dirty="0"/>
              <a:t>Mule Sandals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153773" y="4828895"/>
            <a:ext cx="1407073" cy="73866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Lips Too Women's </a:t>
            </a:r>
          </a:p>
          <a:p>
            <a:r>
              <a:rPr lang="en-US" sz="1400" dirty="0" smtClean="0"/>
              <a:t>Casual Shoes 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5000"/>
          </a:blip>
          <a:stretch>
            <a:fillRect/>
          </a:stretch>
        </p:blipFill>
        <p:spPr>
          <a:xfrm>
            <a:off x="10413810" y="4015605"/>
            <a:ext cx="739962" cy="66351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68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52118" y="4866457"/>
            <a:ext cx="809876" cy="67381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46890" y="1941506"/>
            <a:ext cx="1013626" cy="10136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9560" y="1810911"/>
            <a:ext cx="1442547" cy="1442547"/>
          </a:xfrm>
          <a:prstGeom prst="rect">
            <a:avLst/>
          </a:prstGeom>
        </p:spPr>
      </p:pic>
      <p:sp>
        <p:nvSpPr>
          <p:cNvPr id="57" name="Double Bracket 56"/>
          <p:cNvSpPr/>
          <p:nvPr/>
        </p:nvSpPr>
        <p:spPr>
          <a:xfrm>
            <a:off x="1918704" y="1776718"/>
            <a:ext cx="8070505" cy="3889724"/>
          </a:xfrm>
          <a:prstGeom prst="bracketPair">
            <a:avLst>
              <a:gd name="adj" fmla="val 697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683869" y="3170711"/>
            <a:ext cx="251217" cy="601906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59"/>
          <p:cNvSpPr/>
          <p:nvPr/>
        </p:nvSpPr>
        <p:spPr>
          <a:xfrm rot="16200000">
            <a:off x="1562488" y="4381414"/>
            <a:ext cx="250934" cy="448175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own Arrow 60"/>
          <p:cNvSpPr/>
          <p:nvPr/>
        </p:nvSpPr>
        <p:spPr>
          <a:xfrm rot="16200000">
            <a:off x="10070892" y="3586408"/>
            <a:ext cx="271184" cy="326399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0365846" y="3404989"/>
            <a:ext cx="2194999" cy="307777"/>
          </a:xfrm>
          <a:prstGeom prst="rect">
            <a:avLst/>
          </a:prstGeom>
          <a:solidFill>
            <a:schemeClr val="accent2">
              <a:lumMod val="20000"/>
              <a:lumOff val="80000"/>
              <a:alpha val="57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 sz="1400" i="1" dirty="0" smtClean="0"/>
              <a:t>Lyza Clog</a:t>
            </a:r>
            <a:r>
              <a:rPr lang="en-US" sz="1400" i="1" dirty="0" smtClean="0">
                <a:solidFill>
                  <a:srgbClr val="FF0000"/>
                </a:solidFill>
              </a:rPr>
              <a:t> is </a:t>
            </a:r>
            <a:r>
              <a:rPr lang="en-US" sz="1400" b="1" i="1" dirty="0" smtClean="0">
                <a:solidFill>
                  <a:srgbClr val="FF0000"/>
                </a:solidFill>
              </a:rPr>
              <a:t>unavailable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365847" y="3749699"/>
            <a:ext cx="219499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More in “Comfort” Shoes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6103" y="1637148"/>
            <a:ext cx="121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Merchants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0476749" y="1626245"/>
            <a:ext cx="1953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 typical end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32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606990" y="2462195"/>
            <a:ext cx="2100506" cy="1224136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151605"/>
              </p:ext>
            </p:extLst>
          </p:nvPr>
        </p:nvGraphicFramePr>
        <p:xfrm>
          <a:off x="285532" y="1326951"/>
          <a:ext cx="7429500" cy="46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628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041296"/>
              </p:ext>
            </p:extLst>
          </p:nvPr>
        </p:nvGraphicFramePr>
        <p:xfrm>
          <a:off x="374650" y="1290042"/>
          <a:ext cx="8394700" cy="484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1214430" y="2598902"/>
            <a:ext cx="2447487" cy="10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924551"/>
              </p:ext>
            </p:extLst>
          </p:nvPr>
        </p:nvGraphicFramePr>
        <p:xfrm>
          <a:off x="296368" y="932392"/>
          <a:ext cx="8636000" cy="454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1367829" y="1881468"/>
            <a:ext cx="3586729" cy="1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4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228116"/>
              </p:ext>
            </p:extLst>
          </p:nvPr>
        </p:nvGraphicFramePr>
        <p:xfrm>
          <a:off x="0" y="57152"/>
          <a:ext cx="53975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630314"/>
              </p:ext>
            </p:extLst>
          </p:nvPr>
        </p:nvGraphicFramePr>
        <p:xfrm>
          <a:off x="0" y="2397591"/>
          <a:ext cx="539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6717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640493"/>
              </p:ext>
            </p:extLst>
          </p:nvPr>
        </p:nvGraphicFramePr>
        <p:xfrm>
          <a:off x="0" y="15083"/>
          <a:ext cx="61976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096372"/>
              </p:ext>
            </p:extLst>
          </p:nvPr>
        </p:nvGraphicFramePr>
        <p:xfrm>
          <a:off x="0" y="2271186"/>
          <a:ext cx="6248400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437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171381"/>
              </p:ext>
            </p:extLst>
          </p:nvPr>
        </p:nvGraphicFramePr>
        <p:xfrm>
          <a:off x="0" y="0"/>
          <a:ext cx="47371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400325"/>
              </p:ext>
            </p:extLst>
          </p:nvPr>
        </p:nvGraphicFramePr>
        <p:xfrm>
          <a:off x="0" y="2129171"/>
          <a:ext cx="4711700" cy="417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00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120</Words>
  <Application>Microsoft Macintosh PowerPoint</Application>
  <PresentationFormat>Custom</PresentationFormat>
  <Paragraphs>51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Rakuten 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 Pradipto</dc:creator>
  <cp:lastModifiedBy>Das Pradipto</cp:lastModifiedBy>
  <cp:revision>52</cp:revision>
  <dcterms:created xsi:type="dcterms:W3CDTF">2016-06-25T15:14:35Z</dcterms:created>
  <dcterms:modified xsi:type="dcterms:W3CDTF">2016-06-28T13:28:12Z</dcterms:modified>
</cp:coreProperties>
</file>