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368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March-results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5603272"/>
        <c:axId val="2020261736"/>
        <c:axId val="0"/>
      </c:bar3DChart>
      <c:catAx>
        <c:axId val="2105603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0261736"/>
        <c:crosses val="autoZero"/>
        <c:auto val="1"/>
        <c:lblAlgn val="ctr"/>
        <c:lblOffset val="100"/>
        <c:noMultiLvlLbl val="0"/>
      </c:catAx>
      <c:valAx>
        <c:axId val="2020261736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2105603272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93177363620914"/>
          <c:y val="0.0334190231362468"/>
          <c:w val="0.420883049731143"/>
          <c:h val="0.343466402839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'list price improvements'!$A$2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  <a:alpha val="87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improvements'!$B$2:$G$2</c:f>
              <c:numCache>
                <c:formatCode>General</c:formatCode>
                <c:ptCount val="6"/>
                <c:pt idx="0">
                  <c:v>85.468</c:v>
                </c:pt>
                <c:pt idx="1">
                  <c:v>87.341</c:v>
                </c:pt>
                <c:pt idx="2">
                  <c:v>86.964</c:v>
                </c:pt>
                <c:pt idx="3">
                  <c:v>89.1468</c:v>
                </c:pt>
                <c:pt idx="4">
                  <c:v>90.60820000000001</c:v>
                </c:pt>
                <c:pt idx="5">
                  <c:v>91.7336</c:v>
                </c:pt>
              </c:numCache>
            </c:numRef>
          </c:val>
        </c:ser>
        <c:ser>
          <c:idx val="1"/>
          <c:order val="1"/>
          <c:tx>
            <c:strRef>
              <c:f>'list price improvements'!$A$3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86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improvements'!$B$3:$G$3</c:f>
              <c:numCache>
                <c:formatCode>General</c:formatCode>
                <c:ptCount val="6"/>
                <c:pt idx="0">
                  <c:v>85.468</c:v>
                </c:pt>
                <c:pt idx="1">
                  <c:v>87.3655</c:v>
                </c:pt>
                <c:pt idx="2">
                  <c:v>86.978</c:v>
                </c:pt>
                <c:pt idx="3">
                  <c:v>89.15140000000001</c:v>
                </c:pt>
                <c:pt idx="4">
                  <c:v>90.6119</c:v>
                </c:pt>
                <c:pt idx="5">
                  <c:v>91.7276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786920"/>
        <c:axId val="-2081797176"/>
      </c:barChart>
      <c:catAx>
        <c:axId val="-2081786920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3975" dist="63500" dir="1680000" algn="tl" rotWithShape="0">
              <a:schemeClr val="bg1">
                <a:lumMod val="75000"/>
                <a:alpha val="47000"/>
              </a:schemeClr>
            </a:outerShdw>
            <a:softEdge rad="38100"/>
          </a:effectLst>
        </c:spPr>
        <c:txPr>
          <a:bodyPr rot="-5400000" vert="horz" lIns="2">
            <a:spAutoFit/>
          </a:bodyPr>
          <a:lstStyle/>
          <a:p>
            <a:pPr>
              <a:defRPr sz="1600">
                <a:effectLst/>
              </a:defRPr>
            </a:pPr>
            <a:endParaRPr lang="en-US"/>
          </a:p>
        </c:txPr>
        <c:crossAx val="-2081797176"/>
        <c:crosses val="autoZero"/>
        <c:auto val="1"/>
        <c:lblAlgn val="ctr"/>
        <c:lblOffset val="100"/>
        <c:noMultiLvlLbl val="0"/>
      </c:catAx>
      <c:valAx>
        <c:axId val="-2081797176"/>
        <c:scaling>
          <c:orientation val="minMax"/>
        </c:scaling>
        <c:delete val="0"/>
        <c:axPos val="l"/>
        <c:majorGridlines>
          <c:spPr>
            <a:ln w="1270">
              <a:solidFill>
                <a:schemeClr val="bg1">
                  <a:lumMod val="85000"/>
                  <a:alpha val="86000"/>
                </a:schemeClr>
              </a:solidFill>
              <a:prstDash val="sysDot"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400"/>
            </a:pPr>
            <a:endParaRPr lang="en-US"/>
          </a:p>
        </c:txPr>
        <c:crossAx val="-2081786920"/>
        <c:crosses val="autoZero"/>
        <c:crossBetween val="between"/>
        <c:majorUnit val="2.0"/>
      </c:valAx>
      <c:spPr>
        <a:solidFill>
          <a:schemeClr val="bg1">
            <a:lumMod val="95000"/>
          </a:schemeClr>
        </a:solidFill>
        <a:effectLst/>
      </c:spPr>
    </c:plotArea>
    <c:legend>
      <c:legendPos val="r"/>
      <c:layout>
        <c:manualLayout>
          <c:xMode val="edge"/>
          <c:yMode val="edge"/>
          <c:x val="0.0554066275423437"/>
          <c:y val="0.0350040798009057"/>
          <c:w val="0.224562898738781"/>
          <c:h val="0.095580147688792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2333608"/>
        <c:axId val="-2081930424"/>
        <c:axId val="0"/>
      </c:bar3DChart>
      <c:catAx>
        <c:axId val="-208233360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1930424"/>
        <c:crosses val="autoZero"/>
        <c:auto val="1"/>
        <c:lblAlgn val="ctr"/>
        <c:lblOffset val="100"/>
        <c:noMultiLvlLbl val="0"/>
      </c:catAx>
      <c:valAx>
        <c:axId val="-2081930424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-2082333608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81.67599999999996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81.67599999999996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665064"/>
        <c:axId val="-2069000792"/>
      </c:barChart>
      <c:catAx>
        <c:axId val="-206966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chemeClr val="bg1">
                <a:lumMod val="50000"/>
                <a:alpha val="13000"/>
              </a:scheme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400" kern="1200" cap="none" spc="0" baseline="0">
                <a:solidFill>
                  <a:schemeClr val="tx1"/>
                </a:solidFill>
              </a:defRPr>
            </a:pPr>
            <a:endParaRPr lang="en-US"/>
          </a:p>
        </c:txPr>
        <c:crossAx val="-2069000792"/>
        <c:crosses val="autoZero"/>
        <c:auto val="1"/>
        <c:lblAlgn val="ctr"/>
        <c:lblOffset val="100"/>
        <c:noMultiLvlLbl val="0"/>
      </c:catAx>
      <c:valAx>
        <c:axId val="-2069000792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noFill/>
          <a:effectLst/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69665064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1334529874942"/>
          <c:y val="0.122350547661989"/>
          <c:w val="0.412617531264474"/>
          <c:h val="0.0865838208771389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92867068087"/>
          <c:y val="0.0587563976377953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486776"/>
        <c:axId val="-2081498760"/>
      </c:barChart>
      <c:catAx>
        <c:axId val="-2081486776"/>
        <c:scaling>
          <c:orientation val="minMax"/>
        </c:scaling>
        <c:delete val="1"/>
        <c:axPos val="b"/>
        <c:majorTickMark val="in"/>
        <c:minorTickMark val="none"/>
        <c:tickLblPos val="nextTo"/>
        <c:crossAx val="-2081498760"/>
        <c:crosses val="autoZero"/>
        <c:auto val="1"/>
        <c:lblAlgn val="ctr"/>
        <c:lblOffset val="100"/>
        <c:noMultiLvlLbl val="0"/>
      </c:catAx>
      <c:valAx>
        <c:axId val="-2081498760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486776"/>
        <c:crosses val="autoZero"/>
        <c:crossBetween val="between"/>
        <c:majorUnit val="50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62826163123"/>
          <c:y val="0.0279997375328084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575544"/>
        <c:axId val="-2081580104"/>
      </c:barChart>
      <c:catAx>
        <c:axId val="-2081575544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1580104"/>
        <c:crosses val="autoZero"/>
        <c:auto val="1"/>
        <c:lblAlgn val="ctr"/>
        <c:lblOffset val="100"/>
        <c:noMultiLvlLbl val="0"/>
      </c:catAx>
      <c:valAx>
        <c:axId val="-2081580104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5755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65128436814"/>
          <c:y val="0.0488898964876581"/>
          <c:w val="0.883044242932748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AmazonJDatasetStats!$E$1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631752"/>
        <c:axId val="-2081633240"/>
      </c:barChart>
      <c:catAx>
        <c:axId val="-2081631752"/>
        <c:scaling>
          <c:orientation val="minMax"/>
        </c:scaling>
        <c:delete val="1"/>
        <c:axPos val="b"/>
        <c:majorTickMark val="in"/>
        <c:minorTickMark val="none"/>
        <c:tickLblPos val="nextTo"/>
        <c:crossAx val="-2081633240"/>
        <c:crosses val="autoZero"/>
        <c:auto val="1"/>
        <c:lblAlgn val="ctr"/>
        <c:lblOffset val="100"/>
        <c:noMultiLvlLbl val="0"/>
      </c:catAx>
      <c:valAx>
        <c:axId val="-2081633240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6317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5646885602714"/>
          <c:y val="0.0256878325989068"/>
          <c:w val="0.877051885282632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AmazonJDatasetStats!$D$1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5.655575245367743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662680"/>
        <c:axId val="-2081667304"/>
      </c:barChart>
      <c:catAx>
        <c:axId val="-2081662680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1667304"/>
        <c:crosses val="autoZero"/>
        <c:auto val="1"/>
        <c:lblAlgn val="ctr"/>
        <c:lblOffset val="100"/>
        <c:noMultiLvlLbl val="0"/>
      </c:catAx>
      <c:valAx>
        <c:axId val="-2081667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6626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60893795782"/>
          <c:y val="0.0582910024966391"/>
          <c:w val="0.728907480314961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706696"/>
        <c:axId val="-2081716248"/>
      </c:barChart>
      <c:catAx>
        <c:axId val="-2081706696"/>
        <c:scaling>
          <c:orientation val="minMax"/>
        </c:scaling>
        <c:delete val="1"/>
        <c:axPos val="b"/>
        <c:majorTickMark val="in"/>
        <c:minorTickMark val="none"/>
        <c:tickLblPos val="nextTo"/>
        <c:crossAx val="-2081716248"/>
        <c:crosses val="autoZero"/>
        <c:auto val="1"/>
        <c:lblAlgn val="ctr"/>
        <c:lblOffset val="100"/>
        <c:noMultiLvlLbl val="0"/>
      </c:catAx>
      <c:valAx>
        <c:axId val="-2081716248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7066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123522295562"/>
          <c:y val="0.0312770744082522"/>
          <c:w val="0.743365821650342"/>
          <c:h val="0.402536438264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745672"/>
        <c:axId val="-2081751240"/>
      </c:barChart>
      <c:catAx>
        <c:axId val="-2081745672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1751240"/>
        <c:crosses val="autoZero"/>
        <c:auto val="1"/>
        <c:lblAlgn val="ctr"/>
        <c:lblOffset val="100"/>
        <c:noMultiLvlLbl val="0"/>
      </c:catAx>
      <c:valAx>
        <c:axId val="-2081751240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17456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0.12198</cdr:x>
      <cdr:y>0.73535</cdr:y>
    </cdr:from>
    <cdr:to>
      <cdr:x>0.18613</cdr:x>
      <cdr:y>0.86719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40838" y="3604829"/>
          <a:ext cx="652643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>
              <a:solidFill>
                <a:srgbClr val="376092"/>
              </a:solidFill>
            </a:rPr>
            <a:t>Feb </a:t>
          </a:r>
        </a:p>
        <a:p xmlns:a="http://schemas.openxmlformats.org/drawingml/2006/main">
          <a:pPr algn="ctr"/>
          <a:r>
            <a:rPr lang="en-US" dirty="0" smtClean="0">
              <a:solidFill>
                <a:srgbClr val="376092"/>
              </a:solidFill>
            </a:rPr>
            <a:t>2015</a:t>
          </a:r>
          <a:endParaRPr lang="en-US" dirty="0">
            <a:solidFill>
              <a:srgbClr val="37609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AmazonJ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68" idx="0"/>
            <a:endCxn id="14" idx="0"/>
          </p:cNvCxnSpPr>
          <p:nvPr/>
        </p:nvCxnSpPr>
        <p:spPr>
          <a:xfrm>
            <a:off x="9020356" y="1982229"/>
            <a:ext cx="616814" cy="586577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39143" y="1976931"/>
            <a:ext cx="1450572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Women’s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Comfort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78901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411" y="2568806"/>
            <a:ext cx="88332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Sneakers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336971"/>
            <a:ext cx="1416938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764429" y="2336971"/>
            <a:ext cx="578201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4764429" y="2336971"/>
            <a:ext cx="1977646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4764429" y="2336971"/>
            <a:ext cx="3695630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37236" y="42417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3263" y="4251081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04989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 i="1" dirty="0" smtClean="0"/>
              <a:t>Lyza Clog</a:t>
            </a:r>
            <a:r>
              <a:rPr lang="en-US" sz="1400" i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49699"/>
            <a:ext cx="219499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More Women’s Comfort Shoes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5950110" y="1997094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403541" y="1982229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Girl’s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9655" y="19955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0" idx="0"/>
            <a:endCxn id="67" idx="0"/>
          </p:cNvCxnSpPr>
          <p:nvPr/>
        </p:nvCxnSpPr>
        <p:spPr>
          <a:xfrm>
            <a:off x="5508771" y="1416678"/>
            <a:ext cx="1058154" cy="58041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70" idx="0"/>
          </p:cNvCxnSpPr>
          <p:nvPr/>
        </p:nvCxnSpPr>
        <p:spPr>
          <a:xfrm>
            <a:off x="5508771" y="1416678"/>
            <a:ext cx="2292904" cy="578899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0"/>
            <a:endCxn id="68" idx="0"/>
          </p:cNvCxnSpPr>
          <p:nvPr/>
        </p:nvCxnSpPr>
        <p:spPr>
          <a:xfrm>
            <a:off x="5508771" y="1416678"/>
            <a:ext cx="3511585" cy="565551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 flipH="1">
            <a:off x="4764429" y="1416678"/>
            <a:ext cx="744342" cy="560253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18062" y="1416678"/>
            <a:ext cx="1381418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32742"/>
              </p:ext>
            </p:extLst>
          </p:nvPr>
        </p:nvGraphicFramePr>
        <p:xfrm>
          <a:off x="0" y="32753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060363" y="975351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87328"/>
              </p:ext>
            </p:extLst>
          </p:nvPr>
        </p:nvGraphicFramePr>
        <p:xfrm>
          <a:off x="0" y="0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598753"/>
              </p:ext>
            </p:extLst>
          </p:nvPr>
        </p:nvGraphicFramePr>
        <p:xfrm>
          <a:off x="0" y="2011947"/>
          <a:ext cx="54229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22764"/>
              </p:ext>
            </p:extLst>
          </p:nvPr>
        </p:nvGraphicFramePr>
        <p:xfrm>
          <a:off x="0" y="32084"/>
          <a:ext cx="6197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956478"/>
              </p:ext>
            </p:extLst>
          </p:nvPr>
        </p:nvGraphicFramePr>
        <p:xfrm>
          <a:off x="0" y="2210468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11305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40360"/>
              </p:ext>
            </p:extLst>
          </p:nvPr>
        </p:nvGraphicFramePr>
        <p:xfrm>
          <a:off x="25400" y="1864227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91056"/>
              </p:ext>
            </p:extLst>
          </p:nvPr>
        </p:nvGraphicFramePr>
        <p:xfrm>
          <a:off x="133681" y="173789"/>
          <a:ext cx="101727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1876" y="377861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76092"/>
                </a:solidFill>
              </a:rPr>
              <a:t>Dec </a:t>
            </a:r>
          </a:p>
          <a:p>
            <a:pPr algn="ctr"/>
            <a:r>
              <a:rPr lang="en-US" dirty="0" smtClean="0">
                <a:solidFill>
                  <a:srgbClr val="376092"/>
                </a:solidFill>
              </a:rPr>
              <a:t>2015</a:t>
            </a:r>
            <a:endParaRPr lang="en-US" dirty="0">
              <a:solidFill>
                <a:srgbClr val="37609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4519" y="2072108"/>
            <a:ext cx="0" cy="23528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8404" y="4424949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8404" y="2072108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129</Words>
  <Application>Microsoft Macintosh PowerPoint</Application>
  <PresentationFormat>Custom</PresentationFormat>
  <Paragraphs>60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69</cp:revision>
  <dcterms:created xsi:type="dcterms:W3CDTF">2016-06-25T15:14:35Z</dcterms:created>
  <dcterms:modified xsi:type="dcterms:W3CDTF">2016-06-30T18:23:14Z</dcterms:modified>
</cp:coreProperties>
</file>