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8016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2C5"/>
    <a:srgbClr val="F4F1D4"/>
    <a:srgbClr val="EEE2F7"/>
    <a:srgbClr val="D3ECE7"/>
    <a:srgbClr val="ECE6D5"/>
    <a:srgbClr val="E5FDE5"/>
    <a:srgbClr val="D3F3EE"/>
    <a:srgbClr val="FF0000"/>
    <a:srgbClr val="FF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120" y="-368"/>
      </p:cViewPr>
      <p:guideLst>
        <p:guide orient="horz" pos="2160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March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resentations:internal:Company-presentations:03-31-2016-Runar-tech-talk:props:03-21-2016-result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Ebates-COLING-2016-resul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pradipto.das:research:RIT-Boston:papers:conferences:publications:coling2016:props:data-distributions-curren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Sheet1!$A$5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Sheet1!$B$5</c:f>
              <c:numCache>
                <c:formatCode>General</c:formatCode>
                <c:ptCount val="1"/>
                <c:pt idx="0">
                  <c:v>1.74874E6</c:v>
                </c:pt>
              </c:numCache>
            </c:numRef>
          </c:val>
        </c:ser>
        <c:ser>
          <c:idx val="1"/>
          <c:order val="1"/>
          <c:tx>
            <c:strRef>
              <c:f>Sheet1!$A$6</c:f>
              <c:strCache>
                <c:ptCount val="1"/>
                <c:pt idx="0">
                  <c:v>Home, Furniture and Patio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Sheet1!$B$6</c:f>
              <c:numCache>
                <c:formatCode>General</c:formatCode>
                <c:ptCount val="1"/>
                <c:pt idx="0">
                  <c:v>1.4330825E7</c:v>
                </c:pt>
              </c:numCache>
            </c:numRef>
          </c:val>
        </c:ser>
        <c:ser>
          <c:idx val="2"/>
          <c:order val="2"/>
          <c:tx>
            <c:strRef>
              <c:f>Sheet1!$A$7</c:f>
              <c:strCache>
                <c:ptCount val="1"/>
                <c:pt idx="0">
                  <c:v>Jewelry Watches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Sheet1!$B$7</c:f>
              <c:numCache>
                <c:formatCode>General</c:formatCode>
                <c:ptCount val="1"/>
                <c:pt idx="0">
                  <c:v>1.30577E6</c:v>
                </c:pt>
              </c:numCache>
            </c:numRef>
          </c:val>
        </c:ser>
        <c:ser>
          <c:idx val="3"/>
          <c:order val="3"/>
          <c:tx>
            <c:strRef>
              <c:f>Sheet1!$A$8</c:f>
              <c:strCache>
                <c:ptCount val="1"/>
                <c:pt idx="0">
                  <c:v>Bag, Handbags and Accessories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Sheet1!$B$8</c:f>
              <c:numCache>
                <c:formatCode>General</c:formatCode>
                <c:ptCount val="1"/>
                <c:pt idx="0">
                  <c:v>867448.0</c:v>
                </c:pt>
              </c:numCache>
            </c:numRef>
          </c:val>
        </c:ser>
        <c:ser>
          <c:idx val="4"/>
          <c:order val="4"/>
          <c:tx>
            <c:strRef>
              <c:f>Sheet1!$A$9</c:f>
              <c:strCache>
                <c:ptCount val="1"/>
                <c:pt idx="0">
                  <c:v>Health, Beauty and 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Sheet1!$B$9</c:f>
              <c:numCache>
                <c:formatCode>General</c:formatCode>
                <c:ptCount val="1"/>
                <c:pt idx="0">
                  <c:v>2.979519E6</c:v>
                </c:pt>
              </c:numCache>
            </c:numRef>
          </c:val>
        </c:ser>
        <c:ser>
          <c:idx val="5"/>
          <c:order val="5"/>
          <c:tx>
            <c:strRef>
              <c:f>Sheet1!$A$10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Sheet1!$B$10</c:f>
              <c:numCache>
                <c:formatCode>General</c:formatCode>
                <c:ptCount val="1"/>
                <c:pt idx="0">
                  <c:v>1.025685E6</c:v>
                </c:pt>
              </c:numCache>
            </c:numRef>
          </c:val>
        </c:ser>
        <c:ser>
          <c:idx val="6"/>
          <c:order val="6"/>
          <c:tx>
            <c:strRef>
              <c:f>Sheet1!$A$11</c:f>
              <c:strCache>
                <c:ptCount val="1"/>
                <c:pt idx="0">
                  <c:v>Electronics and 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Sheet1!$B$11</c:f>
              <c:numCache>
                <c:formatCode>General</c:formatCode>
                <c:ptCount val="1"/>
                <c:pt idx="0">
                  <c:v>3.693035E6</c:v>
                </c:pt>
              </c:numCache>
            </c:numRef>
          </c:val>
        </c:ser>
        <c:ser>
          <c:idx val="7"/>
          <c:order val="7"/>
          <c:tx>
            <c:strRef>
              <c:f>Sheet1!$A$12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Sheet1!$B$12</c:f>
              <c:numCache>
                <c:formatCode>General</c:formatCode>
                <c:ptCount val="1"/>
                <c:pt idx="0">
                  <c:v>2.191533E6</c:v>
                </c:pt>
              </c:numCache>
            </c:numRef>
          </c:val>
        </c:ser>
        <c:ser>
          <c:idx val="8"/>
          <c:order val="8"/>
          <c:tx>
            <c:strRef>
              <c:f>Sheet1!$A$13</c:f>
              <c:strCache>
                <c:ptCount val="1"/>
                <c:pt idx="0">
                  <c:v>Sports 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Sheet1!$B$13</c:f>
              <c:numCache>
                <c:formatCode>General</c:formatCode>
                <c:ptCount val="1"/>
                <c:pt idx="0">
                  <c:v>1.412203E6</c:v>
                </c:pt>
              </c:numCache>
            </c:numRef>
          </c:val>
        </c:ser>
        <c:ser>
          <c:idx val="9"/>
          <c:order val="9"/>
          <c:tx>
            <c:strRef>
              <c:f>Sheet1!$A$14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Sheet1!$B$14</c:f>
              <c:numCache>
                <c:formatCode>General</c:formatCode>
                <c:ptCount val="1"/>
                <c:pt idx="0">
                  <c:v>4.68113E6</c:v>
                </c:pt>
              </c:numCache>
            </c:numRef>
          </c:val>
        </c:ser>
        <c:ser>
          <c:idx val="10"/>
          <c:order val="10"/>
          <c:tx>
            <c:strRef>
              <c:f>Sheet1!$A$15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Sheet1!$B$15</c:f>
              <c:numCache>
                <c:formatCode>General</c:formatCode>
                <c:ptCount val="1"/>
                <c:pt idx="0">
                  <c:v>2.693015E6</c:v>
                </c:pt>
              </c:numCache>
            </c:numRef>
          </c:val>
        </c:ser>
        <c:ser>
          <c:idx val="11"/>
          <c:order val="11"/>
          <c:tx>
            <c:strRef>
              <c:f>Sheet1!$A$16</c:f>
              <c:strCache>
                <c:ptCount val="1"/>
                <c:pt idx="0">
                  <c:v>Baby Products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Sheet1!$B$16</c:f>
              <c:numCache>
                <c:formatCode>General</c:formatCode>
                <c:ptCount val="1"/>
                <c:pt idx="0">
                  <c:v>169790.0</c:v>
                </c:pt>
              </c:numCache>
            </c:numRef>
          </c:val>
        </c:ser>
        <c:ser>
          <c:idx val="12"/>
          <c:order val="12"/>
          <c:tx>
            <c:strRef>
              <c:f>Sheet1!$A$17</c:f>
              <c:strCache>
                <c:ptCount val="1"/>
                <c:pt idx="0">
                  <c:v>Baby Kids Clothes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Sheet1!$B$17</c:f>
              <c:numCache>
                <c:formatCode>General</c:formatCode>
                <c:ptCount val="1"/>
                <c:pt idx="0">
                  <c:v>769801.0</c:v>
                </c:pt>
              </c:numCache>
            </c:numRef>
          </c:val>
        </c:ser>
        <c:ser>
          <c:idx val="13"/>
          <c:order val="13"/>
          <c:tx>
            <c:strRef>
              <c:f>Sheet1!$A$18</c:f>
              <c:strCache>
                <c:ptCount val="1"/>
                <c:pt idx="0">
                  <c:v>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Sheet1!$B$18</c:f>
              <c:numCache>
                <c:formatCode>General</c:formatCode>
                <c:ptCount val="1"/>
                <c:pt idx="0">
                  <c:v>570766.0</c:v>
                </c:pt>
              </c:numCache>
            </c:numRef>
          </c:val>
        </c:ser>
        <c:ser>
          <c:idx val="14"/>
          <c:order val="14"/>
          <c:tx>
            <c:strRef>
              <c:f>Sheet1!$A$19</c:f>
              <c:strCache>
                <c:ptCount val="1"/>
                <c:pt idx="0">
                  <c:v>Women's Clothing</c:v>
                </c:pt>
              </c:strCache>
            </c:strRef>
          </c:tx>
          <c:invertIfNegative val="0"/>
          <c:cat>
            <c:strRef>
              <c:f>Sheet1!$B$4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Sheet1!$B$19</c:f>
              <c:numCache>
                <c:formatCode>General</c:formatCode>
                <c:ptCount val="1"/>
                <c:pt idx="0">
                  <c:v>799571.0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0791048"/>
        <c:axId val="-2083062312"/>
        <c:axId val="0"/>
      </c:bar3DChart>
      <c:catAx>
        <c:axId val="-208079104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2083062312"/>
        <c:crosses val="autoZero"/>
        <c:auto val="1"/>
        <c:lblAlgn val="ctr"/>
        <c:lblOffset val="100"/>
        <c:noMultiLvlLbl val="0"/>
      </c:catAx>
      <c:valAx>
        <c:axId val="-2083062312"/>
        <c:scaling>
          <c:orientation val="minMax"/>
          <c:max val="1.505E7"/>
          <c:min val="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600"/>
            </a:pPr>
            <a:endParaRPr lang="en-US"/>
          </a:p>
        </c:txPr>
        <c:crossAx val="-2080791048"/>
        <c:crosses val="autoZero"/>
        <c:crossBetween val="between"/>
        <c:majorUnit val="1.0E6"/>
        <c:dispUnits>
          <c:builtInUnit val="millions"/>
          <c:dispUnitsLbl>
            <c:layout>
              <c:manualLayout>
                <c:xMode val="edge"/>
                <c:yMode val="edge"/>
                <c:x val="0.0572152903963927"/>
                <c:y val="0.0707709613221424"/>
              </c:manualLayout>
            </c:layout>
            <c:txPr>
              <a:bodyPr/>
              <a:lstStyle/>
              <a:p>
                <a:pPr>
                  <a:defRPr sz="16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83662023016354"/>
          <c:y val="0.082770831530674"/>
          <c:w val="0.342038548131559"/>
          <c:h val="0.783268581811889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493177363620914"/>
          <c:y val="0.0334190231362468"/>
          <c:w val="0.420883049731143"/>
          <c:h val="0.3434664028395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'list price improvements'!$A$2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  <a:alpha val="87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words]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improvements'!$B$2:$G$2</c:f>
              <c:numCache>
                <c:formatCode>General</c:formatCode>
                <c:ptCount val="6"/>
                <c:pt idx="0">
                  <c:v>85.468</c:v>
                </c:pt>
                <c:pt idx="1">
                  <c:v>87.341</c:v>
                </c:pt>
                <c:pt idx="2">
                  <c:v>86.964</c:v>
                </c:pt>
                <c:pt idx="3">
                  <c:v>89.1468</c:v>
                </c:pt>
                <c:pt idx="4">
                  <c:v>90.60820000000001</c:v>
                </c:pt>
                <c:pt idx="5">
                  <c:v>91.7336</c:v>
                </c:pt>
              </c:numCache>
            </c:numRef>
          </c:val>
        </c:ser>
        <c:ser>
          <c:idx val="1"/>
          <c:order val="1"/>
          <c:tx>
            <c:strRef>
              <c:f>'list price improvements'!$A$3</c:f>
              <c:strCache>
                <c:ptCount val="1"/>
                <c:pt idx="0">
                  <c:v>F1</c:v>
                </c:pt>
              </c:strCache>
            </c:strRef>
          </c:tx>
          <c:spPr>
            <a:solidFill>
              <a:schemeClr val="accent4">
                <a:lumMod val="40000"/>
                <a:lumOff val="60000"/>
                <a:alpha val="86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'list price improvements'!$B$1:$G$1</c:f>
              <c:strCache>
                <c:ptCount val="6"/>
                <c:pt idx="0">
                  <c:v>title words</c:v>
                </c:pt>
                <c:pt idx="1">
                  <c:v>title words</c:v>
                </c:pt>
                <c:pt idx="2">
                  <c:v>title words [remove rare &amp; stop words]</c:v>
                </c:pt>
                <c:pt idx="3">
                  <c:v>title words with breadcrumb leaves [remove rare &amp; stop words]</c:v>
                </c:pt>
                <c:pt idx="4">
                  <c:v>title words with list prices [remove rare &amp; stop words]</c:v>
                </c:pt>
                <c:pt idx="5">
                  <c:v>title words with breadcrumb leaves &amp; list prices [remove rare &amp; stop words]</c:v>
                </c:pt>
              </c:strCache>
            </c:strRef>
          </c:cat>
          <c:val>
            <c:numRef>
              <c:f>'list price improvements'!$B$3:$G$3</c:f>
              <c:numCache>
                <c:formatCode>General</c:formatCode>
                <c:ptCount val="6"/>
                <c:pt idx="0">
                  <c:v>85.468</c:v>
                </c:pt>
                <c:pt idx="1">
                  <c:v>87.3655</c:v>
                </c:pt>
                <c:pt idx="2">
                  <c:v>86.978</c:v>
                </c:pt>
                <c:pt idx="3">
                  <c:v>89.15140000000001</c:v>
                </c:pt>
                <c:pt idx="4">
                  <c:v>90.6119</c:v>
                </c:pt>
                <c:pt idx="5">
                  <c:v>91.7276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731080"/>
        <c:axId val="-2064476648"/>
      </c:barChart>
      <c:catAx>
        <c:axId val="-2063731080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3975" dist="63500" dir="1680000" algn="tl" rotWithShape="0">
              <a:schemeClr val="bg1">
                <a:lumMod val="75000"/>
                <a:alpha val="47000"/>
              </a:schemeClr>
            </a:outerShdw>
            <a:softEdge rad="38100"/>
          </a:effectLst>
        </c:spPr>
        <c:txPr>
          <a:bodyPr rot="-5400000" vert="horz" lIns="2">
            <a:spAutoFit/>
          </a:bodyPr>
          <a:lstStyle/>
          <a:p>
            <a:pPr>
              <a:defRPr sz="1400">
                <a:effectLst/>
              </a:defRPr>
            </a:pPr>
            <a:endParaRPr lang="en-US"/>
          </a:p>
        </c:txPr>
        <c:crossAx val="-2064476648"/>
        <c:crosses val="autoZero"/>
        <c:auto val="1"/>
        <c:lblAlgn val="ctr"/>
        <c:lblOffset val="100"/>
        <c:noMultiLvlLbl val="0"/>
      </c:catAx>
      <c:valAx>
        <c:axId val="-2064476648"/>
        <c:scaling>
          <c:orientation val="minMax"/>
        </c:scaling>
        <c:delete val="0"/>
        <c:axPos val="l"/>
        <c:majorGridlines>
          <c:spPr>
            <a:ln w="1270">
              <a:solidFill>
                <a:schemeClr val="bg1">
                  <a:lumMod val="85000"/>
                  <a:alpha val="86000"/>
                </a:schemeClr>
              </a:solidFill>
              <a:prstDash val="sysDot"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effectLst/>
        </c:spPr>
        <c:txPr>
          <a:bodyPr/>
          <a:lstStyle/>
          <a:p>
            <a:pPr>
              <a:defRPr sz="1400"/>
            </a:pPr>
            <a:endParaRPr lang="en-US"/>
          </a:p>
        </c:txPr>
        <c:crossAx val="-2063731080"/>
        <c:crosses val="autoZero"/>
        <c:crossBetween val="between"/>
        <c:majorUnit val="2.0"/>
      </c:valAx>
      <c:spPr>
        <a:solidFill>
          <a:schemeClr val="bg1">
            <a:lumMod val="95000"/>
          </a:schemeClr>
        </a:solidFill>
        <a:effectLst/>
      </c:spPr>
    </c:plotArea>
    <c:legend>
      <c:legendPos val="r"/>
      <c:layout>
        <c:manualLayout>
          <c:xMode val="edge"/>
          <c:yMode val="edge"/>
          <c:x val="0.0554066275423437"/>
          <c:y val="0.0350040798009057"/>
          <c:w val="0.224562898738781"/>
          <c:h val="0.0955801476887928"/>
        </c:manualLayout>
      </c:layout>
      <c:overlay val="0"/>
      <c:txPr>
        <a:bodyPr/>
        <a:lstStyle/>
        <a:p>
          <a:pPr>
            <a:defRPr sz="18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'Level-0'!$A$21</c:f>
              <c:strCache>
                <c:ptCount val="1"/>
                <c:pt idx="0">
                  <c:v>Toys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'Level-0'!$B$21</c:f>
              <c:numCache>
                <c:formatCode>General</c:formatCode>
                <c:ptCount val="1"/>
                <c:pt idx="0">
                  <c:v>3.41914E6</c:v>
                </c:pt>
              </c:numCache>
            </c:numRef>
          </c:val>
        </c:ser>
        <c:ser>
          <c:idx val="1"/>
          <c:order val="1"/>
          <c:tx>
            <c:strRef>
              <c:f>'Level-0'!$A$22</c:f>
              <c:strCache>
                <c:ptCount val="1"/>
                <c:pt idx="0">
                  <c:v>Home_Furniture_&amp;_Patio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'Level-0'!$B$22</c:f>
              <c:numCache>
                <c:formatCode>General</c:formatCode>
                <c:ptCount val="1"/>
                <c:pt idx="0">
                  <c:v>3.2538551E7</c:v>
                </c:pt>
              </c:numCache>
            </c:numRef>
          </c:val>
        </c:ser>
        <c:ser>
          <c:idx val="2"/>
          <c:order val="2"/>
          <c:tx>
            <c:strRef>
              <c:f>'Level-0'!$A$23</c:f>
              <c:strCache>
                <c:ptCount val="1"/>
                <c:pt idx="0">
                  <c:v>Jewelry_&amp;_Watches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'Level-0'!$B$23</c:f>
              <c:numCache>
                <c:formatCode>General</c:formatCode>
                <c:ptCount val="1"/>
                <c:pt idx="0">
                  <c:v>4.4062E6</c:v>
                </c:pt>
              </c:numCache>
            </c:numRef>
          </c:val>
        </c:ser>
        <c:ser>
          <c:idx val="3"/>
          <c:order val="3"/>
          <c:tx>
            <c:strRef>
              <c:f>'Level-0'!$A$24</c:f>
              <c:strCache>
                <c:ptCount val="1"/>
                <c:pt idx="0">
                  <c:v>Bag_Handbags_&amp;_Accessories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'Level-0'!$B$24</c:f>
              <c:numCache>
                <c:formatCode>General</c:formatCode>
                <c:ptCount val="1"/>
                <c:pt idx="0">
                  <c:v>2.20059E6</c:v>
                </c:pt>
              </c:numCache>
            </c:numRef>
          </c:val>
        </c:ser>
        <c:ser>
          <c:idx val="4"/>
          <c:order val="4"/>
          <c:tx>
            <c:strRef>
              <c:f>'Level-0'!$A$25</c:f>
              <c:strCache>
                <c:ptCount val="1"/>
                <c:pt idx="0">
                  <c:v>Health_Beauty_&amp;_Fragrance</c:v>
                </c:pt>
              </c:strCache>
            </c:strRef>
          </c:tx>
          <c:spPr>
            <a:gradFill flip="none" rotWithShape="1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rgbClr val="0000FF"/>
                </a:gs>
              </a:gsLst>
              <a:lin ang="474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'Level-0'!$B$25</c:f>
              <c:numCache>
                <c:formatCode>General</c:formatCode>
                <c:ptCount val="1"/>
                <c:pt idx="0">
                  <c:v>6.34382E6</c:v>
                </c:pt>
              </c:numCache>
            </c:numRef>
          </c:val>
        </c:ser>
        <c:ser>
          <c:idx val="5"/>
          <c:order val="5"/>
          <c:tx>
            <c:strRef>
              <c:f>'Level-0'!$A$26</c:f>
              <c:strCache>
                <c:ptCount val="1"/>
                <c:pt idx="0">
                  <c:v>Shoes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'Level-0'!$B$26</c:f>
              <c:numCache>
                <c:formatCode>General</c:formatCode>
                <c:ptCount val="1"/>
                <c:pt idx="0">
                  <c:v>3.483658E6</c:v>
                </c:pt>
              </c:numCache>
            </c:numRef>
          </c:val>
        </c:ser>
        <c:ser>
          <c:idx val="6"/>
          <c:order val="6"/>
          <c:tx>
            <c:strRef>
              <c:f>'Level-0'!$A$27</c:f>
              <c:strCache>
                <c:ptCount val="1"/>
                <c:pt idx="0">
                  <c:v>Electronics_&amp;_Computers</c:v>
                </c:pt>
              </c:strCache>
            </c:strRef>
          </c:tx>
          <c:spPr>
            <a:gradFill flip="none" rotWithShape="1">
              <a:gsLst>
                <a:gs pos="0">
                  <a:srgbClr val="A3DA1C"/>
                </a:gs>
                <a:gs pos="100000">
                  <a:srgbClr val="4C7F5E"/>
                </a:gs>
              </a:gsLst>
              <a:lin ang="498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'Level-0'!$B$27</c:f>
              <c:numCache>
                <c:formatCode>General</c:formatCode>
                <c:ptCount val="1"/>
                <c:pt idx="0">
                  <c:v>1.1139958E7</c:v>
                </c:pt>
              </c:numCache>
            </c:numRef>
          </c:val>
        </c:ser>
        <c:ser>
          <c:idx val="7"/>
          <c:order val="7"/>
          <c:tx>
            <c:strRef>
              <c:f>'Level-0'!$A$28</c:f>
              <c:strCache>
                <c:ptCount val="1"/>
                <c:pt idx="0">
                  <c:v>Office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'Level-0'!$B$28</c:f>
              <c:numCache>
                <c:formatCode>General</c:formatCode>
                <c:ptCount val="1"/>
                <c:pt idx="0">
                  <c:v>4.727085E6</c:v>
                </c:pt>
              </c:numCache>
            </c:numRef>
          </c:val>
        </c:ser>
        <c:ser>
          <c:idx val="8"/>
          <c:order val="8"/>
          <c:tx>
            <c:strRef>
              <c:f>'Level-0'!$A$29</c:f>
              <c:strCache>
                <c:ptCount val="1"/>
                <c:pt idx="0">
                  <c:v>Sports_&amp;_Fitness</c:v>
                </c:pt>
              </c:strCache>
            </c:strRef>
          </c:tx>
          <c:spPr>
            <a:gradFill flip="none" rotWithShape="1"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486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'Level-0'!$B$29</c:f>
              <c:numCache>
                <c:formatCode>General</c:formatCode>
                <c:ptCount val="1"/>
                <c:pt idx="0">
                  <c:v>3.194472E6</c:v>
                </c:pt>
              </c:numCache>
            </c:numRef>
          </c:val>
        </c:ser>
        <c:ser>
          <c:idx val="9"/>
          <c:order val="9"/>
          <c:tx>
            <c:strRef>
              <c:f>'Level-0'!$A$30</c:f>
              <c:strCache>
                <c:ptCount val="1"/>
                <c:pt idx="0">
                  <c:v>Automotive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'Level-0'!$B$30</c:f>
              <c:numCache>
                <c:formatCode>General</c:formatCode>
                <c:ptCount val="1"/>
                <c:pt idx="0">
                  <c:v>8.197758E6</c:v>
                </c:pt>
              </c:numCache>
            </c:numRef>
          </c:val>
        </c:ser>
        <c:ser>
          <c:idx val="10"/>
          <c:order val="10"/>
          <c:tx>
            <c:strRef>
              <c:f>'Level-0'!$A$31</c:f>
              <c:strCache>
                <c:ptCount val="1"/>
                <c:pt idx="0">
                  <c:v>Industrial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0"/>
              <a:tileRect/>
            </a:gradFill>
          </c:spPr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'Level-0'!$B$31</c:f>
              <c:numCache>
                <c:formatCode>General</c:formatCode>
                <c:ptCount val="1"/>
                <c:pt idx="0">
                  <c:v>6.09271E6</c:v>
                </c:pt>
              </c:numCache>
            </c:numRef>
          </c:val>
        </c:ser>
        <c:ser>
          <c:idx val="11"/>
          <c:order val="11"/>
          <c:tx>
            <c:strRef>
              <c:f>'Level-0'!$A$32</c:f>
              <c:strCache>
                <c:ptCount val="1"/>
                <c:pt idx="0">
                  <c:v>Baby_Products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'Level-0'!$B$32</c:f>
              <c:numCache>
                <c:formatCode>General</c:formatCode>
                <c:ptCount val="1"/>
                <c:pt idx="0">
                  <c:v>364085.0</c:v>
                </c:pt>
              </c:numCache>
            </c:numRef>
          </c:val>
        </c:ser>
        <c:ser>
          <c:idx val="12"/>
          <c:order val="12"/>
          <c:tx>
            <c:strRef>
              <c:f>'Level-0'!$A$33</c:f>
              <c:strCache>
                <c:ptCount val="1"/>
                <c:pt idx="0">
                  <c:v>Food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'Level-0'!$B$33</c:f>
              <c:numCache>
                <c:formatCode>General</c:formatCode>
                <c:ptCount val="1"/>
                <c:pt idx="0">
                  <c:v>1.567443E6</c:v>
                </c:pt>
              </c:numCache>
            </c:numRef>
          </c:val>
        </c:ser>
        <c:ser>
          <c:idx val="13"/>
          <c:order val="13"/>
          <c:tx>
            <c:strRef>
              <c:f>'Level-0'!$A$34</c:f>
              <c:strCache>
                <c:ptCount val="1"/>
                <c:pt idx="0">
                  <c:v>Baby_&amp;_Kids_Clothes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'Level-0'!$B$34</c:f>
              <c:numCache>
                <c:formatCode>General</c:formatCode>
                <c:ptCount val="1"/>
                <c:pt idx="0">
                  <c:v>821729.0</c:v>
                </c:pt>
              </c:numCache>
            </c:numRef>
          </c:val>
        </c:ser>
        <c:ser>
          <c:idx val="14"/>
          <c:order val="14"/>
          <c:tx>
            <c:strRef>
              <c:f>'Level-0'!$A$35</c:f>
              <c:strCache>
                <c:ptCount val="1"/>
                <c:pt idx="0">
                  <c:v>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'Level-0'!$B$35</c:f>
              <c:numCache>
                <c:formatCode>General</c:formatCode>
                <c:ptCount val="1"/>
                <c:pt idx="0">
                  <c:v>1.708464E6</c:v>
                </c:pt>
              </c:numCache>
            </c:numRef>
          </c:val>
        </c:ser>
        <c:ser>
          <c:idx val="15"/>
          <c:order val="15"/>
          <c:tx>
            <c:strRef>
              <c:f>'Level-0'!$A$36</c:f>
              <c:strCache>
                <c:ptCount val="1"/>
                <c:pt idx="0">
                  <c:v>Women's_Clothing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'Level-0'!$B$36</c:f>
              <c:numCache>
                <c:formatCode>General</c:formatCode>
                <c:ptCount val="1"/>
                <c:pt idx="0">
                  <c:v>2.840498E6</c:v>
                </c:pt>
              </c:numCache>
            </c:numRef>
          </c:val>
        </c:ser>
        <c:ser>
          <c:idx val="16"/>
          <c:order val="16"/>
          <c:tx>
            <c:strRef>
              <c:f>'Level-0'!$A$37</c:f>
              <c:strCache>
                <c:ptCount val="1"/>
                <c:pt idx="0">
                  <c:v>Other_Clothing</c:v>
                </c:pt>
              </c:strCache>
            </c:strRef>
          </c:tx>
          <c:invertIfNegative val="0"/>
          <c:cat>
            <c:strRef>
              <c:f>'Level-0'!$B$20</c:f>
              <c:strCache>
                <c:ptCount val="1"/>
                <c:pt idx="0">
                  <c:v>Count</c:v>
                </c:pt>
              </c:strCache>
            </c:strRef>
          </c:cat>
          <c:val>
            <c:numRef>
              <c:f>'Level-0'!$B$37</c:f>
              <c:numCache>
                <c:formatCode>General</c:formatCode>
                <c:ptCount val="1"/>
                <c:pt idx="0">
                  <c:v>144123.0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-2083246152"/>
        <c:axId val="-2064375320"/>
        <c:axId val="0"/>
      </c:bar3DChart>
      <c:catAx>
        <c:axId val="-2083246152"/>
        <c:scaling>
          <c:orientation val="minMax"/>
        </c:scaling>
        <c:delete val="1"/>
        <c:axPos val="b"/>
        <c:majorTickMark val="out"/>
        <c:minorTickMark val="none"/>
        <c:tickLblPos val="nextTo"/>
        <c:crossAx val="-2064375320"/>
        <c:crosses val="autoZero"/>
        <c:auto val="1"/>
        <c:lblAlgn val="ctr"/>
        <c:lblOffset val="100"/>
        <c:noMultiLvlLbl val="0"/>
      </c:catAx>
      <c:valAx>
        <c:axId val="-2064375320"/>
        <c:scaling>
          <c:orientation val="minMax"/>
          <c:min val="50000.0"/>
        </c:scaling>
        <c:delete val="0"/>
        <c:axPos val="l"/>
        <c:majorGridlines>
          <c:spPr>
            <a:ln w="3175">
              <a:noFill/>
            </a:ln>
            <a:effectLst/>
          </c:spPr>
        </c:majorGridlines>
        <c:numFmt formatCode="General" sourceLinked="1"/>
        <c:majorTickMark val="in"/>
        <c:minorTickMark val="in"/>
        <c:tickLblPos val="nextTo"/>
        <c:spPr>
          <a:effectLst>
            <a:outerShdw blurRad="50800" dist="38100" dir="2700000" algn="tl" rotWithShape="0">
              <a:srgbClr val="000000">
                <a:alpha val="16000"/>
              </a:srgbClr>
            </a:outerShdw>
          </a:effectLst>
        </c:spPr>
        <c:crossAx val="-2083246152"/>
        <c:crosses val="autoZero"/>
        <c:crossBetween val="between"/>
        <c:dispUnits>
          <c:builtInUnit val="millions"/>
          <c:dispUnitsLbl>
            <c:layout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</c:dispUnitsLbl>
        </c:dispUnits>
      </c:valAx>
    </c:plotArea>
    <c:legend>
      <c:legendPos val="r"/>
      <c:layout>
        <c:manualLayout>
          <c:xMode val="edge"/>
          <c:yMode val="edge"/>
          <c:x val="0.431032556255733"/>
          <c:y val="0.0859970485340708"/>
          <c:w val="0.297726779992138"/>
          <c:h val="0.67597444814811"/>
        </c:manualLayout>
      </c:layout>
      <c:overlay val="0"/>
      <c:spPr>
        <a:noFill/>
        <a:effectLst/>
      </c:spPr>
      <c:txPr>
        <a:bodyPr/>
        <a:lstStyle/>
        <a:p>
          <a:pPr>
            <a:defRPr sz="1400" baseline="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3245708416883"/>
          <c:y val="0.127374301675978"/>
          <c:w val="0.416764474293654"/>
          <c:h val="0.3204915761228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Earlier!$B$2</c:f>
              <c:strCache>
                <c:ptCount val="1"/>
                <c:pt idx="0">
                  <c:v>LogReg L1 Micro Precision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  <a:alpha val="7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Earlier!$B$3:$B$17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81.67599999999986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ser>
          <c:idx val="1"/>
          <c:order val="1"/>
          <c:tx>
            <c:strRef>
              <c:f>Earlier!$C$2</c:f>
              <c:strCache>
                <c:ptCount val="1"/>
                <c:pt idx="0">
                  <c:v>LogReg L1 Micro F1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  <a:alpha val="72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c:spPr>
          <c:invertIfNegative val="0"/>
          <c:cat>
            <c:strRef>
              <c:f>Earlier!$A$3:$A$17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Bags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Earlier!$C$3:$C$17</c:f>
              <c:numCache>
                <c:formatCode>General</c:formatCode>
                <c:ptCount val="15"/>
                <c:pt idx="0">
                  <c:v>76.004</c:v>
                </c:pt>
                <c:pt idx="1">
                  <c:v>84.00200000000001</c:v>
                </c:pt>
                <c:pt idx="2">
                  <c:v>80.894</c:v>
                </c:pt>
                <c:pt idx="3">
                  <c:v>81.67599999999986</c:v>
                </c:pt>
                <c:pt idx="4">
                  <c:v>82.17799999999998</c:v>
                </c:pt>
                <c:pt idx="5">
                  <c:v>64.516</c:v>
                </c:pt>
                <c:pt idx="6">
                  <c:v>80.132</c:v>
                </c:pt>
                <c:pt idx="7">
                  <c:v>89.218</c:v>
                </c:pt>
                <c:pt idx="8">
                  <c:v>83.57199999999998</c:v>
                </c:pt>
                <c:pt idx="9">
                  <c:v>88.794</c:v>
                </c:pt>
                <c:pt idx="10">
                  <c:v>88.23600000000001</c:v>
                </c:pt>
                <c:pt idx="11">
                  <c:v>88.19000000000001</c:v>
                </c:pt>
                <c:pt idx="12">
                  <c:v>89.034</c:v>
                </c:pt>
                <c:pt idx="13">
                  <c:v>82.42</c:v>
                </c:pt>
                <c:pt idx="14">
                  <c:v>83.362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713864"/>
        <c:axId val="-2070422456"/>
      </c:barChart>
      <c:catAx>
        <c:axId val="-2068713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165100" dist="25400" dir="2700000" sx="93000" sy="93000" algn="tl" rotWithShape="0">
              <a:schemeClr val="bg1">
                <a:lumMod val="50000"/>
                <a:alpha val="13000"/>
              </a:schemeClr>
            </a:outerShdw>
          </a:effectLst>
        </c:spPr>
        <c:txPr>
          <a:bodyPr rot="-5400000" vert="horz" lIns="2" anchor="ctr" anchorCtr="1">
            <a:spAutoFit/>
          </a:bodyPr>
          <a:lstStyle/>
          <a:p>
            <a:pPr>
              <a:defRPr sz="1400" kern="1200" cap="none" spc="0" baseline="0">
                <a:solidFill>
                  <a:schemeClr val="tx1"/>
                </a:solidFill>
              </a:defRPr>
            </a:pPr>
            <a:endParaRPr lang="en-US"/>
          </a:p>
        </c:txPr>
        <c:crossAx val="-2070422456"/>
        <c:crosses val="autoZero"/>
        <c:auto val="1"/>
        <c:lblAlgn val="ctr"/>
        <c:lblOffset val="100"/>
        <c:noMultiLvlLbl val="0"/>
      </c:catAx>
      <c:valAx>
        <c:axId val="-2070422456"/>
        <c:scaling>
          <c:orientation val="minMax"/>
          <c:max val="100.0"/>
          <c:min val="60.0"/>
        </c:scaling>
        <c:delete val="0"/>
        <c:axPos val="l"/>
        <c:majorGridlines>
          <c:spPr>
            <a:ln w="3175" cmpd="sng">
              <a:solidFill>
                <a:schemeClr val="bg1">
                  <a:alpha val="80000"/>
                </a:schemeClr>
              </a:solidFill>
              <a:prstDash val="sysDot"/>
            </a:ln>
          </c:spPr>
        </c:majorGridlines>
        <c:numFmt formatCode="General" sourceLinked="1"/>
        <c:majorTickMark val="in"/>
        <c:minorTickMark val="none"/>
        <c:tickLblPos val="nextTo"/>
        <c:spPr>
          <a:noFill/>
          <a:effectLst/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68713864"/>
        <c:crosses val="autoZero"/>
        <c:crossBetween val="between"/>
        <c:majorUnit val="5.0"/>
        <c:minorUnit val="2.0"/>
      </c:valAx>
      <c:spPr>
        <a:solidFill>
          <a:schemeClr val="bg1">
            <a:lumMod val="95000"/>
          </a:schemeClr>
        </a:solidFill>
        <a:ln>
          <a:prstDash val="sysDash"/>
        </a:ln>
      </c:spPr>
    </c:plotArea>
    <c:legend>
      <c:legendPos val="r"/>
      <c:layout>
        <c:manualLayout>
          <c:xMode val="edge"/>
          <c:yMode val="edge"/>
          <c:x val="0.121334529874942"/>
          <c:y val="0.122350547661989"/>
          <c:w val="0.412617531264474"/>
          <c:h val="0.0865838208771389"/>
        </c:manualLayout>
      </c:layout>
      <c:overlay val="0"/>
      <c:txPr>
        <a:bodyPr/>
        <a:lstStyle/>
        <a:p>
          <a:pPr>
            <a:defRPr sz="1200" cap="small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992867068087"/>
          <c:y val="0.0587563976377953"/>
          <c:w val="0.728907480314961"/>
          <c:h val="0.4090535056838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SliceDatasetStats!$D$3:$D$18</c:f>
              <c:numCache>
                <c:formatCode>General</c:formatCode>
                <c:ptCount val="16"/>
                <c:pt idx="0">
                  <c:v>113.0</c:v>
                </c:pt>
                <c:pt idx="1">
                  <c:v>31.0</c:v>
                </c:pt>
                <c:pt idx="2">
                  <c:v>88.0</c:v>
                </c:pt>
                <c:pt idx="3">
                  <c:v>46.0</c:v>
                </c:pt>
                <c:pt idx="4">
                  <c:v>59.0</c:v>
                </c:pt>
                <c:pt idx="5">
                  <c:v>91.0</c:v>
                </c:pt>
                <c:pt idx="6">
                  <c:v>102.0</c:v>
                </c:pt>
                <c:pt idx="7">
                  <c:v>149.0</c:v>
                </c:pt>
                <c:pt idx="8">
                  <c:v>42.0</c:v>
                </c:pt>
                <c:pt idx="9">
                  <c:v>34.0</c:v>
                </c:pt>
                <c:pt idx="10">
                  <c:v>10.0</c:v>
                </c:pt>
                <c:pt idx="11">
                  <c:v>57.0</c:v>
                </c:pt>
                <c:pt idx="12">
                  <c:v>110.0</c:v>
                </c:pt>
                <c:pt idx="13">
                  <c:v>9.0</c:v>
                </c:pt>
                <c:pt idx="14">
                  <c:v>137.0</c:v>
                </c:pt>
                <c:pt idx="15">
                  <c:v>68.0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165208"/>
        <c:axId val="-2071422664"/>
      </c:barChart>
      <c:catAx>
        <c:axId val="-2070165208"/>
        <c:scaling>
          <c:orientation val="minMax"/>
        </c:scaling>
        <c:delete val="1"/>
        <c:axPos val="b"/>
        <c:majorTickMark val="in"/>
        <c:minorTickMark val="none"/>
        <c:tickLblPos val="nextTo"/>
        <c:crossAx val="-2071422664"/>
        <c:crosses val="autoZero"/>
        <c:auto val="1"/>
        <c:lblAlgn val="ctr"/>
        <c:lblOffset val="100"/>
        <c:noMultiLvlLbl val="0"/>
      </c:catAx>
      <c:valAx>
        <c:axId val="-2071422664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0165208"/>
        <c:crosses val="autoZero"/>
        <c:crossBetween val="between"/>
        <c:majorUnit val="50.0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062826163123"/>
          <c:y val="0.0279997375328084"/>
          <c:w val="0.72805699287589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SliceDatasetStats!$C$2</c:f>
              <c:strCache>
                <c:ptCount val="1"/>
                <c:pt idx="0">
                  <c:v>KL (Emp | 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SliceDatasetStats!$B$3:$B$18</c:f>
              <c:strCache>
                <c:ptCount val="16"/>
                <c:pt idx="0">
                  <c:v>apparel &amp; acc.</c:v>
                </c:pt>
                <c:pt idx="1">
                  <c:v>appliances</c:v>
                </c:pt>
                <c:pt idx="2">
                  <c:v>automotive</c:v>
                </c:pt>
                <c:pt idx="3">
                  <c:v>baby products</c:v>
                </c:pt>
                <c:pt idx="4">
                  <c:v>electronics &amp; acc.</c:v>
                </c:pt>
                <c:pt idx="5">
                  <c:v>grocery &amp; food</c:v>
                </c:pt>
                <c:pt idx="6">
                  <c:v>health &amp; beauty</c:v>
                </c:pt>
                <c:pt idx="7">
                  <c:v>home &amp; kitchen</c:v>
                </c:pt>
                <c:pt idx="8">
                  <c:v>jewelry &amp; watches</c:v>
                </c:pt>
                <c:pt idx="9">
                  <c:v>office products</c:v>
                </c:pt>
                <c:pt idx="10">
                  <c:v>pet supplies</c:v>
                </c:pt>
                <c:pt idx="11">
                  <c:v>shoes</c:v>
                </c:pt>
                <c:pt idx="12">
                  <c:v>sports &amp; outdoors</c:v>
                </c:pt>
                <c:pt idx="13">
                  <c:v>tickets &amp; events</c:v>
                </c:pt>
                <c:pt idx="14">
                  <c:v>home improvement</c:v>
                </c:pt>
                <c:pt idx="15">
                  <c:v>toys &amp; games</c:v>
                </c:pt>
              </c:strCache>
            </c:strRef>
          </c:cat>
          <c:val>
            <c:numRef>
              <c:f>SliceDatasetStats!$C$3:$C$18</c:f>
              <c:numCache>
                <c:formatCode>0.00</c:formatCode>
                <c:ptCount val="16"/>
                <c:pt idx="0">
                  <c:v>0.800173055088813</c:v>
                </c:pt>
                <c:pt idx="1">
                  <c:v>1.65888597365944</c:v>
                </c:pt>
                <c:pt idx="2">
                  <c:v>0.847145492573597</c:v>
                </c:pt>
                <c:pt idx="3">
                  <c:v>0.770014935922051</c:v>
                </c:pt>
                <c:pt idx="4">
                  <c:v>1.39304933557281</c:v>
                </c:pt>
                <c:pt idx="5">
                  <c:v>0.875055608642033</c:v>
                </c:pt>
                <c:pt idx="6">
                  <c:v>1.01464034545894</c:v>
                </c:pt>
                <c:pt idx="7">
                  <c:v>0.91638768287779</c:v>
                </c:pt>
                <c:pt idx="8">
                  <c:v>0.725610974197082</c:v>
                </c:pt>
                <c:pt idx="9">
                  <c:v>0.69577114388648</c:v>
                </c:pt>
                <c:pt idx="10">
                  <c:v>0.39340175839287</c:v>
                </c:pt>
                <c:pt idx="11">
                  <c:v>0.649266766517939</c:v>
                </c:pt>
                <c:pt idx="12">
                  <c:v>0.876927444445085</c:v>
                </c:pt>
                <c:pt idx="13">
                  <c:v>0.423595926676924</c:v>
                </c:pt>
                <c:pt idx="14">
                  <c:v>1.25048336033762</c:v>
                </c:pt>
                <c:pt idx="15">
                  <c:v>0.669219356855349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1933256"/>
        <c:axId val="-2086707384"/>
      </c:barChart>
      <c:catAx>
        <c:axId val="-207193325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86707384"/>
        <c:crosses val="autoZero"/>
        <c:auto val="1"/>
        <c:lblAlgn val="ctr"/>
        <c:lblOffset val="100"/>
        <c:noMultiLvlLbl val="0"/>
      </c:catAx>
      <c:valAx>
        <c:axId val="-2086707384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19332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1165128436814"/>
          <c:y val="0.0488898964876581"/>
          <c:w val="0.883044242932748"/>
          <c:h val="0.4090535056838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AmazonJDatasetStats!$E$1</c:f>
              <c:strCache>
                <c:ptCount val="1"/>
                <c:pt idx="0">
                  <c:v>Branches</c:v>
                </c:pt>
              </c:strCache>
            </c:strRef>
          </c:tx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AmazonJDatasetStats!$E$2:$E$26</c:f>
              <c:numCache>
                <c:formatCode>General</c:formatCode>
                <c:ptCount val="25"/>
                <c:pt idx="0">
                  <c:v>111.0</c:v>
                </c:pt>
                <c:pt idx="1">
                  <c:v>424.0</c:v>
                </c:pt>
                <c:pt idx="2">
                  <c:v>2412.0</c:v>
                </c:pt>
                <c:pt idx="3">
                  <c:v>209.0</c:v>
                </c:pt>
                <c:pt idx="4">
                  <c:v>266.0</c:v>
                </c:pt>
                <c:pt idx="5">
                  <c:v>159.0</c:v>
                </c:pt>
                <c:pt idx="6">
                  <c:v>455.0</c:v>
                </c:pt>
                <c:pt idx="7">
                  <c:v>50.0</c:v>
                </c:pt>
                <c:pt idx="8">
                  <c:v>2496.0</c:v>
                </c:pt>
                <c:pt idx="9">
                  <c:v>55.0</c:v>
                </c:pt>
                <c:pt idx="10">
                  <c:v>808.0</c:v>
                </c:pt>
                <c:pt idx="11">
                  <c:v>510.0</c:v>
                </c:pt>
                <c:pt idx="12">
                  <c:v>838.0</c:v>
                </c:pt>
                <c:pt idx="13">
                  <c:v>1061.0</c:v>
                </c:pt>
                <c:pt idx="14">
                  <c:v>1472.0</c:v>
                </c:pt>
                <c:pt idx="15">
                  <c:v>3.0</c:v>
                </c:pt>
                <c:pt idx="16">
                  <c:v>634.0</c:v>
                </c:pt>
                <c:pt idx="17">
                  <c:v>608.0</c:v>
                </c:pt>
                <c:pt idx="18">
                  <c:v>645.0</c:v>
                </c:pt>
                <c:pt idx="19">
                  <c:v>516.0</c:v>
                </c:pt>
                <c:pt idx="20">
                  <c:v>91.0</c:v>
                </c:pt>
                <c:pt idx="21">
                  <c:v>2562.0</c:v>
                </c:pt>
                <c:pt idx="22">
                  <c:v>1054.0</c:v>
                </c:pt>
                <c:pt idx="23">
                  <c:v>558.0</c:v>
                </c:pt>
                <c:pt idx="24">
                  <c:v>191.0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0367352"/>
        <c:axId val="-2070342248"/>
      </c:barChart>
      <c:catAx>
        <c:axId val="-2050367352"/>
        <c:scaling>
          <c:orientation val="minMax"/>
        </c:scaling>
        <c:delete val="1"/>
        <c:axPos val="b"/>
        <c:majorTickMark val="in"/>
        <c:minorTickMark val="none"/>
        <c:tickLblPos val="nextTo"/>
        <c:crossAx val="-2070342248"/>
        <c:crosses val="autoZero"/>
        <c:auto val="1"/>
        <c:lblAlgn val="ctr"/>
        <c:lblOffset val="100"/>
        <c:noMultiLvlLbl val="0"/>
      </c:catAx>
      <c:valAx>
        <c:axId val="-2070342248"/>
        <c:scaling>
          <c:orientation val="minMax"/>
          <c:max val="260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5036735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995646885602714"/>
          <c:y val="0.0256878325989068"/>
          <c:w val="0.877051885282632"/>
          <c:h val="0.4156586963326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AmazonJDatasetStats!$D$1</c:f>
              <c:strCache>
                <c:ptCount val="1"/>
                <c:pt idx="0">
                  <c:v>KL Divergence from Uniform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AmazonJDatasetStats!$C$2:$C$26</c:f>
              <c:strCache>
                <c:ptCount val="25"/>
                <c:pt idx="0">
                  <c:v>appliances</c:v>
                </c:pt>
                <c:pt idx="1">
                  <c:v>arts, crafts &amp; sewing</c:v>
                </c:pt>
                <c:pt idx="2">
                  <c:v>automotive</c:v>
                </c:pt>
                <c:pt idx="3">
                  <c:v>baby products</c:v>
                </c:pt>
                <c:pt idx="4">
                  <c:v>beauty</c:v>
                </c:pt>
                <c:pt idx="5">
                  <c:v>books</c:v>
                </c:pt>
                <c:pt idx="6">
                  <c:v>cds &amp; vinyl</c:v>
                </c:pt>
                <c:pt idx="7">
                  <c:v>cell phones &amp; accessories</c:v>
                </c:pt>
                <c:pt idx="8">
                  <c:v>clothing, shoes &amp; jewelry</c:v>
                </c:pt>
                <c:pt idx="9">
                  <c:v>collectibles &amp; fine art</c:v>
                </c:pt>
                <c:pt idx="10">
                  <c:v>electronics</c:v>
                </c:pt>
                <c:pt idx="11">
                  <c:v>grocery &amp; food</c:v>
                </c:pt>
                <c:pt idx="12">
                  <c:v>health &amp; personal care</c:v>
                </c:pt>
                <c:pt idx="13">
                  <c:v>home &amp; kitchen</c:v>
                </c:pt>
                <c:pt idx="14">
                  <c:v>industrial &amp; scientific</c:v>
                </c:pt>
                <c:pt idx="15">
                  <c:v>movies &amp; tv</c:v>
                </c:pt>
                <c:pt idx="16">
                  <c:v>musical &amp; instruments</c:v>
                </c:pt>
                <c:pt idx="17">
                  <c:v>office products</c:v>
                </c:pt>
                <c:pt idx="18">
                  <c:v>patio, lawn &amp; garden</c:v>
                </c:pt>
                <c:pt idx="19">
                  <c:v>pet supplies</c:v>
                </c:pt>
                <c:pt idx="20">
                  <c:v>software</c:v>
                </c:pt>
                <c:pt idx="21">
                  <c:v>sports &amp; outdoors</c:v>
                </c:pt>
                <c:pt idx="22">
                  <c:v>home improvement</c:v>
                </c:pt>
                <c:pt idx="23">
                  <c:v>toys &amp; games</c:v>
                </c:pt>
                <c:pt idx="24">
                  <c:v>video games</c:v>
                </c:pt>
              </c:strCache>
            </c:strRef>
          </c:cat>
          <c:val>
            <c:numRef>
              <c:f>AmazonJDatasetStats!$D$2:$D$26</c:f>
              <c:numCache>
                <c:formatCode>0.00</c:formatCode>
                <c:ptCount val="25"/>
                <c:pt idx="0">
                  <c:v>0.975765686966569</c:v>
                </c:pt>
                <c:pt idx="1">
                  <c:v>1.44511598922697</c:v>
                </c:pt>
                <c:pt idx="2">
                  <c:v>1.62591501199768</c:v>
                </c:pt>
                <c:pt idx="3">
                  <c:v>1.23249725298399</c:v>
                </c:pt>
                <c:pt idx="4">
                  <c:v>0.922712227110391</c:v>
                </c:pt>
                <c:pt idx="5">
                  <c:v>5.06617945045789</c:v>
                </c:pt>
                <c:pt idx="6">
                  <c:v>1.58391793920412</c:v>
                </c:pt>
                <c:pt idx="7">
                  <c:v>2.24541963503915</c:v>
                </c:pt>
                <c:pt idx="8">
                  <c:v>2.5430181483919</c:v>
                </c:pt>
                <c:pt idx="9">
                  <c:v>1.6822267002975</c:v>
                </c:pt>
                <c:pt idx="10">
                  <c:v>1.25504863089823</c:v>
                </c:pt>
                <c:pt idx="11">
                  <c:v>5.655575245367733</c:v>
                </c:pt>
                <c:pt idx="12">
                  <c:v>0.979500127210511</c:v>
                </c:pt>
                <c:pt idx="13">
                  <c:v>1.24977562010911</c:v>
                </c:pt>
                <c:pt idx="14">
                  <c:v>1.21362691417949</c:v>
                </c:pt>
                <c:pt idx="15">
                  <c:v>0.49974137317173</c:v>
                </c:pt>
                <c:pt idx="16">
                  <c:v>0.968483919363683</c:v>
                </c:pt>
                <c:pt idx="17">
                  <c:v>1.41980351628297</c:v>
                </c:pt>
                <c:pt idx="18">
                  <c:v>1.27570170798923</c:v>
                </c:pt>
                <c:pt idx="19">
                  <c:v>1.17229510107902</c:v>
                </c:pt>
                <c:pt idx="20">
                  <c:v>1.27103115850701</c:v>
                </c:pt>
                <c:pt idx="21">
                  <c:v>1.28761795179335</c:v>
                </c:pt>
                <c:pt idx="22">
                  <c:v>1.02826048883334</c:v>
                </c:pt>
                <c:pt idx="23">
                  <c:v>1.69228360431312</c:v>
                </c:pt>
                <c:pt idx="24">
                  <c:v>1.05949347982833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0712056"/>
        <c:axId val="-2070467288"/>
      </c:barChart>
      <c:catAx>
        <c:axId val="-2070712056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70467288"/>
        <c:crosses val="autoZero"/>
        <c:auto val="1"/>
        <c:lblAlgn val="ctr"/>
        <c:lblOffset val="100"/>
        <c:noMultiLvlLbl val="0"/>
      </c:catAx>
      <c:valAx>
        <c:axId val="-207046728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70712056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6"/>
    </mc:Choice>
    <mc:Fallback>
      <c:style val="3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7460893795782"/>
          <c:y val="0.0582910024966391"/>
          <c:w val="0.728907480314961"/>
          <c:h val="0.363321730362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EbatesDatasetStats!$D$2</c:f>
              <c:strCache>
                <c:ptCount val="1"/>
                <c:pt idx="0">
                  <c:v>Branches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EbatesDatasetStats!$D$3:$D$17</c:f>
              <c:numCache>
                <c:formatCode>General</c:formatCode>
                <c:ptCount val="15"/>
                <c:pt idx="0">
                  <c:v>16.0</c:v>
                </c:pt>
                <c:pt idx="1">
                  <c:v>79.0</c:v>
                </c:pt>
                <c:pt idx="2">
                  <c:v>36.0</c:v>
                </c:pt>
                <c:pt idx="3">
                  <c:v>51.0</c:v>
                </c:pt>
                <c:pt idx="4">
                  <c:v>29.0</c:v>
                </c:pt>
                <c:pt idx="5">
                  <c:v>55.0</c:v>
                </c:pt>
                <c:pt idx="6">
                  <c:v>59.0</c:v>
                </c:pt>
                <c:pt idx="7">
                  <c:v>7.0</c:v>
                </c:pt>
                <c:pt idx="8">
                  <c:v>40.0</c:v>
                </c:pt>
                <c:pt idx="9">
                  <c:v>11.0</c:v>
                </c:pt>
                <c:pt idx="10">
                  <c:v>7.0</c:v>
                </c:pt>
                <c:pt idx="11">
                  <c:v>15.0</c:v>
                </c:pt>
                <c:pt idx="12">
                  <c:v>62.0</c:v>
                </c:pt>
                <c:pt idx="13">
                  <c:v>41.0</c:v>
                </c:pt>
                <c:pt idx="14">
                  <c:v>63.0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12310472"/>
        <c:axId val="-2064577592"/>
      </c:barChart>
      <c:catAx>
        <c:axId val="2112310472"/>
        <c:scaling>
          <c:orientation val="minMax"/>
        </c:scaling>
        <c:delete val="1"/>
        <c:axPos val="b"/>
        <c:majorTickMark val="in"/>
        <c:minorTickMark val="none"/>
        <c:tickLblPos val="nextTo"/>
        <c:crossAx val="-2064577592"/>
        <c:crosses val="autoZero"/>
        <c:auto val="1"/>
        <c:lblAlgn val="ctr"/>
        <c:lblOffset val="100"/>
        <c:noMultiLvlLbl val="0"/>
      </c:catAx>
      <c:valAx>
        <c:axId val="-2064577592"/>
        <c:scaling>
          <c:orientation val="minMax"/>
          <c:max val="260.0"/>
          <c:min val="0.0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231047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3"/>
    </mc:Choice>
    <mc:Fallback>
      <c:style val="3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123522295562"/>
          <c:y val="0.0312770744082522"/>
          <c:w val="0.743365821650342"/>
          <c:h val="0.4025364382643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EbatesDatasetStats!$C$2</c:f>
              <c:strCache>
                <c:ptCount val="1"/>
                <c:pt idx="0">
                  <c:v>KL(Emp|Unif)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strRef>
              <c:f>EbatesDatasetStats!$B$3:$B$17</c:f>
              <c:strCache>
                <c:ptCount val="15"/>
                <c:pt idx="0">
                  <c:v>Toys</c:v>
                </c:pt>
                <c:pt idx="1">
                  <c:v>Home &amp; Furniture</c:v>
                </c:pt>
                <c:pt idx="2">
                  <c:v>Jewelry &amp; Watches</c:v>
                </c:pt>
                <c:pt idx="3">
                  <c:v>Bag &amp; Accessories</c:v>
                </c:pt>
                <c:pt idx="4">
                  <c:v>Health &amp; Beauty</c:v>
                </c:pt>
                <c:pt idx="5">
                  <c:v>Shoes</c:v>
                </c:pt>
                <c:pt idx="6">
                  <c:v>Electronics &amp; Comp.</c:v>
                </c:pt>
                <c:pt idx="7">
                  <c:v>Office</c:v>
                </c:pt>
                <c:pt idx="8">
                  <c:v>Sports &amp; Fitness</c:v>
                </c:pt>
                <c:pt idx="9">
                  <c:v>Automotive</c:v>
                </c:pt>
                <c:pt idx="10">
                  <c:v>Industrial</c:v>
                </c:pt>
                <c:pt idx="11">
                  <c:v>Baby Products</c:v>
                </c:pt>
                <c:pt idx="12">
                  <c:v>Baby &amp; Kids Clothes</c:v>
                </c:pt>
                <c:pt idx="13">
                  <c:v>Men's Clothing</c:v>
                </c:pt>
                <c:pt idx="14">
                  <c:v>Women's Clothing</c:v>
                </c:pt>
              </c:strCache>
            </c:strRef>
          </c:cat>
          <c:val>
            <c:numRef>
              <c:f>EbatesDatasetStats!$C$3:$C$17</c:f>
              <c:numCache>
                <c:formatCode>0.00</c:formatCode>
                <c:ptCount val="15"/>
                <c:pt idx="0">
                  <c:v>0.200090194089776</c:v>
                </c:pt>
                <c:pt idx="1">
                  <c:v>1.0849848064738</c:v>
                </c:pt>
                <c:pt idx="2">
                  <c:v>0.949948309272575</c:v>
                </c:pt>
                <c:pt idx="3">
                  <c:v>1.23734650060732</c:v>
                </c:pt>
                <c:pt idx="4">
                  <c:v>0.340633094761032</c:v>
                </c:pt>
                <c:pt idx="5">
                  <c:v>1.14654803267585</c:v>
                </c:pt>
                <c:pt idx="6">
                  <c:v>0.961943529071928</c:v>
                </c:pt>
                <c:pt idx="7">
                  <c:v>0.292339437182142</c:v>
                </c:pt>
                <c:pt idx="8">
                  <c:v>0.886034519575576</c:v>
                </c:pt>
                <c:pt idx="9">
                  <c:v>0.794793309848037</c:v>
                </c:pt>
                <c:pt idx="10">
                  <c:v>0.300472545444773</c:v>
                </c:pt>
                <c:pt idx="11">
                  <c:v>0.365184235852218</c:v>
                </c:pt>
                <c:pt idx="12">
                  <c:v>0.522709938345901</c:v>
                </c:pt>
                <c:pt idx="13">
                  <c:v>0.766064661949078</c:v>
                </c:pt>
                <c:pt idx="14">
                  <c:v>0.878197488705783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3665528"/>
        <c:axId val="-2063670264"/>
      </c:barChart>
      <c:catAx>
        <c:axId val="-2063665528"/>
        <c:scaling>
          <c:orientation val="minMax"/>
        </c:scaling>
        <c:delete val="0"/>
        <c:axPos val="b"/>
        <c:majorTickMark val="in"/>
        <c:minorTickMark val="none"/>
        <c:tickLblPos val="nextTo"/>
        <c:spPr>
          <a:effectLst>
            <a:outerShdw blurRad="50800" dist="38100" dir="2700000" algn="tl" rotWithShape="0">
              <a:schemeClr val="bg1">
                <a:lumMod val="75000"/>
                <a:alpha val="43000"/>
              </a:schemeClr>
            </a:outerShdw>
          </a:effectLst>
        </c:spPr>
        <c:txPr>
          <a:bodyPr/>
          <a:lstStyle/>
          <a:p>
            <a:pPr>
              <a:defRPr sz="1400" baseline="0"/>
            </a:pPr>
            <a:endParaRPr lang="en-US"/>
          </a:p>
        </c:txPr>
        <c:crossAx val="-2063670264"/>
        <c:crosses val="autoZero"/>
        <c:auto val="1"/>
        <c:lblAlgn val="ctr"/>
        <c:lblOffset val="100"/>
        <c:noMultiLvlLbl val="0"/>
      </c:catAx>
      <c:valAx>
        <c:axId val="-2063670264"/>
        <c:scaling>
          <c:orientation val="minMax"/>
          <c:max val="6.0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</a:ln>
          </c:spPr>
        </c:majorGridlines>
        <c:numFmt formatCode="0.00" sourceLinked="1"/>
        <c:majorTickMark val="in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-2063665528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D4AF7-9F9A-5340-BFDE-754FF02738F5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" y="685800"/>
            <a:ext cx="64008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565F4-8E39-F14A-98DF-B19082B92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5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Dec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1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4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Shoes problem: L1 on Dec 2015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4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Slice dataset stats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40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AmazonJ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Suspicious latent topics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14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3, 5 and 6 are suspects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565F4-8E39-F14A-98DF-B19082B92D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130426"/>
            <a:ext cx="1088136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3886200"/>
            <a:ext cx="896112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2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68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94959" y="274639"/>
            <a:ext cx="4031615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5668" y="274639"/>
            <a:ext cx="11885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07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2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4406901"/>
            <a:ext cx="1088136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2906713"/>
            <a:ext cx="1088136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7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5669" y="1600201"/>
            <a:ext cx="795877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7800" y="1600201"/>
            <a:ext cx="795877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535113"/>
            <a:ext cx="56562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2174875"/>
            <a:ext cx="565626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1535113"/>
            <a:ext cx="56584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2174875"/>
            <a:ext cx="56584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4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273050"/>
            <a:ext cx="42116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273051"/>
            <a:ext cx="71564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1435101"/>
            <a:ext cx="42116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5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4800600"/>
            <a:ext cx="768096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612775"/>
            <a:ext cx="768096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5367338"/>
            <a:ext cx="768096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274638"/>
            <a:ext cx="1152144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1600201"/>
            <a:ext cx="1152144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F62FF-1DE6-9C45-813A-37774CEBB00E}" type="datetimeFigureOut">
              <a:rPr lang="en-US" smtClean="0"/>
              <a:t>7/4/16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6356351"/>
            <a:ext cx="4053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6356351"/>
            <a:ext cx="2987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747F-220C-B74A-B94C-2603E06C5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62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8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microsoft.com/office/2007/relationships/hdphoto" Target="../media/hdphoto1.wdp"/><Relationship Id="rId9" Type="http://schemas.openxmlformats.org/officeDocument/2006/relationships/image" Target="../media/image7.jpeg"/><Relationship Id="rId10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Relationship Id="rId3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42466" y="5212989"/>
            <a:ext cx="444465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(X)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28100" y="5220775"/>
            <a:ext cx="1050288" cy="369332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/>
              <a:t>Learn: Y=</a:t>
            </a:r>
            <a:endParaRPr lang="en-US" dirty="0"/>
          </a:p>
        </p:txBody>
      </p:sp>
      <p:cxnSp>
        <p:nvCxnSpPr>
          <p:cNvPr id="6" name="Straight Arrow Connector 5"/>
          <p:cNvCxnSpPr>
            <a:stCxn id="68" idx="0"/>
            <a:endCxn id="14" idx="0"/>
          </p:cNvCxnSpPr>
          <p:nvPr/>
        </p:nvCxnSpPr>
        <p:spPr>
          <a:xfrm>
            <a:off x="9020356" y="1982229"/>
            <a:ext cx="616814" cy="586577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39143" y="1976931"/>
            <a:ext cx="1450572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Women’s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2915443" y="2568806"/>
            <a:ext cx="864096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Comfort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948121" y="2568806"/>
            <a:ext cx="78901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Pumps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300411" y="2568806"/>
            <a:ext cx="883328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Sneakers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8100019" y="2568806"/>
            <a:ext cx="720080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Flats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65150" y="2568806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8" idx="2"/>
            <a:endCxn id="9" idx="0"/>
          </p:cNvCxnSpPr>
          <p:nvPr/>
        </p:nvCxnSpPr>
        <p:spPr>
          <a:xfrm flipH="1">
            <a:off x="3347491" y="2336971"/>
            <a:ext cx="1416938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>
            <a:off x="4764429" y="2336971"/>
            <a:ext cx="578201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2" idx="0"/>
          </p:cNvCxnSpPr>
          <p:nvPr/>
        </p:nvCxnSpPr>
        <p:spPr>
          <a:xfrm>
            <a:off x="4764429" y="2336971"/>
            <a:ext cx="1977646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3" idx="0"/>
          </p:cNvCxnSpPr>
          <p:nvPr/>
        </p:nvCxnSpPr>
        <p:spPr>
          <a:xfrm>
            <a:off x="4764429" y="2336971"/>
            <a:ext cx="3695630" cy="231835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948121" y="5060374"/>
            <a:ext cx="2628292" cy="720080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Learning</a:t>
            </a:r>
          </a:p>
          <a:p>
            <a:pPr algn="ctr"/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979339" y="3696906"/>
            <a:ext cx="786143" cy="1169551"/>
          </a:xfrm>
          <a:prstGeom prst="rect">
            <a:avLst/>
          </a:prstGeom>
          <a:solidFill>
            <a:schemeClr val="accent3">
              <a:lumMod val="20000"/>
              <a:lumOff val="80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43435" y="3649038"/>
            <a:ext cx="1515233" cy="954107"/>
          </a:xfrm>
          <a:prstGeom prst="rect">
            <a:avLst/>
          </a:prstGeom>
          <a:solidFill>
            <a:schemeClr val="accent6">
              <a:lumMod val="75000"/>
              <a:alpha val="28000"/>
            </a:scheme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Lips Too Women's </a:t>
            </a:r>
            <a:endParaRPr lang="en-US" sz="1400" dirty="0" smtClean="0"/>
          </a:p>
          <a:p>
            <a:r>
              <a:rPr lang="en-US" sz="1400" dirty="0" smtClean="0"/>
              <a:t>'</a:t>
            </a:r>
            <a:r>
              <a:rPr lang="en-US" sz="1400" dirty="0"/>
              <a:t>Too Sliver' Patent </a:t>
            </a:r>
            <a:endParaRPr lang="en-US" sz="1400" dirty="0" smtClean="0"/>
          </a:p>
          <a:p>
            <a:r>
              <a:rPr lang="en-US" sz="1400" dirty="0" smtClean="0"/>
              <a:t>Casual </a:t>
            </a:r>
            <a:r>
              <a:rPr lang="en-US" sz="1400" dirty="0"/>
              <a:t>Shoes </a:t>
            </a:r>
            <a:endParaRPr lang="en-US" sz="1400" dirty="0" smtClean="0"/>
          </a:p>
          <a:p>
            <a:r>
              <a:rPr lang="en-US" sz="1400" dirty="0" smtClean="0"/>
              <a:t>Size </a:t>
            </a:r>
            <a:r>
              <a:rPr lang="en-US" sz="1400" dirty="0"/>
              <a:t>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355603" y="3802234"/>
            <a:ext cx="1637963" cy="523220"/>
          </a:xfrm>
          <a:prstGeom prst="rect">
            <a:avLst/>
          </a:prstGeom>
          <a:solidFill>
            <a:srgbClr val="C6D9F1">
              <a:alpha val="56000"/>
            </a:srgbClr>
          </a:solidFill>
        </p:spPr>
        <p:txBody>
          <a:bodyPr wrap="none">
            <a:spAutoFit/>
          </a:bodyPr>
          <a:lstStyle/>
          <a:p>
            <a:r>
              <a:rPr lang="en-US" sz="1400" dirty="0"/>
              <a:t>10 Crosby Women's </a:t>
            </a:r>
            <a:endParaRPr lang="en-US" sz="1400" dirty="0" smtClean="0"/>
          </a:p>
          <a:p>
            <a:r>
              <a:rPr lang="en-US" sz="1400" dirty="0" smtClean="0"/>
              <a:t>Ynez </a:t>
            </a:r>
            <a:r>
              <a:rPr lang="en-US" sz="1400" dirty="0"/>
              <a:t>Pump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244583" y="3586210"/>
            <a:ext cx="1512168" cy="11695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1883 by Wolverine Women's Maisie Oxford Tan/Taupe Leather/Suede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35785" y="3658218"/>
            <a:ext cx="1584176" cy="954107"/>
          </a:xfrm>
          <a:prstGeom prst="rect">
            <a:avLst/>
          </a:prstGeom>
          <a:solidFill>
            <a:schemeClr val="bg2">
              <a:lumMod val="75000"/>
              <a:alpha val="46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1803 Women's 'Nome' Crocodile Dress Shoes Size </a:t>
            </a:r>
            <a:endParaRPr lang="en-US" sz="1400" dirty="0" smtClean="0"/>
          </a:p>
          <a:p>
            <a:r>
              <a:rPr lang="en-US" sz="1400" dirty="0" smtClean="0"/>
              <a:t>9</a:t>
            </a:r>
            <a:endParaRPr lang="en-US" sz="1400" dirty="0"/>
          </a:p>
        </p:txBody>
      </p:sp>
      <p:cxnSp>
        <p:nvCxnSpPr>
          <p:cNvPr id="25" name="Straight Arrow Connector 24"/>
          <p:cNvCxnSpPr>
            <a:stCxn id="20" idx="2"/>
            <a:endCxn id="19" idx="0"/>
          </p:cNvCxnSpPr>
          <p:nvPr/>
        </p:nvCxnSpPr>
        <p:spPr>
          <a:xfrm>
            <a:off x="2372411" y="4866457"/>
            <a:ext cx="3889856" cy="1939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2"/>
            <a:endCxn id="19" idx="0"/>
          </p:cNvCxnSpPr>
          <p:nvPr/>
        </p:nvCxnSpPr>
        <p:spPr>
          <a:xfrm>
            <a:off x="5174585" y="4325454"/>
            <a:ext cx="1087682" cy="7349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19" idx="0"/>
          </p:cNvCxnSpPr>
          <p:nvPr/>
        </p:nvCxnSpPr>
        <p:spPr>
          <a:xfrm flipH="1">
            <a:off x="6262267" y="4755761"/>
            <a:ext cx="738400" cy="3046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4" idx="2"/>
            <a:endCxn id="19" idx="0"/>
          </p:cNvCxnSpPr>
          <p:nvPr/>
        </p:nvCxnSpPr>
        <p:spPr>
          <a:xfrm flipH="1">
            <a:off x="6262267" y="4612325"/>
            <a:ext cx="2465606" cy="4480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437236" y="4241789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74684" y="446600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4100438" y="42337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737139" y="392795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04205" y="44101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9231304" y="4256228"/>
            <a:ext cx="36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6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2623780" y="2342269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 smtClean="0"/>
              <a:t>1</a:t>
            </a:r>
            <a:endParaRPr lang="en-US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4679639" y="2362074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47791" y="2364297"/>
            <a:ext cx="367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01675" y="2364297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 smtClean="0"/>
              <a:t>4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9629169" y="236207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r>
              <a:rPr lang="en-US" baseline="-25000" dirty="0"/>
              <a:t>L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673263" y="4251081"/>
            <a:ext cx="3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N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79339" y="2871390"/>
            <a:ext cx="931942" cy="83565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95463" y="2955132"/>
            <a:ext cx="1071906" cy="8918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13885" y="2955132"/>
            <a:ext cx="982308" cy="82939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5523" y="2859225"/>
            <a:ext cx="1404268" cy="808285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0019" y="3024729"/>
            <a:ext cx="826290" cy="633489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560" y="3885200"/>
            <a:ext cx="1381692" cy="15352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0" name="Rectangle 49"/>
          <p:cNvSpPr/>
          <p:nvPr/>
        </p:nvSpPr>
        <p:spPr>
          <a:xfrm>
            <a:off x="10365847" y="2993075"/>
            <a:ext cx="2167086" cy="369332"/>
          </a:xfrm>
          <a:prstGeom prst="rect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glow rad="63500">
              <a:schemeClr val="accent4">
                <a:lumMod val="20000"/>
                <a:lumOff val="80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r>
              <a:rPr lang="en-US" dirty="0" smtClean="0"/>
              <a:t>Lyza Clog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1153772" y="4063959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100MM Runway </a:t>
            </a:r>
            <a:endParaRPr lang="en-US" sz="1400" dirty="0" smtClean="0"/>
          </a:p>
          <a:p>
            <a:r>
              <a:rPr lang="en-US" sz="1400" dirty="0" smtClean="0"/>
              <a:t>Felt </a:t>
            </a:r>
            <a:r>
              <a:rPr lang="en-US" sz="1400" dirty="0"/>
              <a:t>Mule Sandals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1153773" y="4828895"/>
            <a:ext cx="1407073" cy="738664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Lips Too Women's </a:t>
            </a:r>
          </a:p>
          <a:p>
            <a:r>
              <a:rPr lang="en-US" sz="1400" dirty="0" smtClean="0"/>
              <a:t>Casual Shoes </a:t>
            </a: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5000"/>
          </a:blip>
          <a:stretch>
            <a:fillRect/>
          </a:stretch>
        </p:blipFill>
        <p:spPr>
          <a:xfrm>
            <a:off x="10413810" y="4015605"/>
            <a:ext cx="739962" cy="663513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68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52118" y="4866457"/>
            <a:ext cx="809876" cy="673817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6890" y="1941506"/>
            <a:ext cx="1013626" cy="1013626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9560" y="1810911"/>
            <a:ext cx="1442547" cy="1442547"/>
          </a:xfrm>
          <a:prstGeom prst="rect">
            <a:avLst/>
          </a:prstGeom>
        </p:spPr>
      </p:pic>
      <p:sp>
        <p:nvSpPr>
          <p:cNvPr id="57" name="Double Bracket 56"/>
          <p:cNvSpPr/>
          <p:nvPr/>
        </p:nvSpPr>
        <p:spPr>
          <a:xfrm>
            <a:off x="1918704" y="1776718"/>
            <a:ext cx="8070505" cy="3889724"/>
          </a:xfrm>
          <a:prstGeom prst="bracketPair">
            <a:avLst>
              <a:gd name="adj" fmla="val 6979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Down Arrow 57"/>
          <p:cNvSpPr/>
          <p:nvPr/>
        </p:nvSpPr>
        <p:spPr>
          <a:xfrm>
            <a:off x="683869" y="3170711"/>
            <a:ext cx="251217" cy="601906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Down Arrow 59"/>
          <p:cNvSpPr/>
          <p:nvPr/>
        </p:nvSpPr>
        <p:spPr>
          <a:xfrm rot="16200000">
            <a:off x="1562488" y="4381414"/>
            <a:ext cx="250934" cy="448175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Down Arrow 60"/>
          <p:cNvSpPr/>
          <p:nvPr/>
        </p:nvSpPr>
        <p:spPr>
          <a:xfrm rot="16200000">
            <a:off x="10070892" y="3586408"/>
            <a:ext cx="271184" cy="326399"/>
          </a:xfrm>
          <a:prstGeom prst="downArrow">
            <a:avLst/>
          </a:prstGeom>
          <a:solidFill>
            <a:srgbClr val="A6A6A6"/>
          </a:solidFill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365846" y="3404989"/>
            <a:ext cx="2194999" cy="307777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</p:spPr>
        <p:txBody>
          <a:bodyPr wrap="square" anchor="t">
            <a:spAutoFit/>
          </a:bodyPr>
          <a:lstStyle/>
          <a:p>
            <a:r>
              <a:rPr lang="en-US" sz="1400" i="1" dirty="0" smtClean="0"/>
              <a:t>Lyza Clog</a:t>
            </a:r>
            <a:r>
              <a:rPr lang="en-US" sz="1400" i="1" dirty="0" smtClean="0">
                <a:solidFill>
                  <a:srgbClr val="FF0000"/>
                </a:solidFill>
              </a:rPr>
              <a:t> is </a:t>
            </a:r>
            <a:r>
              <a:rPr lang="en-US" sz="1400" b="1" i="1" dirty="0" smtClean="0">
                <a:solidFill>
                  <a:srgbClr val="FF0000"/>
                </a:solidFill>
              </a:rPr>
              <a:t>unavailable</a:t>
            </a:r>
            <a:endParaRPr lang="en-US" sz="1400" b="1" i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365847" y="3749699"/>
            <a:ext cx="219499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1">
                    <a:lumMod val="75000"/>
                  </a:schemeClr>
                </a:solidFill>
              </a:rPr>
              <a:t>More Women’s Comfort Shoes</a:t>
            </a:r>
            <a:endParaRPr lang="en-US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66103" y="1637148"/>
            <a:ext cx="121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Merchants</a:t>
            </a:r>
            <a:endParaRPr lang="en-US" b="1" dirty="0"/>
          </a:p>
        </p:txBody>
      </p:sp>
      <p:sp>
        <p:nvSpPr>
          <p:cNvPr id="66" name="Rectangle 65"/>
          <p:cNvSpPr/>
          <p:nvPr/>
        </p:nvSpPr>
        <p:spPr>
          <a:xfrm>
            <a:off x="10476749" y="1626245"/>
            <a:ext cx="19539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 typical end user</a:t>
            </a:r>
            <a:endParaRPr lang="en-US" b="1" dirty="0"/>
          </a:p>
        </p:txBody>
      </p:sp>
      <p:sp>
        <p:nvSpPr>
          <p:cNvPr id="67" name="Rounded Rectangle 66"/>
          <p:cNvSpPr/>
          <p:nvPr/>
        </p:nvSpPr>
        <p:spPr>
          <a:xfrm>
            <a:off x="5950110" y="1997094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00"/>
                </a:solidFill>
              </a:rPr>
              <a:t>M</a:t>
            </a:r>
            <a:r>
              <a:rPr lang="en-US" sz="1400" dirty="0" smtClean="0">
                <a:solidFill>
                  <a:srgbClr val="000000"/>
                </a:solidFill>
              </a:rPr>
              <a:t>en’s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8403541" y="1982229"/>
            <a:ext cx="1233629" cy="360040"/>
          </a:xfrm>
          <a:prstGeom prst="roundRect">
            <a:avLst/>
          </a:prstGeom>
          <a:solidFill>
            <a:srgbClr val="D7E4BD"/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Girl’s Shoes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29655" y="1995577"/>
            <a:ext cx="34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/>
              <a:t>…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10" idx="0"/>
            <a:endCxn id="67" idx="0"/>
          </p:cNvCxnSpPr>
          <p:nvPr/>
        </p:nvCxnSpPr>
        <p:spPr>
          <a:xfrm>
            <a:off x="5508771" y="1416678"/>
            <a:ext cx="1058154" cy="580416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0" idx="0"/>
            <a:endCxn id="70" idx="0"/>
          </p:cNvCxnSpPr>
          <p:nvPr/>
        </p:nvCxnSpPr>
        <p:spPr>
          <a:xfrm>
            <a:off x="5508771" y="1416678"/>
            <a:ext cx="2292904" cy="578899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10" idx="0"/>
            <a:endCxn id="68" idx="0"/>
          </p:cNvCxnSpPr>
          <p:nvPr/>
        </p:nvCxnSpPr>
        <p:spPr>
          <a:xfrm>
            <a:off x="5508771" y="1416678"/>
            <a:ext cx="3511585" cy="565551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" idx="0"/>
            <a:endCxn id="8" idx="0"/>
          </p:cNvCxnSpPr>
          <p:nvPr/>
        </p:nvCxnSpPr>
        <p:spPr>
          <a:xfrm flipH="1">
            <a:off x="4764429" y="1416678"/>
            <a:ext cx="744342" cy="560253"/>
          </a:xfrm>
          <a:prstGeom prst="straightConnector1">
            <a:avLst/>
          </a:prstGeom>
          <a:ln>
            <a:solidFill>
              <a:srgbClr val="958C06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818062" y="1416678"/>
            <a:ext cx="1381418" cy="3600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Shoes</a:t>
            </a:r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66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85538"/>
              </p:ext>
            </p:extLst>
          </p:nvPr>
        </p:nvGraphicFramePr>
        <p:xfrm>
          <a:off x="221388" y="1244586"/>
          <a:ext cx="8750742" cy="32613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67845"/>
                <a:gridCol w="6382897"/>
              </a:tblGrid>
              <a:tr h="3455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4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oxford burgundy plain espresso wing madison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Oxfords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&gt; Men’s Shoes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&gt; </a:t>
                      </a:r>
                      <a:r>
                        <a:rPr lang="en-US" sz="1600" kern="1200" dirty="0" smtClean="0"/>
                        <a:t>Shoes</a:t>
                      </a:r>
                      <a:endParaRPr lang="en-US" sz="16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441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pr</a:t>
                      </a:r>
                      <a:r>
                        <a:rPr lang="en-US" sz="1600" dirty="0" smtClean="0"/>
                        <a:t> boots work mens </a:t>
                      </a:r>
                      <a:r>
                        <a:rPr lang="en-US" sz="1600" dirty="0" err="1" smtClean="0"/>
                        <a:t>blk</a:t>
                      </a:r>
                      <a:r>
                        <a:rPr lang="en-US" sz="1600" dirty="0" smtClean="0"/>
                        <a:t> composite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Boots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&gt; Men’s Shoes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&gt; </a:t>
                      </a:r>
                      <a:r>
                        <a:rPr lang="en-US" sz="1600" dirty="0" smtClean="0"/>
                        <a:t>Shoes</a:t>
                      </a:r>
                      <a:endParaRPr lang="en-US" sz="1600" b="1" dirty="0" smtClean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4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tan polyurethane life saddle stride bed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Flats &gt; Women’s Shoes &gt; </a:t>
                      </a:r>
                      <a:r>
                        <a:rPr lang="en-US" sz="1600" kern="1200" dirty="0" smtClean="0"/>
                        <a:t>Shoes</a:t>
                      </a:r>
                      <a:endParaRPr lang="en-US" sz="16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4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13 reaction york </a:t>
                      </a:r>
                      <a:r>
                        <a:rPr lang="en-US" sz="1600" dirty="0" err="1" smtClean="0"/>
                        <a:t>ak</a:t>
                      </a:r>
                      <a:r>
                        <a:rPr lang="en-US" sz="1600" dirty="0" smtClean="0"/>
                        <a:t> driving </a:t>
                      </a:r>
                      <a:r>
                        <a:rPr lang="en-US" sz="1600" dirty="0" err="1" smtClean="0"/>
                        <a:t>steven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Sneakers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&amp;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Athletic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Shoes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&gt; Men’s Shoes &gt; </a:t>
                      </a:r>
                      <a:r>
                        <a:rPr lang="en-US" sz="1600" kern="1200" dirty="0" smtClean="0"/>
                        <a:t>Shoes</a:t>
                      </a:r>
                      <a:endParaRPr lang="en-US" sz="16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6444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original rose bone mark lizard copper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/>
                        <a:t>Climbing</a:t>
                      </a:r>
                      <a:r>
                        <a:rPr lang="en-US" sz="1600" kern="1200" baseline="0" dirty="0" smtClean="0"/>
                        <a:t> </a:t>
                      </a:r>
                      <a:r>
                        <a:rPr lang="en-US" sz="1600" kern="1200" dirty="0" smtClean="0"/>
                        <a:t>&gt; Men’s Shoes &gt; </a:t>
                      </a:r>
                      <a:r>
                        <a:rPr lang="en-US" sz="1600" kern="1200" dirty="0" smtClean="0"/>
                        <a:t>Shoes</a:t>
                      </a:r>
                      <a:endParaRPr lang="en-US" sz="1600" b="1" kern="1200" dirty="0" smtClean="0">
                        <a:solidFill>
                          <a:schemeClr val="tx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51697" y="3656779"/>
            <a:ext cx="1434257" cy="707886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Ambiguous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annotations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139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 rot="5400000">
            <a:off x="1606990" y="2462195"/>
            <a:ext cx="2100506" cy="1224136"/>
          </a:xfrm>
          <a:prstGeom prst="rect">
            <a:avLst/>
          </a:prstGeom>
        </p:spPr>
      </p:pic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5151605"/>
              </p:ext>
            </p:extLst>
          </p:nvPr>
        </p:nvGraphicFramePr>
        <p:xfrm>
          <a:off x="285532" y="1326951"/>
          <a:ext cx="7429500" cy="462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066288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041296"/>
              </p:ext>
            </p:extLst>
          </p:nvPr>
        </p:nvGraphicFramePr>
        <p:xfrm>
          <a:off x="374650" y="1290042"/>
          <a:ext cx="8394700" cy="4845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214430" y="2598902"/>
            <a:ext cx="2447487" cy="103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932742"/>
              </p:ext>
            </p:extLst>
          </p:nvPr>
        </p:nvGraphicFramePr>
        <p:xfrm>
          <a:off x="0" y="32753"/>
          <a:ext cx="8636000" cy="454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Straight Connector 4"/>
          <p:cNvCxnSpPr/>
          <p:nvPr/>
        </p:nvCxnSpPr>
        <p:spPr>
          <a:xfrm flipV="1">
            <a:off x="1060363" y="975351"/>
            <a:ext cx="3586729" cy="1"/>
          </a:xfrm>
          <a:prstGeom prst="line">
            <a:avLst/>
          </a:prstGeom>
          <a:ln w="6350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04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1687328"/>
              </p:ext>
            </p:extLst>
          </p:nvPr>
        </p:nvGraphicFramePr>
        <p:xfrm>
          <a:off x="0" y="0"/>
          <a:ext cx="53975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598753"/>
              </p:ext>
            </p:extLst>
          </p:nvPr>
        </p:nvGraphicFramePr>
        <p:xfrm>
          <a:off x="0" y="2011947"/>
          <a:ext cx="54229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667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222764"/>
              </p:ext>
            </p:extLst>
          </p:nvPr>
        </p:nvGraphicFramePr>
        <p:xfrm>
          <a:off x="0" y="32084"/>
          <a:ext cx="6197600" cy="4521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6956478"/>
              </p:ext>
            </p:extLst>
          </p:nvPr>
        </p:nvGraphicFramePr>
        <p:xfrm>
          <a:off x="0" y="2210468"/>
          <a:ext cx="6248400" cy="4152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4373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511305"/>
              </p:ext>
            </p:extLst>
          </p:nvPr>
        </p:nvGraphicFramePr>
        <p:xfrm>
          <a:off x="0" y="0"/>
          <a:ext cx="4737100" cy="416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040360"/>
              </p:ext>
            </p:extLst>
          </p:nvPr>
        </p:nvGraphicFramePr>
        <p:xfrm>
          <a:off x="25400" y="1864227"/>
          <a:ext cx="4711700" cy="4178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00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660128"/>
              </p:ext>
            </p:extLst>
          </p:nvPr>
        </p:nvGraphicFramePr>
        <p:xfrm>
          <a:off x="160417" y="200526"/>
          <a:ext cx="10172700" cy="490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1876" y="3791986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Dec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2015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374519" y="2085476"/>
            <a:ext cx="0" cy="2352841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68404" y="4438317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68404" y="2085476"/>
            <a:ext cx="1430383" cy="0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382260" y="3797338"/>
            <a:ext cx="652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Feb </a:t>
            </a:r>
          </a:p>
          <a:p>
            <a:pPr algn="ctr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2016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4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736685"/>
              </p:ext>
            </p:extLst>
          </p:nvPr>
        </p:nvGraphicFramePr>
        <p:xfrm>
          <a:off x="387674" y="502717"/>
          <a:ext cx="7165287" cy="246888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388429"/>
                <a:gridCol w="2388429"/>
                <a:gridCol w="2388429"/>
              </a:tblGrid>
              <a:tr h="564441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hardcover guide design handbook international health business social law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heart diamond pearl 40 ring sterling chain charm 39 14k 47 bracelet watch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paperback book history god home und soul stories journey bible der die code</a:t>
                      </a:r>
                      <a:endParaRPr lang="en-US" sz="1600" b="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64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vhs</a:t>
                      </a:r>
                      <a:r>
                        <a:rPr lang="en-US" sz="1600" dirty="0" smtClean="0"/>
                        <a:t> world series time king war ball house trek </a:t>
                      </a:r>
                      <a:r>
                        <a:rPr lang="en-US" sz="1600" dirty="0" err="1" smtClean="0"/>
                        <a:t>christmas</a:t>
                      </a:r>
                      <a:r>
                        <a:rPr lang="en-US" sz="1600" dirty="0" smtClean="0"/>
                        <a:t> space dog circle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 c love day e night u single lady child woman </a:t>
                      </a:r>
                      <a:r>
                        <a:rPr lang="en-US" sz="1600" dirty="0" err="1" smtClean="0"/>
                        <a:t>uk</a:t>
                      </a:r>
                      <a:r>
                        <a:rPr lang="en-US" sz="1600" dirty="0" smtClean="0"/>
                        <a:t> good deluxe park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set 20 100 24 case kit </a:t>
                      </a:r>
                      <a:r>
                        <a:rPr lang="en-US" sz="1600" dirty="0" err="1" smtClean="0"/>
                        <a:t>oz</a:t>
                      </a:r>
                      <a:r>
                        <a:rPr lang="en-US" sz="1600" dirty="0" smtClean="0"/>
                        <a:t> 30 hand drive body wall digital </a:t>
                      </a:r>
                      <a:r>
                        <a:rPr lang="en-US" sz="1600" dirty="0" err="1" smtClean="0"/>
                        <a:t>ft</a:t>
                      </a:r>
                      <a:r>
                        <a:rPr lang="en-US" sz="1600" dirty="0" smtClean="0"/>
                        <a:t> 48 spray paper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  <a:alpha val="20000"/>
                      </a:schemeClr>
                    </a:solidFill>
                  </a:tcPr>
                </a:tc>
              </a:tr>
              <a:tr h="56444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license standard </a:t>
                      </a:r>
                      <a:r>
                        <a:rPr lang="en-US" sz="1600" dirty="0" err="1" smtClean="0"/>
                        <a:t>symantec</a:t>
                      </a:r>
                      <a:r>
                        <a:rPr lang="en-US" sz="1600" dirty="0" smtClean="0"/>
                        <a:t> system service cisco support year essential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F2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dvd</a:t>
                      </a:r>
                      <a:r>
                        <a:rPr lang="en-US" sz="1600" dirty="0" smtClean="0"/>
                        <a:t> jazz media mixed country artists </a:t>
                      </a:r>
                      <a:r>
                        <a:rPr lang="en-US" sz="1600" dirty="0" err="1" smtClean="0"/>
                        <a:t>vol</a:t>
                      </a:r>
                      <a:r>
                        <a:rPr lang="en-US" sz="1600" dirty="0" smtClean="0"/>
                        <a:t> play music product pop </a:t>
                      </a:r>
                      <a:r>
                        <a:rPr lang="en-US" sz="1600" dirty="0" err="1" smtClean="0"/>
                        <a:t>ed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4F1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de calendar la </a:t>
                      </a:r>
                      <a:r>
                        <a:rPr lang="en-US" sz="1600" dirty="0" err="1" smtClean="0"/>
                        <a:t>american</a:t>
                      </a:r>
                      <a:r>
                        <a:rPr lang="en-US" sz="1600" dirty="0" smtClean="0"/>
                        <a:t> disc el 2013 art 2009 ray 2012 compact america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8064A2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1993</TotalTime>
  <Words>320</Words>
  <Application>Microsoft Macintosh PowerPoint</Application>
  <PresentationFormat>Custom</PresentationFormat>
  <Paragraphs>85</Paragraphs>
  <Slides>10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Rakuten USA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 Pradipto</dc:creator>
  <cp:lastModifiedBy>Das Pradipto</cp:lastModifiedBy>
  <cp:revision>94</cp:revision>
  <dcterms:created xsi:type="dcterms:W3CDTF">2016-06-25T15:14:35Z</dcterms:created>
  <dcterms:modified xsi:type="dcterms:W3CDTF">2016-07-04T21:50:31Z</dcterms:modified>
</cp:coreProperties>
</file>