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9" r:id="rId4"/>
    <p:sldId id="257" r:id="rId5"/>
    <p:sldId id="261" r:id="rId6"/>
    <p:sldId id="262" r:id="rId7"/>
    <p:sldId id="263" r:id="rId8"/>
  </p:sldIdLst>
  <p:sldSz cx="12801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20" y="-360"/>
      </p:cViewPr>
      <p:guideLst>
        <p:guide orient="horz" pos="2160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ipto.das:research:RIT-Boston:papers:conferences:publications:coling2016:props:data-distribution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ipto.das:research:RIT-Boston:presentations:internal:Company-presentations:03-31-2016-Runar-tech-talk:props:03-21-2016-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ipto.das:research:RIT-Boston:papers:conferences:publications:coling2016:props:Ebates-COLING-2016-resul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ipto.das:research:RIT-Boston:papers:conferences:publications:coling2016:props:Slice-COLING-2016-result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ipto.das:research:RIT-Boston:papers:conferences:publications:coling2016:props:Slice-COLING-2016-result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ipto.das:research:RIT-Boston:papers:conferences:publications:coling2016:props:AmazonJulian-COLING-2016-result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ipto.das:research:RIT-Boston:papers:conferences:publications:coling2016:props:AmazonJulian-COLING-2016-result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ipto.das:research:RIT-Boston:papers:conferences:publications:coling2016:props:Ebates-COLING-2016-result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ipto.das:research:RIT-Boston:papers:conferences:publications:coling2016:props:Ebates-COLING-2016-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Sheet1!$A$5</c:f>
              <c:strCache>
                <c:ptCount val="1"/>
                <c:pt idx="0">
                  <c:v>Toys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Sheet1!$B$5</c:f>
              <c:numCache>
                <c:formatCode>General</c:formatCode>
                <c:ptCount val="1"/>
                <c:pt idx="0">
                  <c:v>1.74874E6</c:v>
                </c:pt>
              </c:numCache>
            </c:numRef>
          </c:val>
        </c:ser>
        <c:ser>
          <c:idx val="1"/>
          <c:order val="1"/>
          <c:tx>
            <c:strRef>
              <c:f>Sheet1!$A$6</c:f>
              <c:strCache>
                <c:ptCount val="1"/>
                <c:pt idx="0">
                  <c:v>Home, Furniture and Patio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Sheet1!$B$6</c:f>
              <c:numCache>
                <c:formatCode>General</c:formatCode>
                <c:ptCount val="1"/>
                <c:pt idx="0">
                  <c:v>1.4330825E7</c:v>
                </c:pt>
              </c:numCache>
            </c:numRef>
          </c:val>
        </c:ser>
        <c:ser>
          <c:idx val="2"/>
          <c:order val="2"/>
          <c:tx>
            <c:strRef>
              <c:f>Sheet1!$A$7</c:f>
              <c:strCache>
                <c:ptCount val="1"/>
                <c:pt idx="0">
                  <c:v>Jewelry Watches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Sheet1!$B$7</c:f>
              <c:numCache>
                <c:formatCode>General</c:formatCode>
                <c:ptCount val="1"/>
                <c:pt idx="0">
                  <c:v>1.30577E6</c:v>
                </c:pt>
              </c:numCache>
            </c:numRef>
          </c:val>
        </c:ser>
        <c:ser>
          <c:idx val="3"/>
          <c:order val="3"/>
          <c:tx>
            <c:strRef>
              <c:f>Sheet1!$A$8</c:f>
              <c:strCache>
                <c:ptCount val="1"/>
                <c:pt idx="0">
                  <c:v>Bag, Handbags and Accessories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Sheet1!$B$8</c:f>
              <c:numCache>
                <c:formatCode>General</c:formatCode>
                <c:ptCount val="1"/>
                <c:pt idx="0">
                  <c:v>867448.0</c:v>
                </c:pt>
              </c:numCache>
            </c:numRef>
          </c:val>
        </c:ser>
        <c:ser>
          <c:idx val="4"/>
          <c:order val="4"/>
          <c:tx>
            <c:strRef>
              <c:f>Sheet1!$A$9</c:f>
              <c:strCache>
                <c:ptCount val="1"/>
                <c:pt idx="0">
                  <c:v>Health, Beauty and Fragrance</c:v>
                </c:pt>
              </c:strCache>
            </c:strRef>
          </c:tx>
          <c:spPr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rgbClr val="0000FF"/>
                </a:gs>
              </a:gsLst>
              <a:lin ang="4740000" scaled="0"/>
              <a:tileRect/>
            </a:gradFill>
          </c:spPr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Sheet1!$B$9</c:f>
              <c:numCache>
                <c:formatCode>General</c:formatCode>
                <c:ptCount val="1"/>
                <c:pt idx="0">
                  <c:v>2.979519E6</c:v>
                </c:pt>
              </c:numCache>
            </c:numRef>
          </c:val>
        </c:ser>
        <c:ser>
          <c:idx val="5"/>
          <c:order val="5"/>
          <c:tx>
            <c:strRef>
              <c:f>Sheet1!$A$10</c:f>
              <c:strCache>
                <c:ptCount val="1"/>
                <c:pt idx="0">
                  <c:v>Shoes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Sheet1!$B$10</c:f>
              <c:numCache>
                <c:formatCode>General</c:formatCode>
                <c:ptCount val="1"/>
                <c:pt idx="0">
                  <c:v>1.025685E6</c:v>
                </c:pt>
              </c:numCache>
            </c:numRef>
          </c:val>
        </c:ser>
        <c:ser>
          <c:idx val="6"/>
          <c:order val="6"/>
          <c:tx>
            <c:strRef>
              <c:f>Sheet1!$A$11</c:f>
              <c:strCache>
                <c:ptCount val="1"/>
                <c:pt idx="0">
                  <c:v>Electronics and Computers</c:v>
                </c:pt>
              </c:strCache>
            </c:strRef>
          </c:tx>
          <c:spPr>
            <a:gradFill flip="none" rotWithShape="1">
              <a:gsLst>
                <a:gs pos="0">
                  <a:srgbClr val="A3DA1C"/>
                </a:gs>
                <a:gs pos="100000">
                  <a:srgbClr val="4C7F5E"/>
                </a:gs>
              </a:gsLst>
              <a:lin ang="4980000" scaled="0"/>
              <a:tileRect/>
            </a:gradFill>
          </c:spPr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Sheet1!$B$11</c:f>
              <c:numCache>
                <c:formatCode>General</c:formatCode>
                <c:ptCount val="1"/>
                <c:pt idx="0">
                  <c:v>3.693035E6</c:v>
                </c:pt>
              </c:numCache>
            </c:numRef>
          </c:val>
        </c:ser>
        <c:ser>
          <c:idx val="7"/>
          <c:order val="7"/>
          <c:tx>
            <c:strRef>
              <c:f>Sheet1!$A$12</c:f>
              <c:strCache>
                <c:ptCount val="1"/>
                <c:pt idx="0">
                  <c:v>Office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Sheet1!$B$12</c:f>
              <c:numCache>
                <c:formatCode>General</c:formatCode>
                <c:ptCount val="1"/>
                <c:pt idx="0">
                  <c:v>2.191533E6</c:v>
                </c:pt>
              </c:numCache>
            </c:numRef>
          </c:val>
        </c:ser>
        <c:ser>
          <c:idx val="8"/>
          <c:order val="8"/>
          <c:tx>
            <c:strRef>
              <c:f>Sheet1!$A$13</c:f>
              <c:strCache>
                <c:ptCount val="1"/>
                <c:pt idx="0">
                  <c:v>Sports Fitness</c:v>
                </c:pt>
              </c:strCache>
            </c:strRef>
          </c:tx>
          <c:spPr>
            <a:gradFill flip="none"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4860000" scaled="0"/>
              <a:tileRect/>
            </a:gradFill>
          </c:spPr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Sheet1!$B$13</c:f>
              <c:numCache>
                <c:formatCode>General</c:formatCode>
                <c:ptCount val="1"/>
                <c:pt idx="0">
                  <c:v>1.412203E6</c:v>
                </c:pt>
              </c:numCache>
            </c:numRef>
          </c:val>
        </c:ser>
        <c:ser>
          <c:idx val="9"/>
          <c:order val="9"/>
          <c:tx>
            <c:strRef>
              <c:f>Sheet1!$A$14</c:f>
              <c:strCache>
                <c:ptCount val="1"/>
                <c:pt idx="0">
                  <c:v>Automotive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Sheet1!$B$14</c:f>
              <c:numCache>
                <c:formatCode>General</c:formatCode>
                <c:ptCount val="1"/>
                <c:pt idx="0">
                  <c:v>4.68113E6</c:v>
                </c:pt>
              </c:numCache>
            </c:numRef>
          </c:val>
        </c:ser>
        <c:ser>
          <c:idx val="10"/>
          <c:order val="10"/>
          <c:tx>
            <c:strRef>
              <c:f>Sheet1!$A$15</c:f>
              <c:strCache>
                <c:ptCount val="1"/>
                <c:pt idx="0">
                  <c:v>Industrial</c:v>
                </c:pt>
              </c:strCache>
            </c:strRef>
          </c:tx>
          <c:spPr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  <a:tileRect/>
            </a:gradFill>
          </c:spPr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Sheet1!$B$15</c:f>
              <c:numCache>
                <c:formatCode>General</c:formatCode>
                <c:ptCount val="1"/>
                <c:pt idx="0">
                  <c:v>2.693015E6</c:v>
                </c:pt>
              </c:numCache>
            </c:numRef>
          </c:val>
        </c:ser>
        <c:ser>
          <c:idx val="11"/>
          <c:order val="11"/>
          <c:tx>
            <c:strRef>
              <c:f>Sheet1!$A$16</c:f>
              <c:strCache>
                <c:ptCount val="1"/>
                <c:pt idx="0">
                  <c:v>Baby Products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Sheet1!$B$16</c:f>
              <c:numCache>
                <c:formatCode>General</c:formatCode>
                <c:ptCount val="1"/>
                <c:pt idx="0">
                  <c:v>169790.0</c:v>
                </c:pt>
              </c:numCache>
            </c:numRef>
          </c:val>
        </c:ser>
        <c:ser>
          <c:idx val="12"/>
          <c:order val="12"/>
          <c:tx>
            <c:strRef>
              <c:f>Sheet1!$A$17</c:f>
              <c:strCache>
                <c:ptCount val="1"/>
                <c:pt idx="0">
                  <c:v>Baby Kids Clothes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Sheet1!$B$17</c:f>
              <c:numCache>
                <c:formatCode>General</c:formatCode>
                <c:ptCount val="1"/>
                <c:pt idx="0">
                  <c:v>769801.0</c:v>
                </c:pt>
              </c:numCache>
            </c:numRef>
          </c:val>
        </c:ser>
        <c:ser>
          <c:idx val="13"/>
          <c:order val="13"/>
          <c:tx>
            <c:strRef>
              <c:f>Sheet1!$A$18</c:f>
              <c:strCache>
                <c:ptCount val="1"/>
                <c:pt idx="0">
                  <c:v>Men's Clothing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Sheet1!$B$18</c:f>
              <c:numCache>
                <c:formatCode>General</c:formatCode>
                <c:ptCount val="1"/>
                <c:pt idx="0">
                  <c:v>570766.0</c:v>
                </c:pt>
              </c:numCache>
            </c:numRef>
          </c:val>
        </c:ser>
        <c:ser>
          <c:idx val="14"/>
          <c:order val="14"/>
          <c:tx>
            <c:strRef>
              <c:f>Sheet1!$A$19</c:f>
              <c:strCache>
                <c:ptCount val="1"/>
                <c:pt idx="0">
                  <c:v>Women's Clothing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Sheet1!$B$19</c:f>
              <c:numCache>
                <c:formatCode>General</c:formatCode>
                <c:ptCount val="1"/>
                <c:pt idx="0">
                  <c:v>799571.0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2080550280"/>
        <c:axId val="-2080635368"/>
        <c:axId val="0"/>
      </c:bar3DChart>
      <c:catAx>
        <c:axId val="-20805502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80635368"/>
        <c:crosses val="autoZero"/>
        <c:auto val="1"/>
        <c:lblAlgn val="ctr"/>
        <c:lblOffset val="100"/>
        <c:noMultiLvlLbl val="0"/>
      </c:catAx>
      <c:valAx>
        <c:axId val="-2080635368"/>
        <c:scaling>
          <c:orientation val="minMax"/>
          <c:max val="1.505E7"/>
          <c:min val="0.0"/>
        </c:scaling>
        <c:delete val="0"/>
        <c:axPos val="l"/>
        <c:majorGridlines>
          <c:spPr>
            <a:ln w="3175">
              <a:noFill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effectLst/>
        </c:spPr>
        <c:txPr>
          <a:bodyPr/>
          <a:lstStyle/>
          <a:p>
            <a:pPr>
              <a:defRPr sz="1600"/>
            </a:pPr>
            <a:endParaRPr lang="en-US"/>
          </a:p>
        </c:txPr>
        <c:crossAx val="-2080550280"/>
        <c:crosses val="autoZero"/>
        <c:crossBetween val="between"/>
        <c:majorUnit val="1.0E6"/>
        <c:dispUnits>
          <c:builtInUnit val="millions"/>
          <c:dispUnitsLbl>
            <c:layout>
              <c:manualLayout>
                <c:xMode val="edge"/>
                <c:yMode val="edge"/>
                <c:x val="0.0572152903963927"/>
                <c:y val="0.0707709613221424"/>
              </c:manualLayout>
            </c:layout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</c:dispUnitsLbl>
        </c:dispUnits>
      </c:valAx>
    </c:plotArea>
    <c:legend>
      <c:legendPos val="r"/>
      <c:layout>
        <c:manualLayout>
          <c:xMode val="edge"/>
          <c:yMode val="edge"/>
          <c:x val="0.483662023016354"/>
          <c:y val="0.082770831530674"/>
          <c:w val="0.342038548131559"/>
          <c:h val="0.783268581811889"/>
        </c:manualLayout>
      </c:layout>
      <c:overlay val="0"/>
      <c:spPr>
        <a:noFill/>
        <a:effectLst/>
      </c:spPr>
      <c:txPr>
        <a:bodyPr/>
        <a:lstStyle/>
        <a:p>
          <a:pPr>
            <a:defRPr sz="1400" baseline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'Level-0'!$A$21</c:f>
              <c:strCache>
                <c:ptCount val="1"/>
                <c:pt idx="0">
                  <c:v>Toys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'Level-0'!$B$21</c:f>
              <c:numCache>
                <c:formatCode>General</c:formatCode>
                <c:ptCount val="1"/>
                <c:pt idx="0">
                  <c:v>3.41914E6</c:v>
                </c:pt>
              </c:numCache>
            </c:numRef>
          </c:val>
        </c:ser>
        <c:ser>
          <c:idx val="1"/>
          <c:order val="1"/>
          <c:tx>
            <c:strRef>
              <c:f>'Level-0'!$A$22</c:f>
              <c:strCache>
                <c:ptCount val="1"/>
                <c:pt idx="0">
                  <c:v>Home_Furniture_&amp;_Patio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'Level-0'!$B$22</c:f>
              <c:numCache>
                <c:formatCode>General</c:formatCode>
                <c:ptCount val="1"/>
                <c:pt idx="0">
                  <c:v>3.2538551E7</c:v>
                </c:pt>
              </c:numCache>
            </c:numRef>
          </c:val>
        </c:ser>
        <c:ser>
          <c:idx val="2"/>
          <c:order val="2"/>
          <c:tx>
            <c:strRef>
              <c:f>'Level-0'!$A$23</c:f>
              <c:strCache>
                <c:ptCount val="1"/>
                <c:pt idx="0">
                  <c:v>Jewelry_&amp;_Watches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'Level-0'!$B$23</c:f>
              <c:numCache>
                <c:formatCode>General</c:formatCode>
                <c:ptCount val="1"/>
                <c:pt idx="0">
                  <c:v>4.4062E6</c:v>
                </c:pt>
              </c:numCache>
            </c:numRef>
          </c:val>
        </c:ser>
        <c:ser>
          <c:idx val="3"/>
          <c:order val="3"/>
          <c:tx>
            <c:strRef>
              <c:f>'Level-0'!$A$24</c:f>
              <c:strCache>
                <c:ptCount val="1"/>
                <c:pt idx="0">
                  <c:v>Bag_Handbags_&amp;_Accessories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'Level-0'!$B$24</c:f>
              <c:numCache>
                <c:formatCode>General</c:formatCode>
                <c:ptCount val="1"/>
                <c:pt idx="0">
                  <c:v>2.20059E6</c:v>
                </c:pt>
              </c:numCache>
            </c:numRef>
          </c:val>
        </c:ser>
        <c:ser>
          <c:idx val="4"/>
          <c:order val="4"/>
          <c:tx>
            <c:strRef>
              <c:f>'Level-0'!$A$25</c:f>
              <c:strCache>
                <c:ptCount val="1"/>
                <c:pt idx="0">
                  <c:v>Health_Beauty_&amp;_Fragrance</c:v>
                </c:pt>
              </c:strCache>
            </c:strRef>
          </c:tx>
          <c:spPr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rgbClr val="0000FF"/>
                </a:gs>
              </a:gsLst>
              <a:lin ang="4740000" scaled="0"/>
              <a:tileRect/>
            </a:gradFill>
          </c:spPr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'Level-0'!$B$25</c:f>
              <c:numCache>
                <c:formatCode>General</c:formatCode>
                <c:ptCount val="1"/>
                <c:pt idx="0">
                  <c:v>6.34382E6</c:v>
                </c:pt>
              </c:numCache>
            </c:numRef>
          </c:val>
        </c:ser>
        <c:ser>
          <c:idx val="5"/>
          <c:order val="5"/>
          <c:tx>
            <c:strRef>
              <c:f>'Level-0'!$A$26</c:f>
              <c:strCache>
                <c:ptCount val="1"/>
                <c:pt idx="0">
                  <c:v>Shoes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'Level-0'!$B$26</c:f>
              <c:numCache>
                <c:formatCode>General</c:formatCode>
                <c:ptCount val="1"/>
                <c:pt idx="0">
                  <c:v>3.483658E6</c:v>
                </c:pt>
              </c:numCache>
            </c:numRef>
          </c:val>
        </c:ser>
        <c:ser>
          <c:idx val="6"/>
          <c:order val="6"/>
          <c:tx>
            <c:strRef>
              <c:f>'Level-0'!$A$27</c:f>
              <c:strCache>
                <c:ptCount val="1"/>
                <c:pt idx="0">
                  <c:v>Electronics_&amp;_Computers</c:v>
                </c:pt>
              </c:strCache>
            </c:strRef>
          </c:tx>
          <c:spPr>
            <a:gradFill flip="none" rotWithShape="1">
              <a:gsLst>
                <a:gs pos="0">
                  <a:srgbClr val="A3DA1C"/>
                </a:gs>
                <a:gs pos="100000">
                  <a:srgbClr val="4C7F5E"/>
                </a:gs>
              </a:gsLst>
              <a:lin ang="4980000" scaled="0"/>
              <a:tileRect/>
            </a:gradFill>
          </c:spPr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'Level-0'!$B$27</c:f>
              <c:numCache>
                <c:formatCode>General</c:formatCode>
                <c:ptCount val="1"/>
                <c:pt idx="0">
                  <c:v>1.1139958E7</c:v>
                </c:pt>
              </c:numCache>
            </c:numRef>
          </c:val>
        </c:ser>
        <c:ser>
          <c:idx val="7"/>
          <c:order val="7"/>
          <c:tx>
            <c:strRef>
              <c:f>'Level-0'!$A$28</c:f>
              <c:strCache>
                <c:ptCount val="1"/>
                <c:pt idx="0">
                  <c:v>Office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'Level-0'!$B$28</c:f>
              <c:numCache>
                <c:formatCode>General</c:formatCode>
                <c:ptCount val="1"/>
                <c:pt idx="0">
                  <c:v>4.727085E6</c:v>
                </c:pt>
              </c:numCache>
            </c:numRef>
          </c:val>
        </c:ser>
        <c:ser>
          <c:idx val="8"/>
          <c:order val="8"/>
          <c:tx>
            <c:strRef>
              <c:f>'Level-0'!$A$29</c:f>
              <c:strCache>
                <c:ptCount val="1"/>
                <c:pt idx="0">
                  <c:v>Sports_&amp;_Fitness</c:v>
                </c:pt>
              </c:strCache>
            </c:strRef>
          </c:tx>
          <c:spPr>
            <a:gradFill flip="none"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4860000" scaled="0"/>
              <a:tileRect/>
            </a:gradFill>
          </c:spPr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'Level-0'!$B$29</c:f>
              <c:numCache>
                <c:formatCode>General</c:formatCode>
                <c:ptCount val="1"/>
                <c:pt idx="0">
                  <c:v>3.194472E6</c:v>
                </c:pt>
              </c:numCache>
            </c:numRef>
          </c:val>
        </c:ser>
        <c:ser>
          <c:idx val="9"/>
          <c:order val="9"/>
          <c:tx>
            <c:strRef>
              <c:f>'Level-0'!$A$30</c:f>
              <c:strCache>
                <c:ptCount val="1"/>
                <c:pt idx="0">
                  <c:v>Automotive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'Level-0'!$B$30</c:f>
              <c:numCache>
                <c:formatCode>General</c:formatCode>
                <c:ptCount val="1"/>
                <c:pt idx="0">
                  <c:v>8.197758E6</c:v>
                </c:pt>
              </c:numCache>
            </c:numRef>
          </c:val>
        </c:ser>
        <c:ser>
          <c:idx val="10"/>
          <c:order val="10"/>
          <c:tx>
            <c:strRef>
              <c:f>'Level-0'!$A$31</c:f>
              <c:strCache>
                <c:ptCount val="1"/>
                <c:pt idx="0">
                  <c:v>Industrial</c:v>
                </c:pt>
              </c:strCache>
            </c:strRef>
          </c:tx>
          <c:spPr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  <a:tileRect/>
            </a:gradFill>
          </c:spPr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'Level-0'!$B$31</c:f>
              <c:numCache>
                <c:formatCode>General</c:formatCode>
                <c:ptCount val="1"/>
                <c:pt idx="0">
                  <c:v>6.09271E6</c:v>
                </c:pt>
              </c:numCache>
            </c:numRef>
          </c:val>
        </c:ser>
        <c:ser>
          <c:idx val="11"/>
          <c:order val="11"/>
          <c:tx>
            <c:strRef>
              <c:f>'Level-0'!$A$32</c:f>
              <c:strCache>
                <c:ptCount val="1"/>
                <c:pt idx="0">
                  <c:v>Baby_Products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'Level-0'!$B$32</c:f>
              <c:numCache>
                <c:formatCode>General</c:formatCode>
                <c:ptCount val="1"/>
                <c:pt idx="0">
                  <c:v>364085.0</c:v>
                </c:pt>
              </c:numCache>
            </c:numRef>
          </c:val>
        </c:ser>
        <c:ser>
          <c:idx val="12"/>
          <c:order val="12"/>
          <c:tx>
            <c:strRef>
              <c:f>'Level-0'!$A$33</c:f>
              <c:strCache>
                <c:ptCount val="1"/>
                <c:pt idx="0">
                  <c:v>Food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'Level-0'!$B$33</c:f>
              <c:numCache>
                <c:formatCode>General</c:formatCode>
                <c:ptCount val="1"/>
                <c:pt idx="0">
                  <c:v>1.567443E6</c:v>
                </c:pt>
              </c:numCache>
            </c:numRef>
          </c:val>
        </c:ser>
        <c:ser>
          <c:idx val="13"/>
          <c:order val="13"/>
          <c:tx>
            <c:strRef>
              <c:f>'Level-0'!$A$34</c:f>
              <c:strCache>
                <c:ptCount val="1"/>
                <c:pt idx="0">
                  <c:v>Baby_&amp;_Kids_Clothes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'Level-0'!$B$34</c:f>
              <c:numCache>
                <c:formatCode>General</c:formatCode>
                <c:ptCount val="1"/>
                <c:pt idx="0">
                  <c:v>821729.0</c:v>
                </c:pt>
              </c:numCache>
            </c:numRef>
          </c:val>
        </c:ser>
        <c:ser>
          <c:idx val="14"/>
          <c:order val="14"/>
          <c:tx>
            <c:strRef>
              <c:f>'Level-0'!$A$35</c:f>
              <c:strCache>
                <c:ptCount val="1"/>
                <c:pt idx="0">
                  <c:v>Men's_Clothing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'Level-0'!$B$35</c:f>
              <c:numCache>
                <c:formatCode>General</c:formatCode>
                <c:ptCount val="1"/>
                <c:pt idx="0">
                  <c:v>1.708464E6</c:v>
                </c:pt>
              </c:numCache>
            </c:numRef>
          </c:val>
        </c:ser>
        <c:ser>
          <c:idx val="15"/>
          <c:order val="15"/>
          <c:tx>
            <c:strRef>
              <c:f>'Level-0'!$A$36</c:f>
              <c:strCache>
                <c:ptCount val="1"/>
                <c:pt idx="0">
                  <c:v>Women's_Clothing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'Level-0'!$B$36</c:f>
              <c:numCache>
                <c:formatCode>General</c:formatCode>
                <c:ptCount val="1"/>
                <c:pt idx="0">
                  <c:v>2.840498E6</c:v>
                </c:pt>
              </c:numCache>
            </c:numRef>
          </c:val>
        </c:ser>
        <c:ser>
          <c:idx val="16"/>
          <c:order val="16"/>
          <c:tx>
            <c:strRef>
              <c:f>'Level-0'!$A$37</c:f>
              <c:strCache>
                <c:ptCount val="1"/>
                <c:pt idx="0">
                  <c:v>Other_Clothing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'Level-0'!$B$37</c:f>
              <c:numCache>
                <c:formatCode>General</c:formatCode>
                <c:ptCount val="1"/>
                <c:pt idx="0">
                  <c:v>144123.0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2108827880"/>
        <c:axId val="-2108833768"/>
        <c:axId val="0"/>
      </c:bar3DChart>
      <c:catAx>
        <c:axId val="-2108827880"/>
        <c:scaling>
          <c:orientation val="minMax"/>
        </c:scaling>
        <c:delete val="1"/>
        <c:axPos val="b"/>
        <c:majorTickMark val="out"/>
        <c:minorTickMark val="none"/>
        <c:tickLblPos val="nextTo"/>
        <c:crossAx val="-2108833768"/>
        <c:crosses val="autoZero"/>
        <c:auto val="1"/>
        <c:lblAlgn val="ctr"/>
        <c:lblOffset val="100"/>
        <c:noMultiLvlLbl val="0"/>
      </c:catAx>
      <c:valAx>
        <c:axId val="-2108833768"/>
        <c:scaling>
          <c:orientation val="minMax"/>
          <c:min val="50000.0"/>
        </c:scaling>
        <c:delete val="0"/>
        <c:axPos val="l"/>
        <c:majorGridlines>
          <c:spPr>
            <a:ln w="3175">
              <a:noFill/>
            </a:ln>
            <a:effectLst/>
          </c:spPr>
        </c:majorGridlines>
        <c:numFmt formatCode="General" sourceLinked="1"/>
        <c:majorTickMark val="in"/>
        <c:minorTickMark val="in"/>
        <c:tickLblPos val="nextTo"/>
        <c:spPr>
          <a:effectLst>
            <a:outerShdw blurRad="50800" dist="38100" dir="2700000" algn="tl" rotWithShape="0">
              <a:srgbClr val="000000">
                <a:alpha val="16000"/>
              </a:srgbClr>
            </a:outerShdw>
          </a:effectLst>
        </c:spPr>
        <c:crossAx val="-2108827880"/>
        <c:crosses val="autoZero"/>
        <c:crossBetween val="between"/>
        <c:dispUnits>
          <c:builtInUnit val="millions"/>
          <c:dispUnitsLbl>
            <c:layout/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</c:dispUnitsLbl>
        </c:dispUnits>
      </c:valAx>
    </c:plotArea>
    <c:legend>
      <c:legendPos val="r"/>
      <c:layout>
        <c:manualLayout>
          <c:xMode val="edge"/>
          <c:yMode val="edge"/>
          <c:x val="0.431032556255733"/>
          <c:y val="0.0859970485340708"/>
          <c:w val="0.297726779992138"/>
          <c:h val="0.67597444814811"/>
        </c:manualLayout>
      </c:layout>
      <c:overlay val="0"/>
      <c:spPr>
        <a:noFill/>
        <a:effectLst/>
      </c:spPr>
      <c:txPr>
        <a:bodyPr/>
        <a:lstStyle/>
        <a:p>
          <a:pPr>
            <a:defRPr sz="1400" baseline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3245708416883"/>
          <c:y val="0.127374301675978"/>
          <c:w val="0.416764474293654"/>
          <c:h val="0.3204915761228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Earlier!$B$2</c:f>
              <c:strCache>
                <c:ptCount val="1"/>
                <c:pt idx="0">
                  <c:v>LogReg L1 Micro Precision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  <a:alpha val="7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c:spPr>
          <c:invertIfNegative val="0"/>
          <c:cat>
            <c:strRef>
              <c:f>Earlier!$A$3:$A$17</c:f>
              <c:strCache>
                <c:ptCount val="15"/>
                <c:pt idx="0">
                  <c:v>Toys</c:v>
                </c:pt>
                <c:pt idx="1">
                  <c:v>Home, Patio and Furniture</c:v>
                </c:pt>
                <c:pt idx="2">
                  <c:v>Jewelry and Watches</c:v>
                </c:pt>
                <c:pt idx="3">
                  <c:v>Bags, Handbags and Accessories</c:v>
                </c:pt>
                <c:pt idx="4">
                  <c:v>Health, Beauty and Fragrance</c:v>
                </c:pt>
                <c:pt idx="5">
                  <c:v>Shoes</c:v>
                </c:pt>
                <c:pt idx="6">
                  <c:v>Electronics and Computers</c:v>
                </c:pt>
                <c:pt idx="7">
                  <c:v>Office</c:v>
                </c:pt>
                <c:pt idx="8">
                  <c:v>Sports and Fitness</c:v>
                </c:pt>
                <c:pt idx="9">
                  <c:v>Automotive</c:v>
                </c:pt>
                <c:pt idx="10">
                  <c:v>Industrial</c:v>
                </c:pt>
                <c:pt idx="11">
                  <c:v>Baby Products</c:v>
                </c:pt>
                <c:pt idx="12">
                  <c:v>Baby and Kids Clothes</c:v>
                </c:pt>
                <c:pt idx="13">
                  <c:v>Men's Clothing</c:v>
                </c:pt>
                <c:pt idx="14">
                  <c:v>Women's Clothing</c:v>
                </c:pt>
              </c:strCache>
            </c:strRef>
          </c:cat>
          <c:val>
            <c:numRef>
              <c:f>Earlier!$B$3:$B$17</c:f>
              <c:numCache>
                <c:formatCode>General</c:formatCode>
                <c:ptCount val="15"/>
                <c:pt idx="0">
                  <c:v>76.004</c:v>
                </c:pt>
                <c:pt idx="1">
                  <c:v>84.00200000000001</c:v>
                </c:pt>
                <c:pt idx="2">
                  <c:v>80.894</c:v>
                </c:pt>
                <c:pt idx="3">
                  <c:v>81.67599999999994</c:v>
                </c:pt>
                <c:pt idx="4">
                  <c:v>82.17799999999998</c:v>
                </c:pt>
                <c:pt idx="5">
                  <c:v>64.516</c:v>
                </c:pt>
                <c:pt idx="6">
                  <c:v>80.132</c:v>
                </c:pt>
                <c:pt idx="7">
                  <c:v>89.218</c:v>
                </c:pt>
                <c:pt idx="8">
                  <c:v>83.57199999999998</c:v>
                </c:pt>
                <c:pt idx="9">
                  <c:v>88.794</c:v>
                </c:pt>
                <c:pt idx="10">
                  <c:v>88.23600000000001</c:v>
                </c:pt>
                <c:pt idx="11">
                  <c:v>88.19000000000001</c:v>
                </c:pt>
                <c:pt idx="12">
                  <c:v>89.034</c:v>
                </c:pt>
                <c:pt idx="13">
                  <c:v>82.42</c:v>
                </c:pt>
                <c:pt idx="14">
                  <c:v>83.362</c:v>
                </c:pt>
              </c:numCache>
            </c:numRef>
          </c:val>
        </c:ser>
        <c:ser>
          <c:idx val="1"/>
          <c:order val="1"/>
          <c:tx>
            <c:strRef>
              <c:f>Earlier!$C$2</c:f>
              <c:strCache>
                <c:ptCount val="1"/>
                <c:pt idx="0">
                  <c:v>LogReg L1 Micro F1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  <a:alpha val="72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c:spPr>
          <c:invertIfNegative val="0"/>
          <c:cat>
            <c:strRef>
              <c:f>Earlier!$A$3:$A$17</c:f>
              <c:strCache>
                <c:ptCount val="15"/>
                <c:pt idx="0">
                  <c:v>Toys</c:v>
                </c:pt>
                <c:pt idx="1">
                  <c:v>Home, Patio and Furniture</c:v>
                </c:pt>
                <c:pt idx="2">
                  <c:v>Jewelry and Watches</c:v>
                </c:pt>
                <c:pt idx="3">
                  <c:v>Bags, Handbags and Accessories</c:v>
                </c:pt>
                <c:pt idx="4">
                  <c:v>Health, Beauty and Fragrance</c:v>
                </c:pt>
                <c:pt idx="5">
                  <c:v>Shoes</c:v>
                </c:pt>
                <c:pt idx="6">
                  <c:v>Electronics and Computers</c:v>
                </c:pt>
                <c:pt idx="7">
                  <c:v>Office</c:v>
                </c:pt>
                <c:pt idx="8">
                  <c:v>Sports and Fitness</c:v>
                </c:pt>
                <c:pt idx="9">
                  <c:v>Automotive</c:v>
                </c:pt>
                <c:pt idx="10">
                  <c:v>Industrial</c:v>
                </c:pt>
                <c:pt idx="11">
                  <c:v>Baby Products</c:v>
                </c:pt>
                <c:pt idx="12">
                  <c:v>Baby and Kids Clothes</c:v>
                </c:pt>
                <c:pt idx="13">
                  <c:v>Men's Clothing</c:v>
                </c:pt>
                <c:pt idx="14">
                  <c:v>Women's Clothing</c:v>
                </c:pt>
              </c:strCache>
            </c:strRef>
          </c:cat>
          <c:val>
            <c:numRef>
              <c:f>Earlier!$C$3:$C$17</c:f>
              <c:numCache>
                <c:formatCode>General</c:formatCode>
                <c:ptCount val="15"/>
                <c:pt idx="0">
                  <c:v>76.004</c:v>
                </c:pt>
                <c:pt idx="1">
                  <c:v>84.00200000000001</c:v>
                </c:pt>
                <c:pt idx="2">
                  <c:v>80.894</c:v>
                </c:pt>
                <c:pt idx="3">
                  <c:v>81.67599999999994</c:v>
                </c:pt>
                <c:pt idx="4">
                  <c:v>82.17799999999998</c:v>
                </c:pt>
                <c:pt idx="5">
                  <c:v>64.516</c:v>
                </c:pt>
                <c:pt idx="6">
                  <c:v>80.132</c:v>
                </c:pt>
                <c:pt idx="7">
                  <c:v>89.218</c:v>
                </c:pt>
                <c:pt idx="8">
                  <c:v>83.57199999999998</c:v>
                </c:pt>
                <c:pt idx="9">
                  <c:v>88.794</c:v>
                </c:pt>
                <c:pt idx="10">
                  <c:v>88.23600000000001</c:v>
                </c:pt>
                <c:pt idx="11">
                  <c:v>88.19000000000001</c:v>
                </c:pt>
                <c:pt idx="12">
                  <c:v>89.034</c:v>
                </c:pt>
                <c:pt idx="13">
                  <c:v>82.42</c:v>
                </c:pt>
                <c:pt idx="14">
                  <c:v>83.362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9189912"/>
        <c:axId val="-2080523832"/>
      </c:barChart>
      <c:catAx>
        <c:axId val="2139189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165100" dist="25400" dir="2700000" sx="93000" sy="93000" algn="tl" rotWithShape="0">
              <a:srgbClr val="000000">
                <a:alpha val="13000"/>
              </a:srgbClr>
            </a:outerShdw>
          </a:effectLst>
        </c:spPr>
        <c:txPr>
          <a:bodyPr rot="-5400000" vert="horz" lIns="2" anchor="ctr" anchorCtr="1">
            <a:spAutoFit/>
          </a:bodyPr>
          <a:lstStyle/>
          <a:p>
            <a:pPr>
              <a:defRPr sz="1200" kern="1200" cap="none" spc="0">
                <a:solidFill>
                  <a:schemeClr val="tx1"/>
                </a:solidFill>
              </a:defRPr>
            </a:pPr>
            <a:endParaRPr lang="en-US"/>
          </a:p>
        </c:txPr>
        <c:crossAx val="-2080523832"/>
        <c:crosses val="autoZero"/>
        <c:auto val="1"/>
        <c:lblAlgn val="ctr"/>
        <c:lblOffset val="100"/>
        <c:noMultiLvlLbl val="0"/>
      </c:catAx>
      <c:valAx>
        <c:axId val="-2080523832"/>
        <c:scaling>
          <c:orientation val="minMax"/>
          <c:max val="100.0"/>
          <c:min val="60.0"/>
        </c:scaling>
        <c:delete val="0"/>
        <c:axPos val="l"/>
        <c:majorGridlines>
          <c:spPr>
            <a:ln w="3175" cmpd="sng">
              <a:solidFill>
                <a:schemeClr val="bg1">
                  <a:alpha val="80000"/>
                </a:schemeClr>
              </a:solidFill>
              <a:prstDash val="sysDot"/>
            </a:ln>
          </c:spPr>
        </c:majorGridlines>
        <c:numFmt formatCode="General" sourceLinked="1"/>
        <c:majorTickMark val="in"/>
        <c:minorTickMark val="none"/>
        <c:tickLblPos val="nextTo"/>
        <c:spPr>
          <a:effectLst>
            <a:outerShdw blurRad="95250" dist="38100" dir="2700000" algn="tl" rotWithShape="0">
              <a:srgbClr val="000000">
                <a:alpha val="22000"/>
              </a:srgbClr>
            </a:outerShdw>
          </a:effectLst>
        </c:spPr>
        <c:txPr>
          <a:bodyPr/>
          <a:lstStyle/>
          <a:p>
            <a:pPr>
              <a:defRPr sz="1200" baseline="0"/>
            </a:pPr>
            <a:endParaRPr lang="en-US"/>
          </a:p>
        </c:txPr>
        <c:crossAx val="2139189912"/>
        <c:crosses val="autoZero"/>
        <c:crossBetween val="between"/>
        <c:majorUnit val="5.0"/>
        <c:minorUnit val="2.0"/>
      </c:valAx>
      <c:spPr>
        <a:solidFill>
          <a:schemeClr val="bg1">
            <a:lumMod val="95000"/>
          </a:schemeClr>
        </a:solidFill>
        <a:ln>
          <a:prstDash val="sysDash"/>
        </a:ln>
      </c:spPr>
    </c:plotArea>
    <c:legend>
      <c:legendPos val="r"/>
      <c:layout>
        <c:manualLayout>
          <c:xMode val="edge"/>
          <c:yMode val="edge"/>
          <c:x val="0.12427570634553"/>
          <c:y val="0.105590771125676"/>
          <c:w val="0.41114694302918"/>
          <c:h val="0.0893771169665244"/>
        </c:manualLayout>
      </c:layout>
      <c:overlay val="0"/>
      <c:txPr>
        <a:bodyPr/>
        <a:lstStyle/>
        <a:p>
          <a:pPr>
            <a:defRPr sz="1200" cap="small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6"/>
    </mc:Choice>
    <mc:Fallback>
      <c:style val="3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1934043538675"/>
          <c:y val="0.140006397637795"/>
          <c:w val="0.728907480314961"/>
          <c:h val="0.4090535056838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DatasetStats!$D$2</c:f>
              <c:strCache>
                <c:ptCount val="1"/>
                <c:pt idx="0">
                  <c:v>Branches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cat>
            <c:strRef>
              <c:f>DatasetStats!$B$3:$B$18</c:f>
              <c:strCache>
                <c:ptCount val="16"/>
                <c:pt idx="0">
                  <c:v>apparel &amp; accessories</c:v>
                </c:pt>
                <c:pt idx="1">
                  <c:v>appliances</c:v>
                </c:pt>
                <c:pt idx="2">
                  <c:v>automotive</c:v>
                </c:pt>
                <c:pt idx="3">
                  <c:v>baby products</c:v>
                </c:pt>
                <c:pt idx="4">
                  <c:v>electronics &amp; accessories</c:v>
                </c:pt>
                <c:pt idx="5">
                  <c:v>grocery &amp; gourmet food</c:v>
                </c:pt>
                <c:pt idx="6">
                  <c:v>health &amp; beauty</c:v>
                </c:pt>
                <c:pt idx="7">
                  <c:v>home &amp; kitchen</c:v>
                </c:pt>
                <c:pt idx="8">
                  <c:v>jewelry &amp; watches</c:v>
                </c:pt>
                <c:pt idx="9">
                  <c:v>office products</c:v>
                </c:pt>
                <c:pt idx="10">
                  <c:v>pet supplies</c:v>
                </c:pt>
                <c:pt idx="11">
                  <c:v>shoes</c:v>
                </c:pt>
                <c:pt idx="12">
                  <c:v>sports &amp; outdoors</c:v>
                </c:pt>
                <c:pt idx="13">
                  <c:v>tickets &amp; events</c:v>
                </c:pt>
                <c:pt idx="14">
                  <c:v>tools &amp; home improvement</c:v>
                </c:pt>
                <c:pt idx="15">
                  <c:v>toys &amp; games</c:v>
                </c:pt>
              </c:strCache>
            </c:strRef>
          </c:cat>
          <c:val>
            <c:numRef>
              <c:f>DatasetStats!$D$3:$D$18</c:f>
              <c:numCache>
                <c:formatCode>General</c:formatCode>
                <c:ptCount val="16"/>
                <c:pt idx="0">
                  <c:v>113.0</c:v>
                </c:pt>
                <c:pt idx="1">
                  <c:v>31.0</c:v>
                </c:pt>
                <c:pt idx="2">
                  <c:v>88.0</c:v>
                </c:pt>
                <c:pt idx="3">
                  <c:v>46.0</c:v>
                </c:pt>
                <c:pt idx="4">
                  <c:v>59.0</c:v>
                </c:pt>
                <c:pt idx="5">
                  <c:v>91.0</c:v>
                </c:pt>
                <c:pt idx="6">
                  <c:v>102.0</c:v>
                </c:pt>
                <c:pt idx="7">
                  <c:v>149.0</c:v>
                </c:pt>
                <c:pt idx="8">
                  <c:v>42.0</c:v>
                </c:pt>
                <c:pt idx="9">
                  <c:v>34.0</c:v>
                </c:pt>
                <c:pt idx="10">
                  <c:v>10.0</c:v>
                </c:pt>
                <c:pt idx="11">
                  <c:v>57.0</c:v>
                </c:pt>
                <c:pt idx="12">
                  <c:v>110.0</c:v>
                </c:pt>
                <c:pt idx="13">
                  <c:v>9.0</c:v>
                </c:pt>
                <c:pt idx="14">
                  <c:v>137.0</c:v>
                </c:pt>
                <c:pt idx="15">
                  <c:v>68.0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2508040"/>
        <c:axId val="-2082515736"/>
      </c:barChart>
      <c:catAx>
        <c:axId val="-2082508040"/>
        <c:scaling>
          <c:orientation val="minMax"/>
        </c:scaling>
        <c:delete val="1"/>
        <c:axPos val="b"/>
        <c:majorTickMark val="in"/>
        <c:minorTickMark val="none"/>
        <c:tickLblPos val="nextTo"/>
        <c:crossAx val="-2082515736"/>
        <c:crosses val="autoZero"/>
        <c:auto val="1"/>
        <c:lblAlgn val="ctr"/>
        <c:lblOffset val="100"/>
        <c:noMultiLvlLbl val="0"/>
      </c:catAx>
      <c:valAx>
        <c:axId val="-2082515736"/>
        <c:scaling>
          <c:orientation val="minMax"/>
          <c:max val="160.0"/>
          <c:min val="0.0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in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082508040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5260768874479"/>
          <c:y val="0.0356314960629921"/>
          <c:w val="0.72805699287589"/>
          <c:h val="0.4156586963326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DatasetStats!$C$2</c:f>
              <c:strCache>
                <c:ptCount val="1"/>
                <c:pt idx="0">
                  <c:v>KL (Emp | Unif)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cat>
            <c:strRef>
              <c:f>DatasetStats!$B$3:$B$18</c:f>
              <c:strCache>
                <c:ptCount val="16"/>
                <c:pt idx="0">
                  <c:v>apparel &amp; accessories</c:v>
                </c:pt>
                <c:pt idx="1">
                  <c:v>appliances</c:v>
                </c:pt>
                <c:pt idx="2">
                  <c:v>automotive</c:v>
                </c:pt>
                <c:pt idx="3">
                  <c:v>baby products</c:v>
                </c:pt>
                <c:pt idx="4">
                  <c:v>electronics &amp; accessories</c:v>
                </c:pt>
                <c:pt idx="5">
                  <c:v>grocery &amp; gourmet food</c:v>
                </c:pt>
                <c:pt idx="6">
                  <c:v>health &amp; beauty</c:v>
                </c:pt>
                <c:pt idx="7">
                  <c:v>home &amp; kitchen</c:v>
                </c:pt>
                <c:pt idx="8">
                  <c:v>jewelry &amp; watches</c:v>
                </c:pt>
                <c:pt idx="9">
                  <c:v>office products</c:v>
                </c:pt>
                <c:pt idx="10">
                  <c:v>pet supplies</c:v>
                </c:pt>
                <c:pt idx="11">
                  <c:v>shoes</c:v>
                </c:pt>
                <c:pt idx="12">
                  <c:v>sports &amp; outdoors</c:v>
                </c:pt>
                <c:pt idx="13">
                  <c:v>tickets &amp; events</c:v>
                </c:pt>
                <c:pt idx="14">
                  <c:v>tools &amp; home improvement</c:v>
                </c:pt>
                <c:pt idx="15">
                  <c:v>toys &amp; games</c:v>
                </c:pt>
              </c:strCache>
            </c:strRef>
          </c:cat>
          <c:val>
            <c:numRef>
              <c:f>DatasetStats!$C$3:$C$18</c:f>
              <c:numCache>
                <c:formatCode>0.00</c:formatCode>
                <c:ptCount val="16"/>
                <c:pt idx="0">
                  <c:v>0.800173055088813</c:v>
                </c:pt>
                <c:pt idx="1">
                  <c:v>1.65888597365944</c:v>
                </c:pt>
                <c:pt idx="2">
                  <c:v>0.847145492573597</c:v>
                </c:pt>
                <c:pt idx="3">
                  <c:v>0.770014935922051</c:v>
                </c:pt>
                <c:pt idx="4">
                  <c:v>1.39304933557281</c:v>
                </c:pt>
                <c:pt idx="5">
                  <c:v>0.875055608642033</c:v>
                </c:pt>
                <c:pt idx="6">
                  <c:v>1.01464034545894</c:v>
                </c:pt>
                <c:pt idx="7">
                  <c:v>0.91638768287779</c:v>
                </c:pt>
                <c:pt idx="8">
                  <c:v>0.725610974197082</c:v>
                </c:pt>
                <c:pt idx="9">
                  <c:v>0.69577114388648</c:v>
                </c:pt>
                <c:pt idx="10">
                  <c:v>0.39340175839287</c:v>
                </c:pt>
                <c:pt idx="11">
                  <c:v>0.649266766517939</c:v>
                </c:pt>
                <c:pt idx="12">
                  <c:v>0.876927444445085</c:v>
                </c:pt>
                <c:pt idx="13">
                  <c:v>0.423595926676924</c:v>
                </c:pt>
                <c:pt idx="14">
                  <c:v>1.25048336033762</c:v>
                </c:pt>
                <c:pt idx="15">
                  <c:v>0.669219356855349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2544936"/>
        <c:axId val="-2082549032"/>
      </c:barChart>
      <c:catAx>
        <c:axId val="-2082544936"/>
        <c:scaling>
          <c:orientation val="minMax"/>
        </c:scaling>
        <c:delete val="0"/>
        <c:axPos val="b"/>
        <c:majorTickMark val="in"/>
        <c:minorTickMark val="none"/>
        <c:tickLblPos val="nextTo"/>
        <c:spPr>
          <a:effectLst>
            <a:outerShdw blurRad="50800" dist="38100" dir="2700000" algn="tl" rotWithShape="0">
              <a:schemeClr val="bg1">
                <a:lumMod val="75000"/>
                <a:alpha val="43000"/>
              </a:schemeClr>
            </a:outerShdw>
          </a:effectLst>
        </c:spPr>
        <c:txPr>
          <a:bodyPr/>
          <a:lstStyle/>
          <a:p>
            <a:pPr>
              <a:defRPr sz="1400" baseline="0"/>
            </a:pPr>
            <a:endParaRPr lang="en-US"/>
          </a:p>
        </c:txPr>
        <c:crossAx val="-2082549032"/>
        <c:crosses val="autoZero"/>
        <c:auto val="1"/>
        <c:lblAlgn val="ctr"/>
        <c:lblOffset val="100"/>
        <c:noMultiLvlLbl val="0"/>
      </c:catAx>
      <c:valAx>
        <c:axId val="-2082549032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0.00" sourceLinked="1"/>
        <c:majorTickMark val="in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082544936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6"/>
    </mc:Choice>
    <mc:Fallback>
      <c:style val="3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830353685298"/>
          <c:y val="0.0678126742655751"/>
          <c:w val="0.864153381954305"/>
          <c:h val="0.409053505683803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DatasetStats!$E$1</c:f>
              <c:strCache>
                <c:ptCount val="1"/>
                <c:pt idx="0">
                  <c:v>Branches</c:v>
                </c:pt>
              </c:strCache>
            </c:strRef>
          </c:tx>
          <c:invertIfNegative val="0"/>
          <c:cat>
            <c:strRef>
              <c:f>DatasetStats!$C$2:$C$26</c:f>
              <c:strCache>
                <c:ptCount val="25"/>
                <c:pt idx="0">
                  <c:v>appliances</c:v>
                </c:pt>
                <c:pt idx="1">
                  <c:v>arts, crafts &amp; sewing</c:v>
                </c:pt>
                <c:pt idx="2">
                  <c:v>automotive</c:v>
                </c:pt>
                <c:pt idx="3">
                  <c:v>baby products</c:v>
                </c:pt>
                <c:pt idx="4">
                  <c:v>beauty</c:v>
                </c:pt>
                <c:pt idx="5">
                  <c:v>books</c:v>
                </c:pt>
                <c:pt idx="6">
                  <c:v>cds &amp; vinyl</c:v>
                </c:pt>
                <c:pt idx="7">
                  <c:v>cell phones &amp; accessories</c:v>
                </c:pt>
                <c:pt idx="8">
                  <c:v>clothing, shoes &amp; jewelry</c:v>
                </c:pt>
                <c:pt idx="9">
                  <c:v>collectibles &amp; fine art</c:v>
                </c:pt>
                <c:pt idx="10">
                  <c:v>electronics</c:v>
                </c:pt>
                <c:pt idx="11">
                  <c:v>grocery &amp; gourmet food</c:v>
                </c:pt>
                <c:pt idx="12">
                  <c:v>health &amp; personal care</c:v>
                </c:pt>
                <c:pt idx="13">
                  <c:v>home &amp; kitchen</c:v>
                </c:pt>
                <c:pt idx="14">
                  <c:v>industrial &amp; scientific</c:v>
                </c:pt>
                <c:pt idx="15">
                  <c:v>movies &amp; tv</c:v>
                </c:pt>
                <c:pt idx="16">
                  <c:v>musical &amp; instruments</c:v>
                </c:pt>
                <c:pt idx="17">
                  <c:v>office products</c:v>
                </c:pt>
                <c:pt idx="18">
                  <c:v>patio, lawn &amp; garden</c:v>
                </c:pt>
                <c:pt idx="19">
                  <c:v>pet supplies</c:v>
                </c:pt>
                <c:pt idx="20">
                  <c:v>software</c:v>
                </c:pt>
                <c:pt idx="21">
                  <c:v>sports &amp; outdoors</c:v>
                </c:pt>
                <c:pt idx="22">
                  <c:v>tools &amp; home improvement</c:v>
                </c:pt>
                <c:pt idx="23">
                  <c:v>toys &amp; games</c:v>
                </c:pt>
                <c:pt idx="24">
                  <c:v>video games</c:v>
                </c:pt>
              </c:strCache>
            </c:strRef>
          </c:cat>
          <c:val>
            <c:numRef>
              <c:f>DatasetStats!$E$2:$E$26</c:f>
              <c:numCache>
                <c:formatCode>General</c:formatCode>
                <c:ptCount val="25"/>
                <c:pt idx="0">
                  <c:v>111.0</c:v>
                </c:pt>
                <c:pt idx="1">
                  <c:v>424.0</c:v>
                </c:pt>
                <c:pt idx="2">
                  <c:v>2412.0</c:v>
                </c:pt>
                <c:pt idx="3">
                  <c:v>209.0</c:v>
                </c:pt>
                <c:pt idx="4">
                  <c:v>266.0</c:v>
                </c:pt>
                <c:pt idx="5">
                  <c:v>159.0</c:v>
                </c:pt>
                <c:pt idx="6">
                  <c:v>455.0</c:v>
                </c:pt>
                <c:pt idx="7">
                  <c:v>50.0</c:v>
                </c:pt>
                <c:pt idx="8">
                  <c:v>2496.0</c:v>
                </c:pt>
                <c:pt idx="9">
                  <c:v>55.0</c:v>
                </c:pt>
                <c:pt idx="10">
                  <c:v>808.0</c:v>
                </c:pt>
                <c:pt idx="11">
                  <c:v>510.0</c:v>
                </c:pt>
                <c:pt idx="12">
                  <c:v>838.0</c:v>
                </c:pt>
                <c:pt idx="13">
                  <c:v>1061.0</c:v>
                </c:pt>
                <c:pt idx="14">
                  <c:v>1472.0</c:v>
                </c:pt>
                <c:pt idx="15">
                  <c:v>3.0</c:v>
                </c:pt>
                <c:pt idx="16">
                  <c:v>634.0</c:v>
                </c:pt>
                <c:pt idx="17">
                  <c:v>608.0</c:v>
                </c:pt>
                <c:pt idx="18">
                  <c:v>645.0</c:v>
                </c:pt>
                <c:pt idx="19">
                  <c:v>516.0</c:v>
                </c:pt>
                <c:pt idx="20">
                  <c:v>91.0</c:v>
                </c:pt>
                <c:pt idx="21">
                  <c:v>2562.0</c:v>
                </c:pt>
                <c:pt idx="22">
                  <c:v>1054.0</c:v>
                </c:pt>
                <c:pt idx="23">
                  <c:v>558.0</c:v>
                </c:pt>
                <c:pt idx="24">
                  <c:v>191.0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8445944"/>
        <c:axId val="-2087684056"/>
      </c:barChart>
      <c:catAx>
        <c:axId val="2108445944"/>
        <c:scaling>
          <c:orientation val="minMax"/>
        </c:scaling>
        <c:delete val="1"/>
        <c:axPos val="b"/>
        <c:majorTickMark val="in"/>
        <c:minorTickMark val="none"/>
        <c:tickLblPos val="nextTo"/>
        <c:crossAx val="-2087684056"/>
        <c:crosses val="autoZero"/>
        <c:auto val="1"/>
        <c:lblAlgn val="ctr"/>
        <c:lblOffset val="100"/>
        <c:noMultiLvlLbl val="0"/>
      </c:catAx>
      <c:valAx>
        <c:axId val="-2087684056"/>
        <c:scaling>
          <c:orientation val="minMax"/>
          <c:max val="2600.0"/>
          <c:min val="0.0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in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108445944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381761731003"/>
          <c:y val="0.0271911194586915"/>
          <c:w val="0.855154439536521"/>
          <c:h val="0.4156586963326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DatasetStats!$D$1</c:f>
              <c:strCache>
                <c:ptCount val="1"/>
                <c:pt idx="0">
                  <c:v>KL Divergence from Uniform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cat>
            <c:strRef>
              <c:f>DatasetStats!$C$2:$C$26</c:f>
              <c:strCache>
                <c:ptCount val="25"/>
                <c:pt idx="0">
                  <c:v>appliances</c:v>
                </c:pt>
                <c:pt idx="1">
                  <c:v>arts, crafts &amp; sewing</c:v>
                </c:pt>
                <c:pt idx="2">
                  <c:v>automotive</c:v>
                </c:pt>
                <c:pt idx="3">
                  <c:v>baby products</c:v>
                </c:pt>
                <c:pt idx="4">
                  <c:v>beauty</c:v>
                </c:pt>
                <c:pt idx="5">
                  <c:v>books</c:v>
                </c:pt>
                <c:pt idx="6">
                  <c:v>cds &amp; vinyl</c:v>
                </c:pt>
                <c:pt idx="7">
                  <c:v>cell phones &amp; accessories</c:v>
                </c:pt>
                <c:pt idx="8">
                  <c:v>clothing, shoes &amp; jewelry</c:v>
                </c:pt>
                <c:pt idx="9">
                  <c:v>collectibles &amp; fine art</c:v>
                </c:pt>
                <c:pt idx="10">
                  <c:v>electronics</c:v>
                </c:pt>
                <c:pt idx="11">
                  <c:v>grocery &amp; gourmet food</c:v>
                </c:pt>
                <c:pt idx="12">
                  <c:v>health &amp; personal care</c:v>
                </c:pt>
                <c:pt idx="13">
                  <c:v>home &amp; kitchen</c:v>
                </c:pt>
                <c:pt idx="14">
                  <c:v>industrial &amp; scientific</c:v>
                </c:pt>
                <c:pt idx="15">
                  <c:v>movies &amp; tv</c:v>
                </c:pt>
                <c:pt idx="16">
                  <c:v>musical &amp; instruments</c:v>
                </c:pt>
                <c:pt idx="17">
                  <c:v>office products</c:v>
                </c:pt>
                <c:pt idx="18">
                  <c:v>patio, lawn &amp; garden</c:v>
                </c:pt>
                <c:pt idx="19">
                  <c:v>pet supplies</c:v>
                </c:pt>
                <c:pt idx="20">
                  <c:v>software</c:v>
                </c:pt>
                <c:pt idx="21">
                  <c:v>sports &amp; outdoors</c:v>
                </c:pt>
                <c:pt idx="22">
                  <c:v>tools &amp; home improvement</c:v>
                </c:pt>
                <c:pt idx="23">
                  <c:v>toys &amp; games</c:v>
                </c:pt>
                <c:pt idx="24">
                  <c:v>video games</c:v>
                </c:pt>
              </c:strCache>
            </c:strRef>
          </c:cat>
          <c:val>
            <c:numRef>
              <c:f>DatasetStats!$D$2:$D$26</c:f>
              <c:numCache>
                <c:formatCode>0.00</c:formatCode>
                <c:ptCount val="25"/>
                <c:pt idx="0">
                  <c:v>0.975765686966569</c:v>
                </c:pt>
                <c:pt idx="1">
                  <c:v>1.44511598922697</c:v>
                </c:pt>
                <c:pt idx="2">
                  <c:v>1.62591501199768</c:v>
                </c:pt>
                <c:pt idx="3">
                  <c:v>1.23249725298399</c:v>
                </c:pt>
                <c:pt idx="4">
                  <c:v>0.922712227110391</c:v>
                </c:pt>
                <c:pt idx="5">
                  <c:v>5.06617945045789</c:v>
                </c:pt>
                <c:pt idx="6">
                  <c:v>1.58391793920412</c:v>
                </c:pt>
                <c:pt idx="7">
                  <c:v>2.24541963503915</c:v>
                </c:pt>
                <c:pt idx="8">
                  <c:v>2.5430181483919</c:v>
                </c:pt>
                <c:pt idx="9">
                  <c:v>1.6822267002975</c:v>
                </c:pt>
                <c:pt idx="10">
                  <c:v>1.25504863089823</c:v>
                </c:pt>
                <c:pt idx="11">
                  <c:v>5.655575245367748</c:v>
                </c:pt>
                <c:pt idx="12">
                  <c:v>0.979500127210511</c:v>
                </c:pt>
                <c:pt idx="13">
                  <c:v>1.24977562010911</c:v>
                </c:pt>
                <c:pt idx="14">
                  <c:v>1.21362691417949</c:v>
                </c:pt>
                <c:pt idx="15">
                  <c:v>0.49974137317173</c:v>
                </c:pt>
                <c:pt idx="16">
                  <c:v>0.968483919363683</c:v>
                </c:pt>
                <c:pt idx="17">
                  <c:v>1.41980351628297</c:v>
                </c:pt>
                <c:pt idx="18">
                  <c:v>1.27570170798923</c:v>
                </c:pt>
                <c:pt idx="19">
                  <c:v>1.17229510107902</c:v>
                </c:pt>
                <c:pt idx="20">
                  <c:v>1.27103115850701</c:v>
                </c:pt>
                <c:pt idx="21">
                  <c:v>1.28761795179335</c:v>
                </c:pt>
                <c:pt idx="22">
                  <c:v>1.02826048883334</c:v>
                </c:pt>
                <c:pt idx="23">
                  <c:v>1.69228360431312</c:v>
                </c:pt>
                <c:pt idx="24">
                  <c:v>1.05949347982833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87341928"/>
        <c:axId val="-2087163176"/>
      </c:barChart>
      <c:catAx>
        <c:axId val="-2087341928"/>
        <c:scaling>
          <c:orientation val="minMax"/>
        </c:scaling>
        <c:delete val="0"/>
        <c:axPos val="b"/>
        <c:majorTickMark val="in"/>
        <c:minorTickMark val="none"/>
        <c:tickLblPos val="nextTo"/>
        <c:spPr>
          <a:effectLst>
            <a:outerShdw blurRad="50800" dist="38100" dir="2700000" algn="tl" rotWithShape="0">
              <a:schemeClr val="bg1">
                <a:lumMod val="75000"/>
                <a:alpha val="43000"/>
              </a:schemeClr>
            </a:outerShdw>
          </a:effectLst>
        </c:spPr>
        <c:txPr>
          <a:bodyPr/>
          <a:lstStyle/>
          <a:p>
            <a:pPr>
              <a:defRPr sz="1400" baseline="0"/>
            </a:pPr>
            <a:endParaRPr lang="en-US"/>
          </a:p>
        </c:txPr>
        <c:crossAx val="-2087163176"/>
        <c:crosses val="autoZero"/>
        <c:auto val="1"/>
        <c:lblAlgn val="ctr"/>
        <c:lblOffset val="100"/>
        <c:noMultiLvlLbl val="0"/>
      </c:catAx>
      <c:valAx>
        <c:axId val="-2087163176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0.00" sourceLinked="1"/>
        <c:majorTickMark val="in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087341928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6"/>
    </mc:Choice>
    <mc:Fallback>
      <c:style val="3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8120791201368"/>
          <c:y val="0.119266612252737"/>
          <c:w val="0.736950454919677"/>
          <c:h val="0.36332173036297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DatasetStats!$D$2</c:f>
              <c:strCache>
                <c:ptCount val="1"/>
                <c:pt idx="0">
                  <c:v>Branches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cat>
            <c:strRef>
              <c:f>DatasetStats!$B$3:$B$17</c:f>
              <c:strCache>
                <c:ptCount val="15"/>
                <c:pt idx="0">
                  <c:v>Toys</c:v>
                </c:pt>
                <c:pt idx="1">
                  <c:v>Home Furniture &amp; Patio</c:v>
                </c:pt>
                <c:pt idx="2">
                  <c:v>Jewelry &amp; Watches</c:v>
                </c:pt>
                <c:pt idx="3">
                  <c:v>Bag Handbags &amp; Accessories</c:v>
                </c:pt>
                <c:pt idx="4">
                  <c:v>Health Beauty &amp; Fragrance</c:v>
                </c:pt>
                <c:pt idx="5">
                  <c:v>Shoes</c:v>
                </c:pt>
                <c:pt idx="6">
                  <c:v>Electronics &amp; Computers</c:v>
                </c:pt>
                <c:pt idx="7">
                  <c:v>Office</c:v>
                </c:pt>
                <c:pt idx="8">
                  <c:v>Sports &amp; Fitness</c:v>
                </c:pt>
                <c:pt idx="9">
                  <c:v>Automotive</c:v>
                </c:pt>
                <c:pt idx="10">
                  <c:v>Industrial</c:v>
                </c:pt>
                <c:pt idx="11">
                  <c:v>Baby Products</c:v>
                </c:pt>
                <c:pt idx="12">
                  <c:v>Baby &amp; Kids Clothes</c:v>
                </c:pt>
                <c:pt idx="13">
                  <c:v>Men's Clothing</c:v>
                </c:pt>
                <c:pt idx="14">
                  <c:v>Women's Clothing</c:v>
                </c:pt>
              </c:strCache>
            </c:strRef>
          </c:cat>
          <c:val>
            <c:numRef>
              <c:f>DatasetStats!$D$3:$D$17</c:f>
              <c:numCache>
                <c:formatCode>General</c:formatCode>
                <c:ptCount val="15"/>
                <c:pt idx="0">
                  <c:v>16.0</c:v>
                </c:pt>
                <c:pt idx="1">
                  <c:v>79.0</c:v>
                </c:pt>
                <c:pt idx="2">
                  <c:v>36.0</c:v>
                </c:pt>
                <c:pt idx="3">
                  <c:v>51.0</c:v>
                </c:pt>
                <c:pt idx="4">
                  <c:v>29.0</c:v>
                </c:pt>
                <c:pt idx="5">
                  <c:v>55.0</c:v>
                </c:pt>
                <c:pt idx="6">
                  <c:v>59.0</c:v>
                </c:pt>
                <c:pt idx="7">
                  <c:v>7.0</c:v>
                </c:pt>
                <c:pt idx="8">
                  <c:v>40.0</c:v>
                </c:pt>
                <c:pt idx="9">
                  <c:v>11.0</c:v>
                </c:pt>
                <c:pt idx="10">
                  <c:v>7.0</c:v>
                </c:pt>
                <c:pt idx="11">
                  <c:v>15.0</c:v>
                </c:pt>
                <c:pt idx="12">
                  <c:v>62.0</c:v>
                </c:pt>
                <c:pt idx="13">
                  <c:v>41.0</c:v>
                </c:pt>
                <c:pt idx="14">
                  <c:v>63.0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10680504"/>
        <c:axId val="-2070551448"/>
      </c:barChart>
      <c:catAx>
        <c:axId val="-2110680504"/>
        <c:scaling>
          <c:orientation val="minMax"/>
        </c:scaling>
        <c:delete val="1"/>
        <c:axPos val="b"/>
        <c:majorTickMark val="in"/>
        <c:minorTickMark val="none"/>
        <c:tickLblPos val="nextTo"/>
        <c:crossAx val="-2070551448"/>
        <c:crosses val="autoZero"/>
        <c:auto val="1"/>
        <c:lblAlgn val="ctr"/>
        <c:lblOffset val="100"/>
        <c:noMultiLvlLbl val="0"/>
      </c:catAx>
      <c:valAx>
        <c:axId val="-2070551448"/>
        <c:scaling>
          <c:orientation val="minMax"/>
          <c:max val="80.0"/>
          <c:min val="0.0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in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110680504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9773117982894"/>
          <c:y val="0.0376897302730776"/>
          <c:w val="0.743365821650342"/>
          <c:h val="0.4116549792978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DatasetStats!$C$2</c:f>
              <c:strCache>
                <c:ptCount val="1"/>
                <c:pt idx="0">
                  <c:v>KL(Emp|Unif)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cat>
            <c:strRef>
              <c:f>DatasetStats!$B$3:$B$17</c:f>
              <c:strCache>
                <c:ptCount val="15"/>
                <c:pt idx="0">
                  <c:v>Toys</c:v>
                </c:pt>
                <c:pt idx="1">
                  <c:v>Home Furniture &amp; Patio</c:v>
                </c:pt>
                <c:pt idx="2">
                  <c:v>Jewelry &amp; Watches</c:v>
                </c:pt>
                <c:pt idx="3">
                  <c:v>Bag Handbags &amp; Accessories</c:v>
                </c:pt>
                <c:pt idx="4">
                  <c:v>Health Beauty &amp; Fragrance</c:v>
                </c:pt>
                <c:pt idx="5">
                  <c:v>Shoes</c:v>
                </c:pt>
                <c:pt idx="6">
                  <c:v>Electronics &amp; Computers</c:v>
                </c:pt>
                <c:pt idx="7">
                  <c:v>Office</c:v>
                </c:pt>
                <c:pt idx="8">
                  <c:v>Sports &amp; Fitness</c:v>
                </c:pt>
                <c:pt idx="9">
                  <c:v>Automotive</c:v>
                </c:pt>
                <c:pt idx="10">
                  <c:v>Industrial</c:v>
                </c:pt>
                <c:pt idx="11">
                  <c:v>Baby Products</c:v>
                </c:pt>
                <c:pt idx="12">
                  <c:v>Baby &amp; Kids Clothes</c:v>
                </c:pt>
                <c:pt idx="13">
                  <c:v>Men's Clothing</c:v>
                </c:pt>
                <c:pt idx="14">
                  <c:v>Women's Clothing</c:v>
                </c:pt>
              </c:strCache>
            </c:strRef>
          </c:cat>
          <c:val>
            <c:numRef>
              <c:f>DatasetStats!$C$3:$C$17</c:f>
              <c:numCache>
                <c:formatCode>0.00</c:formatCode>
                <c:ptCount val="15"/>
                <c:pt idx="0">
                  <c:v>0.200090194089776</c:v>
                </c:pt>
                <c:pt idx="1">
                  <c:v>1.0849848064738</c:v>
                </c:pt>
                <c:pt idx="2">
                  <c:v>0.949948309272575</c:v>
                </c:pt>
                <c:pt idx="3">
                  <c:v>1.23734650060732</c:v>
                </c:pt>
                <c:pt idx="4">
                  <c:v>0.340633094761032</c:v>
                </c:pt>
                <c:pt idx="5">
                  <c:v>1.14654803267585</c:v>
                </c:pt>
                <c:pt idx="6">
                  <c:v>0.961943529071928</c:v>
                </c:pt>
                <c:pt idx="7">
                  <c:v>0.292339437182142</c:v>
                </c:pt>
                <c:pt idx="8">
                  <c:v>0.886034519575576</c:v>
                </c:pt>
                <c:pt idx="9">
                  <c:v>0.794793309848037</c:v>
                </c:pt>
                <c:pt idx="10">
                  <c:v>0.300472545444773</c:v>
                </c:pt>
                <c:pt idx="11">
                  <c:v>0.365184235852218</c:v>
                </c:pt>
                <c:pt idx="12">
                  <c:v>0.522709938345901</c:v>
                </c:pt>
                <c:pt idx="13">
                  <c:v>0.766064661949078</c:v>
                </c:pt>
                <c:pt idx="14">
                  <c:v>0.878197488705783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70814168"/>
        <c:axId val="2140484376"/>
      </c:barChart>
      <c:catAx>
        <c:axId val="-2070814168"/>
        <c:scaling>
          <c:orientation val="minMax"/>
        </c:scaling>
        <c:delete val="0"/>
        <c:axPos val="b"/>
        <c:majorTickMark val="in"/>
        <c:minorTickMark val="none"/>
        <c:tickLblPos val="nextTo"/>
        <c:spPr>
          <a:effectLst>
            <a:outerShdw blurRad="50800" dist="38100" dir="2700000" algn="tl" rotWithShape="0">
              <a:schemeClr val="bg1">
                <a:lumMod val="75000"/>
                <a:alpha val="43000"/>
              </a:schemeClr>
            </a:outerShdw>
          </a:effectLst>
        </c:spPr>
        <c:txPr>
          <a:bodyPr/>
          <a:lstStyle/>
          <a:p>
            <a:pPr>
              <a:defRPr sz="1400" baseline="0"/>
            </a:pPr>
            <a:endParaRPr lang="en-US"/>
          </a:p>
        </c:txPr>
        <c:crossAx val="2140484376"/>
        <c:crosses val="autoZero"/>
        <c:auto val="1"/>
        <c:lblAlgn val="ctr"/>
        <c:lblOffset val="100"/>
        <c:noMultiLvlLbl val="0"/>
      </c:catAx>
      <c:valAx>
        <c:axId val="2140484376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0.00" sourceLinked="1"/>
        <c:majorTickMark val="in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070814168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D4AF7-9F9A-5340-BFDE-754FF02738F5}" type="datetimeFigureOut">
              <a:rPr lang="en-US" smtClean="0"/>
              <a:t>6/27/16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" y="685800"/>
            <a:ext cx="6400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565F4-8E39-F14A-98DF-B19082B92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75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Dec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565F4-8E39-F14A-98DF-B19082B92D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1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Feb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565F4-8E39-F14A-98DF-B19082B92D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41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Shoes problem: L1 on Dec 2015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565F4-8E39-F14A-98DF-B19082B92D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41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Slice dataset stats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565F4-8E39-F14A-98DF-B19082B92D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40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130426"/>
            <a:ext cx="1088136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3886200"/>
            <a:ext cx="896112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2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6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94959" y="274639"/>
            <a:ext cx="4031615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668" y="274639"/>
            <a:ext cx="11885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0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2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4406901"/>
            <a:ext cx="1088136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2906713"/>
            <a:ext cx="108813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7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669" y="1600201"/>
            <a:ext cx="795877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7800" y="1600201"/>
            <a:ext cx="795877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6/27/16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4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74638"/>
            <a:ext cx="115214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535113"/>
            <a:ext cx="56562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2174875"/>
            <a:ext cx="56562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1535113"/>
            <a:ext cx="565848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2174875"/>
            <a:ext cx="565848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6/27/16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04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6/27/16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2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6/27/16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4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273050"/>
            <a:ext cx="42116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273051"/>
            <a:ext cx="71564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1435101"/>
            <a:ext cx="42116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6/27/16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5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4800600"/>
            <a:ext cx="768096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612775"/>
            <a:ext cx="768096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5367338"/>
            <a:ext cx="768096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6/27/16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4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274638"/>
            <a:ext cx="115214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600201"/>
            <a:ext cx="115214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6356351"/>
            <a:ext cx="298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F62FF-1DE6-9C45-813A-37774CEBB00E}" type="datetimeFigureOut">
              <a:rPr lang="en-US" smtClean="0"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6356351"/>
            <a:ext cx="4053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6356351"/>
            <a:ext cx="298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6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microsoft.com/office/2007/relationships/hdphoto" Target="../media/hdphoto1.wdp"/><Relationship Id="rId9" Type="http://schemas.openxmlformats.org/officeDocument/2006/relationships/image" Target="../media/image7.jpeg"/><Relationship Id="rId10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4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Relationship Id="rId3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42466" y="5212989"/>
            <a:ext cx="444465" cy="36933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28100" y="5220775"/>
            <a:ext cx="1050288" cy="36933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Learn: Y=</a:t>
            </a:r>
            <a:endParaRPr lang="en-US" dirty="0"/>
          </a:p>
        </p:txBody>
      </p:sp>
      <p:cxnSp>
        <p:nvCxnSpPr>
          <p:cNvPr id="6" name="Straight Arrow Connector 5"/>
          <p:cNvCxnSpPr>
            <a:stCxn id="8" idx="2"/>
            <a:endCxn id="14" idx="0"/>
          </p:cNvCxnSpPr>
          <p:nvPr/>
        </p:nvCxnSpPr>
        <p:spPr>
          <a:xfrm>
            <a:off x="5442083" y="2280774"/>
            <a:ext cx="4195087" cy="288032"/>
          </a:xfrm>
          <a:prstGeom prst="straightConnector1">
            <a:avLst/>
          </a:prstGeom>
          <a:ln>
            <a:solidFill>
              <a:srgbClr val="958C06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0" idx="0"/>
            <a:endCxn id="8" idx="0"/>
          </p:cNvCxnSpPr>
          <p:nvPr/>
        </p:nvCxnSpPr>
        <p:spPr>
          <a:xfrm flipH="1">
            <a:off x="5442083" y="1416678"/>
            <a:ext cx="10094" cy="504056"/>
          </a:xfrm>
          <a:prstGeom prst="straightConnector1">
            <a:avLst/>
          </a:prstGeom>
          <a:ln>
            <a:solidFill>
              <a:srgbClr val="958C06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794011" y="1920734"/>
            <a:ext cx="1296144" cy="360040"/>
          </a:xfrm>
          <a:prstGeom prst="roundRect">
            <a:avLst/>
          </a:prstGeom>
          <a:solidFill>
            <a:srgbClr val="E7E75B"/>
          </a:solidFill>
          <a:ln>
            <a:solidFill>
              <a:srgbClr val="FFFF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Women’s Shoes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15443" y="2568806"/>
            <a:ext cx="864096" cy="360040"/>
          </a:xfrm>
          <a:prstGeom prst="roundRect">
            <a:avLst/>
          </a:prstGeom>
          <a:solidFill>
            <a:srgbClr val="E7E75B"/>
          </a:solidFill>
          <a:ln>
            <a:solidFill>
              <a:srgbClr val="FFFF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Comfort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804105" y="1416678"/>
            <a:ext cx="1296144" cy="360040"/>
          </a:xfrm>
          <a:prstGeom prst="roundRect">
            <a:avLst/>
          </a:prstGeom>
          <a:solidFill>
            <a:srgbClr val="E7E75B"/>
          </a:solidFill>
          <a:ln>
            <a:solidFill>
              <a:srgbClr val="FFFF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Shoes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948121" y="2568806"/>
            <a:ext cx="648072" cy="360040"/>
          </a:xfrm>
          <a:prstGeom prst="roundRect">
            <a:avLst/>
          </a:prstGeom>
          <a:solidFill>
            <a:srgbClr val="E7E75B"/>
          </a:solidFill>
          <a:ln>
            <a:solidFill>
              <a:srgbClr val="FFFF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Pumps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99819" y="2568806"/>
            <a:ext cx="828092" cy="360040"/>
          </a:xfrm>
          <a:prstGeom prst="roundRect">
            <a:avLst/>
          </a:prstGeom>
          <a:solidFill>
            <a:srgbClr val="E7E75B"/>
          </a:solidFill>
          <a:ln>
            <a:solidFill>
              <a:srgbClr val="FFFF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Sneakers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100019" y="2568806"/>
            <a:ext cx="720080" cy="360040"/>
          </a:xfrm>
          <a:prstGeom prst="roundRect">
            <a:avLst/>
          </a:prstGeom>
          <a:solidFill>
            <a:srgbClr val="E7E75B"/>
          </a:solidFill>
          <a:ln>
            <a:solidFill>
              <a:srgbClr val="FFFF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Flats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465150" y="2568806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…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 flipH="1">
            <a:off x="3347491" y="2280774"/>
            <a:ext cx="2094592" cy="288032"/>
          </a:xfrm>
          <a:prstGeom prst="straightConnector1">
            <a:avLst/>
          </a:prstGeom>
          <a:ln>
            <a:solidFill>
              <a:srgbClr val="958C06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11" idx="0"/>
          </p:cNvCxnSpPr>
          <p:nvPr/>
        </p:nvCxnSpPr>
        <p:spPr>
          <a:xfrm flipH="1">
            <a:off x="5272157" y="2280774"/>
            <a:ext cx="169926" cy="288032"/>
          </a:xfrm>
          <a:prstGeom prst="straightConnector1">
            <a:avLst/>
          </a:prstGeom>
          <a:ln>
            <a:solidFill>
              <a:srgbClr val="958C06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12" idx="0"/>
          </p:cNvCxnSpPr>
          <p:nvPr/>
        </p:nvCxnSpPr>
        <p:spPr>
          <a:xfrm>
            <a:off x="5442083" y="2280774"/>
            <a:ext cx="1271782" cy="288032"/>
          </a:xfrm>
          <a:prstGeom prst="straightConnector1">
            <a:avLst/>
          </a:prstGeom>
          <a:ln>
            <a:solidFill>
              <a:srgbClr val="958C06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13" idx="0"/>
          </p:cNvCxnSpPr>
          <p:nvPr/>
        </p:nvCxnSpPr>
        <p:spPr>
          <a:xfrm>
            <a:off x="5442083" y="2280774"/>
            <a:ext cx="3017976" cy="288032"/>
          </a:xfrm>
          <a:prstGeom prst="straightConnector1">
            <a:avLst/>
          </a:prstGeom>
          <a:ln>
            <a:solidFill>
              <a:srgbClr val="958C06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948121" y="5060374"/>
            <a:ext cx="2628292" cy="72008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Learning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979339" y="3696906"/>
            <a:ext cx="786143" cy="1169551"/>
          </a:xfrm>
          <a:prstGeom prst="rect">
            <a:avLst/>
          </a:prstGeom>
          <a:solidFill>
            <a:schemeClr val="accent3">
              <a:lumMod val="20000"/>
              <a:lumOff val="80000"/>
              <a:alpha val="57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100MM Runway </a:t>
            </a:r>
            <a:endParaRPr lang="en-US" sz="1400" dirty="0" smtClean="0"/>
          </a:p>
          <a:p>
            <a:r>
              <a:rPr lang="en-US" sz="1400" dirty="0" smtClean="0"/>
              <a:t>Felt </a:t>
            </a:r>
            <a:r>
              <a:rPr lang="en-US" sz="1400" dirty="0"/>
              <a:t>Mule Sandals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43435" y="3649038"/>
            <a:ext cx="1515233" cy="954107"/>
          </a:xfrm>
          <a:prstGeom prst="rect">
            <a:avLst/>
          </a:prstGeom>
          <a:solidFill>
            <a:schemeClr val="accent6">
              <a:lumMod val="75000"/>
              <a:alpha val="28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/>
              <a:t>Lips Too Women's </a:t>
            </a:r>
            <a:endParaRPr lang="en-US" sz="1400" dirty="0" smtClean="0"/>
          </a:p>
          <a:p>
            <a:r>
              <a:rPr lang="en-US" sz="1400" dirty="0" smtClean="0"/>
              <a:t>'</a:t>
            </a:r>
            <a:r>
              <a:rPr lang="en-US" sz="1400" dirty="0"/>
              <a:t>Too Sliver' Patent </a:t>
            </a:r>
            <a:endParaRPr lang="en-US" sz="1400" dirty="0" smtClean="0"/>
          </a:p>
          <a:p>
            <a:r>
              <a:rPr lang="en-US" sz="1400" dirty="0" smtClean="0"/>
              <a:t>Casual </a:t>
            </a:r>
            <a:r>
              <a:rPr lang="en-US" sz="1400" dirty="0"/>
              <a:t>Shoes </a:t>
            </a:r>
            <a:endParaRPr lang="en-US" sz="1400" dirty="0" smtClean="0"/>
          </a:p>
          <a:p>
            <a:r>
              <a:rPr lang="en-US" sz="1400" dirty="0" smtClean="0"/>
              <a:t>Size </a:t>
            </a:r>
            <a:r>
              <a:rPr lang="en-US" sz="1400" dirty="0"/>
              <a:t>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355603" y="3802234"/>
            <a:ext cx="1637963" cy="523220"/>
          </a:xfrm>
          <a:prstGeom prst="rect">
            <a:avLst/>
          </a:prstGeom>
          <a:solidFill>
            <a:srgbClr val="C6D9F1">
              <a:alpha val="56000"/>
            </a:srgbClr>
          </a:solidFill>
        </p:spPr>
        <p:txBody>
          <a:bodyPr wrap="none">
            <a:spAutoFit/>
          </a:bodyPr>
          <a:lstStyle/>
          <a:p>
            <a:r>
              <a:rPr lang="en-US" sz="1400" dirty="0"/>
              <a:t>10 Crosby Women's </a:t>
            </a:r>
            <a:endParaRPr lang="en-US" sz="1400" dirty="0" smtClean="0"/>
          </a:p>
          <a:p>
            <a:r>
              <a:rPr lang="en-US" sz="1400" dirty="0" smtClean="0"/>
              <a:t>Ynez </a:t>
            </a:r>
            <a:r>
              <a:rPr lang="en-US" sz="1400" dirty="0"/>
              <a:t>Pump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244583" y="3586210"/>
            <a:ext cx="1512168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1400" dirty="0"/>
              <a:t>1883 by Wolverine Women's Maisie Oxford Tan/Taupe Leather/Suede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935785" y="3658218"/>
            <a:ext cx="1584176" cy="954107"/>
          </a:xfrm>
          <a:prstGeom prst="rect">
            <a:avLst/>
          </a:prstGeom>
          <a:solidFill>
            <a:schemeClr val="bg2">
              <a:lumMod val="75000"/>
              <a:alpha val="46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1803 Women's 'Nome' Crocodile Dress Shoes Size </a:t>
            </a:r>
            <a:endParaRPr lang="en-US" sz="1400" dirty="0" smtClean="0"/>
          </a:p>
          <a:p>
            <a:r>
              <a:rPr lang="en-US" sz="1400" dirty="0" smtClean="0"/>
              <a:t>9</a:t>
            </a:r>
            <a:endParaRPr lang="en-US" sz="1400" dirty="0"/>
          </a:p>
        </p:txBody>
      </p:sp>
      <p:cxnSp>
        <p:nvCxnSpPr>
          <p:cNvPr id="25" name="Straight Arrow Connector 24"/>
          <p:cNvCxnSpPr>
            <a:stCxn id="20" idx="2"/>
            <a:endCxn id="19" idx="0"/>
          </p:cNvCxnSpPr>
          <p:nvPr/>
        </p:nvCxnSpPr>
        <p:spPr>
          <a:xfrm>
            <a:off x="2372411" y="4866457"/>
            <a:ext cx="3889856" cy="1939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2"/>
            <a:endCxn id="19" idx="0"/>
          </p:cNvCxnSpPr>
          <p:nvPr/>
        </p:nvCxnSpPr>
        <p:spPr>
          <a:xfrm>
            <a:off x="5174585" y="4325454"/>
            <a:ext cx="1087682" cy="734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2"/>
            <a:endCxn id="19" idx="0"/>
          </p:cNvCxnSpPr>
          <p:nvPr/>
        </p:nvCxnSpPr>
        <p:spPr>
          <a:xfrm flipH="1">
            <a:off x="6262267" y="4755761"/>
            <a:ext cx="738400" cy="304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19" idx="0"/>
          </p:cNvCxnSpPr>
          <p:nvPr/>
        </p:nvCxnSpPr>
        <p:spPr>
          <a:xfrm flipH="1">
            <a:off x="6262267" y="4612325"/>
            <a:ext cx="2465606" cy="448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465150" y="4213875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74684" y="446600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4100438" y="42337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37139" y="392795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04205" y="441018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9231304" y="4256228"/>
            <a:ext cx="36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6</a:t>
            </a:r>
            <a:endParaRPr lang="en-US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2623780" y="2342269"/>
            <a:ext cx="36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4679639" y="2362074"/>
            <a:ext cx="36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47791" y="2364297"/>
            <a:ext cx="36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801675" y="236429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9629169" y="236207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/>
              <a:t>L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701177" y="4223167"/>
            <a:ext cx="383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N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79339" y="2871390"/>
            <a:ext cx="931942" cy="83565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95463" y="2955132"/>
            <a:ext cx="1071906" cy="89182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13885" y="2955132"/>
            <a:ext cx="982308" cy="82939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85523" y="2859225"/>
            <a:ext cx="1404268" cy="80828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00019" y="3024729"/>
            <a:ext cx="826290" cy="63348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9560" y="3885200"/>
            <a:ext cx="1381692" cy="15352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0" name="Rectangle 49"/>
          <p:cNvSpPr/>
          <p:nvPr/>
        </p:nvSpPr>
        <p:spPr>
          <a:xfrm>
            <a:off x="10365847" y="2993075"/>
            <a:ext cx="2167086" cy="369332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63500">
              <a:schemeClr val="accent4">
                <a:lumMod val="20000"/>
                <a:lumOff val="80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dirty="0" smtClean="0"/>
              <a:t>Lyza Clog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1153772" y="4063959"/>
            <a:ext cx="1407073" cy="738664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100MM Runway </a:t>
            </a:r>
            <a:endParaRPr lang="en-US" sz="1400" dirty="0" smtClean="0"/>
          </a:p>
          <a:p>
            <a:r>
              <a:rPr lang="en-US" sz="1400" dirty="0" smtClean="0"/>
              <a:t>Felt </a:t>
            </a:r>
            <a:r>
              <a:rPr lang="en-US" sz="1400" dirty="0"/>
              <a:t>Mule Sandals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153773" y="4828895"/>
            <a:ext cx="1407073" cy="738664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/>
              <a:t>Lips Too Women's </a:t>
            </a:r>
          </a:p>
          <a:p>
            <a:r>
              <a:rPr lang="en-US" sz="1400" dirty="0" smtClean="0"/>
              <a:t>Casual Shoes 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5000"/>
          </a:blip>
          <a:stretch>
            <a:fillRect/>
          </a:stretch>
        </p:blipFill>
        <p:spPr>
          <a:xfrm>
            <a:off x="10413810" y="4015605"/>
            <a:ext cx="739962" cy="663513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68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52118" y="4866457"/>
            <a:ext cx="809876" cy="67381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46890" y="1941506"/>
            <a:ext cx="1013626" cy="1013626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39560" y="1810911"/>
            <a:ext cx="1442547" cy="1442547"/>
          </a:xfrm>
          <a:prstGeom prst="rect">
            <a:avLst/>
          </a:prstGeom>
        </p:spPr>
      </p:pic>
      <p:sp>
        <p:nvSpPr>
          <p:cNvPr id="57" name="Double Bracket 56"/>
          <p:cNvSpPr/>
          <p:nvPr/>
        </p:nvSpPr>
        <p:spPr>
          <a:xfrm>
            <a:off x="1918704" y="1776718"/>
            <a:ext cx="8070505" cy="3889724"/>
          </a:xfrm>
          <a:prstGeom prst="bracketPair">
            <a:avLst>
              <a:gd name="adj" fmla="val 6979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>
            <a:off x="683869" y="3170711"/>
            <a:ext cx="251217" cy="601906"/>
          </a:xfrm>
          <a:prstGeom prst="downArrow">
            <a:avLst/>
          </a:prstGeom>
          <a:solidFill>
            <a:srgbClr val="A6A6A6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Down Arrow 59"/>
          <p:cNvSpPr/>
          <p:nvPr/>
        </p:nvSpPr>
        <p:spPr>
          <a:xfrm rot="16200000">
            <a:off x="1562488" y="4381414"/>
            <a:ext cx="250934" cy="448175"/>
          </a:xfrm>
          <a:prstGeom prst="downArrow">
            <a:avLst/>
          </a:prstGeom>
          <a:solidFill>
            <a:srgbClr val="A6A6A6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Down Arrow 60"/>
          <p:cNvSpPr/>
          <p:nvPr/>
        </p:nvSpPr>
        <p:spPr>
          <a:xfrm rot="16200000">
            <a:off x="10070892" y="3586408"/>
            <a:ext cx="271184" cy="326399"/>
          </a:xfrm>
          <a:prstGeom prst="downArrow">
            <a:avLst/>
          </a:prstGeom>
          <a:solidFill>
            <a:srgbClr val="A6A6A6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10365846" y="3432903"/>
            <a:ext cx="2194999" cy="307777"/>
          </a:xfrm>
          <a:prstGeom prst="rect">
            <a:avLst/>
          </a:prstGeom>
          <a:solidFill>
            <a:schemeClr val="accent2">
              <a:lumMod val="20000"/>
              <a:lumOff val="80000"/>
              <a:alpha val="57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i="1" dirty="0" smtClean="0">
                <a:solidFill>
                  <a:srgbClr val="FF0000"/>
                </a:solidFill>
              </a:rPr>
              <a:t>Lyza Clog is </a:t>
            </a:r>
            <a:r>
              <a:rPr lang="en-US" sz="1400" b="1" i="1" dirty="0" smtClean="0">
                <a:solidFill>
                  <a:srgbClr val="FF0000"/>
                </a:solidFill>
              </a:rPr>
              <a:t>unavailable</a:t>
            </a:r>
            <a:endParaRPr lang="en-US" sz="1400" b="1" i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365847" y="3707828"/>
            <a:ext cx="2194999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More in “Comfort” Shoes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6103" y="1637148"/>
            <a:ext cx="121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Merchants</a:t>
            </a:r>
            <a:endParaRPr lang="en-US" b="1" dirty="0"/>
          </a:p>
        </p:txBody>
      </p:sp>
      <p:sp>
        <p:nvSpPr>
          <p:cNvPr id="66" name="Rectangle 65"/>
          <p:cNvSpPr/>
          <p:nvPr/>
        </p:nvSpPr>
        <p:spPr>
          <a:xfrm>
            <a:off x="10476749" y="1626245"/>
            <a:ext cx="1953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 typical end user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4326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>
            <a:off x="1606990" y="2462195"/>
            <a:ext cx="2100506" cy="1224136"/>
          </a:xfrm>
          <a:prstGeom prst="rect">
            <a:avLst/>
          </a:prstGeom>
        </p:spPr>
      </p:pic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5151605"/>
              </p:ext>
            </p:extLst>
          </p:nvPr>
        </p:nvGraphicFramePr>
        <p:xfrm>
          <a:off x="285532" y="1326951"/>
          <a:ext cx="7429500" cy="462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6628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3041296"/>
              </p:ext>
            </p:extLst>
          </p:nvPr>
        </p:nvGraphicFramePr>
        <p:xfrm>
          <a:off x="374650" y="1290042"/>
          <a:ext cx="8394700" cy="4845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1214430" y="2598902"/>
            <a:ext cx="2447487" cy="103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47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5924551"/>
              </p:ext>
            </p:extLst>
          </p:nvPr>
        </p:nvGraphicFramePr>
        <p:xfrm>
          <a:off x="296368" y="932392"/>
          <a:ext cx="8636000" cy="454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Straight Connector 4"/>
          <p:cNvCxnSpPr/>
          <p:nvPr/>
        </p:nvCxnSpPr>
        <p:spPr>
          <a:xfrm flipV="1">
            <a:off x="1367829" y="1881468"/>
            <a:ext cx="3586729" cy="1"/>
          </a:xfrm>
          <a:prstGeom prst="line">
            <a:avLst/>
          </a:prstGeom>
          <a:ln w="63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044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6228116"/>
              </p:ext>
            </p:extLst>
          </p:nvPr>
        </p:nvGraphicFramePr>
        <p:xfrm>
          <a:off x="0" y="57152"/>
          <a:ext cx="53975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7630314"/>
              </p:ext>
            </p:extLst>
          </p:nvPr>
        </p:nvGraphicFramePr>
        <p:xfrm>
          <a:off x="0" y="2397591"/>
          <a:ext cx="539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6717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1640493"/>
              </p:ext>
            </p:extLst>
          </p:nvPr>
        </p:nvGraphicFramePr>
        <p:xfrm>
          <a:off x="0" y="15083"/>
          <a:ext cx="6197600" cy="4483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1096372"/>
              </p:ext>
            </p:extLst>
          </p:nvPr>
        </p:nvGraphicFramePr>
        <p:xfrm>
          <a:off x="0" y="2271186"/>
          <a:ext cx="6248400" cy="415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4437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6171381"/>
              </p:ext>
            </p:extLst>
          </p:nvPr>
        </p:nvGraphicFramePr>
        <p:xfrm>
          <a:off x="0" y="0"/>
          <a:ext cx="4737100" cy="416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0400325"/>
              </p:ext>
            </p:extLst>
          </p:nvPr>
        </p:nvGraphicFramePr>
        <p:xfrm>
          <a:off x="0" y="2129171"/>
          <a:ext cx="4711700" cy="4178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8008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</TotalTime>
  <Words>120</Words>
  <Application>Microsoft Macintosh PowerPoint</Application>
  <PresentationFormat>Custom</PresentationFormat>
  <Paragraphs>51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Rakuten USA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 Pradipto</dc:creator>
  <cp:lastModifiedBy>Das Pradipto</cp:lastModifiedBy>
  <cp:revision>49</cp:revision>
  <dcterms:created xsi:type="dcterms:W3CDTF">2016-06-25T15:14:35Z</dcterms:created>
  <dcterms:modified xsi:type="dcterms:W3CDTF">2016-06-27T21:04:37Z</dcterms:modified>
</cp:coreProperties>
</file>