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304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March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resentations:internal:Company-presentations:03-31-2016-Runar-tech-talk:props:03-21-2016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1.74874E6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Home, Furniture and Patio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1.4330825E7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Jewelry Watches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1.30577E6</c:v>
                </c:pt>
              </c:numCache>
            </c:numRef>
          </c: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Bag, Handbags and Accessories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867448.0</c:v>
                </c:pt>
              </c:numCache>
            </c:numRef>
          </c:val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Health, Beauty and 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2.979519E6</c:v>
                </c:pt>
              </c:numCache>
            </c:numRef>
          </c:val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1.025685E6</c:v>
                </c:pt>
              </c:numCache>
            </c:numRef>
          </c:val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Electronics and 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3.693035E6</c:v>
                </c:pt>
              </c:numCache>
            </c:numRef>
          </c:val>
        </c:ser>
        <c:ser>
          <c:idx val="7"/>
          <c:order val="7"/>
          <c:tx>
            <c:strRef>
              <c:f>Sheet1!$A$12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2.191533E6</c:v>
                </c:pt>
              </c:numCache>
            </c:numRef>
          </c:val>
        </c:ser>
        <c:ser>
          <c:idx val="8"/>
          <c:order val="8"/>
          <c:tx>
            <c:strRef>
              <c:f>Sheet1!$A$13</c:f>
              <c:strCache>
                <c:ptCount val="1"/>
                <c:pt idx="0">
                  <c:v>Sports 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1.412203E6</c:v>
                </c:pt>
              </c:numCache>
            </c:numRef>
          </c:val>
        </c:ser>
        <c:ser>
          <c:idx val="9"/>
          <c:order val="9"/>
          <c:tx>
            <c:strRef>
              <c:f>Sheet1!$A$14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4.68113E6</c:v>
                </c:pt>
              </c:numCache>
            </c:numRef>
          </c:val>
        </c:ser>
        <c:ser>
          <c:idx val="10"/>
          <c:order val="10"/>
          <c:tx>
            <c:strRef>
              <c:f>Sheet1!$A$15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2.693015E6</c:v>
                </c:pt>
              </c:numCache>
            </c:numRef>
          </c:val>
        </c:ser>
        <c:ser>
          <c:idx val="11"/>
          <c:order val="11"/>
          <c:tx>
            <c:strRef>
              <c:f>Sheet1!$A$16</c:f>
              <c:strCache>
                <c:ptCount val="1"/>
                <c:pt idx="0">
                  <c:v>Baby Products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169790.0</c:v>
                </c:pt>
              </c:numCache>
            </c:numRef>
          </c:val>
        </c:ser>
        <c:ser>
          <c:idx val="12"/>
          <c:order val="12"/>
          <c:tx>
            <c:strRef>
              <c:f>Sheet1!$A$17</c:f>
              <c:strCache>
                <c:ptCount val="1"/>
                <c:pt idx="0">
                  <c:v>Baby Kids Clothes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Sheet1!$B$17</c:f>
              <c:numCache>
                <c:formatCode>General</c:formatCode>
                <c:ptCount val="1"/>
                <c:pt idx="0">
                  <c:v>769801.0</c:v>
                </c:pt>
              </c:numCache>
            </c:numRef>
          </c:val>
        </c:ser>
        <c:ser>
          <c:idx val="13"/>
          <c:order val="13"/>
          <c:tx>
            <c:strRef>
              <c:f>Sheet1!$A$18</c:f>
              <c:strCache>
                <c:ptCount val="1"/>
                <c:pt idx="0">
                  <c:v>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Sheet1!$B$18</c:f>
              <c:numCache>
                <c:formatCode>General</c:formatCode>
                <c:ptCount val="1"/>
                <c:pt idx="0">
                  <c:v>570766.0</c:v>
                </c:pt>
              </c:numCache>
            </c:numRef>
          </c:val>
        </c:ser>
        <c:ser>
          <c:idx val="14"/>
          <c:order val="14"/>
          <c:tx>
            <c:strRef>
              <c:f>Sheet1!$A$19</c:f>
              <c:strCache>
                <c:ptCount val="1"/>
                <c:pt idx="0">
                  <c:v>Women's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799571.0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70883912"/>
        <c:axId val="-2070384072"/>
        <c:axId val="0"/>
      </c:bar3DChart>
      <c:catAx>
        <c:axId val="-2070883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70384072"/>
        <c:crosses val="autoZero"/>
        <c:auto val="1"/>
        <c:lblAlgn val="ctr"/>
        <c:lblOffset val="100"/>
        <c:noMultiLvlLbl val="0"/>
      </c:catAx>
      <c:valAx>
        <c:axId val="-2070384072"/>
        <c:scaling>
          <c:orientation val="minMax"/>
          <c:max val="1.505E7"/>
          <c:min val="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600"/>
            </a:pPr>
            <a:endParaRPr lang="en-US"/>
          </a:p>
        </c:txPr>
        <c:crossAx val="-2070883912"/>
        <c:crosses val="autoZero"/>
        <c:crossBetween val="between"/>
        <c:majorUnit val="1.0E6"/>
        <c:dispUnits>
          <c:builtInUnit val="millions"/>
          <c:dispUnitsLbl>
            <c:layout>
              <c:manualLayout>
                <c:xMode val="edge"/>
                <c:yMode val="edge"/>
                <c:x val="0.0572152903963927"/>
                <c:y val="0.0707709613221424"/>
              </c:manualLayout>
            </c:layout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83662023016354"/>
          <c:y val="0.082770831530674"/>
          <c:w val="0.342038548131559"/>
          <c:h val="0.783268581811889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93177363620914"/>
          <c:y val="0.0334190231362468"/>
          <c:w val="0.420883049731143"/>
          <c:h val="0.343466402839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'list price improvements'!$A$2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  <a:alpha val="87000"/>
                </a:schemeClr>
              </a:solidFill>
            </a:ln>
          </c:spPr>
          <c:invertIfNegative val="0"/>
          <c:cat>
            <c:strRef>
              <c:f>'list price improvements'!$B$1:$G$1</c:f>
              <c:strCache>
                <c:ptCount val="6"/>
                <c:pt idx="0">
                  <c:v>title words</c:v>
                </c:pt>
                <c:pt idx="1">
                  <c:v>title words</c:v>
                </c:pt>
                <c:pt idx="2">
                  <c:v>title words [remove rare &amp; stop words]</c:v>
                </c:pt>
                <c:pt idx="3">
                  <c:v>title words with breadcrumb leaves [remove rare &amp; stop words]</c:v>
                </c:pt>
                <c:pt idx="4">
                  <c:v>title words with list prices [remove rare &amp; stop words]</c:v>
                </c:pt>
                <c:pt idx="5">
                  <c:v>title words with breadcrumb leaves &amp; list prices [remove rare &amp; stop words]</c:v>
                </c:pt>
              </c:strCache>
            </c:strRef>
          </c:cat>
          <c:val>
            <c:numRef>
              <c:f>'list price improvements'!$B$2:$G$2</c:f>
              <c:numCache>
                <c:formatCode>General</c:formatCode>
                <c:ptCount val="6"/>
                <c:pt idx="0">
                  <c:v>85.468</c:v>
                </c:pt>
                <c:pt idx="1">
                  <c:v>87.341</c:v>
                </c:pt>
                <c:pt idx="2">
                  <c:v>86.964</c:v>
                </c:pt>
                <c:pt idx="3">
                  <c:v>89.1468</c:v>
                </c:pt>
                <c:pt idx="4">
                  <c:v>90.60820000000001</c:v>
                </c:pt>
                <c:pt idx="5">
                  <c:v>91.7336</c:v>
                </c:pt>
              </c:numCache>
            </c:numRef>
          </c:val>
        </c:ser>
        <c:ser>
          <c:idx val="1"/>
          <c:order val="1"/>
          <c:tx>
            <c:strRef>
              <c:f>'list price improvements'!$A$3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86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'list price improvements'!$B$1:$G$1</c:f>
              <c:strCache>
                <c:ptCount val="6"/>
                <c:pt idx="0">
                  <c:v>title words</c:v>
                </c:pt>
                <c:pt idx="1">
                  <c:v>title words</c:v>
                </c:pt>
                <c:pt idx="2">
                  <c:v>title words [remove rare &amp; stop words]</c:v>
                </c:pt>
                <c:pt idx="3">
                  <c:v>title words with breadcrumb leaves [remove rare &amp; stop words]</c:v>
                </c:pt>
                <c:pt idx="4">
                  <c:v>title words with list prices [remove rare &amp; stop words]</c:v>
                </c:pt>
                <c:pt idx="5">
                  <c:v>title words with breadcrumb leaves &amp; list prices [remove rare &amp; stop words]</c:v>
                </c:pt>
              </c:strCache>
            </c:strRef>
          </c:cat>
          <c:val>
            <c:numRef>
              <c:f>'list price improvements'!$B$3:$G$3</c:f>
              <c:numCache>
                <c:formatCode>General</c:formatCode>
                <c:ptCount val="6"/>
                <c:pt idx="0">
                  <c:v>85.468</c:v>
                </c:pt>
                <c:pt idx="1">
                  <c:v>87.3655</c:v>
                </c:pt>
                <c:pt idx="2">
                  <c:v>86.978</c:v>
                </c:pt>
                <c:pt idx="3">
                  <c:v>89.15140000000001</c:v>
                </c:pt>
                <c:pt idx="4">
                  <c:v>90.6119</c:v>
                </c:pt>
                <c:pt idx="5">
                  <c:v>91.7276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367048"/>
        <c:axId val="-2054255000"/>
      </c:barChart>
      <c:catAx>
        <c:axId val="213936704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3975" dist="63500" dir="1680000" algn="tl" rotWithShape="0">
              <a:schemeClr val="bg1">
                <a:lumMod val="75000"/>
                <a:alpha val="47000"/>
              </a:schemeClr>
            </a:outerShdw>
            <a:softEdge rad="38100"/>
          </a:effectLst>
        </c:spPr>
        <c:txPr>
          <a:bodyPr rot="-5400000" vert="horz" lIns="2">
            <a:spAutoFit/>
          </a:bodyPr>
          <a:lstStyle/>
          <a:p>
            <a:pPr>
              <a:defRPr sz="1400">
                <a:effectLst/>
              </a:defRPr>
            </a:pPr>
            <a:endParaRPr lang="en-US"/>
          </a:p>
        </c:txPr>
        <c:crossAx val="-2054255000"/>
        <c:crosses val="autoZero"/>
        <c:auto val="1"/>
        <c:lblAlgn val="ctr"/>
        <c:lblOffset val="100"/>
        <c:noMultiLvlLbl val="0"/>
      </c:catAx>
      <c:valAx>
        <c:axId val="-2054255000"/>
        <c:scaling>
          <c:orientation val="minMax"/>
        </c:scaling>
        <c:delete val="0"/>
        <c:axPos val="l"/>
        <c:majorGridlines>
          <c:spPr>
            <a:ln w="1270">
              <a:solidFill>
                <a:schemeClr val="bg1">
                  <a:lumMod val="85000"/>
                  <a:alpha val="86000"/>
                </a:schemeClr>
              </a:solidFill>
              <a:prstDash val="sysDot"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400"/>
            </a:pPr>
            <a:endParaRPr lang="en-US"/>
          </a:p>
        </c:txPr>
        <c:crossAx val="2139367048"/>
        <c:crosses val="autoZero"/>
        <c:crossBetween val="between"/>
        <c:majorUnit val="2.0"/>
      </c:valAx>
      <c:spPr>
        <a:solidFill>
          <a:schemeClr val="bg1">
            <a:lumMod val="95000"/>
          </a:schemeClr>
        </a:solidFill>
        <a:effectLst/>
      </c:spPr>
    </c:plotArea>
    <c:legend>
      <c:legendPos val="r"/>
      <c:layout>
        <c:manualLayout>
          <c:xMode val="edge"/>
          <c:yMode val="edge"/>
          <c:x val="0.0554066275423437"/>
          <c:y val="0.0350040798009057"/>
          <c:w val="0.224562898738781"/>
          <c:h val="0.095580147688792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'Level-0'!$A$21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'Level-0'!$B$21</c:f>
              <c:numCache>
                <c:formatCode>General</c:formatCode>
                <c:ptCount val="1"/>
                <c:pt idx="0">
                  <c:v>3.41914E6</c:v>
                </c:pt>
              </c:numCache>
            </c:numRef>
          </c:val>
        </c:ser>
        <c:ser>
          <c:idx val="1"/>
          <c:order val="1"/>
          <c:tx>
            <c:strRef>
              <c:f>'Level-0'!$A$22</c:f>
              <c:strCache>
                <c:ptCount val="1"/>
                <c:pt idx="0">
                  <c:v>Home_Furniture_&amp;_Patio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'Level-0'!$B$22</c:f>
              <c:numCache>
                <c:formatCode>General</c:formatCode>
                <c:ptCount val="1"/>
                <c:pt idx="0">
                  <c:v>3.2538551E7</c:v>
                </c:pt>
              </c:numCache>
            </c:numRef>
          </c:val>
        </c:ser>
        <c:ser>
          <c:idx val="2"/>
          <c:order val="2"/>
          <c:tx>
            <c:strRef>
              <c:f>'Level-0'!$A$23</c:f>
              <c:strCache>
                <c:ptCount val="1"/>
                <c:pt idx="0">
                  <c:v>Jewelry_&amp;_Watches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'Level-0'!$B$23</c:f>
              <c:numCache>
                <c:formatCode>General</c:formatCode>
                <c:ptCount val="1"/>
                <c:pt idx="0">
                  <c:v>4.4062E6</c:v>
                </c:pt>
              </c:numCache>
            </c:numRef>
          </c:val>
        </c:ser>
        <c:ser>
          <c:idx val="3"/>
          <c:order val="3"/>
          <c:tx>
            <c:strRef>
              <c:f>'Level-0'!$A$24</c:f>
              <c:strCache>
                <c:ptCount val="1"/>
                <c:pt idx="0">
                  <c:v>Bag_Handbags_&amp;_Accessories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'Level-0'!$B$24</c:f>
              <c:numCache>
                <c:formatCode>General</c:formatCode>
                <c:ptCount val="1"/>
                <c:pt idx="0">
                  <c:v>2.20059E6</c:v>
                </c:pt>
              </c:numCache>
            </c:numRef>
          </c:val>
        </c:ser>
        <c:ser>
          <c:idx val="4"/>
          <c:order val="4"/>
          <c:tx>
            <c:strRef>
              <c:f>'Level-0'!$A$25</c:f>
              <c:strCache>
                <c:ptCount val="1"/>
                <c:pt idx="0">
                  <c:v>Health_Beauty_&amp;_Fragrance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'Level-0'!$B$25</c:f>
              <c:numCache>
                <c:formatCode>General</c:formatCode>
                <c:ptCount val="1"/>
                <c:pt idx="0">
                  <c:v>6.34382E6</c:v>
                </c:pt>
              </c:numCache>
            </c:numRef>
          </c:val>
        </c:ser>
        <c:ser>
          <c:idx val="5"/>
          <c:order val="5"/>
          <c:tx>
            <c:strRef>
              <c:f>'Level-0'!$A$26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'Level-0'!$B$26</c:f>
              <c:numCache>
                <c:formatCode>General</c:formatCode>
                <c:ptCount val="1"/>
                <c:pt idx="0">
                  <c:v>3.483658E6</c:v>
                </c:pt>
              </c:numCache>
            </c:numRef>
          </c:val>
        </c:ser>
        <c:ser>
          <c:idx val="6"/>
          <c:order val="6"/>
          <c:tx>
            <c:strRef>
              <c:f>'Level-0'!$A$27</c:f>
              <c:strCache>
                <c:ptCount val="1"/>
                <c:pt idx="0">
                  <c:v>Electronics_&amp;_Computers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'Level-0'!$B$27</c:f>
              <c:numCache>
                <c:formatCode>General</c:formatCode>
                <c:ptCount val="1"/>
                <c:pt idx="0">
                  <c:v>1.1139958E7</c:v>
                </c:pt>
              </c:numCache>
            </c:numRef>
          </c:val>
        </c:ser>
        <c:ser>
          <c:idx val="7"/>
          <c:order val="7"/>
          <c:tx>
            <c:strRef>
              <c:f>'Level-0'!$A$28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'Level-0'!$B$28</c:f>
              <c:numCache>
                <c:formatCode>General</c:formatCode>
                <c:ptCount val="1"/>
                <c:pt idx="0">
                  <c:v>4.727085E6</c:v>
                </c:pt>
              </c:numCache>
            </c:numRef>
          </c:val>
        </c:ser>
        <c:ser>
          <c:idx val="8"/>
          <c:order val="8"/>
          <c:tx>
            <c:strRef>
              <c:f>'Level-0'!$A$29</c:f>
              <c:strCache>
                <c:ptCount val="1"/>
                <c:pt idx="0">
                  <c:v>Sports_&amp;_Fitness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'Level-0'!$B$29</c:f>
              <c:numCache>
                <c:formatCode>General</c:formatCode>
                <c:ptCount val="1"/>
                <c:pt idx="0">
                  <c:v>3.194472E6</c:v>
                </c:pt>
              </c:numCache>
            </c:numRef>
          </c:val>
        </c:ser>
        <c:ser>
          <c:idx val="9"/>
          <c:order val="9"/>
          <c:tx>
            <c:strRef>
              <c:f>'Level-0'!$A$30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'Level-0'!$B$30</c:f>
              <c:numCache>
                <c:formatCode>General</c:formatCode>
                <c:ptCount val="1"/>
                <c:pt idx="0">
                  <c:v>8.197758E6</c:v>
                </c:pt>
              </c:numCache>
            </c:numRef>
          </c:val>
        </c:ser>
        <c:ser>
          <c:idx val="10"/>
          <c:order val="10"/>
          <c:tx>
            <c:strRef>
              <c:f>'Level-0'!$A$31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'Level-0'!$B$31</c:f>
              <c:numCache>
                <c:formatCode>General</c:formatCode>
                <c:ptCount val="1"/>
                <c:pt idx="0">
                  <c:v>6.09271E6</c:v>
                </c:pt>
              </c:numCache>
            </c:numRef>
          </c:val>
        </c:ser>
        <c:ser>
          <c:idx val="11"/>
          <c:order val="11"/>
          <c:tx>
            <c:strRef>
              <c:f>'Level-0'!$A$32</c:f>
              <c:strCache>
                <c:ptCount val="1"/>
                <c:pt idx="0">
                  <c:v>Baby_Products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'Level-0'!$B$32</c:f>
              <c:numCache>
                <c:formatCode>General</c:formatCode>
                <c:ptCount val="1"/>
                <c:pt idx="0">
                  <c:v>364085.0</c:v>
                </c:pt>
              </c:numCache>
            </c:numRef>
          </c:val>
        </c:ser>
        <c:ser>
          <c:idx val="12"/>
          <c:order val="12"/>
          <c:tx>
            <c:strRef>
              <c:f>'Level-0'!$A$33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'Level-0'!$B$33</c:f>
              <c:numCache>
                <c:formatCode>General</c:formatCode>
                <c:ptCount val="1"/>
                <c:pt idx="0">
                  <c:v>1.567443E6</c:v>
                </c:pt>
              </c:numCache>
            </c:numRef>
          </c:val>
        </c:ser>
        <c:ser>
          <c:idx val="13"/>
          <c:order val="13"/>
          <c:tx>
            <c:strRef>
              <c:f>'Level-0'!$A$34</c:f>
              <c:strCache>
                <c:ptCount val="1"/>
                <c:pt idx="0">
                  <c:v>Baby_&amp;_Kids_Clothes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'Level-0'!$B$34</c:f>
              <c:numCache>
                <c:formatCode>General</c:formatCode>
                <c:ptCount val="1"/>
                <c:pt idx="0">
                  <c:v>821729.0</c:v>
                </c:pt>
              </c:numCache>
            </c:numRef>
          </c:val>
        </c:ser>
        <c:ser>
          <c:idx val="14"/>
          <c:order val="14"/>
          <c:tx>
            <c:strRef>
              <c:f>'Level-0'!$A$35</c:f>
              <c:strCache>
                <c:ptCount val="1"/>
                <c:pt idx="0">
                  <c:v>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'Level-0'!$B$35</c:f>
              <c:numCache>
                <c:formatCode>General</c:formatCode>
                <c:ptCount val="1"/>
                <c:pt idx="0">
                  <c:v>1.708464E6</c:v>
                </c:pt>
              </c:numCache>
            </c:numRef>
          </c:val>
        </c:ser>
        <c:ser>
          <c:idx val="15"/>
          <c:order val="15"/>
          <c:tx>
            <c:strRef>
              <c:f>'Level-0'!$A$36</c:f>
              <c:strCache>
                <c:ptCount val="1"/>
                <c:pt idx="0">
                  <c:v>Women's_Clothing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'Level-0'!$B$36</c:f>
              <c:numCache>
                <c:formatCode>General</c:formatCode>
                <c:ptCount val="1"/>
                <c:pt idx="0">
                  <c:v>2.840498E6</c:v>
                </c:pt>
              </c:numCache>
            </c:numRef>
          </c:val>
        </c:ser>
        <c:ser>
          <c:idx val="16"/>
          <c:order val="16"/>
          <c:tx>
            <c:strRef>
              <c:f>'Level-0'!$A$37</c:f>
              <c:strCache>
                <c:ptCount val="1"/>
                <c:pt idx="0">
                  <c:v>Other_Clothing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'Level-0'!$B$37</c:f>
              <c:numCache>
                <c:formatCode>General</c:formatCode>
                <c:ptCount val="1"/>
                <c:pt idx="0">
                  <c:v>144123.0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54888008"/>
        <c:axId val="-2054885000"/>
        <c:axId val="0"/>
      </c:bar3DChart>
      <c:catAx>
        <c:axId val="-205488800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4885000"/>
        <c:crosses val="autoZero"/>
        <c:auto val="1"/>
        <c:lblAlgn val="ctr"/>
        <c:lblOffset val="100"/>
        <c:noMultiLvlLbl val="0"/>
      </c:catAx>
      <c:valAx>
        <c:axId val="-2054885000"/>
        <c:scaling>
          <c:orientation val="minMax"/>
          <c:min val="5000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effectLst>
            <a:outerShdw blurRad="50800" dist="38100" dir="2700000" algn="tl" rotWithShape="0">
              <a:srgbClr val="000000">
                <a:alpha val="16000"/>
              </a:srgbClr>
            </a:outerShdw>
          </a:effectLst>
        </c:spPr>
        <c:crossAx val="-2054888008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31032556255733"/>
          <c:y val="0.0859970485340708"/>
          <c:w val="0.297726779992138"/>
          <c:h val="0.67597444814811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245708416883"/>
          <c:y val="0.127374301675978"/>
          <c:w val="0.416764474293654"/>
          <c:h val="0.320491576122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Earlier!$B$2</c:f>
              <c:strCache>
                <c:ptCount val="1"/>
                <c:pt idx="0">
                  <c:v>LogReg L1 Micro Precision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Bags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Earlier!$B$3:$B$17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81.67599999999994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ser>
          <c:idx val="1"/>
          <c:order val="1"/>
          <c:tx>
            <c:strRef>
              <c:f>Earlier!$C$2</c:f>
              <c:strCache>
                <c:ptCount val="1"/>
                <c:pt idx="0">
                  <c:v>LogReg L1 Micro F1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Bags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Earlier!$C$3:$C$17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81.67599999999994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120728"/>
        <c:axId val="2107810696"/>
      </c:barChart>
      <c:catAx>
        <c:axId val="-2087120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65100" dist="25400" dir="2700000" sx="93000" sy="93000" algn="tl" rotWithShape="0">
              <a:schemeClr val="bg1">
                <a:lumMod val="50000"/>
                <a:alpha val="13000"/>
              </a:schemeClr>
            </a:outerShdw>
          </a:effectLst>
        </c:spPr>
        <c:txPr>
          <a:bodyPr rot="-5400000" vert="horz" lIns="2" anchor="ctr" anchorCtr="1">
            <a:spAutoFit/>
          </a:bodyPr>
          <a:lstStyle/>
          <a:p>
            <a:pPr>
              <a:defRPr sz="1400" kern="1200" cap="none" spc="0" baseline="0">
                <a:solidFill>
                  <a:schemeClr val="tx1"/>
                </a:solidFill>
              </a:defRPr>
            </a:pPr>
            <a:endParaRPr lang="en-US"/>
          </a:p>
        </c:txPr>
        <c:crossAx val="2107810696"/>
        <c:crosses val="autoZero"/>
        <c:auto val="1"/>
        <c:lblAlgn val="ctr"/>
        <c:lblOffset val="100"/>
        <c:noMultiLvlLbl val="0"/>
      </c:catAx>
      <c:valAx>
        <c:axId val="2107810696"/>
        <c:scaling>
          <c:orientation val="minMax"/>
          <c:max val="100.0"/>
          <c:min val="60.0"/>
        </c:scaling>
        <c:delete val="0"/>
        <c:axPos val="l"/>
        <c:majorGridlines>
          <c:spPr>
            <a:ln w="3175" cmpd="sng">
              <a:solidFill>
                <a:schemeClr val="bg1">
                  <a:alpha val="80000"/>
                </a:schemeClr>
              </a:solidFill>
              <a:prstDash val="sysDot"/>
            </a:ln>
          </c:spPr>
        </c:majorGridlines>
        <c:numFmt formatCode="General" sourceLinked="1"/>
        <c:majorTickMark val="in"/>
        <c:minorTickMark val="none"/>
        <c:tickLblPos val="nextTo"/>
        <c:spPr>
          <a:noFill/>
          <a:effectLst/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7120728"/>
        <c:crosses val="autoZero"/>
        <c:crossBetween val="between"/>
        <c:majorUnit val="5.0"/>
        <c:minorUnit val="2.0"/>
      </c:valAx>
      <c:spPr>
        <a:solidFill>
          <a:schemeClr val="bg1">
            <a:lumMod val="95000"/>
          </a:schemeClr>
        </a:solidFill>
        <a:ln>
          <a:prstDash val="sysDash"/>
        </a:ln>
      </c:spPr>
    </c:plotArea>
    <c:legend>
      <c:legendPos val="r"/>
      <c:layout>
        <c:manualLayout>
          <c:xMode val="edge"/>
          <c:yMode val="edge"/>
          <c:x val="0.121334529874942"/>
          <c:y val="0.122350547661989"/>
          <c:w val="0.412617531264474"/>
          <c:h val="0.0865838208771389"/>
        </c:manualLayout>
      </c:layout>
      <c:overlay val="0"/>
      <c:txPr>
        <a:bodyPr/>
        <a:lstStyle/>
        <a:p>
          <a:pPr>
            <a:defRPr sz="1200" cap="small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92867068087"/>
          <c:y val="0.0587563976377953"/>
          <c:w val="0.728907480314961"/>
          <c:h val="0.409053505683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SliceDatasetStats!$D$2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SliceDatasetStats!$B$3:$B$18</c:f>
              <c:strCache>
                <c:ptCount val="16"/>
                <c:pt idx="0">
                  <c:v>apparel &amp; acc.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acc.</c:v>
                </c:pt>
                <c:pt idx="5">
                  <c:v>grocery &amp;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SliceDatasetStats!$D$3:$D$18</c:f>
              <c:numCache>
                <c:formatCode>General</c:formatCode>
                <c:ptCount val="16"/>
                <c:pt idx="0">
                  <c:v>113.0</c:v>
                </c:pt>
                <c:pt idx="1">
                  <c:v>31.0</c:v>
                </c:pt>
                <c:pt idx="2">
                  <c:v>88.0</c:v>
                </c:pt>
                <c:pt idx="3">
                  <c:v>46.0</c:v>
                </c:pt>
                <c:pt idx="4">
                  <c:v>59.0</c:v>
                </c:pt>
                <c:pt idx="5">
                  <c:v>91.0</c:v>
                </c:pt>
                <c:pt idx="6">
                  <c:v>102.0</c:v>
                </c:pt>
                <c:pt idx="7">
                  <c:v>149.0</c:v>
                </c:pt>
                <c:pt idx="8">
                  <c:v>42.0</c:v>
                </c:pt>
                <c:pt idx="9">
                  <c:v>34.0</c:v>
                </c:pt>
                <c:pt idx="10">
                  <c:v>10.0</c:v>
                </c:pt>
                <c:pt idx="11">
                  <c:v>57.0</c:v>
                </c:pt>
                <c:pt idx="12">
                  <c:v>110.0</c:v>
                </c:pt>
                <c:pt idx="13">
                  <c:v>9.0</c:v>
                </c:pt>
                <c:pt idx="14">
                  <c:v>137.0</c:v>
                </c:pt>
                <c:pt idx="15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50232"/>
        <c:axId val="-2112375496"/>
      </c:barChart>
      <c:catAx>
        <c:axId val="-2068050232"/>
        <c:scaling>
          <c:orientation val="minMax"/>
        </c:scaling>
        <c:delete val="1"/>
        <c:axPos val="b"/>
        <c:majorTickMark val="in"/>
        <c:minorTickMark val="none"/>
        <c:tickLblPos val="nextTo"/>
        <c:crossAx val="-2112375496"/>
        <c:crosses val="autoZero"/>
        <c:auto val="1"/>
        <c:lblAlgn val="ctr"/>
        <c:lblOffset val="100"/>
        <c:noMultiLvlLbl val="0"/>
      </c:catAx>
      <c:valAx>
        <c:axId val="-2112375496"/>
        <c:scaling>
          <c:orientation val="minMax"/>
          <c:max val="2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8050232"/>
        <c:crosses val="autoZero"/>
        <c:crossBetween val="between"/>
        <c:majorUnit val="50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062826163123"/>
          <c:y val="0.0279997375328084"/>
          <c:w val="0.72805699287589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SliceDatasetStats!$C$2</c:f>
              <c:strCache>
                <c:ptCount val="1"/>
                <c:pt idx="0">
                  <c:v>KL (Emp | 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SliceDatasetStats!$B$3:$B$18</c:f>
              <c:strCache>
                <c:ptCount val="16"/>
                <c:pt idx="0">
                  <c:v>apparel &amp; acc.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acc.</c:v>
                </c:pt>
                <c:pt idx="5">
                  <c:v>grocery &amp;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SliceDatasetStats!$C$3:$C$18</c:f>
              <c:numCache>
                <c:formatCode>0.00</c:formatCode>
                <c:ptCount val="16"/>
                <c:pt idx="0">
                  <c:v>0.800173055088813</c:v>
                </c:pt>
                <c:pt idx="1">
                  <c:v>1.65888597365944</c:v>
                </c:pt>
                <c:pt idx="2">
                  <c:v>0.847145492573597</c:v>
                </c:pt>
                <c:pt idx="3">
                  <c:v>0.770014935922051</c:v>
                </c:pt>
                <c:pt idx="4">
                  <c:v>1.39304933557281</c:v>
                </c:pt>
                <c:pt idx="5">
                  <c:v>0.875055608642033</c:v>
                </c:pt>
                <c:pt idx="6">
                  <c:v>1.01464034545894</c:v>
                </c:pt>
                <c:pt idx="7">
                  <c:v>0.91638768287779</c:v>
                </c:pt>
                <c:pt idx="8">
                  <c:v>0.725610974197082</c:v>
                </c:pt>
                <c:pt idx="9">
                  <c:v>0.69577114388648</c:v>
                </c:pt>
                <c:pt idx="10">
                  <c:v>0.39340175839287</c:v>
                </c:pt>
                <c:pt idx="11">
                  <c:v>0.649266766517939</c:v>
                </c:pt>
                <c:pt idx="12">
                  <c:v>0.876927444445085</c:v>
                </c:pt>
                <c:pt idx="13">
                  <c:v>0.423595926676924</c:v>
                </c:pt>
                <c:pt idx="14">
                  <c:v>1.25048336033762</c:v>
                </c:pt>
                <c:pt idx="15">
                  <c:v>0.669219356855349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687384"/>
        <c:axId val="2020782088"/>
      </c:barChart>
      <c:catAx>
        <c:axId val="2107687384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2020782088"/>
        <c:crosses val="autoZero"/>
        <c:auto val="1"/>
        <c:lblAlgn val="ctr"/>
        <c:lblOffset val="100"/>
        <c:noMultiLvlLbl val="0"/>
      </c:catAx>
      <c:valAx>
        <c:axId val="2020782088"/>
        <c:scaling>
          <c:orientation val="minMax"/>
          <c:max val="6.0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76873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65128436814"/>
          <c:y val="0.0488898964876581"/>
          <c:w val="0.883044242932748"/>
          <c:h val="0.4090535056838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AmazonJDatasetStats!$E$1</c:f>
              <c:strCache>
                <c:ptCount val="1"/>
                <c:pt idx="0">
                  <c:v>Branches</c:v>
                </c:pt>
              </c:strCache>
            </c:strRef>
          </c:tx>
          <c:invertIfNegative val="0"/>
          <c:cat>
            <c:strRef>
              <c:f>AmazonJDatasetStats!$C$2:$C$26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AmazonJDatasetStats!$E$2:$E$26</c:f>
              <c:numCache>
                <c:formatCode>General</c:formatCode>
                <c:ptCount val="25"/>
                <c:pt idx="0">
                  <c:v>111.0</c:v>
                </c:pt>
                <c:pt idx="1">
                  <c:v>424.0</c:v>
                </c:pt>
                <c:pt idx="2">
                  <c:v>2412.0</c:v>
                </c:pt>
                <c:pt idx="3">
                  <c:v>209.0</c:v>
                </c:pt>
                <c:pt idx="4">
                  <c:v>266.0</c:v>
                </c:pt>
                <c:pt idx="5">
                  <c:v>159.0</c:v>
                </c:pt>
                <c:pt idx="6">
                  <c:v>455.0</c:v>
                </c:pt>
                <c:pt idx="7">
                  <c:v>50.0</c:v>
                </c:pt>
                <c:pt idx="8">
                  <c:v>2496.0</c:v>
                </c:pt>
                <c:pt idx="9">
                  <c:v>55.0</c:v>
                </c:pt>
                <c:pt idx="10">
                  <c:v>808.0</c:v>
                </c:pt>
                <c:pt idx="11">
                  <c:v>510.0</c:v>
                </c:pt>
                <c:pt idx="12">
                  <c:v>838.0</c:v>
                </c:pt>
                <c:pt idx="13">
                  <c:v>1061.0</c:v>
                </c:pt>
                <c:pt idx="14">
                  <c:v>1472.0</c:v>
                </c:pt>
                <c:pt idx="15">
                  <c:v>3.0</c:v>
                </c:pt>
                <c:pt idx="16">
                  <c:v>634.0</c:v>
                </c:pt>
                <c:pt idx="17">
                  <c:v>608.0</c:v>
                </c:pt>
                <c:pt idx="18">
                  <c:v>645.0</c:v>
                </c:pt>
                <c:pt idx="19">
                  <c:v>516.0</c:v>
                </c:pt>
                <c:pt idx="20">
                  <c:v>91.0</c:v>
                </c:pt>
                <c:pt idx="21">
                  <c:v>2562.0</c:v>
                </c:pt>
                <c:pt idx="22">
                  <c:v>1054.0</c:v>
                </c:pt>
                <c:pt idx="23">
                  <c:v>558.0</c:v>
                </c:pt>
                <c:pt idx="24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942776"/>
        <c:axId val="2143641608"/>
      </c:barChart>
      <c:catAx>
        <c:axId val="-2069942776"/>
        <c:scaling>
          <c:orientation val="minMax"/>
        </c:scaling>
        <c:delete val="1"/>
        <c:axPos val="b"/>
        <c:majorTickMark val="in"/>
        <c:minorTickMark val="none"/>
        <c:tickLblPos val="nextTo"/>
        <c:crossAx val="2143641608"/>
        <c:crosses val="autoZero"/>
        <c:auto val="1"/>
        <c:lblAlgn val="ctr"/>
        <c:lblOffset val="100"/>
        <c:noMultiLvlLbl val="0"/>
      </c:catAx>
      <c:valAx>
        <c:axId val="2143641608"/>
        <c:scaling>
          <c:orientation val="minMax"/>
          <c:max val="260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99427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5646885602714"/>
          <c:y val="0.0256878325989068"/>
          <c:w val="0.877051885282632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AmazonJDatasetStats!$D$1</c:f>
              <c:strCache>
                <c:ptCount val="1"/>
                <c:pt idx="0">
                  <c:v>KL Divergence from Uniform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AmazonJDatasetStats!$C$2:$C$26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AmazonJDatasetStats!$D$2:$D$26</c:f>
              <c:numCache>
                <c:formatCode>0.00</c:formatCode>
                <c:ptCount val="25"/>
                <c:pt idx="0">
                  <c:v>0.975765686966569</c:v>
                </c:pt>
                <c:pt idx="1">
                  <c:v>1.44511598922697</c:v>
                </c:pt>
                <c:pt idx="2">
                  <c:v>1.62591501199768</c:v>
                </c:pt>
                <c:pt idx="3">
                  <c:v>1.23249725298399</c:v>
                </c:pt>
                <c:pt idx="4">
                  <c:v>0.922712227110391</c:v>
                </c:pt>
                <c:pt idx="5">
                  <c:v>5.06617945045789</c:v>
                </c:pt>
                <c:pt idx="6">
                  <c:v>1.58391793920412</c:v>
                </c:pt>
                <c:pt idx="7">
                  <c:v>2.24541963503915</c:v>
                </c:pt>
                <c:pt idx="8">
                  <c:v>2.5430181483919</c:v>
                </c:pt>
                <c:pt idx="9">
                  <c:v>1.6822267002975</c:v>
                </c:pt>
                <c:pt idx="10">
                  <c:v>1.25504863089823</c:v>
                </c:pt>
                <c:pt idx="11">
                  <c:v>5.655575245367741</c:v>
                </c:pt>
                <c:pt idx="12">
                  <c:v>0.979500127210511</c:v>
                </c:pt>
                <c:pt idx="13">
                  <c:v>1.24977562010911</c:v>
                </c:pt>
                <c:pt idx="14">
                  <c:v>1.21362691417949</c:v>
                </c:pt>
                <c:pt idx="15">
                  <c:v>0.49974137317173</c:v>
                </c:pt>
                <c:pt idx="16">
                  <c:v>0.968483919363683</c:v>
                </c:pt>
                <c:pt idx="17">
                  <c:v>1.41980351628297</c:v>
                </c:pt>
                <c:pt idx="18">
                  <c:v>1.27570170798923</c:v>
                </c:pt>
                <c:pt idx="19">
                  <c:v>1.17229510107902</c:v>
                </c:pt>
                <c:pt idx="20">
                  <c:v>1.27103115850701</c:v>
                </c:pt>
                <c:pt idx="21">
                  <c:v>1.28761795179335</c:v>
                </c:pt>
                <c:pt idx="22">
                  <c:v>1.02826048883334</c:v>
                </c:pt>
                <c:pt idx="23">
                  <c:v>1.69228360431312</c:v>
                </c:pt>
                <c:pt idx="24">
                  <c:v>1.05949347982833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049128"/>
        <c:axId val="-2110416600"/>
      </c:barChart>
      <c:catAx>
        <c:axId val="-211004912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110416600"/>
        <c:crosses val="autoZero"/>
        <c:auto val="1"/>
        <c:lblAlgn val="ctr"/>
        <c:lblOffset val="100"/>
        <c:noMultiLvlLbl val="0"/>
      </c:catAx>
      <c:valAx>
        <c:axId val="-21104166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00491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60893795782"/>
          <c:y val="0.0582910024966391"/>
          <c:w val="0.728907480314961"/>
          <c:h val="0.363321730362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EbatesDatasetStats!$D$2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EbatesDatasetStats!$B$3:$B$17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EbatesDatasetStats!$D$3:$D$17</c:f>
              <c:numCache>
                <c:formatCode>General</c:formatCode>
                <c:ptCount val="15"/>
                <c:pt idx="0">
                  <c:v>16.0</c:v>
                </c:pt>
                <c:pt idx="1">
                  <c:v>79.0</c:v>
                </c:pt>
                <c:pt idx="2">
                  <c:v>36.0</c:v>
                </c:pt>
                <c:pt idx="3">
                  <c:v>51.0</c:v>
                </c:pt>
                <c:pt idx="4">
                  <c:v>29.0</c:v>
                </c:pt>
                <c:pt idx="5">
                  <c:v>55.0</c:v>
                </c:pt>
                <c:pt idx="6">
                  <c:v>59.0</c:v>
                </c:pt>
                <c:pt idx="7">
                  <c:v>7.0</c:v>
                </c:pt>
                <c:pt idx="8">
                  <c:v>40.0</c:v>
                </c:pt>
                <c:pt idx="9">
                  <c:v>11.0</c:v>
                </c:pt>
                <c:pt idx="10">
                  <c:v>7.0</c:v>
                </c:pt>
                <c:pt idx="11">
                  <c:v>15.0</c:v>
                </c:pt>
                <c:pt idx="12">
                  <c:v>62.0</c:v>
                </c:pt>
                <c:pt idx="13">
                  <c:v>41.0</c:v>
                </c:pt>
                <c:pt idx="14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170888"/>
        <c:axId val="2140322168"/>
      </c:barChart>
      <c:catAx>
        <c:axId val="-2087170888"/>
        <c:scaling>
          <c:orientation val="minMax"/>
        </c:scaling>
        <c:delete val="1"/>
        <c:axPos val="b"/>
        <c:majorTickMark val="in"/>
        <c:minorTickMark val="none"/>
        <c:tickLblPos val="nextTo"/>
        <c:crossAx val="2140322168"/>
        <c:crosses val="autoZero"/>
        <c:auto val="1"/>
        <c:lblAlgn val="ctr"/>
        <c:lblOffset val="100"/>
        <c:noMultiLvlLbl val="0"/>
      </c:catAx>
      <c:valAx>
        <c:axId val="2140322168"/>
        <c:scaling>
          <c:orientation val="minMax"/>
          <c:max val="2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71708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123522295562"/>
          <c:y val="0.0312770744082522"/>
          <c:w val="0.743365821650342"/>
          <c:h val="0.402536438264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EbatesDatasetStats!$C$2</c:f>
              <c:strCache>
                <c:ptCount val="1"/>
                <c:pt idx="0">
                  <c:v>KL(Emp|Unif)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EbatesDatasetStats!$B$3:$B$17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EbatesDatasetStats!$C$3:$C$17</c:f>
              <c:numCache>
                <c:formatCode>0.00</c:formatCode>
                <c:ptCount val="15"/>
                <c:pt idx="0">
                  <c:v>0.200090194089776</c:v>
                </c:pt>
                <c:pt idx="1">
                  <c:v>1.0849848064738</c:v>
                </c:pt>
                <c:pt idx="2">
                  <c:v>0.949948309272575</c:v>
                </c:pt>
                <c:pt idx="3">
                  <c:v>1.23734650060732</c:v>
                </c:pt>
                <c:pt idx="4">
                  <c:v>0.340633094761032</c:v>
                </c:pt>
                <c:pt idx="5">
                  <c:v>1.14654803267585</c:v>
                </c:pt>
                <c:pt idx="6">
                  <c:v>0.961943529071928</c:v>
                </c:pt>
                <c:pt idx="7">
                  <c:v>0.292339437182142</c:v>
                </c:pt>
                <c:pt idx="8">
                  <c:v>0.886034519575576</c:v>
                </c:pt>
                <c:pt idx="9">
                  <c:v>0.794793309848037</c:v>
                </c:pt>
                <c:pt idx="10">
                  <c:v>0.300472545444773</c:v>
                </c:pt>
                <c:pt idx="11">
                  <c:v>0.365184235852218</c:v>
                </c:pt>
                <c:pt idx="12">
                  <c:v>0.522709938345901</c:v>
                </c:pt>
                <c:pt idx="13">
                  <c:v>0.766064661949078</c:v>
                </c:pt>
                <c:pt idx="14">
                  <c:v>0.878197488705783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7402152"/>
        <c:axId val="2020789448"/>
      </c:barChart>
      <c:catAx>
        <c:axId val="-2107402152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2020789448"/>
        <c:crosses val="autoZero"/>
        <c:auto val="1"/>
        <c:lblAlgn val="ctr"/>
        <c:lblOffset val="100"/>
        <c:noMultiLvlLbl val="0"/>
      </c:catAx>
      <c:valAx>
        <c:axId val="2020789448"/>
        <c:scaling>
          <c:orientation val="minMax"/>
          <c:max val="6.0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074021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AF7-9F9A-5340-BFDE-754FF02738F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65F4-8E39-F14A-98DF-B19082B9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Dec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Shoes problem: L1 on Dec 2015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 dataset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AmazonJ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62FF-1DE6-9C45-813A-37774CEBB00E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eg"/><Relationship Id="rId10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2466" y="5212989"/>
            <a:ext cx="4444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8100" y="5220775"/>
            <a:ext cx="105028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Learn: Y=</a:t>
            </a:r>
            <a:endParaRPr lang="en-US" dirty="0"/>
          </a:p>
        </p:txBody>
      </p:sp>
      <p:cxnSp>
        <p:nvCxnSpPr>
          <p:cNvPr id="6" name="Straight Arrow Connector 5"/>
          <p:cNvCxnSpPr>
            <a:stCxn id="68" idx="0"/>
            <a:endCxn id="14" idx="0"/>
          </p:cNvCxnSpPr>
          <p:nvPr/>
        </p:nvCxnSpPr>
        <p:spPr>
          <a:xfrm>
            <a:off x="9020356" y="1982229"/>
            <a:ext cx="616814" cy="586577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39143" y="1976931"/>
            <a:ext cx="1450572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Women’s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15443" y="2568806"/>
            <a:ext cx="864096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Comfort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8121" y="2568806"/>
            <a:ext cx="78901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411" y="2568806"/>
            <a:ext cx="88332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Sneakers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019" y="2568806"/>
            <a:ext cx="720080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5150" y="25688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3347491" y="2336971"/>
            <a:ext cx="1416938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764429" y="2336971"/>
            <a:ext cx="578201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4764429" y="2336971"/>
            <a:ext cx="1977646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4764429" y="2336971"/>
            <a:ext cx="3695630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8121" y="5060374"/>
            <a:ext cx="2628292" cy="7200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9339" y="3696906"/>
            <a:ext cx="786143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435" y="3649038"/>
            <a:ext cx="1515233" cy="9541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Lips Too Women's </a:t>
            </a:r>
            <a:endParaRPr lang="en-US" sz="1400" dirty="0" smtClean="0"/>
          </a:p>
          <a:p>
            <a:r>
              <a:rPr lang="en-US" sz="1400" dirty="0" smtClean="0"/>
              <a:t>'</a:t>
            </a:r>
            <a:r>
              <a:rPr lang="en-US" sz="1400" dirty="0"/>
              <a:t>Too Sliver' Patent </a:t>
            </a:r>
            <a:endParaRPr lang="en-US" sz="1400" dirty="0" smtClean="0"/>
          </a:p>
          <a:p>
            <a:r>
              <a:rPr lang="en-US" sz="1400" dirty="0" smtClean="0"/>
              <a:t>Casual </a:t>
            </a:r>
            <a:r>
              <a:rPr lang="en-US" sz="1400" dirty="0"/>
              <a:t>Shoes </a:t>
            </a:r>
            <a:endParaRPr lang="en-US" sz="1400" dirty="0" smtClean="0"/>
          </a:p>
          <a:p>
            <a:r>
              <a:rPr lang="en-US" sz="1400" dirty="0" smtClean="0"/>
              <a:t>Size </a:t>
            </a:r>
            <a:r>
              <a:rPr lang="en-US" sz="14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603" y="3802234"/>
            <a:ext cx="1637963" cy="523220"/>
          </a:xfrm>
          <a:prstGeom prst="rect">
            <a:avLst/>
          </a:prstGeom>
          <a:solidFill>
            <a:srgbClr val="C6D9F1">
              <a:alpha val="56000"/>
            </a:srgb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10 Crosby Women's </a:t>
            </a:r>
            <a:endParaRPr lang="en-US" sz="1400" dirty="0" smtClean="0"/>
          </a:p>
          <a:p>
            <a:r>
              <a:rPr lang="en-US" sz="1400" dirty="0" smtClean="0"/>
              <a:t>Ynez </a:t>
            </a:r>
            <a:r>
              <a:rPr lang="en-US" sz="1400" dirty="0"/>
              <a:t>Pump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4583" y="3586210"/>
            <a:ext cx="15121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1883 by Wolverine Women's Maisie Oxford Tan/Taupe Leather/Suede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35785" y="3658218"/>
            <a:ext cx="1584176" cy="954107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1803 Women's 'Nome' Crocodile Dress Shoes Size </a:t>
            </a:r>
            <a:endParaRPr lang="en-US" sz="1400" dirty="0" smtClean="0"/>
          </a:p>
          <a:p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>
            <a:off x="2372411" y="4866457"/>
            <a:ext cx="3889856" cy="1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9" idx="0"/>
          </p:cNvCxnSpPr>
          <p:nvPr/>
        </p:nvCxnSpPr>
        <p:spPr>
          <a:xfrm>
            <a:off x="5174585" y="4325454"/>
            <a:ext cx="1087682" cy="73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262267" y="4755761"/>
            <a:ext cx="738400" cy="30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9" idx="0"/>
          </p:cNvCxnSpPr>
          <p:nvPr/>
        </p:nvCxnSpPr>
        <p:spPr>
          <a:xfrm flipH="1">
            <a:off x="6262267" y="4612325"/>
            <a:ext cx="2465606" cy="44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37236" y="42417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84" y="446600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0438" y="4233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39" y="3927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04205" y="44101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1304" y="425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3780" y="2342269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9639" y="2362074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7791" y="2364297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1675" y="23642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9169" y="2362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3263" y="4251081"/>
            <a:ext cx="3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339" y="2871390"/>
            <a:ext cx="931942" cy="8356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463" y="2955132"/>
            <a:ext cx="1071906" cy="891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885" y="2955132"/>
            <a:ext cx="982308" cy="8293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23" y="2859225"/>
            <a:ext cx="1404268" cy="8082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019" y="3024729"/>
            <a:ext cx="826290" cy="6334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60" y="3885200"/>
            <a:ext cx="1381692" cy="153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Rectangle 49"/>
          <p:cNvSpPr/>
          <p:nvPr/>
        </p:nvSpPr>
        <p:spPr>
          <a:xfrm>
            <a:off x="10365847" y="2993075"/>
            <a:ext cx="2167086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Lyza Clog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53772" y="4063959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53773" y="4828895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Lips Too Women's </a:t>
            </a:r>
          </a:p>
          <a:p>
            <a:r>
              <a:rPr lang="en-US" sz="1400" dirty="0" smtClean="0"/>
              <a:t>Casual Shoes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5000"/>
          </a:blip>
          <a:stretch>
            <a:fillRect/>
          </a:stretch>
        </p:blipFill>
        <p:spPr>
          <a:xfrm>
            <a:off x="10413810" y="4015605"/>
            <a:ext cx="739962" cy="66351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8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18" y="4866457"/>
            <a:ext cx="809876" cy="6738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890" y="1941506"/>
            <a:ext cx="1013626" cy="10136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60" y="1810911"/>
            <a:ext cx="1442547" cy="1442547"/>
          </a:xfrm>
          <a:prstGeom prst="rect">
            <a:avLst/>
          </a:prstGeom>
        </p:spPr>
      </p:pic>
      <p:sp>
        <p:nvSpPr>
          <p:cNvPr id="57" name="Double Bracket 56"/>
          <p:cNvSpPr/>
          <p:nvPr/>
        </p:nvSpPr>
        <p:spPr>
          <a:xfrm>
            <a:off x="1918704" y="1776718"/>
            <a:ext cx="8070505" cy="3889724"/>
          </a:xfrm>
          <a:prstGeom prst="bracketPair">
            <a:avLst>
              <a:gd name="adj" fmla="val 69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83869" y="3170711"/>
            <a:ext cx="251217" cy="601906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16200000">
            <a:off x="1562488" y="4381414"/>
            <a:ext cx="250934" cy="448175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 rot="16200000">
            <a:off x="10070892" y="3586408"/>
            <a:ext cx="271184" cy="326399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65846" y="3404989"/>
            <a:ext cx="2194999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 i="1" dirty="0" smtClean="0"/>
              <a:t>Lyza Clog</a:t>
            </a:r>
            <a:r>
              <a:rPr lang="en-US" sz="1400" i="1" dirty="0" smtClean="0">
                <a:solidFill>
                  <a:srgbClr val="FF0000"/>
                </a:solidFill>
              </a:rPr>
              <a:t> is </a:t>
            </a:r>
            <a:r>
              <a:rPr lang="en-US" sz="1400" b="1" i="1" dirty="0" smtClean="0">
                <a:solidFill>
                  <a:srgbClr val="FF0000"/>
                </a:solidFill>
              </a:rPr>
              <a:t>unavailable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65847" y="3749699"/>
            <a:ext cx="219499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More Women’s Comfort Shoes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103" y="1637148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Merchants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0476749" y="1626245"/>
            <a:ext cx="19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typical end user</a:t>
            </a:r>
            <a:endParaRPr lang="en-US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5950110" y="1997094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</a:t>
            </a:r>
            <a:r>
              <a:rPr lang="en-US" sz="1400" dirty="0" smtClean="0">
                <a:solidFill>
                  <a:srgbClr val="000000"/>
                </a:solidFill>
              </a:rPr>
              <a:t>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403541" y="1982229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Girl’s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9655" y="19955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0" idx="0"/>
            <a:endCxn id="67" idx="0"/>
          </p:cNvCxnSpPr>
          <p:nvPr/>
        </p:nvCxnSpPr>
        <p:spPr>
          <a:xfrm>
            <a:off x="5508771" y="1416678"/>
            <a:ext cx="1058154" cy="580416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70" idx="0"/>
          </p:cNvCxnSpPr>
          <p:nvPr/>
        </p:nvCxnSpPr>
        <p:spPr>
          <a:xfrm>
            <a:off x="5508771" y="1416678"/>
            <a:ext cx="2292904" cy="578899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0"/>
            <a:endCxn id="68" idx="0"/>
          </p:cNvCxnSpPr>
          <p:nvPr/>
        </p:nvCxnSpPr>
        <p:spPr>
          <a:xfrm>
            <a:off x="5508771" y="1416678"/>
            <a:ext cx="3511585" cy="565551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0"/>
            <a:endCxn id="8" idx="0"/>
          </p:cNvCxnSpPr>
          <p:nvPr/>
        </p:nvCxnSpPr>
        <p:spPr>
          <a:xfrm flipH="1">
            <a:off x="4764429" y="1416678"/>
            <a:ext cx="744342" cy="560253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18062" y="1416678"/>
            <a:ext cx="1381418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Shoes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606990" y="2462195"/>
            <a:ext cx="2100506" cy="122413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51605"/>
              </p:ext>
            </p:extLst>
          </p:nvPr>
        </p:nvGraphicFramePr>
        <p:xfrm>
          <a:off x="285532" y="1326951"/>
          <a:ext cx="74295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41296"/>
              </p:ext>
            </p:extLst>
          </p:nvPr>
        </p:nvGraphicFramePr>
        <p:xfrm>
          <a:off x="374650" y="1290042"/>
          <a:ext cx="8394700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14430" y="2598902"/>
            <a:ext cx="2447487" cy="1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32742"/>
              </p:ext>
            </p:extLst>
          </p:nvPr>
        </p:nvGraphicFramePr>
        <p:xfrm>
          <a:off x="0" y="32753"/>
          <a:ext cx="86360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060363" y="975351"/>
            <a:ext cx="3586729" cy="1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87328"/>
              </p:ext>
            </p:extLst>
          </p:nvPr>
        </p:nvGraphicFramePr>
        <p:xfrm>
          <a:off x="0" y="0"/>
          <a:ext cx="5397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598753"/>
              </p:ext>
            </p:extLst>
          </p:nvPr>
        </p:nvGraphicFramePr>
        <p:xfrm>
          <a:off x="0" y="2011947"/>
          <a:ext cx="54229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7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22764"/>
              </p:ext>
            </p:extLst>
          </p:nvPr>
        </p:nvGraphicFramePr>
        <p:xfrm>
          <a:off x="0" y="32084"/>
          <a:ext cx="61976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956478"/>
              </p:ext>
            </p:extLst>
          </p:nvPr>
        </p:nvGraphicFramePr>
        <p:xfrm>
          <a:off x="0" y="2210468"/>
          <a:ext cx="62484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43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511305"/>
              </p:ext>
            </p:extLst>
          </p:nvPr>
        </p:nvGraphicFramePr>
        <p:xfrm>
          <a:off x="0" y="0"/>
          <a:ext cx="47371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040360"/>
              </p:ext>
            </p:extLst>
          </p:nvPr>
        </p:nvGraphicFramePr>
        <p:xfrm>
          <a:off x="25400" y="1864227"/>
          <a:ext cx="47117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660128"/>
              </p:ext>
            </p:extLst>
          </p:nvPr>
        </p:nvGraphicFramePr>
        <p:xfrm>
          <a:off x="160417" y="200526"/>
          <a:ext cx="101727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1876" y="379198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Dec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2015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4519" y="2085476"/>
            <a:ext cx="0" cy="23528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8404" y="4438317"/>
            <a:ext cx="1430383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8404" y="2085476"/>
            <a:ext cx="1430383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2260" y="379733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Feb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2016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4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129</Words>
  <Application>Microsoft Macintosh PowerPoint</Application>
  <PresentationFormat>Custom</PresentationFormat>
  <Paragraphs>60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Rakuten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Pradipto</dc:creator>
  <cp:lastModifiedBy>Das Pradipto</cp:lastModifiedBy>
  <cp:revision>72</cp:revision>
  <dcterms:created xsi:type="dcterms:W3CDTF">2016-06-25T15:14:35Z</dcterms:created>
  <dcterms:modified xsi:type="dcterms:W3CDTF">2016-06-30T20:44:34Z</dcterms:modified>
</cp:coreProperties>
</file>