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8"/>
      <p:bold r:id="rId9"/>
    </p:embeddedFont>
    <p:embeddedFont>
      <p:font typeface="Barlow" panose="02020500000000000000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4f3798ab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4f3798ab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921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0" y="-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 b="0" i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">
  <p:cSld name="BLANK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ackground image 1">
  <p:cSld name="BLANK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-31925" y="-75"/>
            <a:ext cx="91758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43750" y="8780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1155725" y="87800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zh-TW" sz="7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7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half slide">
  <p:cSld name="TITLE_AND_BODY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"/>
          <p:cNvSpPr/>
          <p:nvPr/>
        </p:nvSpPr>
        <p:spPr>
          <a:xfrm>
            <a:off x="4178396" y="87850"/>
            <a:ext cx="45720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483099" y="87800"/>
            <a:ext cx="3460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7943750" y="87750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432887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50400" y="474992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43750" y="887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877500" y="88725"/>
            <a:ext cx="7872900" cy="806700"/>
          </a:xfrm>
          <a:prstGeom prst="rect">
            <a:avLst/>
          </a:prstGeom>
          <a:solidFill>
            <a:srgbClr val="2A4565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7943750" y="88625"/>
            <a:ext cx="806700" cy="806700"/>
          </a:xfrm>
          <a:prstGeom prst="rect">
            <a:avLst/>
          </a:prstGeom>
          <a:solidFill>
            <a:srgbClr val="FFFFFF">
              <a:alpha val="5176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0592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 i="0" u="none" strike="noStrike" cap="none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zh-TW" sz="2400"/>
              <a:t>pandas 效能調校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ctrTitle"/>
          </p:nvPr>
        </p:nvSpPr>
        <p:spPr>
          <a:xfrm>
            <a:off x="2352025" y="1760100"/>
            <a:ext cx="63435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sz="4800" b="1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20225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grpSp>
        <p:nvGrpSpPr>
          <p:cNvPr id="128" name="Google Shape;128;p19"/>
          <p:cNvGrpSpPr/>
          <p:nvPr/>
        </p:nvGrpSpPr>
        <p:grpSpPr>
          <a:xfrm>
            <a:off x="8141268" y="285276"/>
            <a:ext cx="431172" cy="413599"/>
            <a:chOff x="5241175" y="4959100"/>
            <a:chExt cx="539775" cy="517775"/>
          </a:xfrm>
        </p:grpSpPr>
        <p:sp>
          <p:nvSpPr>
            <p:cNvPr id="129" name="Google Shape;129;p1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作業目標: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了解效能優化方法</a:t>
            </a:r>
            <a:endParaRPr sz="1800" dirty="0"/>
          </a:p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作業重點: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sz="1800" dirty="0"/>
              <a:t>優化有很多面相可以切入，目前可以先以投影片方法為主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sz="1800"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AutoNum type="arabicPeriod"/>
            </a:pPr>
            <a:r>
              <a:rPr lang="zh-TW" sz="1800" dirty="0"/>
              <a:t>在速度較慢的時候，可以先從哪邊開始檢查?</a:t>
            </a:r>
            <a:endParaRPr lang="en-US" altLang="zh-TW" sz="1800" dirty="0"/>
          </a:p>
          <a:p>
            <a:pPr lvl="2"/>
            <a:r>
              <a:rPr lang="en-US" altLang="zh-TW" sz="1600" dirty="0"/>
              <a:t>Ans:</a:t>
            </a:r>
            <a:r>
              <a:rPr lang="zh-TW" altLang="en-US" sz="1600" dirty="0"/>
              <a:t> 速度較慢時，可從三個節點來做排查</a:t>
            </a:r>
            <a:endParaRPr lang="en-US" altLang="zh-TW" sz="1600" dirty="0"/>
          </a:p>
          <a:p>
            <a:pPr lvl="3">
              <a:buFont typeface="+mj-lt"/>
              <a:buAutoNum type="arabicPeriod"/>
            </a:pPr>
            <a:r>
              <a:rPr lang="zh-TW" altLang="en-US" sz="1400" dirty="0"/>
              <a:t>讀取的資料檔案型態</a:t>
            </a:r>
            <a:endParaRPr lang="en-US" altLang="zh-TW" sz="1400" dirty="0"/>
          </a:p>
          <a:p>
            <a:pPr lvl="4"/>
            <a:r>
              <a:rPr lang="zh-TW" altLang="en-US" sz="1200" dirty="0"/>
              <a:t>從不同格式的檔案讀取資料所花的時間會不相同，實際測試讀取的時間為</a:t>
            </a:r>
            <a:r>
              <a:rPr lang="en-US" altLang="zh-TW" sz="1200" dirty="0" err="1"/>
              <a:t>pkl</a:t>
            </a:r>
            <a:r>
              <a:rPr lang="en-US" altLang="zh-TW" sz="1200" dirty="0"/>
              <a:t> &lt; </a:t>
            </a:r>
            <a:r>
              <a:rPr lang="en-US" altLang="zh-TW" sz="1200" dirty="0" err="1"/>
              <a:t>hdf</a:t>
            </a:r>
            <a:r>
              <a:rPr lang="en-US" altLang="zh-TW" sz="1200" dirty="0"/>
              <a:t> &lt; csv &lt; xlsx</a:t>
            </a:r>
            <a:r>
              <a:rPr lang="zh-TW" altLang="en-US" sz="1200" dirty="0"/>
              <a:t>，若資料數量非常龐大，儲存的格式又是屬於較慢的格式，可以試著存成其他速度較快的格式。</a:t>
            </a:r>
            <a:endParaRPr lang="en-US" altLang="zh-TW" sz="1200" dirty="0"/>
          </a:p>
          <a:p>
            <a:pPr lvl="3">
              <a:buFont typeface="+mj-lt"/>
              <a:buAutoNum type="arabicPeriod"/>
            </a:pPr>
            <a:r>
              <a:rPr lang="zh-TW" altLang="en-US" sz="1400" dirty="0"/>
              <a:t>使用到的函數</a:t>
            </a:r>
            <a:endParaRPr lang="en-US" altLang="zh-TW" sz="1400" dirty="0"/>
          </a:p>
          <a:p>
            <a:pPr lvl="4"/>
            <a:r>
              <a:rPr lang="zh-TW" altLang="en-US" sz="1200" dirty="0"/>
              <a:t>在對資料進行運算時</a:t>
            </a:r>
            <a:r>
              <a:rPr lang="en-US" altLang="zh-TW" sz="1200" dirty="0"/>
              <a:t>(</a:t>
            </a:r>
            <a:r>
              <a:rPr lang="en-US" altLang="zh-TW" sz="1200" dirty="0" err="1"/>
              <a:t>agg</a:t>
            </a:r>
            <a:r>
              <a:rPr lang="en-US" altLang="zh-TW" sz="1200" dirty="0"/>
              <a:t>, transform)</a:t>
            </a:r>
            <a:r>
              <a:rPr lang="zh-TW" altLang="en-US" sz="1200" dirty="0"/>
              <a:t>，盡量使用</a:t>
            </a:r>
            <a:r>
              <a:rPr lang="en-US" altLang="zh-TW" sz="1200" dirty="0"/>
              <a:t>python</a:t>
            </a:r>
            <a:r>
              <a:rPr lang="zh-TW" altLang="en-US" sz="1200" dirty="0"/>
              <a:t>內建的函式，會比自行編輯的函式快很多</a:t>
            </a:r>
            <a:r>
              <a:rPr lang="en-US" altLang="zh-TW" sz="1200" dirty="0"/>
              <a:t>(</a:t>
            </a:r>
            <a:r>
              <a:rPr lang="zh-TW" altLang="en-US" sz="1200" dirty="0"/>
              <a:t>也可使用</a:t>
            </a:r>
            <a:r>
              <a:rPr lang="en-US" altLang="zh-TW" sz="1200" dirty="0" err="1"/>
              <a:t>numpy</a:t>
            </a:r>
            <a:r>
              <a:rPr lang="zh-TW" altLang="en-US" sz="1200" dirty="0"/>
              <a:t> 代替特殊的運算</a:t>
            </a:r>
            <a:r>
              <a:rPr lang="en-US" altLang="zh-TW" sz="1200" dirty="0"/>
              <a:t>)</a:t>
            </a:r>
          </a:p>
          <a:p>
            <a:pPr lvl="3">
              <a:buFont typeface="+mj-lt"/>
              <a:buAutoNum type="arabicPeriod"/>
            </a:pPr>
            <a:r>
              <a:rPr lang="zh-TW" altLang="en-US" sz="1400" dirty="0"/>
              <a:t>使用向量化的函式</a:t>
            </a:r>
            <a:endParaRPr lang="en-US" altLang="zh-TW" sz="1400" dirty="0"/>
          </a:p>
          <a:p>
            <a:pPr lvl="4"/>
            <a:r>
              <a:rPr lang="zh-TW" altLang="en-US" sz="1400" dirty="0"/>
              <a:t>在進行篩選時，可用</a:t>
            </a:r>
            <a:r>
              <a:rPr lang="en-US" altLang="zh-TW" sz="1400" dirty="0" err="1"/>
              <a:t>isin</a:t>
            </a:r>
            <a:r>
              <a:rPr lang="zh-TW" altLang="en-US" sz="1400" dirty="0"/>
              <a:t> 向量化的函式，幫助提升篩選資料的</a:t>
            </a:r>
            <a:r>
              <a:rPr lang="zh-TW" altLang="en-US" sz="1400"/>
              <a:t>速度。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1182200" y="8872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作業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750400" y="4749675"/>
            <a:ext cx="393600" cy="393600"/>
          </a:xfrm>
          <a:prstGeom prst="rect">
            <a:avLst/>
          </a:prstGeom>
          <a:solidFill>
            <a:srgbClr val="2A45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8141265" y="285279"/>
            <a:ext cx="431172" cy="413599"/>
            <a:chOff x="5241175" y="4959100"/>
            <a:chExt cx="539775" cy="517775"/>
          </a:xfrm>
        </p:grpSpPr>
        <p:sp>
          <p:nvSpPr>
            <p:cNvPr id="143" name="Google Shape;143;p2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2A4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556325" y="1042075"/>
            <a:ext cx="7085700" cy="4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zh-TW" sz="1800" dirty="0"/>
              <a:t>題目 : </a:t>
            </a:r>
            <a:endParaRPr dirty="0"/>
          </a:p>
          <a:p>
            <a:pPr marL="91440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+mj-lt"/>
              <a:buAutoNum type="arabicPeriod" startAt="2"/>
            </a:pPr>
            <a:r>
              <a:rPr lang="zh-TW" sz="1800" dirty="0"/>
              <a:t>  資料過大時應採取什麼方式讓記憶體占用量下降?</a:t>
            </a:r>
            <a:endParaRPr lang="en-US" altLang="zh-TW" sz="1800" dirty="0"/>
          </a:p>
          <a:p>
            <a:pPr lvl="2"/>
            <a:r>
              <a:rPr lang="zh-TW" altLang="en-US" sz="1600" dirty="0"/>
              <a:t>資料過大時，可以將資料型態做改變，像是</a:t>
            </a:r>
            <a:r>
              <a:rPr lang="en-US" altLang="zh-TW" sz="1600" dirty="0"/>
              <a:t>int64,</a:t>
            </a:r>
            <a:r>
              <a:rPr lang="zh-TW" altLang="en-US" sz="1600" dirty="0"/>
              <a:t>若紀錄的值只有正數，且最大最小值不需要用到那麼多位元，則可以轉為</a:t>
            </a:r>
            <a:r>
              <a:rPr lang="en-US" altLang="zh-TW" sz="1600" dirty="0" err="1"/>
              <a:t>unsign</a:t>
            </a:r>
            <a:r>
              <a:rPr lang="zh-TW" altLang="en-US" sz="1600" dirty="0"/>
              <a:t>、位元數較少的 </a:t>
            </a:r>
            <a:r>
              <a:rPr lang="en-US" altLang="zh-TW" sz="1600" dirty="0"/>
              <a:t>uint16</a:t>
            </a:r>
            <a:r>
              <a:rPr lang="zh-TW" altLang="en-US" sz="1600" dirty="0"/>
              <a:t>； 浮點數的部分若不要求很高的精度，也可以減少</a:t>
            </a:r>
            <a:r>
              <a:rPr lang="en-US" altLang="zh-TW" sz="1600" dirty="0"/>
              <a:t>float</a:t>
            </a:r>
            <a:r>
              <a:rPr lang="zh-TW" altLang="en-US" sz="1600" dirty="0"/>
              <a:t>的</a:t>
            </a:r>
            <a:r>
              <a:rPr lang="en-US" altLang="zh-TW" sz="1600" dirty="0" err="1"/>
              <a:t>bitcount</a:t>
            </a:r>
            <a:r>
              <a:rPr lang="en-US" altLang="zh-TW" sz="1600" dirty="0"/>
              <a:t> (float64 -&gt; float32)</a:t>
            </a:r>
            <a:r>
              <a:rPr lang="zh-TW" altLang="en-US" sz="1600" dirty="0"/>
              <a:t>， 來幫助減少資料大小。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03575222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296</Words>
  <Application>Microsoft Office PowerPoint</Application>
  <PresentationFormat>如螢幕大小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Barlow</vt:lpstr>
      <vt:lpstr>Microsoft JhengHei</vt:lpstr>
      <vt:lpstr>Arial</vt:lpstr>
      <vt:lpstr>Basset template</vt:lpstr>
      <vt:lpstr>pandas 效能調校</vt:lpstr>
      <vt:lpstr>作業</vt:lpstr>
      <vt:lpstr>作業</vt:lpstr>
      <vt:lpstr>作業</vt:lpstr>
      <vt:lpstr>作業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效能調校</dc:title>
  <cp:lastModifiedBy>昌諭 鄒</cp:lastModifiedBy>
  <cp:revision>3</cp:revision>
  <dcterms:modified xsi:type="dcterms:W3CDTF">2021-02-04T12:09:10Z</dcterms:modified>
</cp:coreProperties>
</file>