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2597-85C1-4547-961C-02411CD0844C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9477C-CFB0-4BC1-A82D-87EDE606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https://community.jboss.org/thread/167945 - </a:t>
            </a:r>
            <a:r>
              <a:rPr lang="en-US" dirty="0" err="1" smtClean="0"/>
              <a:t>HornetQ</a:t>
            </a:r>
            <a:r>
              <a:rPr lang="en-US" dirty="0" smtClean="0"/>
              <a:t> Stomp acceptor configuration in </a:t>
            </a:r>
            <a:r>
              <a:rPr lang="en-US" dirty="0" err="1" smtClean="0"/>
              <a:t>JBoss</a:t>
            </a:r>
            <a:r>
              <a:rPr lang="en-US" dirty="0" smtClean="0"/>
              <a:t> AS 7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9477C-CFB0-4BC1-A82D-87EDE606FF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7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http://www.jboss.org/jdf/quickstarts/get-started/</a:t>
            </a:r>
            <a:r>
              <a:rPr lang="en-US" b="1" dirty="0" smtClean="0"/>
              <a:t> - A Very Good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9477C-CFB0-4BC1-A82D-87EDE606FF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orge.jboss.org/docs/using/basic-javaee-app.html#cont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clisp/large-scale/blob/master/AsyncServlet/pom.x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tertheboss.com/richfaces/primefaces-vs-richfaces-vs-icefaces" TargetMode="External"/><Relationship Id="rId2" Type="http://schemas.openxmlformats.org/officeDocument/2006/relationships/hyperlink" Target="https://github.com/aclisp/rapid-web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Large Scale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Communications Software – Greg </a:t>
            </a:r>
            <a:r>
              <a:rPr lang="en-US" dirty="0" err="1" smtClean="0"/>
              <a:t>Utas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C</a:t>
            </a:r>
          </a:p>
          <a:p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Mgmt</a:t>
            </a:r>
            <a:endParaRPr lang="en-US" dirty="0" smtClean="0"/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Nullification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Pool Audit</a:t>
            </a:r>
          </a:p>
          <a:p>
            <a:r>
              <a:rPr lang="en-US" dirty="0" smtClean="0"/>
              <a:t>Tasks </a:t>
            </a:r>
          </a:p>
          <a:p>
            <a:pPr lvl="1"/>
            <a:r>
              <a:rPr lang="en-US" dirty="0" smtClean="0"/>
              <a:t>Creates daemons during system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Critical Regions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SMP Extensive use of preemptive scheduling and semaphores (Level 0)</a:t>
            </a:r>
          </a:p>
          <a:p>
            <a:pPr lvl="1"/>
            <a:r>
              <a:rPr lang="en-US" dirty="0"/>
              <a:t>AMP Run-To-Completion Timeout</a:t>
            </a:r>
            <a:endParaRPr lang="en-US" dirty="0" smtClean="0"/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SMP Priority Scheduling (Level 0)</a:t>
            </a:r>
          </a:p>
          <a:p>
            <a:pPr lvl="1"/>
            <a:r>
              <a:rPr lang="en-US" dirty="0" smtClean="0"/>
              <a:t>AMP Proportional Scheduling</a:t>
            </a:r>
          </a:p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Half-Sync/Half-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Messaging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ornetQ</a:t>
            </a:r>
            <a:endParaRPr lang="en-US" dirty="0" smtClean="0"/>
          </a:p>
          <a:p>
            <a:pPr lvl="1"/>
            <a:r>
              <a:rPr lang="en-US" dirty="0" smtClean="0"/>
              <a:t>C APR </a:t>
            </a:r>
            <a:r>
              <a:rPr lang="en-US" dirty="0" err="1" smtClean="0"/>
              <a:t>libstomp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8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smtClean="0"/>
              <a:t>Points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Fault Containment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Defensive Coding, Stack Overflow Protection (Level 1-)</a:t>
            </a:r>
          </a:p>
          <a:p>
            <a:r>
              <a:rPr lang="en-US" dirty="0" smtClean="0"/>
              <a:t>Error Recovery</a:t>
            </a:r>
          </a:p>
          <a:p>
            <a:pPr lvl="1"/>
            <a:r>
              <a:rPr lang="en-US" dirty="0" err="1" smtClean="0"/>
              <a:t>Heartbeating</a:t>
            </a:r>
            <a:endParaRPr lang="en-US" dirty="0" smtClean="0"/>
          </a:p>
          <a:p>
            <a:pPr lvl="1"/>
            <a:r>
              <a:rPr lang="en-US" dirty="0" smtClean="0"/>
              <a:t>Safety Net, Audit, and Watchdog</a:t>
            </a:r>
          </a:p>
          <a:p>
            <a:pPr lvl="1"/>
            <a:r>
              <a:rPr lang="en-US" dirty="0" smtClean="0"/>
              <a:t>Escalating Restart and Binary Database</a:t>
            </a:r>
          </a:p>
          <a:p>
            <a:r>
              <a:rPr lang="en-US" dirty="0" smtClean="0"/>
              <a:t>Overload</a:t>
            </a:r>
          </a:p>
          <a:p>
            <a:pPr lvl="1"/>
            <a:r>
              <a:rPr lang="en-US" dirty="0" smtClean="0"/>
              <a:t>Finish What You Start and Discard New Work</a:t>
            </a:r>
          </a:p>
          <a:p>
            <a:pPr lvl="1"/>
            <a:r>
              <a:rPr lang="en-US" dirty="0" smtClean="0"/>
              <a:t>Ignore Babbling Idiots</a:t>
            </a:r>
          </a:p>
          <a:p>
            <a:pPr lvl="1"/>
            <a:r>
              <a:rPr lang="en-US" dirty="0" smtClean="0"/>
              <a:t>Throttle New Work</a:t>
            </a:r>
          </a:p>
          <a:p>
            <a:r>
              <a:rPr lang="en-US" dirty="0" smtClean="0"/>
              <a:t>Processor Failures</a:t>
            </a:r>
          </a:p>
          <a:p>
            <a:pPr lvl="1"/>
            <a:r>
              <a:rPr lang="en-US" dirty="0" smtClean="0"/>
              <a:t>Warm Standby or Hot Standby</a:t>
            </a:r>
          </a:p>
          <a:p>
            <a:r>
              <a:rPr lang="en-US" dirty="0" smtClean="0"/>
              <a:t>Operability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Params</a:t>
            </a:r>
            <a:r>
              <a:rPr lang="en-US" dirty="0" smtClean="0">
                <a:solidFill>
                  <a:srgbClr val="FF0000"/>
                </a:solidFill>
              </a:rPr>
              <a:t>, Logs, Alarms, OM, and Maintenance (Level 1)</a:t>
            </a:r>
          </a:p>
          <a:p>
            <a:r>
              <a:rPr lang="en-US" dirty="0" smtClean="0"/>
              <a:t>Software Installation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Rolling Upgrade (Level 1)</a:t>
            </a:r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Software Warning Logs, Object Brower, Function Tracer, and Message Tracer (Level 1)</a:t>
            </a:r>
          </a:p>
        </p:txBody>
      </p:sp>
    </p:spTree>
    <p:extLst>
      <p:ext uri="{BB962C8B-B14F-4D97-AF65-F5344CB8AC3E}">
        <p14:creationId xmlns:p14="http://schemas.microsoft.com/office/powerpoint/2010/main" val="886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4246" y="169641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7065" y="14847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83009" y="2879066"/>
            <a:ext cx="3096344" cy="1159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JBoss</a:t>
            </a:r>
            <a:r>
              <a:rPr lang="en-US" dirty="0" smtClean="0"/>
              <a:t> and DB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463129" y="4916122"/>
            <a:ext cx="83770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43673" y="4916122"/>
            <a:ext cx="8356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0" idx="0"/>
          </p:cNvCxnSpPr>
          <p:nvPr/>
        </p:nvCxnSpPr>
        <p:spPr>
          <a:xfrm flipV="1">
            <a:off x="3881980" y="4038836"/>
            <a:ext cx="0" cy="8772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V="1">
            <a:off x="5061513" y="4038836"/>
            <a:ext cx="0" cy="8772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02889" y="2513721"/>
            <a:ext cx="532859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59632" y="4477478"/>
            <a:ext cx="532859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88224" y="17735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Access Layer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88224" y="327046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Service Layer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53263" y="501559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Extensible </a:t>
            </a:r>
            <a:r>
              <a:rPr lang="en-US" i="1" dirty="0"/>
              <a:t>Layer</a:t>
            </a:r>
          </a:p>
        </p:txBody>
      </p:sp>
      <p:cxnSp>
        <p:nvCxnSpPr>
          <p:cNvPr id="33" name="Straight Arrow Connector 32"/>
          <p:cNvCxnSpPr>
            <a:stCxn id="7" idx="2"/>
          </p:cNvCxnSpPr>
          <p:nvPr/>
        </p:nvCxnSpPr>
        <p:spPr>
          <a:xfrm flipH="1">
            <a:off x="3287174" y="1854116"/>
            <a:ext cx="1" cy="10249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 flipH="1">
            <a:off x="4459771" y="2065747"/>
            <a:ext cx="1" cy="813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61919" y="4348862"/>
            <a:ext cx="4411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JMS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741552" y="4348862"/>
            <a:ext cx="63991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STOMP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599033" y="4348862"/>
            <a:ext cx="42672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JCA</a:t>
            </a:r>
            <a:endParaRPr lang="en-US" sz="1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12393" y="4038836"/>
            <a:ext cx="0" cy="14533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96867" y="54921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28291" y="4836918"/>
            <a:ext cx="2462960" cy="109600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707904" y="5630196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State Machine stored locally</a:t>
            </a:r>
            <a:endParaRPr lang="en-US" sz="1000" dirty="0"/>
          </a:p>
        </p:txBody>
      </p:sp>
      <p:sp>
        <p:nvSpPr>
          <p:cNvPr id="52" name="Line Callout 1 51"/>
          <p:cNvSpPr/>
          <p:nvPr/>
        </p:nvSpPr>
        <p:spPr>
          <a:xfrm>
            <a:off x="827584" y="1854116"/>
            <a:ext cx="1469283" cy="612648"/>
          </a:xfrm>
          <a:prstGeom prst="borderCallout1">
            <a:avLst>
              <a:gd name="adj1" fmla="val 21011"/>
              <a:gd name="adj2" fmla="val 102935"/>
              <a:gd name="adj3" fmla="val 92147"/>
              <a:gd name="adj4" fmla="val 162515"/>
            </a:avLst>
          </a:prstGeom>
          <a:solidFill>
            <a:srgbClr val="FFFF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time-consuming transaction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Line Callout 1 52"/>
          <p:cNvSpPr/>
          <p:nvPr/>
        </p:nvSpPr>
        <p:spPr>
          <a:xfrm>
            <a:off x="568247" y="2879067"/>
            <a:ext cx="1469283" cy="612648"/>
          </a:xfrm>
          <a:prstGeom prst="borderCallout1">
            <a:avLst>
              <a:gd name="adj1" fmla="val 21011"/>
              <a:gd name="adj2" fmla="val 102935"/>
              <a:gd name="adj3" fmla="val 92147"/>
              <a:gd name="adj4" fmla="val 162515"/>
            </a:avLst>
          </a:prstGeom>
          <a:solidFill>
            <a:srgbClr val="FFFF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Asynchronous servlets in Servlet Spec </a:t>
            </a:r>
            <a:r>
              <a:rPr lang="en-US" sz="1000" dirty="0" smtClean="0">
                <a:solidFill>
                  <a:schemeClr val="tx1"/>
                </a:solidFill>
              </a:rPr>
              <a:t>3.0 (with </a:t>
            </a:r>
            <a:r>
              <a:rPr lang="en-US" sz="1000" dirty="0" err="1" smtClean="0">
                <a:solidFill>
                  <a:schemeClr val="tx1"/>
                </a:solidFill>
              </a:rPr>
              <a:t>DeferredResult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Line Callout 1 53"/>
          <p:cNvSpPr/>
          <p:nvPr/>
        </p:nvSpPr>
        <p:spPr>
          <a:xfrm>
            <a:off x="222397" y="3933056"/>
            <a:ext cx="1469283" cy="612648"/>
          </a:xfrm>
          <a:prstGeom prst="borderCallout1">
            <a:avLst>
              <a:gd name="adj1" fmla="val 21011"/>
              <a:gd name="adj2" fmla="val 102935"/>
              <a:gd name="adj3" fmla="val 92147"/>
              <a:gd name="adj4" fmla="val 162515"/>
            </a:avLst>
          </a:prstGeom>
          <a:solidFill>
            <a:srgbClr val="FFFF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Messaging Protocol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1651" y="3758843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State Machine stored in DB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3558" y="2924944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JBoss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7734" y="2924944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JBoss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1910" y="2924944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JBoss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48597" y="3573016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09822" y="3573016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1" idx="2"/>
            <a:endCxn id="6" idx="0"/>
          </p:cNvCxnSpPr>
          <p:nvPr/>
        </p:nvCxnSpPr>
        <p:spPr>
          <a:xfrm flipH="1">
            <a:off x="2009622" y="2564904"/>
            <a:ext cx="158417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9" idx="0"/>
          </p:cNvCxnSpPr>
          <p:nvPr/>
        </p:nvCxnSpPr>
        <p:spPr>
          <a:xfrm>
            <a:off x="3593798" y="256490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10" idx="0"/>
          </p:cNvCxnSpPr>
          <p:nvPr/>
        </p:nvCxnSpPr>
        <p:spPr>
          <a:xfrm>
            <a:off x="3593798" y="2564904"/>
            <a:ext cx="158417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33558" y="3326795"/>
            <a:ext cx="42672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JCA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17734" y="3326795"/>
            <a:ext cx="42672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JCA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601910" y="3326794"/>
            <a:ext cx="42672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JCA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90355" y="514249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EIS</a:t>
            </a:r>
            <a:endParaRPr lang="en-US" dirty="0"/>
          </a:p>
        </p:txBody>
      </p:sp>
      <p:cxnSp>
        <p:nvCxnSpPr>
          <p:cNvPr id="25" name="Straight Connector 24"/>
          <p:cNvCxnSpPr>
            <a:stCxn id="20" idx="2"/>
            <a:endCxn id="23" idx="0"/>
          </p:cNvCxnSpPr>
          <p:nvPr/>
        </p:nvCxnSpPr>
        <p:spPr>
          <a:xfrm flipH="1">
            <a:off x="1368637" y="3573016"/>
            <a:ext cx="278281" cy="156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2"/>
            <a:endCxn id="23" idx="0"/>
          </p:cNvCxnSpPr>
          <p:nvPr/>
        </p:nvCxnSpPr>
        <p:spPr>
          <a:xfrm flipH="1">
            <a:off x="1368637" y="3573016"/>
            <a:ext cx="1862457" cy="156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 flipH="1">
            <a:off x="1368637" y="3573015"/>
            <a:ext cx="3446633" cy="156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463129" y="4916122"/>
            <a:ext cx="837702" cy="57606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643673" y="4916122"/>
            <a:ext cx="835680" cy="57606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301965" y="4737036"/>
            <a:ext cx="2462960" cy="128425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44540" y="3326795"/>
            <a:ext cx="4411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JMS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28716" y="3326795"/>
            <a:ext cx="4411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JMS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12892" y="3326795"/>
            <a:ext cx="4411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JMS</a:t>
            </a:r>
            <a:endParaRPr lang="en-US" sz="1000" dirty="0"/>
          </a:p>
        </p:txBody>
      </p:sp>
      <p:cxnSp>
        <p:nvCxnSpPr>
          <p:cNvPr id="40" name="Straight Connector 39"/>
          <p:cNvCxnSpPr>
            <a:stCxn id="36" idx="2"/>
            <a:endCxn id="34" idx="0"/>
          </p:cNvCxnSpPr>
          <p:nvPr/>
        </p:nvCxnSpPr>
        <p:spPr>
          <a:xfrm>
            <a:off x="2365113" y="3573016"/>
            <a:ext cx="2168332" cy="116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2"/>
            <a:endCxn id="34" idx="0"/>
          </p:cNvCxnSpPr>
          <p:nvPr/>
        </p:nvCxnSpPr>
        <p:spPr>
          <a:xfrm>
            <a:off x="3949289" y="3573016"/>
            <a:ext cx="584156" cy="116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2"/>
            <a:endCxn id="34" idx="0"/>
          </p:cNvCxnSpPr>
          <p:nvPr/>
        </p:nvCxnSpPr>
        <p:spPr>
          <a:xfrm flipH="1">
            <a:off x="4533445" y="3573016"/>
            <a:ext cx="1000020" cy="116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615529" y="5068522"/>
            <a:ext cx="83770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796073" y="5068522"/>
            <a:ext cx="8356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95936" y="5733256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Active-Standby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6156173" y="3125869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JBoss</a:t>
            </a:r>
            <a:r>
              <a:rPr lang="en-US" sz="1000" dirty="0" smtClean="0"/>
              <a:t> Cluster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156175" y="3620053"/>
            <a:ext cx="1277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MySQL Replication</a:t>
            </a:r>
          </a:p>
          <a:p>
            <a:r>
              <a:rPr lang="en-US" sz="1000" dirty="0" smtClean="0"/>
              <a:t>MySQL Cluster</a:t>
            </a:r>
          </a:p>
          <a:p>
            <a:r>
              <a:rPr lang="en-US" sz="1000" dirty="0" err="1"/>
              <a:t>Redis</a:t>
            </a:r>
            <a:r>
              <a:rPr lang="en-US" sz="1000" dirty="0"/>
              <a:t> </a:t>
            </a:r>
            <a:r>
              <a:rPr lang="en-US" sz="1000" dirty="0" smtClean="0"/>
              <a:t>HA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2882252" y="1745196"/>
            <a:ext cx="1152128" cy="6480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7734" y="1916832"/>
            <a:ext cx="115212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56175" y="2117757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Apache Active-Standby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70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dirty="0" err="1" smtClean="0"/>
              <a:t>jboss</a:t>
            </a:r>
            <a:r>
              <a:rPr lang="en-US" dirty="0" smtClean="0"/>
              <a:t> forge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forge.jboss.org/docs/using/basic-javaee-app.html#content</a:t>
            </a:r>
            <a:endParaRPr lang="en-US" dirty="0" smtClean="0"/>
          </a:p>
          <a:p>
            <a:pPr lvl="1"/>
            <a:r>
              <a:rPr lang="en-US" dirty="0" smtClean="0"/>
              <a:t>scaffold setup (JSF)</a:t>
            </a:r>
          </a:p>
          <a:p>
            <a:pPr lvl="1"/>
            <a:r>
              <a:rPr lang="en-US" dirty="0"/>
              <a:t>persistence </a:t>
            </a:r>
            <a:r>
              <a:rPr lang="en-US" dirty="0" smtClean="0"/>
              <a:t>setup</a:t>
            </a:r>
            <a:r>
              <a:rPr lang="en-US" dirty="0"/>
              <a:t>, entity, scaffold from-entity</a:t>
            </a:r>
            <a:endParaRPr lang="en-US" dirty="0" smtClean="0"/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ms</a:t>
            </a:r>
            <a:r>
              <a:rPr lang="en-US" dirty="0" smtClean="0"/>
              <a:t> setup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ervlet setup</a:t>
            </a:r>
          </a:p>
          <a:p>
            <a:pPr lvl="1"/>
            <a:r>
              <a:rPr lang="en-US" dirty="0" err="1" smtClean="0"/>
              <a:t>ejb</a:t>
            </a:r>
            <a:r>
              <a:rPr lang="en-US" dirty="0" smtClean="0"/>
              <a:t> setup, </a:t>
            </a:r>
            <a:r>
              <a:rPr lang="en-US" dirty="0" err="1" smtClean="0"/>
              <a:t>ejb</a:t>
            </a:r>
            <a:r>
              <a:rPr lang="en-US" dirty="0" smtClean="0"/>
              <a:t> new-</a:t>
            </a:r>
            <a:r>
              <a:rPr lang="en-US" dirty="0" err="1" smtClean="0"/>
              <a:t>ejb</a:t>
            </a:r>
            <a:endParaRPr lang="en-US" dirty="0"/>
          </a:p>
          <a:p>
            <a:r>
              <a:rPr lang="en-US" dirty="0" smtClean="0"/>
              <a:t>IDE is </a:t>
            </a:r>
            <a:r>
              <a:rPr lang="en-US" dirty="0" err="1" smtClean="0"/>
              <a:t>Jboss</a:t>
            </a:r>
            <a:r>
              <a:rPr lang="en-US" dirty="0" smtClean="0"/>
              <a:t> Developer Studio</a:t>
            </a:r>
          </a:p>
          <a:p>
            <a:pPr lvl="1"/>
            <a:r>
              <a:rPr lang="en-US" dirty="0" smtClean="0"/>
              <a:t>But actually is IDE independent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pom</a:t>
            </a:r>
            <a:r>
              <a:rPr lang="en-US" dirty="0"/>
              <a:t> template at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github.com/aclisp/large-scale/blob/master/AsyncServlet/pom.xml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6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Web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github.com/aclisp/rapid-webui</a:t>
            </a:r>
            <a:endParaRPr lang="en-US" dirty="0" smtClean="0"/>
          </a:p>
          <a:p>
            <a:r>
              <a:rPr lang="en-US" dirty="0" smtClean="0"/>
              <a:t>Java EE 6 Web Profile</a:t>
            </a:r>
          </a:p>
          <a:p>
            <a:r>
              <a:rPr lang="en-US" dirty="0" err="1" smtClean="0"/>
              <a:t>NetBeans</a:t>
            </a:r>
            <a:r>
              <a:rPr lang="en-US" dirty="0" smtClean="0"/>
              <a:t> 7.3.1</a:t>
            </a:r>
          </a:p>
          <a:p>
            <a:r>
              <a:rPr lang="en-US" dirty="0" smtClean="0"/>
              <a:t>Tomcat </a:t>
            </a:r>
            <a:r>
              <a:rPr lang="en-US" dirty="0" smtClean="0"/>
              <a:t>7.0.34</a:t>
            </a:r>
          </a:p>
          <a:p>
            <a:r>
              <a:rPr lang="en-US" dirty="0" err="1" smtClean="0"/>
              <a:t>PrimeFaces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www.mastertheboss.com/richfaces/primefaces-vs-richfaces-vs-icefaces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6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1685</TotalTime>
  <Words>327</Words>
  <Application>Microsoft Office PowerPoint</Application>
  <PresentationFormat>On-screen Show (4:3)</PresentationFormat>
  <Paragraphs>110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Architecture</vt:lpstr>
      <vt:lpstr>Lighted By</vt:lpstr>
      <vt:lpstr>Check Points</vt:lpstr>
      <vt:lpstr>Check Points (Con’d)</vt:lpstr>
      <vt:lpstr>Logical Diagram</vt:lpstr>
      <vt:lpstr>Clustering</vt:lpstr>
      <vt:lpstr>Demo</vt:lpstr>
      <vt:lpstr>Rapid Web 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Huang</dc:creator>
  <cp:lastModifiedBy>Huang Hao</cp:lastModifiedBy>
  <cp:revision>128</cp:revision>
  <dcterms:created xsi:type="dcterms:W3CDTF">2013-08-31T05:26:06Z</dcterms:created>
  <dcterms:modified xsi:type="dcterms:W3CDTF">2013-09-08T13:48:38Z</dcterms:modified>
</cp:coreProperties>
</file>