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PT Sans Narrow"/>
      <p:regular r:id="rId24"/>
      <p:bold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2BF04E3-25A9-4C99-9512-F4753DA652A5}">
  <a:tblStyle styleId="{A2BF04E3-25A9-4C99-9512-F4753DA652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PTSansNarrow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regular.fntdata"/><Relationship Id="rId25" Type="http://schemas.openxmlformats.org/officeDocument/2006/relationships/font" Target="fonts/PTSansNarrow-bold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e1ace2b8b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e1ace2b8b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e1ace2b8b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e1ace2b8b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38f2194a3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38f2194a3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38eadba3d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38eadba3d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38eadba3d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38eadba3d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38f9ff740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38f9ff740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38f2194a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38f2194a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38f2194a3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38f2194a3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38f2194a3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38f2194a3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38f2194a31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38f2194a31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38f9ff7401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38f9ff7401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38f9ff7401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38f9ff7401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hyperlink" Target="https://wiki.cancerimagingarchive.net/pages/viewpage.action?pageId=89096268" TargetMode="External"/><Relationship Id="rId6" Type="http://schemas.openxmlformats.org/officeDocument/2006/relationships/hyperlink" Target="https://doi.org/10.7937/QXK2-QG03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506295"/>
            <a:ext cx="7136700" cy="12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59"/>
              <a:t>Colorectal Liver Metastases Recurrence Prediction from Clinical and CT Image Data</a:t>
            </a:r>
            <a:endParaRPr sz="3459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Group 6: Ju-Chun Huang, Xueke Jin, Yuxuan Shen, Wanzi Xiao</a:t>
            </a:r>
            <a:r>
              <a:rPr lang="en" sz="2000"/>
              <a:t> </a:t>
            </a:r>
            <a:endParaRPr sz="20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569850" y="3536575"/>
            <a:ext cx="20043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April 24th, 2023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CNN</a:t>
            </a: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375" y="1224825"/>
            <a:ext cx="4002242" cy="368627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5039850" y="1890994"/>
            <a:ext cx="34278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358"/>
              <a:buNone/>
            </a:pPr>
            <a:r>
              <a:rPr b="1" lang="en" sz="1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Evaluation:</a:t>
            </a:r>
            <a:endParaRPr b="1" sz="16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Accuracy: 61.89%</a:t>
            </a:r>
            <a:endParaRPr sz="16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F1 score: 0.00%</a:t>
            </a:r>
            <a:endParaRPr sz="16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graphicFrame>
        <p:nvGraphicFramePr>
          <p:cNvPr id="140" name="Google Shape;140;p23"/>
          <p:cNvGraphicFramePr/>
          <p:nvPr/>
        </p:nvGraphicFramePr>
        <p:xfrm>
          <a:off x="2257238" y="1643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{A2BF04E3-25A9-4C99-9512-F4753DA652A5}</a:tableStyleId>
              </a:tblPr>
              <a:tblGrid>
                <a:gridCol w="1543175"/>
                <a:gridCol w="1543175"/>
                <a:gridCol w="1543175"/>
              </a:tblGrid>
              <a:tr h="559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Model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F1 score</a:t>
                      </a:r>
                      <a:endParaRPr b="1"/>
                    </a:p>
                  </a:txBody>
                  <a:tcPr marT="91425" marB="91425" marR="91425" marL="91425" anchor="ctr"/>
                </a:tc>
              </a:tr>
              <a:tr h="559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SVM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66.10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33.33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62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63.01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11.43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559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CNN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61.90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grpSp>
        <p:nvGrpSpPr>
          <p:cNvPr id="146" name="Google Shape;146;p24"/>
          <p:cNvGrpSpPr/>
          <p:nvPr/>
        </p:nvGrpSpPr>
        <p:grpSpPr>
          <a:xfrm>
            <a:off x="1260750" y="1180525"/>
            <a:ext cx="6622499" cy="2503432"/>
            <a:chOff x="728925" y="1180525"/>
            <a:chExt cx="6622499" cy="2503432"/>
          </a:xfrm>
        </p:grpSpPr>
        <p:pic>
          <p:nvPicPr>
            <p:cNvPr id="147" name="Google Shape;147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28925" y="1180525"/>
              <a:ext cx="2521675" cy="24944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829750" y="1180525"/>
              <a:ext cx="2521674" cy="250343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9" name="Google Shape;149;p24"/>
            <p:cNvCxnSpPr>
              <a:stCxn id="147" idx="3"/>
            </p:cNvCxnSpPr>
            <p:nvPr/>
          </p:nvCxnSpPr>
          <p:spPr>
            <a:xfrm>
              <a:off x="3250601" y="2427749"/>
              <a:ext cx="158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0" name="Google Shape;150;p24"/>
            <p:cNvSpPr txBox="1"/>
            <p:nvPr/>
          </p:nvSpPr>
          <p:spPr>
            <a:xfrm>
              <a:off x="3346425" y="2140625"/>
              <a:ext cx="1387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Open Sans"/>
                  <a:ea typeface="Open Sans"/>
                  <a:cs typeface="Open Sans"/>
                  <a:sym typeface="Open Sans"/>
                </a:rPr>
                <a:t>Rescale to (0, 255)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51" name="Google Shape;151;p24"/>
          <p:cNvSpPr txBox="1"/>
          <p:nvPr/>
        </p:nvSpPr>
        <p:spPr>
          <a:xfrm>
            <a:off x="1270750" y="4061850"/>
            <a:ext cx="604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Open Sans"/>
              <a:buChar char="●"/>
            </a:pPr>
            <a:r>
              <a:rPr lang="en" sz="1000">
                <a:solidFill>
                  <a:srgbClr val="333333"/>
                </a:solidFill>
                <a:highlight>
                  <a:srgbClr val="FCFCFC"/>
                </a:highlight>
                <a:latin typeface="Open Sans"/>
                <a:ea typeface="Open Sans"/>
                <a:cs typeface="Open Sans"/>
                <a:sym typeface="Open Sans"/>
              </a:rPr>
              <a:t>Patients who underwent resection for CRLM between 2003 and 2007</a:t>
            </a:r>
            <a:endParaRPr sz="1000">
              <a:solidFill>
                <a:srgbClr val="333333"/>
              </a:solidFill>
              <a:highlight>
                <a:srgbClr val="FCFCFC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Open Sans"/>
              <a:buChar char="●"/>
            </a:pPr>
            <a:r>
              <a:rPr lang="en" sz="1000">
                <a:solidFill>
                  <a:srgbClr val="333333"/>
                </a:solidFill>
                <a:highlight>
                  <a:srgbClr val="FCFCFC"/>
                </a:highlight>
                <a:latin typeface="Open Sans"/>
                <a:ea typeface="Open Sans"/>
                <a:cs typeface="Open Sans"/>
                <a:sym typeface="Open Sans"/>
              </a:rPr>
              <a:t>Only 45.5% patients were alive</a:t>
            </a:r>
            <a:endParaRPr sz="1000">
              <a:solidFill>
                <a:srgbClr val="333333"/>
              </a:solidFill>
              <a:highlight>
                <a:srgbClr val="FCFCFC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9600"/>
              <a:t>Thank you </a:t>
            </a:r>
            <a:endParaRPr sz="9300"/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3525" y="1626250"/>
            <a:ext cx="3440474" cy="222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9975" y="-76200"/>
            <a:ext cx="9203948" cy="5140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393325" y="1664050"/>
            <a:ext cx="5007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33333"/>
                </a:solidFill>
                <a:highlight>
                  <a:srgbClr val="FCFCFC"/>
                </a:highlight>
                <a:latin typeface="Open Sans"/>
                <a:ea typeface="Open Sans"/>
                <a:cs typeface="Open Sans"/>
                <a:sym typeface="Open Sans"/>
              </a:rPr>
              <a:t>Aim:</a:t>
            </a:r>
            <a:r>
              <a:rPr lang="en" sz="1000">
                <a:solidFill>
                  <a:srgbClr val="333333"/>
                </a:solidFill>
                <a:highlight>
                  <a:srgbClr val="FCFCFC"/>
                </a:highlight>
                <a:latin typeface="Open Sans"/>
                <a:ea typeface="Open Sans"/>
                <a:cs typeface="Open Sans"/>
                <a:sym typeface="Open Sans"/>
              </a:rPr>
              <a:t> Preoperative prediction of hepatic recurrence may inform therapeutic strategies at the time of initial resection of colorectal cancer.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Open Sans"/>
                <a:ea typeface="Open Sans"/>
                <a:cs typeface="Open Sans"/>
                <a:sym typeface="Open Sans"/>
              </a:rPr>
              <a:t>Dataset:</a:t>
            </a: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" sz="1000">
                <a:solidFill>
                  <a:srgbClr val="172B4D"/>
                </a:solidFill>
                <a:highlight>
                  <a:srgbClr val="FFFFFF"/>
                </a:highlight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Preoperative CT and Recurrence for Patients Undergoing Resection of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Colorectal Liver Metastases (2023)</a:t>
            </a:r>
            <a:endParaRPr sz="1000">
              <a:solidFill>
                <a:srgbClr val="172B4D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Char char="●"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197 patients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Char char="●"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Raw CT images (DICOM)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Char char="●"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Segmentation images (DSOs)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Char char="●"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Clinical data (CSV)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Open Sans"/>
                <a:ea typeface="Open Sans"/>
                <a:cs typeface="Open Sans"/>
                <a:sym typeface="Open Sans"/>
              </a:rPr>
              <a:t>Method: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Char char="●"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Support Vector Machine (SVM)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Char char="●"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Random Forest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Char char="●"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Convolutional Neural Network (CNN)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-76200" y="4789500"/>
            <a:ext cx="9349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highlight>
                  <a:srgbClr val="FCFCFC"/>
                </a:highlight>
                <a:latin typeface="Roboto"/>
                <a:ea typeface="Roboto"/>
                <a:cs typeface="Roboto"/>
                <a:sym typeface="Roboto"/>
              </a:rPr>
              <a:t>Simpson, A. L., Peoples, J., Creasy, J. M., Fichtinger, G., Gangai, N., Lasso, A., Keshava Murthy, K. N., Shia, J., D’Angelica, M. I., &amp; Do, R. K. G. (2023). Preoperative CT and Recurrence for Patients Undergoing Resection of Colorectal Liver Metastases (Colorectal Liver Metastases) (Version 1) [Data set]. The Cancer Imaging Archive.</a:t>
            </a:r>
            <a:r>
              <a:rPr lang="en" sz="550">
                <a:solidFill>
                  <a:srgbClr val="666666"/>
                </a:solidFill>
                <a:highlight>
                  <a:srgbClr val="FCFCFC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550">
                <a:solidFill>
                  <a:srgbClr val="51A6FA"/>
                </a:solidFill>
                <a:highlight>
                  <a:srgbClr val="FCFCFC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https://doi.org/10.7937/QXK2-QG03</a:t>
            </a:r>
            <a:endParaRPr sz="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: SVM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403300" y="1225900"/>
            <a:ext cx="8520600" cy="3539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SVM:</a:t>
            </a:r>
            <a:r>
              <a:rPr b="1" lang="en" sz="10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0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 supervised machine learning algorithm that is widely used for both classification and regression tasks</a:t>
            </a:r>
            <a:endParaRPr sz="10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Reasons why we can choose SVM algorithm: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000"/>
              <a:buFont typeface="Roboto"/>
              <a:buAutoNum type="arabicPeriod"/>
            </a:pPr>
            <a:r>
              <a:rPr lang="en" sz="10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Binary Classification: well-suited for binary classification tasks. </a:t>
            </a:r>
            <a:endParaRPr sz="10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000"/>
              <a:buFont typeface="Roboto"/>
              <a:buAutoNum type="arabicPeriod"/>
            </a:pPr>
            <a:r>
              <a:rPr lang="en" sz="10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Handling High-Dimensional Data: features  relevant to predicting recurrence. </a:t>
            </a:r>
            <a:endParaRPr sz="10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000"/>
              <a:buFont typeface="Roboto"/>
              <a:buAutoNum type="arabicPeriod"/>
            </a:pPr>
            <a:r>
              <a:rPr lang="en" sz="10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Regularization: prevent overfitting.</a:t>
            </a:r>
            <a:endParaRPr sz="10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Steps:</a:t>
            </a:r>
            <a:endParaRPr sz="11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Roboto"/>
              <a:buAutoNum type="arabicPeriod"/>
            </a:pPr>
            <a:r>
              <a:rPr b="1" lang="en" sz="11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Data Preprocessing:</a:t>
            </a:r>
            <a:endParaRPr b="1" sz="11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                    a. Handle missing values</a:t>
            </a:r>
            <a:endParaRPr sz="10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                    b. Feature scaling: Standardize the features  on the same scale.</a:t>
            </a:r>
            <a:endParaRPr sz="10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                    c. Feature engineering: choose features based on feature variance to improve the model's predictive performance</a:t>
            </a:r>
            <a:endParaRPr sz="10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                    d. Data splitting: training and testing sets</a:t>
            </a:r>
            <a:endParaRPr b="1" sz="10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Roboto"/>
              <a:buAutoNum type="arabicPeriod"/>
            </a:pPr>
            <a:r>
              <a:rPr b="1" lang="en" sz="11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Model</a:t>
            </a:r>
            <a:endParaRPr b="1" sz="11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                    </a:t>
            </a:r>
            <a:r>
              <a:rPr i="1" lang="en" sz="10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a. train_svm(X, y, epochs, learning_rate, C=1, threshold=0.5) :</a:t>
            </a:r>
            <a:r>
              <a:rPr lang="en" sz="10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computes the linear output  to obtain the predicted class labels</a:t>
            </a:r>
            <a:endParaRPr sz="10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                    </a:t>
            </a:r>
            <a:r>
              <a:rPr i="1" lang="en" sz="10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b. predict_svm(X, weights, bias, threshold=0.5):</a:t>
            </a:r>
            <a:r>
              <a:rPr lang="en" sz="10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makes predictions on new input data and output predicted class labels</a:t>
            </a:r>
            <a:endParaRPr b="1" sz="10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Roboto"/>
              <a:buAutoNum type="arabicPeriod"/>
            </a:pPr>
            <a:r>
              <a:rPr b="1" lang="en" sz="11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Evaluation</a:t>
            </a:r>
            <a:endParaRPr b="1" sz="11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                     Accuracy,  precision, recall, F1 score, specificity</a:t>
            </a:r>
            <a:endParaRPr sz="10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: Random Forest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226050" y="1152425"/>
            <a:ext cx="8691900" cy="3738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Reason to Choose Random Forest:</a:t>
            </a:r>
            <a:endParaRPr b="1" sz="11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Good at handling missing values and outliers by imputing the missing values or treating the outliers as a separate class, reducing the risk of overfitting.</a:t>
            </a:r>
            <a:endParaRPr sz="10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Steps:</a:t>
            </a:r>
            <a:endParaRPr sz="11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Roboto"/>
              <a:buAutoNum type="arabicPeriod"/>
            </a:pPr>
            <a:r>
              <a:rPr b="1" lang="en" sz="11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Data Preprocessing:</a:t>
            </a:r>
            <a:endParaRPr b="1" sz="11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                    a. Handle missing values</a:t>
            </a:r>
            <a:endParaRPr sz="10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                    b. Feature scaling: Standardize the features  on the same scale</a:t>
            </a:r>
            <a:endParaRPr sz="10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                    c. Feature engineering: choose features based on feature variance to improve the model's predictive performance</a:t>
            </a:r>
            <a:endParaRPr sz="10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                    d. Data splitting: training and testing sets</a:t>
            </a:r>
            <a:endParaRPr sz="10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0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0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  2.     Model:</a:t>
            </a:r>
            <a:endParaRPr b="1" sz="11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857250" lvl="0" marL="9715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                  </a:t>
            </a:r>
            <a:r>
              <a:rPr i="1" lang="en" sz="10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a.random_forest(X_train, y_train, n_estimators, max_features, max_depth, min_samples_split):</a:t>
            </a:r>
            <a:r>
              <a:rPr lang="en" sz="10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computes the linear output  to obtain the predicted class labels</a:t>
            </a:r>
            <a:endParaRPr sz="10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800100" lvl="0" marL="9715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                </a:t>
            </a:r>
            <a:r>
              <a:rPr i="1" lang="en" sz="10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b. predict_rf(tree_ls, X_test):</a:t>
            </a:r>
            <a:r>
              <a:rPr lang="en" sz="10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make predictions on new input data and output predicted class label</a:t>
            </a:r>
            <a:endParaRPr sz="10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    </a:t>
            </a:r>
            <a:endParaRPr sz="10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  3.     Evaluation:</a:t>
            </a:r>
            <a:endParaRPr b="1" sz="11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                      Accuracy,  precision, recall, F1 score, specificity</a:t>
            </a:r>
            <a:endParaRPr sz="10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Methods: Convolutional Neural Network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178325" y="1266325"/>
            <a:ext cx="8751300" cy="37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Reason to CNN</a:t>
            </a:r>
            <a:r>
              <a:rPr b="1" lang="en" sz="1949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 b="1" sz="1949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6068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" sz="17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As a deep learning neural network, CNNs are particularly good at extracting more relevant features without the need for manual feature engineering from images, such as shape, size, texture, and location.They have a better performance at handling 3 dimensional CT images. Besides, CNNs are more powerful at learning complex and non-linear relationships between relationship between the image features and cancer recurrence. They can be trained on large datasets and then fine-tuned on smaller, more specific datasets.</a:t>
            </a:r>
            <a:endParaRPr sz="17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63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63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Steps:</a:t>
            </a:r>
            <a:endParaRPr sz="20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AutoNum type="arabicPeriod"/>
            </a:pPr>
            <a:r>
              <a:rPr b="1" lang="en" sz="20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Data Preprocessing:</a:t>
            </a:r>
            <a:endParaRPr b="1" sz="20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18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                    </a:t>
            </a:r>
            <a:r>
              <a:rPr lang="en" sz="17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a. Image processing: convert dicom files from CT scanning into multiple layers of images for each patient.</a:t>
            </a:r>
            <a:endParaRPr sz="17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                    b. Data augmentation: enrich the training datasets rotating, flipping and cropping the images.</a:t>
            </a:r>
            <a:endParaRPr sz="17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                    c. Data splitting: training and testing sets</a:t>
            </a:r>
            <a:endParaRPr sz="17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                    d. Data loading: split the data into batches for training</a:t>
            </a:r>
            <a:endParaRPr sz="17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75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75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  2.     Model:</a:t>
            </a:r>
            <a:endParaRPr b="1" sz="20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Aftering trying common CNN models such as ResNet and ConvNext, we chose VGG as our model. It’s a narrow but deep network</a:t>
            </a:r>
            <a:endParaRPr sz="17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consists of multiple convolutional layers followed  by max-pooling layers, with fully connected layers at the end for classification. </a:t>
            </a:r>
            <a:endParaRPr sz="17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We then did ablations on model parameters, optimizers and learning rate to achieve better performance</a:t>
            </a:r>
            <a:endParaRPr sz="17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89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89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    </a:t>
            </a:r>
            <a:endParaRPr sz="1689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  3.     Evaluate model:</a:t>
            </a:r>
            <a:endParaRPr b="1" sz="20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                 </a:t>
            </a:r>
            <a:r>
              <a:rPr lang="en" sz="17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    Accuracy, Confusion matrix</a:t>
            </a:r>
            <a:endParaRPr b="1" sz="2263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SVM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5717750" y="3411625"/>
            <a:ext cx="3585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k</a:t>
            </a:r>
            <a:r>
              <a:rPr lang="en" sz="1000"/>
              <a:t> = 18 with the best performance</a:t>
            </a:r>
            <a:endParaRPr sz="100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Highest Accuracy: 0.660</a:t>
            </a:r>
            <a:endParaRPr sz="1000"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25" y="1245889"/>
            <a:ext cx="5547600" cy="295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6118" y="863825"/>
            <a:ext cx="3418507" cy="256387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151275" y="4338800"/>
            <a:ext cx="87666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Selected Features with Highest Accuracy: ['clinrisk_stratified', 'NASH_yesno', 'total_response_percent',  'necrosis_percent', 'NASH_greater_4', 'presence_sinusoidal_dilata',   'fibrosis_percent', 'extrahep_disease', 'clinrisk_score',  'fibrosis_greater_40_percent', 'chemo_before_liver_resection',    'overall_survival_months', 'vital_status', 'vital_status_DFS',   'months_to_DFS_progression', 'progression_or_recurrence', 'vital_status_liver_DFS', 'months_to_liver_DFS_progression']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SVM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1331450" y="4570950"/>
            <a:ext cx="3585900" cy="8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k=18 confusion matrix</a:t>
            </a:r>
            <a:endParaRPr sz="2400"/>
          </a:p>
        </p:txBody>
      </p:sp>
      <p:pic>
        <p:nvPicPr>
          <p:cNvPr id="111" name="Google Shape;111;p19"/>
          <p:cNvPicPr preferRelativeResize="0"/>
          <p:nvPr/>
        </p:nvPicPr>
        <p:blipFill rotWithShape="1">
          <a:blip r:embed="rId3">
            <a:alphaModFix/>
          </a:blip>
          <a:srcRect b="0" l="3807" r="21964" t="0"/>
          <a:stretch/>
        </p:blipFill>
        <p:spPr>
          <a:xfrm>
            <a:off x="-92950" y="1029075"/>
            <a:ext cx="5115651" cy="352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5022700" y="1721575"/>
            <a:ext cx="4192500" cy="21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Evaluation:</a:t>
            </a:r>
            <a:endParaRPr b="1" sz="16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Accuracy: 66.1%</a:t>
            </a:r>
            <a:endParaRPr sz="1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Precision: 66.7%</a:t>
            </a:r>
            <a:endParaRPr sz="1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Recall (Sensitivity): 22.2%</a:t>
            </a:r>
            <a:endParaRPr sz="1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F1-Score: 33.3%</a:t>
            </a:r>
            <a:endParaRPr sz="1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Specificity: 93.1%</a:t>
            </a:r>
            <a:endParaRPr sz="2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Random Forest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5246400" y="4171425"/>
            <a:ext cx="3585900" cy="8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k</a:t>
            </a:r>
            <a:r>
              <a:rPr lang="en" sz="1000"/>
              <a:t> = 7 with the best performance</a:t>
            </a:r>
            <a:endParaRPr sz="100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Highest Accuracy: </a:t>
            </a:r>
            <a:r>
              <a:rPr lang="en" sz="1000"/>
              <a:t>0.74</a:t>
            </a:r>
            <a:endParaRPr sz="1000"/>
          </a:p>
        </p:txBody>
      </p:sp>
      <p:pic>
        <p:nvPicPr>
          <p:cNvPr id="119" name="Google Shape;119;p20"/>
          <p:cNvPicPr preferRelativeResize="0"/>
          <p:nvPr/>
        </p:nvPicPr>
        <p:blipFill rotWithShape="1">
          <a:blip r:embed="rId3">
            <a:alphaModFix/>
          </a:blip>
          <a:srcRect b="0" l="2629" r="0" t="0"/>
          <a:stretch/>
        </p:blipFill>
        <p:spPr>
          <a:xfrm>
            <a:off x="0" y="1048175"/>
            <a:ext cx="5166426" cy="397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1200" y="1048288"/>
            <a:ext cx="4062574" cy="3046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</a:t>
            </a:r>
            <a:r>
              <a:rPr lang="en"/>
              <a:t>Random Forest</a:t>
            </a: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25"/>
            <a:ext cx="4915034" cy="36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5054450" y="1773113"/>
            <a:ext cx="3427800" cy="20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358"/>
              <a:buNone/>
            </a:pPr>
            <a:r>
              <a:rPr b="1" lang="en" sz="170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Evaluation:</a:t>
            </a:r>
            <a:endParaRPr b="1" sz="1701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79" lvl="0" marL="45720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601"/>
              <a:buFont typeface="Roboto"/>
              <a:buChar char="●"/>
            </a:pPr>
            <a:r>
              <a:rPr lang="en" sz="160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Accuracy: 63.01%</a:t>
            </a:r>
            <a:endParaRPr sz="1601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79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1"/>
              <a:buFont typeface="Roboto"/>
              <a:buChar char="●"/>
            </a:pPr>
            <a:r>
              <a:rPr lang="en" sz="160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Precision: 80%</a:t>
            </a:r>
            <a:endParaRPr sz="1601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79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1"/>
              <a:buFont typeface="Roboto"/>
              <a:buChar char="●"/>
            </a:pPr>
            <a:r>
              <a:rPr lang="en" sz="160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Recall (Sensitivity): 6.25%</a:t>
            </a:r>
            <a:endParaRPr sz="1601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79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1"/>
              <a:buFont typeface="Roboto"/>
              <a:buChar char="●"/>
            </a:pPr>
            <a:r>
              <a:rPr lang="en" sz="160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F1-Score: 11.43%</a:t>
            </a:r>
            <a:endParaRPr sz="1601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79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1"/>
              <a:buFont typeface="Roboto"/>
              <a:buChar char="●"/>
            </a:pPr>
            <a:r>
              <a:rPr lang="en" sz="160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Specificity: 99.02%</a:t>
            </a:r>
            <a:endParaRPr sz="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