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
  <p:cmAuthor clrIdx="1" id="1" initials="" lastIdx="4" name="Mattia Lavacc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1-08T20:02:47.935">
    <p:pos x="6000" y="0"/>
    <p:text>Questi tools vanno quindi sono bene per programmi di networking?
-Fulvio Risso</p:text>
  </p:cm>
  <p:cm authorId="1" idx="1" dt="2019-01-08T20:02:47.935">
    <p:pos x="6000" y="0"/>
    <p:text>No, possono essere usati per monitorare qualunque funzione di kernel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1-08T20:36:35.557">
    <p:pos x="6000" y="0"/>
    <p:text>Non ripetere cose gia' dette se non necessario.
-Fulvio Risso</p:text>
  </p:cm>
  <p:cm authorId="1" idx="2" dt="2019-01-08T20:35:14.843">
    <p:pos x="6000" y="0"/>
    <p:text>_Marked as resolved_</p:text>
  </p:cm>
  <p:cm authorId="1" idx="3" dt="2019-01-08T20:36:35.557">
    <p:pos x="6000" y="0"/>
    <p:text>_Re-opened_
Metto la descrizione di ciò che fa ogni tool esclusivamente nella slide riepilogativa oppure descrivo lo scopo di ogni tool anche nella rispettiva pagina delle features?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1-08T19:54:56.935">
    <p:pos x="6000" y="0"/>
    <p:text>Altro commento: per un neofita, e' non banale capire quali funzioni deve monitorare. Si puo' fare un esempio o comunque guidarlo nella scelta?
-Fulvio Risso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1-08T20:24:00.459">
    <p:pos x="6000" y="0"/>
    <p:text>Onestamente non mi e' chiara l'utilita' di questo tool. Una volta che ho l'istogramma, come posso utilizzarlo per migliorare il mio software?
-Fulvio Risso</p:text>
  </p:cm>
  <p:cm authorId="1" idx="4" dt="2019-01-08T20:24:00.459">
    <p:pos x="6000" y="0"/>
    <p:text>L'istogramma può dare informazioni riguardo alla distribuzione delle latenze: se ho una distribuzione fortemente piccata su un intervallo di latenza (poniamo che in tale intervallo ricada il 60% delle occorrenze) e ad esempio un altro picco a latenza molto maggiore rispetto al picco sopracitato (poniamo con il 30% delle occorrenze), ottengo delle informazioni statistiche che possono essere utili nel capire dove si spende una data quantità di tempo.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d3ebada1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4d3ebada1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265c3d3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265c3d3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265c3d3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265c3d3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2"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5" name="Shape 265"/>
        <p:cNvGrpSpPr/>
        <p:nvPr/>
      </p:nvGrpSpPr>
      <p:grpSpPr>
        <a:xfrm>
          <a:off x="0" y="0"/>
          <a:ext cx="0" cy="0"/>
          <a:chOff x="0" y="0"/>
          <a:chExt cx="0" cy="0"/>
        </a:xfrm>
      </p:grpSpPr>
      <p:grpSp>
        <p:nvGrpSpPr>
          <p:cNvPr id="266" name="Google Shape;266;p11"/>
          <p:cNvGrpSpPr/>
          <p:nvPr/>
        </p:nvGrpSpPr>
        <p:grpSpPr>
          <a:xfrm>
            <a:off x="713373" y="3847119"/>
            <a:ext cx="825392" cy="825392"/>
            <a:chOff x="348199" y="179450"/>
            <a:chExt cx="1116300" cy="1116300"/>
          </a:xfrm>
        </p:grpSpPr>
        <p:sp>
          <p:nvSpPr>
            <p:cNvPr id="267" name="Google Shape;267;p11"/>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11"/>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99" name="Shape 99"/>
        <p:cNvGrpSpPr/>
        <p:nvPr/>
      </p:nvGrpSpPr>
      <p:grpSpPr>
        <a:xfrm>
          <a:off x="0" y="0"/>
          <a:ext cx="0" cy="0"/>
          <a:chOff x="0" y="0"/>
          <a:chExt cx="0" cy="0"/>
        </a:xfrm>
      </p:grpSpPr>
      <p:grpSp>
        <p:nvGrpSpPr>
          <p:cNvPr id="100" name="Google Shape;100;p6"/>
          <p:cNvGrpSpPr/>
          <p:nvPr/>
        </p:nvGrpSpPr>
        <p:grpSpPr>
          <a:xfrm>
            <a:off x="52" y="4099200"/>
            <a:ext cx="9144036" cy="1044300"/>
            <a:chOff x="52" y="4099200"/>
            <a:chExt cx="9144036" cy="1044300"/>
          </a:xfrm>
        </p:grpSpPr>
        <p:grpSp>
          <p:nvGrpSpPr>
            <p:cNvPr id="101" name="Google Shape;101;p6"/>
            <p:cNvGrpSpPr/>
            <p:nvPr/>
          </p:nvGrpSpPr>
          <p:grpSpPr>
            <a:xfrm>
              <a:off x="52" y="4309200"/>
              <a:ext cx="231622" cy="834300"/>
              <a:chOff x="2688737" y="4301380"/>
              <a:chExt cx="231900" cy="834300"/>
            </a:xfrm>
          </p:grpSpPr>
          <p:sp>
            <p:nvSpPr>
              <p:cNvPr id="102" name="Google Shape;102;p6"/>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6"/>
            <p:cNvGrpSpPr/>
            <p:nvPr/>
          </p:nvGrpSpPr>
          <p:grpSpPr>
            <a:xfrm>
              <a:off x="371406" y="4099200"/>
              <a:ext cx="231622" cy="1044300"/>
              <a:chOff x="2688737" y="4091380"/>
              <a:chExt cx="231900" cy="1044300"/>
            </a:xfrm>
          </p:grpSpPr>
          <p:sp>
            <p:nvSpPr>
              <p:cNvPr id="107" name="Google Shape;107;p6"/>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6"/>
            <p:cNvGrpSpPr/>
            <p:nvPr/>
          </p:nvGrpSpPr>
          <p:grpSpPr>
            <a:xfrm>
              <a:off x="742761" y="4309200"/>
              <a:ext cx="231622" cy="834300"/>
              <a:chOff x="2688737" y="4301380"/>
              <a:chExt cx="231900" cy="834300"/>
            </a:xfrm>
          </p:grpSpPr>
          <p:sp>
            <p:nvSpPr>
              <p:cNvPr id="113" name="Google Shape;113;p6"/>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6"/>
            <p:cNvGrpSpPr/>
            <p:nvPr/>
          </p:nvGrpSpPr>
          <p:grpSpPr>
            <a:xfrm>
              <a:off x="1114115" y="4518900"/>
              <a:ext cx="231622" cy="624600"/>
              <a:chOff x="2688737" y="4511080"/>
              <a:chExt cx="231900" cy="624600"/>
            </a:xfrm>
          </p:grpSpPr>
          <p:sp>
            <p:nvSpPr>
              <p:cNvPr id="118" name="Google Shape;118;p6"/>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6"/>
            <p:cNvGrpSpPr/>
            <p:nvPr/>
          </p:nvGrpSpPr>
          <p:grpSpPr>
            <a:xfrm>
              <a:off x="1856753" y="4099200"/>
              <a:ext cx="231600" cy="1044300"/>
              <a:chOff x="1856753" y="4099200"/>
              <a:chExt cx="231600" cy="1044300"/>
            </a:xfrm>
          </p:grpSpPr>
          <p:sp>
            <p:nvSpPr>
              <p:cNvPr id="122" name="Google Shape;122;p6"/>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6"/>
            <p:cNvGrpSpPr/>
            <p:nvPr/>
          </p:nvGrpSpPr>
          <p:grpSpPr>
            <a:xfrm>
              <a:off x="2228107" y="4309200"/>
              <a:ext cx="231600" cy="834300"/>
              <a:chOff x="2228107" y="4309200"/>
              <a:chExt cx="231600" cy="834300"/>
            </a:xfrm>
          </p:grpSpPr>
          <p:sp>
            <p:nvSpPr>
              <p:cNvPr id="128" name="Google Shape;128;p6"/>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 name="Google Shape;132;p6"/>
            <p:cNvGrpSpPr/>
            <p:nvPr/>
          </p:nvGrpSpPr>
          <p:grpSpPr>
            <a:xfrm>
              <a:off x="2599462" y="4518900"/>
              <a:ext cx="231600" cy="624600"/>
              <a:chOff x="2599462" y="4518900"/>
              <a:chExt cx="231600" cy="624600"/>
            </a:xfrm>
          </p:grpSpPr>
          <p:sp>
            <p:nvSpPr>
              <p:cNvPr id="133" name="Google Shape;133;p6"/>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6"/>
            <p:cNvGrpSpPr/>
            <p:nvPr/>
          </p:nvGrpSpPr>
          <p:grpSpPr>
            <a:xfrm>
              <a:off x="3342171" y="4099200"/>
              <a:ext cx="231600" cy="1044300"/>
              <a:chOff x="3342171" y="4099200"/>
              <a:chExt cx="231600" cy="1044300"/>
            </a:xfrm>
          </p:grpSpPr>
          <p:sp>
            <p:nvSpPr>
              <p:cNvPr id="137" name="Google Shape;137;p6"/>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6"/>
            <p:cNvGrpSpPr/>
            <p:nvPr/>
          </p:nvGrpSpPr>
          <p:grpSpPr>
            <a:xfrm>
              <a:off x="3713525" y="4309200"/>
              <a:ext cx="231600" cy="834300"/>
              <a:chOff x="3713525" y="4309200"/>
              <a:chExt cx="231600" cy="834300"/>
            </a:xfrm>
          </p:grpSpPr>
          <p:sp>
            <p:nvSpPr>
              <p:cNvPr id="143" name="Google Shape;143;p6"/>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6"/>
            <p:cNvGrpSpPr/>
            <p:nvPr/>
          </p:nvGrpSpPr>
          <p:grpSpPr>
            <a:xfrm>
              <a:off x="1485398" y="4309200"/>
              <a:ext cx="231600" cy="834300"/>
              <a:chOff x="1485398" y="4309200"/>
              <a:chExt cx="231600" cy="834300"/>
            </a:xfrm>
          </p:grpSpPr>
          <p:sp>
            <p:nvSpPr>
              <p:cNvPr id="148" name="Google Shape;148;p6"/>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6"/>
            <p:cNvGrpSpPr/>
            <p:nvPr/>
          </p:nvGrpSpPr>
          <p:grpSpPr>
            <a:xfrm>
              <a:off x="4084879" y="4518900"/>
              <a:ext cx="231600" cy="624600"/>
              <a:chOff x="4084879" y="4518900"/>
              <a:chExt cx="231600" cy="624600"/>
            </a:xfrm>
          </p:grpSpPr>
          <p:sp>
            <p:nvSpPr>
              <p:cNvPr id="153" name="Google Shape;153;p6"/>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6"/>
            <p:cNvGrpSpPr/>
            <p:nvPr/>
          </p:nvGrpSpPr>
          <p:grpSpPr>
            <a:xfrm>
              <a:off x="2970816" y="4309200"/>
              <a:ext cx="231600" cy="834300"/>
              <a:chOff x="2970816" y="4309200"/>
              <a:chExt cx="231600" cy="834300"/>
            </a:xfrm>
          </p:grpSpPr>
          <p:sp>
            <p:nvSpPr>
              <p:cNvPr id="157" name="Google Shape;157;p6"/>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6"/>
            <p:cNvGrpSpPr/>
            <p:nvPr/>
          </p:nvGrpSpPr>
          <p:grpSpPr>
            <a:xfrm>
              <a:off x="4456234" y="4309200"/>
              <a:ext cx="231600" cy="834300"/>
              <a:chOff x="4456234" y="4309200"/>
              <a:chExt cx="231600" cy="834300"/>
            </a:xfrm>
          </p:grpSpPr>
          <p:sp>
            <p:nvSpPr>
              <p:cNvPr id="162" name="Google Shape;162;p6"/>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6"/>
            <p:cNvGrpSpPr/>
            <p:nvPr/>
          </p:nvGrpSpPr>
          <p:grpSpPr>
            <a:xfrm>
              <a:off x="4827588" y="4099200"/>
              <a:ext cx="231600" cy="1044300"/>
              <a:chOff x="4827588" y="4099200"/>
              <a:chExt cx="231600" cy="1044300"/>
            </a:xfrm>
          </p:grpSpPr>
          <p:sp>
            <p:nvSpPr>
              <p:cNvPr id="167" name="Google Shape;167;p6"/>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p6"/>
            <p:cNvGrpSpPr/>
            <p:nvPr/>
          </p:nvGrpSpPr>
          <p:grpSpPr>
            <a:xfrm>
              <a:off x="5198943" y="4309200"/>
              <a:ext cx="231600" cy="834300"/>
              <a:chOff x="5198943" y="4309200"/>
              <a:chExt cx="231600" cy="834300"/>
            </a:xfrm>
          </p:grpSpPr>
          <p:sp>
            <p:nvSpPr>
              <p:cNvPr id="173" name="Google Shape;173;p6"/>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6"/>
            <p:cNvGrpSpPr/>
            <p:nvPr/>
          </p:nvGrpSpPr>
          <p:grpSpPr>
            <a:xfrm>
              <a:off x="5570297" y="4518900"/>
              <a:ext cx="231600" cy="624600"/>
              <a:chOff x="5570297" y="4518900"/>
              <a:chExt cx="231600" cy="624600"/>
            </a:xfrm>
          </p:grpSpPr>
          <p:sp>
            <p:nvSpPr>
              <p:cNvPr id="178" name="Google Shape;178;p6"/>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6"/>
            <p:cNvGrpSpPr/>
            <p:nvPr/>
          </p:nvGrpSpPr>
          <p:grpSpPr>
            <a:xfrm>
              <a:off x="5941652" y="4309200"/>
              <a:ext cx="231600" cy="834300"/>
              <a:chOff x="5941652" y="4309200"/>
              <a:chExt cx="231600" cy="834300"/>
            </a:xfrm>
          </p:grpSpPr>
          <p:sp>
            <p:nvSpPr>
              <p:cNvPr id="182" name="Google Shape;182;p6"/>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6"/>
            <p:cNvGrpSpPr/>
            <p:nvPr/>
          </p:nvGrpSpPr>
          <p:grpSpPr>
            <a:xfrm>
              <a:off x="6313006" y="4099200"/>
              <a:ext cx="231600" cy="1044300"/>
              <a:chOff x="6313006" y="4099200"/>
              <a:chExt cx="231600" cy="1044300"/>
            </a:xfrm>
          </p:grpSpPr>
          <p:sp>
            <p:nvSpPr>
              <p:cNvPr id="187" name="Google Shape;187;p6"/>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6"/>
            <p:cNvGrpSpPr/>
            <p:nvPr/>
          </p:nvGrpSpPr>
          <p:grpSpPr>
            <a:xfrm>
              <a:off x="6684361" y="4309200"/>
              <a:ext cx="231600" cy="834300"/>
              <a:chOff x="6684361" y="4309200"/>
              <a:chExt cx="231600" cy="834300"/>
            </a:xfrm>
          </p:grpSpPr>
          <p:sp>
            <p:nvSpPr>
              <p:cNvPr id="193" name="Google Shape;193;p6"/>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6"/>
            <p:cNvGrpSpPr/>
            <p:nvPr/>
          </p:nvGrpSpPr>
          <p:grpSpPr>
            <a:xfrm>
              <a:off x="7055715" y="4518900"/>
              <a:ext cx="231600" cy="624600"/>
              <a:chOff x="7055715" y="4518900"/>
              <a:chExt cx="231600" cy="624600"/>
            </a:xfrm>
          </p:grpSpPr>
          <p:sp>
            <p:nvSpPr>
              <p:cNvPr id="198" name="Google Shape;198;p6"/>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6"/>
            <p:cNvGrpSpPr/>
            <p:nvPr/>
          </p:nvGrpSpPr>
          <p:grpSpPr>
            <a:xfrm>
              <a:off x="7798424" y="4099200"/>
              <a:ext cx="231600" cy="1044300"/>
              <a:chOff x="7798424" y="4099200"/>
              <a:chExt cx="231600" cy="1044300"/>
            </a:xfrm>
          </p:grpSpPr>
          <p:sp>
            <p:nvSpPr>
              <p:cNvPr id="202" name="Google Shape;202;p6"/>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6"/>
            <p:cNvGrpSpPr/>
            <p:nvPr/>
          </p:nvGrpSpPr>
          <p:grpSpPr>
            <a:xfrm>
              <a:off x="8169779" y="4309200"/>
              <a:ext cx="231600" cy="834300"/>
              <a:chOff x="8169779" y="4309200"/>
              <a:chExt cx="231600" cy="834300"/>
            </a:xfrm>
          </p:grpSpPr>
          <p:sp>
            <p:nvSpPr>
              <p:cNvPr id="208" name="Google Shape;208;p6"/>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6"/>
            <p:cNvGrpSpPr/>
            <p:nvPr/>
          </p:nvGrpSpPr>
          <p:grpSpPr>
            <a:xfrm>
              <a:off x="7427070" y="4309200"/>
              <a:ext cx="231600" cy="834300"/>
              <a:chOff x="7427070" y="4309200"/>
              <a:chExt cx="231600" cy="834300"/>
            </a:xfrm>
          </p:grpSpPr>
          <p:sp>
            <p:nvSpPr>
              <p:cNvPr id="213" name="Google Shape;213;p6"/>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6"/>
            <p:cNvGrpSpPr/>
            <p:nvPr/>
          </p:nvGrpSpPr>
          <p:grpSpPr>
            <a:xfrm>
              <a:off x="8541133" y="4518900"/>
              <a:ext cx="231600" cy="624600"/>
              <a:chOff x="8541133" y="4518900"/>
              <a:chExt cx="231600" cy="624600"/>
            </a:xfrm>
          </p:grpSpPr>
          <p:sp>
            <p:nvSpPr>
              <p:cNvPr id="218" name="Google Shape;218;p6"/>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6"/>
            <p:cNvGrpSpPr/>
            <p:nvPr/>
          </p:nvGrpSpPr>
          <p:grpSpPr>
            <a:xfrm>
              <a:off x="8912488" y="4309200"/>
              <a:ext cx="231600" cy="834300"/>
              <a:chOff x="8912488" y="4309200"/>
              <a:chExt cx="231600" cy="834300"/>
            </a:xfrm>
          </p:grpSpPr>
          <p:sp>
            <p:nvSpPr>
              <p:cNvPr id="222" name="Google Shape;222;p6"/>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6" name="Google Shape;226;p6"/>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27" name="Google Shape;227;p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28" name="Google Shape;228;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29" name="Shape 229"/>
        <p:cNvGrpSpPr/>
        <p:nvPr/>
      </p:nvGrpSpPr>
      <p:grpSpPr>
        <a:xfrm>
          <a:off x="0" y="0"/>
          <a:ext cx="0" cy="0"/>
          <a:chOff x="0" y="0"/>
          <a:chExt cx="0" cy="0"/>
        </a:xfrm>
      </p:grpSpPr>
      <p:grpSp>
        <p:nvGrpSpPr>
          <p:cNvPr id="230" name="Google Shape;230;p7"/>
          <p:cNvGrpSpPr/>
          <p:nvPr/>
        </p:nvGrpSpPr>
        <p:grpSpPr>
          <a:xfrm>
            <a:off x="625966" y="299376"/>
            <a:ext cx="999312" cy="999312"/>
            <a:chOff x="348199" y="179450"/>
            <a:chExt cx="1116300" cy="1116300"/>
          </a:xfrm>
        </p:grpSpPr>
        <p:sp>
          <p:nvSpPr>
            <p:cNvPr id="231" name="Google Shape;231;p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4" name="Google Shape;234;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35" name="Google Shape;235;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6" name="Shape 236"/>
        <p:cNvGrpSpPr/>
        <p:nvPr/>
      </p:nvGrpSpPr>
      <p:grpSpPr>
        <a:xfrm>
          <a:off x="0" y="0"/>
          <a:ext cx="0" cy="0"/>
          <a:chOff x="0" y="0"/>
          <a:chExt cx="0" cy="0"/>
        </a:xfrm>
      </p:grpSpPr>
      <p:grpSp>
        <p:nvGrpSpPr>
          <p:cNvPr id="237" name="Google Shape;237;p8"/>
          <p:cNvGrpSpPr/>
          <p:nvPr/>
        </p:nvGrpSpPr>
        <p:grpSpPr>
          <a:xfrm>
            <a:off x="625966" y="299376"/>
            <a:ext cx="999312" cy="999312"/>
            <a:chOff x="348199" y="179450"/>
            <a:chExt cx="1116300" cy="1116300"/>
          </a:xfrm>
        </p:grpSpPr>
        <p:sp>
          <p:nvSpPr>
            <p:cNvPr id="238" name="Google Shape;238;p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1" name="Google Shape;241;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242" name="Shape 242"/>
        <p:cNvGrpSpPr/>
        <p:nvPr/>
      </p:nvGrpSpPr>
      <p:grpSpPr>
        <a:xfrm>
          <a:off x="0" y="0"/>
          <a:ext cx="0" cy="0"/>
          <a:chOff x="0" y="0"/>
          <a:chExt cx="0" cy="0"/>
        </a:xfrm>
      </p:grpSpPr>
      <p:grpSp>
        <p:nvGrpSpPr>
          <p:cNvPr id="243" name="Google Shape;243;p9"/>
          <p:cNvGrpSpPr/>
          <p:nvPr/>
        </p:nvGrpSpPr>
        <p:grpSpPr>
          <a:xfrm>
            <a:off x="6866714" y="1256"/>
            <a:ext cx="2267379" cy="2601741"/>
            <a:chOff x="6790514" y="1256"/>
            <a:chExt cx="2267379" cy="2601741"/>
          </a:xfrm>
        </p:grpSpPr>
        <p:grpSp>
          <p:nvGrpSpPr>
            <p:cNvPr id="244" name="Google Shape;244;p9"/>
            <p:cNvGrpSpPr/>
            <p:nvPr/>
          </p:nvGrpSpPr>
          <p:grpSpPr>
            <a:xfrm>
              <a:off x="7067535" y="1256"/>
              <a:ext cx="1990358" cy="1990303"/>
              <a:chOff x="7067535" y="1256"/>
              <a:chExt cx="1990358" cy="1990303"/>
            </a:xfrm>
          </p:grpSpPr>
          <p:sp>
            <p:nvSpPr>
              <p:cNvPr id="245" name="Google Shape;245;p9"/>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
              <p:cNvSpPr/>
              <p:nvPr/>
            </p:nvSpPr>
            <p:spPr>
              <a:xfrm rot="-8649154">
                <a:off x="7349891" y="283705"/>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9"/>
            <p:cNvGrpSpPr/>
            <p:nvPr/>
          </p:nvGrpSpPr>
          <p:grpSpPr>
            <a:xfrm>
              <a:off x="8207126" y="1807997"/>
              <a:ext cx="795000" cy="795000"/>
              <a:chOff x="8207126" y="1807997"/>
              <a:chExt cx="795000" cy="795000"/>
            </a:xfrm>
          </p:grpSpPr>
          <p:sp>
            <p:nvSpPr>
              <p:cNvPr id="249" name="Google Shape;249;p9"/>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9"/>
            <p:cNvGrpSpPr/>
            <p:nvPr/>
          </p:nvGrpSpPr>
          <p:grpSpPr>
            <a:xfrm>
              <a:off x="6790514" y="118857"/>
              <a:ext cx="548700" cy="548700"/>
              <a:chOff x="6790514" y="118857"/>
              <a:chExt cx="548700" cy="548700"/>
            </a:xfrm>
          </p:grpSpPr>
          <p:sp>
            <p:nvSpPr>
              <p:cNvPr id="253" name="Google Shape;253;p9"/>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5" name="Google Shape;255;p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6" name="Google Shape;256;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57" name="Shape 257"/>
        <p:cNvGrpSpPr/>
        <p:nvPr/>
      </p:nvGrpSpPr>
      <p:grpSpPr>
        <a:xfrm>
          <a:off x="0" y="0"/>
          <a:ext cx="0" cy="0"/>
          <a:chOff x="0" y="0"/>
          <a:chExt cx="0" cy="0"/>
        </a:xfrm>
      </p:grpSpPr>
      <p:grpSp>
        <p:nvGrpSpPr>
          <p:cNvPr id="258" name="Google Shape;258;p10"/>
          <p:cNvGrpSpPr/>
          <p:nvPr/>
        </p:nvGrpSpPr>
        <p:grpSpPr>
          <a:xfrm>
            <a:off x="625966" y="299376"/>
            <a:ext cx="999312" cy="999312"/>
            <a:chOff x="348199" y="179450"/>
            <a:chExt cx="1116300" cy="1116300"/>
          </a:xfrm>
        </p:grpSpPr>
        <p:sp>
          <p:nvSpPr>
            <p:cNvPr id="259" name="Google Shape;259;p1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1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2" name="Google Shape;262;p1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3" name="Google Shape;263;p1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64" name="Google Shape;264;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comments" Target="../comments/commen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comments" Target="../comments/commen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github.com/mLavacca/PTT/blob/master/tools/polylatperc.py"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891353" y="1315458"/>
            <a:ext cx="5361300" cy="144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it"/>
              <a:t>PTT - Polycube Tracing Toolkit</a:t>
            </a:r>
            <a:endParaRPr/>
          </a:p>
        </p:txBody>
      </p:sp>
      <p:sp>
        <p:nvSpPr>
          <p:cNvPr id="278" name="Google Shape;278;p13"/>
          <p:cNvSpPr txBox="1"/>
          <p:nvPr>
            <p:ph idx="1" type="subTitle"/>
          </p:nvPr>
        </p:nvSpPr>
        <p:spPr>
          <a:xfrm>
            <a:off x="1891350" y="2763542"/>
            <a:ext cx="5361300" cy="10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it" sz="2400"/>
              <a:t>eBPF-based tools for polycube services analysis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Tools summary</a:t>
            </a:r>
            <a:endParaRPr/>
          </a:p>
        </p:txBody>
      </p:sp>
      <p:sp>
        <p:nvSpPr>
          <p:cNvPr id="333" name="Google Shape;333;p22"/>
          <p:cNvSpPr txBox="1"/>
          <p:nvPr>
            <p:ph idx="1" type="body"/>
          </p:nvPr>
        </p:nvSpPr>
        <p:spPr>
          <a:xfrm>
            <a:off x="684200" y="1425300"/>
            <a:ext cx="6820200" cy="27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24292E"/>
                </a:solidFill>
                <a:highlight>
                  <a:schemeClr val="lt1"/>
                </a:highlight>
              </a:rPr>
              <a:t>PTT provides three different tools:</a:t>
            </a:r>
            <a:endParaRPr>
              <a:solidFill>
                <a:srgbClr val="24292E"/>
              </a:solidFill>
              <a:highlight>
                <a:schemeClr val="lt1"/>
              </a:highlight>
            </a:endParaRPr>
          </a:p>
          <a:p>
            <a:pPr indent="0" lvl="0" marL="0" rtl="0" algn="l">
              <a:spcBef>
                <a:spcPts val="0"/>
              </a:spcBef>
              <a:spcAft>
                <a:spcPts val="0"/>
              </a:spcAft>
              <a:buNone/>
            </a:pPr>
            <a:r>
              <a:t/>
            </a:r>
            <a:endParaRPr>
              <a:solidFill>
                <a:srgbClr val="24292E"/>
              </a:solidFill>
              <a:highlight>
                <a:schemeClr val="lt1"/>
              </a:highlight>
            </a:endParaRPr>
          </a:p>
          <a:p>
            <a:pPr indent="-311150" lvl="0" marL="457200" rtl="0" algn="l">
              <a:spcBef>
                <a:spcPts val="0"/>
              </a:spcBef>
              <a:spcAft>
                <a:spcPts val="0"/>
              </a:spcAft>
              <a:buClr>
                <a:srgbClr val="000000"/>
              </a:buClr>
              <a:buSzPts val="1300"/>
              <a:buChar char="●"/>
            </a:pPr>
            <a:r>
              <a:rPr b="1" lang="it">
                <a:solidFill>
                  <a:srgbClr val="24292E"/>
                </a:solidFill>
                <a:highlight>
                  <a:schemeClr val="lt1"/>
                </a:highlight>
              </a:rPr>
              <a:t>polycount.py</a:t>
            </a:r>
            <a:r>
              <a:rPr lang="it">
                <a:solidFill>
                  <a:srgbClr val="24292E"/>
                </a:solidFill>
                <a:highlight>
                  <a:schemeClr val="lt1"/>
                </a:highlight>
              </a:rPr>
              <a:t>: allows to monitor which kernel functions an eBPF program calls and the amount of calls for each of them;</a:t>
            </a:r>
            <a:endParaRPr>
              <a:solidFill>
                <a:srgbClr val="24292E"/>
              </a:solidFill>
              <a:highlight>
                <a:schemeClr val="lt1"/>
              </a:highlight>
            </a:endParaRPr>
          </a:p>
          <a:p>
            <a:pPr indent="-311150" lvl="0" marL="457200" rtl="0" algn="l">
              <a:spcBef>
                <a:spcPts val="0"/>
              </a:spcBef>
              <a:spcAft>
                <a:spcPts val="0"/>
              </a:spcAft>
              <a:buClr>
                <a:srgbClr val="24292E"/>
              </a:buClr>
              <a:buSzPts val="1300"/>
              <a:buChar char="●"/>
            </a:pPr>
            <a:r>
              <a:rPr b="1" lang="it">
                <a:solidFill>
                  <a:srgbClr val="24292E"/>
                </a:solidFill>
                <a:highlight>
                  <a:schemeClr val="lt1"/>
                </a:highlight>
              </a:rPr>
              <a:t>polylat.py: </a:t>
            </a:r>
            <a:r>
              <a:rPr lang="it">
                <a:solidFill>
                  <a:srgbClr val="24292E"/>
                </a:solidFill>
                <a:highlight>
                  <a:srgbClr val="FFFFFF"/>
                </a:highlight>
              </a:rPr>
              <a:t>measures the count and the latency of eBPF monitored functions; as result it gives a brief summary and a histograms for each monitored function showing the latency distribution in logarithmic scale (the computation of the latency can be not so precise)</a:t>
            </a:r>
            <a:endParaRPr>
              <a:solidFill>
                <a:srgbClr val="24292E"/>
              </a:solidFill>
              <a:highlight>
                <a:schemeClr val="lt1"/>
              </a:highlight>
            </a:endParaRPr>
          </a:p>
          <a:p>
            <a:pPr indent="-311150" lvl="0" marL="457200" rtl="0" algn="l">
              <a:spcBef>
                <a:spcPts val="0"/>
              </a:spcBef>
              <a:spcAft>
                <a:spcPts val="0"/>
              </a:spcAft>
              <a:buClr>
                <a:srgbClr val="24292E"/>
              </a:buClr>
              <a:buSzPts val="1300"/>
              <a:buChar char="●"/>
            </a:pPr>
            <a:r>
              <a:rPr b="1" lang="it">
                <a:solidFill>
                  <a:srgbClr val="24292E"/>
                </a:solidFill>
                <a:highlight>
                  <a:schemeClr val="lt1"/>
                </a:highlight>
              </a:rPr>
              <a:t>polylatperc.py</a:t>
            </a:r>
            <a:r>
              <a:rPr lang="it">
                <a:solidFill>
                  <a:srgbClr val="24292E"/>
                </a:solidFill>
                <a:highlight>
                  <a:schemeClr val="lt1"/>
                </a:highlight>
              </a:rPr>
              <a:t>: </a:t>
            </a:r>
            <a:r>
              <a:rPr lang="it">
                <a:solidFill>
                  <a:srgbClr val="24292E"/>
                </a:solidFill>
                <a:highlight>
                  <a:srgbClr val="FFFFFF"/>
                </a:highlight>
              </a:rPr>
              <a:t> measures the count and the latency of monitored functions inside eBPF service in a very precise way and gives the occurrency percentage relating to the total amount of eBPF program calls.</a:t>
            </a:r>
            <a:endParaRPr>
              <a:solidFill>
                <a:srgbClr val="24292E"/>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it"/>
              <a:t>Polycount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Features</a:t>
            </a:r>
            <a:endParaRPr/>
          </a:p>
        </p:txBody>
      </p:sp>
      <p:sp>
        <p:nvSpPr>
          <p:cNvPr id="344" name="Google Shape;344;p24"/>
          <p:cNvSpPr txBox="1"/>
          <p:nvPr>
            <p:ph idx="1" type="body"/>
          </p:nvPr>
        </p:nvSpPr>
        <p:spPr>
          <a:xfrm>
            <a:off x="399025" y="1234100"/>
            <a:ext cx="5239200" cy="3516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24292E"/>
              </a:buClr>
              <a:buSzPts val="1300"/>
              <a:buChar char="●"/>
            </a:pPr>
            <a:r>
              <a:rPr lang="it">
                <a:solidFill>
                  <a:srgbClr val="24292E"/>
                </a:solidFill>
                <a:highlight>
                  <a:schemeClr val="lt1"/>
                </a:highlight>
              </a:rPr>
              <a:t>polycount.py </a:t>
            </a:r>
            <a:r>
              <a:rPr lang="it">
                <a:solidFill>
                  <a:srgbClr val="24292E"/>
                </a:solidFill>
                <a:highlight>
                  <a:schemeClr val="lt1"/>
                </a:highlight>
              </a:rPr>
              <a:t>allows the developer to monitor which kernel functions his program calls and the amount of calls for each of them.</a:t>
            </a:r>
            <a:endParaRPr>
              <a:solidFill>
                <a:srgbClr val="24292E"/>
              </a:solidFill>
              <a:highlight>
                <a:srgbClr val="FFFFFF"/>
              </a:highlight>
            </a:endParaRPr>
          </a:p>
          <a:p>
            <a:pPr indent="-311150" lvl="0" marL="457200" rtl="0" algn="l">
              <a:lnSpc>
                <a:spcPct val="115000"/>
              </a:lnSpc>
              <a:spcBef>
                <a:spcPts val="0"/>
              </a:spcBef>
              <a:spcAft>
                <a:spcPts val="0"/>
              </a:spcAft>
              <a:buClr>
                <a:srgbClr val="24292E"/>
              </a:buClr>
              <a:buSzPts val="1300"/>
              <a:buChar char="●"/>
            </a:pPr>
            <a:r>
              <a:rPr lang="it">
                <a:solidFill>
                  <a:srgbClr val="24292E"/>
                </a:solidFill>
              </a:rPr>
              <a:t>In order to tell the tool which kernel functions to monitor there are two different data structures to customize:</a:t>
            </a:r>
            <a:endParaRPr>
              <a:solidFill>
                <a:srgbClr val="24292E"/>
              </a:solidFill>
            </a:endParaRPr>
          </a:p>
          <a:p>
            <a:pPr indent="-311150" lvl="1" marL="914400" rtl="0" algn="l">
              <a:lnSpc>
                <a:spcPct val="115000"/>
              </a:lnSpc>
              <a:spcBef>
                <a:spcPts val="0"/>
              </a:spcBef>
              <a:spcAft>
                <a:spcPts val="0"/>
              </a:spcAft>
              <a:buClr>
                <a:srgbClr val="24292E"/>
              </a:buClr>
              <a:buSzPts val="1300"/>
              <a:buChar char="○"/>
            </a:pPr>
            <a:r>
              <a:rPr lang="it" sz="1300">
                <a:solidFill>
                  <a:srgbClr val="24292E"/>
                </a:solidFill>
              </a:rPr>
              <a:t>whitelist: by modifying this list according to the python regex syntax it is possible to tell the program whether to add a single function or a set of them to the analysis context;</a:t>
            </a:r>
            <a:endParaRPr sz="1300">
              <a:solidFill>
                <a:srgbClr val="24292E"/>
              </a:solidFill>
            </a:endParaRPr>
          </a:p>
          <a:p>
            <a:pPr indent="-311150" lvl="1" marL="914400" rtl="0" algn="l">
              <a:lnSpc>
                <a:spcPct val="115000"/>
              </a:lnSpc>
              <a:spcBef>
                <a:spcPts val="0"/>
              </a:spcBef>
              <a:spcAft>
                <a:spcPts val="0"/>
              </a:spcAft>
              <a:buClr>
                <a:srgbClr val="24292E"/>
              </a:buClr>
              <a:buSzPts val="1300"/>
              <a:buChar char="○"/>
            </a:pPr>
            <a:r>
              <a:rPr lang="it" sz="1300">
                <a:solidFill>
                  <a:srgbClr val="24292E"/>
                </a:solidFill>
              </a:rPr>
              <a:t>blacklist: for removing a single function or a set of them from the analysis context.</a:t>
            </a:r>
            <a:endParaRPr sz="1300">
              <a:solidFill>
                <a:srgbClr val="24292E"/>
              </a:solidFill>
            </a:endParaRPr>
          </a:p>
          <a:p>
            <a:pPr indent="0" lvl="0" marL="0" rtl="0" algn="l">
              <a:lnSpc>
                <a:spcPct val="115000"/>
              </a:lnSpc>
              <a:spcBef>
                <a:spcPts val="0"/>
              </a:spcBef>
              <a:spcAft>
                <a:spcPts val="0"/>
              </a:spcAft>
              <a:buNone/>
            </a:pPr>
            <a:r>
              <a:rPr lang="it">
                <a:solidFill>
                  <a:srgbClr val="24292E"/>
                </a:solidFill>
                <a:highlight>
                  <a:srgbClr val="FFFFFF"/>
                </a:highlight>
              </a:rPr>
              <a:t>For customizing these two data structures it is necessary to give the tool an input file (by using the -i option) which must contain all the whitelisted functions, a blank row and then all the blacklisted functions. There is a default file (~/PTT/polycount_functions.conf) that can be edited to customize the tracing.</a:t>
            </a:r>
            <a:endParaRPr>
              <a:solidFill>
                <a:srgbClr val="24292E"/>
              </a:solidFill>
            </a:endParaRPr>
          </a:p>
        </p:txBody>
      </p:sp>
      <p:pic>
        <p:nvPicPr>
          <p:cNvPr id="345" name="Google Shape;345;p24"/>
          <p:cNvPicPr preferRelativeResize="0"/>
          <p:nvPr/>
        </p:nvPicPr>
        <p:blipFill>
          <a:blip r:embed="rId4">
            <a:alphaModFix/>
          </a:blip>
          <a:stretch>
            <a:fillRect/>
          </a:stretch>
        </p:blipFill>
        <p:spPr>
          <a:xfrm>
            <a:off x="5638222" y="2125525"/>
            <a:ext cx="3311350" cy="173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Google Shape;350;p25"/>
          <p:cNvPicPr preferRelativeResize="0"/>
          <p:nvPr/>
        </p:nvPicPr>
        <p:blipFill rotWithShape="1">
          <a:blip r:embed="rId4">
            <a:alphaModFix/>
          </a:blip>
          <a:srcRect b="0" l="0" r="0" t="0"/>
          <a:stretch/>
        </p:blipFill>
        <p:spPr>
          <a:xfrm>
            <a:off x="1553925" y="1223700"/>
            <a:ext cx="6361649" cy="3594400"/>
          </a:xfrm>
          <a:prstGeom prst="rect">
            <a:avLst/>
          </a:prstGeom>
          <a:noFill/>
          <a:ln>
            <a:noFill/>
          </a:ln>
        </p:spPr>
      </p:pic>
      <p:sp>
        <p:nvSpPr>
          <p:cNvPr id="351" name="Google Shape;351;p25"/>
          <p:cNvSpPr txBox="1"/>
          <p:nvPr/>
        </p:nvSpPr>
        <p:spPr>
          <a:xfrm>
            <a:off x="1553925" y="216600"/>
            <a:ext cx="70602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By giving the tool the following filters:</a:t>
            </a:r>
            <a:endParaRPr/>
          </a:p>
          <a:p>
            <a:pPr indent="-317500" lvl="0" marL="457200" rtl="0" algn="l">
              <a:spcBef>
                <a:spcPts val="0"/>
              </a:spcBef>
              <a:spcAft>
                <a:spcPts val="0"/>
              </a:spcAft>
              <a:buSzPts val="1400"/>
              <a:buChar char="●"/>
            </a:pPr>
            <a:r>
              <a:rPr lang="it"/>
              <a:t>whitelist: “.*bpf.*”, “.*_map_update.*”, “__htab_map_lookup_elem”</a:t>
            </a:r>
            <a:endParaRPr/>
          </a:p>
          <a:p>
            <a:pPr indent="-317500" lvl="0" marL="457200" rtl="0" algn="l">
              <a:spcBef>
                <a:spcPts val="0"/>
              </a:spcBef>
              <a:spcAft>
                <a:spcPts val="0"/>
              </a:spcAft>
              <a:buSzPts val="1400"/>
              <a:buChar char="●"/>
            </a:pPr>
            <a:r>
              <a:rPr lang="it"/>
              <a:t>blacklist: “.*[0-9]+.*”</a:t>
            </a:r>
            <a:endParaRPr/>
          </a:p>
          <a:p>
            <a:pPr indent="0" lvl="0" marL="0" rtl="0" algn="l">
              <a:spcBef>
                <a:spcPts val="0"/>
              </a:spcBef>
              <a:spcAft>
                <a:spcPts val="0"/>
              </a:spcAft>
              <a:buNone/>
            </a:pPr>
            <a:r>
              <a:rPr lang="it"/>
              <a:t>The output of the tool is the following (it has been reduced for sake of brevity)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it"/>
              <a:t>Polylat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Features</a:t>
            </a:r>
            <a:endParaRPr/>
          </a:p>
        </p:txBody>
      </p:sp>
      <p:sp>
        <p:nvSpPr>
          <p:cNvPr id="362" name="Google Shape;362;p27"/>
          <p:cNvSpPr txBox="1"/>
          <p:nvPr>
            <p:ph idx="1" type="body"/>
          </p:nvPr>
        </p:nvSpPr>
        <p:spPr>
          <a:xfrm>
            <a:off x="434400" y="1289025"/>
            <a:ext cx="4557000" cy="3631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it" sz="1200">
                <a:solidFill>
                  <a:srgbClr val="24292E"/>
                </a:solidFill>
                <a:latin typeface="Arial"/>
                <a:ea typeface="Arial"/>
                <a:cs typeface="Arial"/>
                <a:sym typeface="Arial"/>
              </a:rPr>
              <a:t>The polylat.py tool allows the developer of a polycube service to monitor which kernel functions his program calls and to get some information about the latency time for each of them. The output of this tool is composed by two parts:</a:t>
            </a:r>
            <a:endParaRPr sz="1200">
              <a:solidFill>
                <a:srgbClr val="24292E"/>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it" sz="1200">
                <a:solidFill>
                  <a:srgbClr val="24292E"/>
                </a:solidFill>
                <a:latin typeface="Arial"/>
                <a:ea typeface="Arial"/>
                <a:cs typeface="Arial"/>
                <a:sym typeface="Arial"/>
              </a:rPr>
              <a:t>brief summary containing the amount of calls, the latency and the percentage over total time taken by all the traced functions;</a:t>
            </a:r>
            <a:endParaRPr sz="1200">
              <a:solidFill>
                <a:srgbClr val="24292E"/>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it" sz="1200">
                <a:solidFill>
                  <a:srgbClr val="24292E"/>
                </a:solidFill>
                <a:latin typeface="Arial"/>
                <a:ea typeface="Arial"/>
                <a:cs typeface="Arial"/>
                <a:sym typeface="Arial"/>
              </a:rPr>
              <a:t>set of histograms showing the latency distribution for each monitored function in a logarithmic scale.</a:t>
            </a:r>
            <a:endParaRPr b="1" sz="165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it" sz="1200">
                <a:solidFill>
                  <a:srgbClr val="24292E"/>
                </a:solidFill>
                <a:latin typeface="Arial"/>
                <a:ea typeface="Arial"/>
                <a:cs typeface="Arial"/>
                <a:sym typeface="Arial"/>
              </a:rPr>
              <a:t>The statistics obtained from this tool are inaccurate, they are useful for monitoring the distribution of values (thanks to the histograms) and the relation between the called functions inside the eBPF program. For having an accurate value of the functions latencies (without the histogram feature), please use the polylatperc.py tool.</a:t>
            </a:r>
            <a:endParaRPr sz="1200">
              <a:solidFill>
                <a:srgbClr val="24292E"/>
              </a:solidFill>
              <a:latin typeface="Arial"/>
              <a:ea typeface="Arial"/>
              <a:cs typeface="Arial"/>
              <a:sym typeface="Arial"/>
            </a:endParaRPr>
          </a:p>
          <a:p>
            <a:pPr indent="0" lvl="0" marL="457200" rtl="0" algn="l">
              <a:lnSpc>
                <a:spcPct val="115000"/>
              </a:lnSpc>
              <a:spcBef>
                <a:spcPts val="1200"/>
              </a:spcBef>
              <a:spcAft>
                <a:spcPts val="0"/>
              </a:spcAft>
              <a:buNone/>
            </a:pPr>
            <a:r>
              <a:t/>
            </a:r>
            <a:endParaRPr>
              <a:solidFill>
                <a:srgbClr val="24292E"/>
              </a:solidFill>
              <a:highlight>
                <a:srgbClr val="FFFFFF"/>
              </a:highlight>
            </a:endParaRPr>
          </a:p>
        </p:txBody>
      </p:sp>
      <p:pic>
        <p:nvPicPr>
          <p:cNvPr id="363" name="Google Shape;363;p27"/>
          <p:cNvPicPr preferRelativeResize="0"/>
          <p:nvPr/>
        </p:nvPicPr>
        <p:blipFill rotWithShape="1">
          <a:blip r:embed="rId4">
            <a:alphaModFix/>
          </a:blip>
          <a:srcRect b="0" l="0" r="0" t="0"/>
          <a:stretch/>
        </p:blipFill>
        <p:spPr>
          <a:xfrm>
            <a:off x="4919525" y="1289025"/>
            <a:ext cx="4093725" cy="345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Google Shape;368;p28"/>
          <p:cNvPicPr preferRelativeResize="0"/>
          <p:nvPr/>
        </p:nvPicPr>
        <p:blipFill rotWithShape="1">
          <a:blip r:embed="rId3">
            <a:alphaModFix/>
          </a:blip>
          <a:srcRect b="0" l="0" r="0" t="0"/>
          <a:stretch/>
        </p:blipFill>
        <p:spPr>
          <a:xfrm>
            <a:off x="1225900" y="825725"/>
            <a:ext cx="7462525" cy="349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it"/>
              <a:t>Polylatperc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Features</a:t>
            </a:r>
            <a:endParaRPr/>
          </a:p>
        </p:txBody>
      </p:sp>
      <p:sp>
        <p:nvSpPr>
          <p:cNvPr id="379" name="Google Shape;379;p30"/>
          <p:cNvSpPr txBox="1"/>
          <p:nvPr>
            <p:ph idx="1" type="body"/>
          </p:nvPr>
        </p:nvSpPr>
        <p:spPr>
          <a:xfrm>
            <a:off x="424000" y="1597875"/>
            <a:ext cx="4546200" cy="3187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300"/>
              </a:spcBef>
              <a:spcAft>
                <a:spcPts val="0"/>
              </a:spcAft>
              <a:buClr>
                <a:srgbClr val="24292E"/>
              </a:buClr>
              <a:buSzPts val="1300"/>
              <a:buChar char="●"/>
            </a:pPr>
            <a:r>
              <a:rPr lang="it" sz="1200">
                <a:solidFill>
                  <a:srgbClr val="24292E"/>
                </a:solidFill>
                <a:highlight>
                  <a:srgbClr val="FFFFFF"/>
                </a:highlight>
                <a:latin typeface="Arial"/>
                <a:ea typeface="Arial"/>
                <a:cs typeface="Arial"/>
                <a:sym typeface="Arial"/>
              </a:rPr>
              <a:t>The </a:t>
            </a:r>
            <a:r>
              <a:rPr lang="it" sz="1200" u="sng">
                <a:solidFill>
                  <a:srgbClr val="0366D6"/>
                </a:solidFill>
                <a:highlight>
                  <a:srgbClr val="FFFFFF"/>
                </a:highlight>
                <a:latin typeface="Arial"/>
                <a:ea typeface="Arial"/>
                <a:cs typeface="Arial"/>
                <a:sym typeface="Arial"/>
                <a:hlinkClick r:id="rId3"/>
              </a:rPr>
              <a:t>polylatperc.py</a:t>
            </a:r>
            <a:r>
              <a:rPr lang="it" sz="1200">
                <a:solidFill>
                  <a:srgbClr val="24292E"/>
                </a:solidFill>
                <a:highlight>
                  <a:srgbClr val="FFFFFF"/>
                </a:highlight>
                <a:latin typeface="Arial"/>
                <a:ea typeface="Arial"/>
                <a:cs typeface="Arial"/>
                <a:sym typeface="Arial"/>
              </a:rPr>
              <a:t> tool allows the developer of a polycube service to monitor which kernel functions his program calls and the amount for each of them; in addition to this, it allows to know the total time spent by each kernel function, the average latency and the spent percentage over the total time of the eBPF program that is being monitored. All the latencies computed by this tool are very accurate, thanks to the two phases analysis (tuning and tracing) that allows to cancel the overhead intrinsic in the tracing operations.</a:t>
            </a:r>
            <a:endParaRPr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300"/>
              </a:spcBef>
              <a:spcAft>
                <a:spcPts val="0"/>
              </a:spcAft>
              <a:buClr>
                <a:srgbClr val="24292E"/>
              </a:buClr>
              <a:buSzPts val="1200"/>
              <a:buFont typeface="Arial"/>
              <a:buChar char="●"/>
            </a:pPr>
            <a:r>
              <a:rPr lang="it" sz="1200">
                <a:solidFill>
                  <a:srgbClr val="24292E"/>
                </a:solidFill>
                <a:highlight>
                  <a:srgbClr val="FFFFFF"/>
                </a:highlight>
                <a:latin typeface="Arial"/>
                <a:ea typeface="Arial"/>
                <a:cs typeface="Arial"/>
                <a:sym typeface="Arial"/>
              </a:rPr>
              <a:t>The tool functionality is splitted into two different phases: </a:t>
            </a:r>
            <a:r>
              <a:rPr i="1" lang="it" sz="1200">
                <a:solidFill>
                  <a:srgbClr val="24292E"/>
                </a:solidFill>
                <a:highlight>
                  <a:srgbClr val="FFFFFF"/>
                </a:highlight>
                <a:latin typeface="Arial"/>
                <a:ea typeface="Arial"/>
                <a:cs typeface="Arial"/>
                <a:sym typeface="Arial"/>
              </a:rPr>
              <a:t>tuning</a:t>
            </a:r>
            <a:r>
              <a:rPr lang="it" sz="1200">
                <a:solidFill>
                  <a:srgbClr val="24292E"/>
                </a:solidFill>
                <a:highlight>
                  <a:srgbClr val="FFFFFF"/>
                </a:highlight>
                <a:latin typeface="Arial"/>
                <a:ea typeface="Arial"/>
                <a:cs typeface="Arial"/>
                <a:sym typeface="Arial"/>
              </a:rPr>
              <a:t> and </a:t>
            </a:r>
            <a:r>
              <a:rPr i="1" lang="it" sz="1200">
                <a:solidFill>
                  <a:srgbClr val="24292E"/>
                </a:solidFill>
                <a:highlight>
                  <a:srgbClr val="FFFFFF"/>
                </a:highlight>
                <a:latin typeface="Arial"/>
                <a:ea typeface="Arial"/>
                <a:cs typeface="Arial"/>
                <a:sym typeface="Arial"/>
              </a:rPr>
              <a:t>tracing</a:t>
            </a:r>
            <a:r>
              <a:rPr lang="it" sz="1200">
                <a:solidFill>
                  <a:srgbClr val="24292E"/>
                </a:solidFill>
                <a:highlight>
                  <a:srgbClr val="FFFFFF"/>
                </a:highlight>
                <a:latin typeface="Arial"/>
                <a:ea typeface="Arial"/>
                <a:cs typeface="Arial"/>
                <a:sym typeface="Arial"/>
              </a:rPr>
              <a:t> (see later).</a:t>
            </a:r>
            <a:endParaRPr sz="1200">
              <a:solidFill>
                <a:srgbClr val="24292E"/>
              </a:solidFill>
              <a:highlight>
                <a:srgbClr val="FFFFFF"/>
              </a:highlight>
              <a:latin typeface="Arial"/>
              <a:ea typeface="Arial"/>
              <a:cs typeface="Arial"/>
              <a:sym typeface="Arial"/>
            </a:endParaRPr>
          </a:p>
        </p:txBody>
      </p:sp>
      <p:pic>
        <p:nvPicPr>
          <p:cNvPr id="380" name="Google Shape;380;p30"/>
          <p:cNvPicPr preferRelativeResize="0"/>
          <p:nvPr/>
        </p:nvPicPr>
        <p:blipFill>
          <a:blip r:embed="rId4">
            <a:alphaModFix/>
          </a:blip>
          <a:stretch>
            <a:fillRect/>
          </a:stretch>
        </p:blipFill>
        <p:spPr>
          <a:xfrm>
            <a:off x="5122600" y="1750275"/>
            <a:ext cx="3629025" cy="206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Phase 1: tune</a:t>
            </a:r>
            <a:endParaRPr/>
          </a:p>
        </p:txBody>
      </p:sp>
      <p:pic>
        <p:nvPicPr>
          <p:cNvPr id="386" name="Google Shape;386;p31"/>
          <p:cNvPicPr preferRelativeResize="0"/>
          <p:nvPr/>
        </p:nvPicPr>
        <p:blipFill>
          <a:blip r:embed="rId3">
            <a:alphaModFix/>
          </a:blip>
          <a:stretch>
            <a:fillRect/>
          </a:stretch>
        </p:blipFill>
        <p:spPr>
          <a:xfrm>
            <a:off x="5441438" y="2242113"/>
            <a:ext cx="3590925" cy="1609725"/>
          </a:xfrm>
          <a:prstGeom prst="rect">
            <a:avLst/>
          </a:prstGeom>
          <a:noFill/>
          <a:ln>
            <a:noFill/>
          </a:ln>
        </p:spPr>
      </p:pic>
      <p:sp>
        <p:nvSpPr>
          <p:cNvPr id="387" name="Google Shape;387;p31"/>
          <p:cNvSpPr txBox="1"/>
          <p:nvPr>
            <p:ph idx="1" type="body"/>
          </p:nvPr>
        </p:nvSpPr>
        <p:spPr>
          <a:xfrm>
            <a:off x="369650" y="1978775"/>
            <a:ext cx="4301100" cy="2541600"/>
          </a:xfrm>
          <a:prstGeom prst="rect">
            <a:avLst/>
          </a:prstGeom>
        </p:spPr>
        <p:txBody>
          <a:bodyPr anchorCtr="0" anchor="t" bIns="91425" lIns="91425" spcFirstLastPara="1" rIns="91425" wrap="square" tIns="91425">
            <a:noAutofit/>
          </a:bodyPr>
          <a:lstStyle/>
          <a:p>
            <a:pPr indent="-311150" lvl="0" marL="457200" rtl="0" algn="l">
              <a:spcBef>
                <a:spcPts val="300"/>
              </a:spcBef>
              <a:spcAft>
                <a:spcPts val="0"/>
              </a:spcAft>
              <a:buSzPts val="1300"/>
              <a:buChar char="●"/>
            </a:pPr>
            <a:r>
              <a:rPr lang="it" sz="1200">
                <a:solidFill>
                  <a:srgbClr val="24292E"/>
                </a:solidFill>
                <a:highlight>
                  <a:srgbClr val="FFFFFF"/>
                </a:highlight>
                <a:latin typeface="Arial"/>
                <a:ea typeface="Arial"/>
                <a:cs typeface="Arial"/>
                <a:sym typeface="Arial"/>
              </a:rPr>
              <a:t>the tool asks the developer to launch a simplebridge service in polycube and to make it work by using some traffic generator (e.g., iperf3); the true latency of the three main functions used by the tool are computed and used later (in the trace phase) for ensuring a very accurate measure of the functions latency.</a:t>
            </a:r>
            <a:endParaRPr sz="1200">
              <a:solidFill>
                <a:srgbClr val="24292E"/>
              </a:solidFill>
              <a:highlight>
                <a:srgbClr val="FFFFFF"/>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Char char="●"/>
            </a:pPr>
            <a:r>
              <a:rPr lang="it" sz="1200">
                <a:solidFill>
                  <a:srgbClr val="24292E"/>
                </a:solidFill>
                <a:highlight>
                  <a:srgbClr val="FFFFFF"/>
                </a:highlight>
                <a:latin typeface="Arial"/>
                <a:ea typeface="Arial"/>
                <a:cs typeface="Arial"/>
                <a:sym typeface="Arial"/>
              </a:rPr>
              <a:t>The computed latencies are stored in ~/.config/PTT/tuning.conf</a:t>
            </a:r>
            <a:endParaRPr sz="1200">
              <a:solidFill>
                <a:srgbClr val="24292E"/>
              </a:solidFill>
              <a:highlight>
                <a:srgbClr val="FFFFFF"/>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Char char="●"/>
            </a:pPr>
            <a:r>
              <a:rPr lang="it" sz="1200">
                <a:solidFill>
                  <a:srgbClr val="24292E"/>
                </a:solidFill>
                <a:highlight>
                  <a:srgbClr val="FFFFFF"/>
                </a:highlight>
                <a:latin typeface="Arial"/>
                <a:ea typeface="Arial"/>
                <a:cs typeface="Arial"/>
                <a:sym typeface="Arial"/>
              </a:rPr>
              <a:t>Tuning phase is necessary in order to face the accuracy problem, described later.</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287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it"/>
              <a:t>Introduction to tracing in eBPF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Phase 2: trace</a:t>
            </a:r>
            <a:endParaRPr/>
          </a:p>
        </p:txBody>
      </p:sp>
      <p:sp>
        <p:nvSpPr>
          <p:cNvPr id="393" name="Google Shape;393;p32"/>
          <p:cNvSpPr txBox="1"/>
          <p:nvPr>
            <p:ph idx="1" type="body"/>
          </p:nvPr>
        </p:nvSpPr>
        <p:spPr>
          <a:xfrm>
            <a:off x="369650" y="1978775"/>
            <a:ext cx="4301100" cy="2541600"/>
          </a:xfrm>
          <a:prstGeom prst="rect">
            <a:avLst/>
          </a:prstGeom>
        </p:spPr>
        <p:txBody>
          <a:bodyPr anchorCtr="0" anchor="t" bIns="91425" lIns="91425" spcFirstLastPara="1" rIns="91425" wrap="square" tIns="91425">
            <a:noAutofit/>
          </a:bodyPr>
          <a:lstStyle/>
          <a:p>
            <a:pPr indent="-311150" lvl="0" marL="457200" rtl="0" algn="l">
              <a:spcBef>
                <a:spcPts val="300"/>
              </a:spcBef>
              <a:spcAft>
                <a:spcPts val="0"/>
              </a:spcAft>
              <a:buSzPts val="1300"/>
              <a:buChar char="●"/>
            </a:pPr>
            <a:r>
              <a:rPr lang="it" sz="1200">
                <a:solidFill>
                  <a:srgbClr val="24292E"/>
                </a:solidFill>
                <a:highlight>
                  <a:srgbClr val="FFFFFF"/>
                </a:highlight>
                <a:latin typeface="Arial"/>
                <a:ea typeface="Arial"/>
                <a:cs typeface="Arial"/>
                <a:sym typeface="Arial"/>
              </a:rPr>
              <a:t>There are two different working modes: </a:t>
            </a:r>
            <a:r>
              <a:rPr i="1" lang="it" sz="1200">
                <a:solidFill>
                  <a:srgbClr val="24292E"/>
                </a:solidFill>
                <a:highlight>
                  <a:srgbClr val="FFFFFF"/>
                </a:highlight>
                <a:latin typeface="Arial"/>
                <a:ea typeface="Arial"/>
                <a:cs typeface="Arial"/>
                <a:sym typeface="Arial"/>
              </a:rPr>
              <a:t>eBPF</a:t>
            </a:r>
            <a:r>
              <a:rPr lang="it" sz="1200">
                <a:solidFill>
                  <a:srgbClr val="24292E"/>
                </a:solidFill>
                <a:highlight>
                  <a:srgbClr val="FFFFFF"/>
                </a:highlight>
                <a:latin typeface="Arial"/>
                <a:ea typeface="Arial"/>
                <a:cs typeface="Arial"/>
                <a:sym typeface="Arial"/>
              </a:rPr>
              <a:t> (by default) and </a:t>
            </a:r>
            <a:r>
              <a:rPr i="1" lang="it" sz="1200">
                <a:solidFill>
                  <a:srgbClr val="24292E"/>
                </a:solidFill>
                <a:highlight>
                  <a:srgbClr val="FFFFFF"/>
                </a:highlight>
                <a:latin typeface="Arial"/>
                <a:ea typeface="Arial"/>
                <a:cs typeface="Arial"/>
                <a:sym typeface="Arial"/>
              </a:rPr>
              <a:t>XDP</a:t>
            </a:r>
            <a:r>
              <a:rPr lang="it" sz="1200">
                <a:solidFill>
                  <a:srgbClr val="24292E"/>
                </a:solidFill>
                <a:highlight>
                  <a:srgbClr val="FFFFFF"/>
                </a:highlight>
                <a:latin typeface="Arial"/>
                <a:ea typeface="Arial"/>
                <a:cs typeface="Arial"/>
                <a:sym typeface="Arial"/>
              </a:rPr>
              <a:t> (--xdp option)</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it" sz="1200">
                <a:solidFill>
                  <a:srgbClr val="24292E"/>
                </a:solidFill>
                <a:latin typeface="Arial"/>
                <a:ea typeface="Arial"/>
                <a:cs typeface="Arial"/>
                <a:sym typeface="Arial"/>
              </a:rPr>
              <a:t>The tool gets the latency values previously computed (in the tune phase) and uses them to calculate the latency of any function the developer wants to trace.</a:t>
            </a:r>
            <a:endParaRPr sz="1200">
              <a:solidFill>
                <a:srgbClr val="24292E"/>
              </a:solidFill>
              <a:highlight>
                <a:srgbClr val="FFFFFF"/>
              </a:highlight>
              <a:latin typeface="Arial"/>
              <a:ea typeface="Arial"/>
              <a:cs typeface="Arial"/>
              <a:sym typeface="Arial"/>
            </a:endParaRPr>
          </a:p>
        </p:txBody>
      </p:sp>
      <p:pic>
        <p:nvPicPr>
          <p:cNvPr id="394" name="Google Shape;394;p32"/>
          <p:cNvPicPr preferRelativeResize="0"/>
          <p:nvPr/>
        </p:nvPicPr>
        <p:blipFill>
          <a:blip r:embed="rId3">
            <a:alphaModFix/>
          </a:blip>
          <a:stretch>
            <a:fillRect/>
          </a:stretch>
        </p:blipFill>
        <p:spPr>
          <a:xfrm>
            <a:off x="4982875" y="1784900"/>
            <a:ext cx="4037514" cy="254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The accuracy problem</a:t>
            </a:r>
            <a:endParaRPr/>
          </a:p>
        </p:txBody>
      </p:sp>
      <p:sp>
        <p:nvSpPr>
          <p:cNvPr id="400" name="Google Shape;400;p33"/>
          <p:cNvSpPr txBox="1"/>
          <p:nvPr>
            <p:ph idx="1" type="body"/>
          </p:nvPr>
        </p:nvSpPr>
        <p:spPr>
          <a:xfrm>
            <a:off x="491100" y="1214550"/>
            <a:ext cx="7843200" cy="1383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300"/>
              </a:spcBef>
              <a:spcAft>
                <a:spcPts val="0"/>
              </a:spcAft>
              <a:buClr>
                <a:srgbClr val="24292E"/>
              </a:buClr>
              <a:buSzPts val="1300"/>
              <a:buChar char="●"/>
            </a:pPr>
            <a:r>
              <a:rPr lang="it">
                <a:solidFill>
                  <a:srgbClr val="24292E"/>
                </a:solidFill>
                <a:highlight>
                  <a:srgbClr val="FFFFFF"/>
                </a:highlight>
              </a:rPr>
              <a:t>bpf_ktime_get_ns only</a:t>
            </a:r>
            <a:r>
              <a:rPr lang="it" sz="700">
                <a:solidFill>
                  <a:srgbClr val="24292E"/>
                </a:solidFill>
                <a:highlight>
                  <a:srgbClr val="FFFFFF"/>
                </a:highlight>
              </a:rPr>
              <a:t>:</a:t>
            </a:r>
            <a:endParaRPr sz="700">
              <a:solidFill>
                <a:srgbClr val="24292E"/>
              </a:solidFill>
              <a:highlight>
                <a:srgbClr val="FFFFFF"/>
              </a:highlight>
            </a:endParaRPr>
          </a:p>
          <a:p>
            <a:pPr indent="0" lvl="0" marL="457200" rtl="0" algn="l">
              <a:lnSpc>
                <a:spcPct val="115000"/>
              </a:lnSpc>
              <a:spcBef>
                <a:spcPts val="300"/>
              </a:spcBef>
              <a:spcAft>
                <a:spcPts val="0"/>
              </a:spcAft>
              <a:buClr>
                <a:srgbClr val="000000"/>
              </a:buClr>
              <a:buSzPts val="1100"/>
              <a:buFont typeface="Arial"/>
              <a:buNone/>
            </a:pPr>
            <a:r>
              <a:rPr lang="it" sz="600">
                <a:solidFill>
                  <a:srgbClr val="24292E"/>
                </a:solidFill>
                <a:highlight>
                  <a:srgbClr val="FFFFFF"/>
                </a:highlight>
              </a:rPr>
              <a:t>#DATE: 2018-12-13               TIME: 08:48             ELAPSED TIME: 00:00:17</a:t>
            </a:r>
            <a:endParaRPr sz="600">
              <a:solidFill>
                <a:srgbClr val="24292E"/>
              </a:solidFill>
              <a:highlight>
                <a:srgbClr val="FFFFFF"/>
              </a:highlight>
            </a:endParaRPr>
          </a:p>
          <a:p>
            <a:pPr indent="0" lvl="0" marL="457200" rtl="0" algn="l">
              <a:lnSpc>
                <a:spcPct val="115000"/>
              </a:lnSpc>
              <a:spcBef>
                <a:spcPts val="300"/>
              </a:spcBef>
              <a:spcAft>
                <a:spcPts val="0"/>
              </a:spcAft>
              <a:buClr>
                <a:srgbClr val="000000"/>
              </a:buClr>
              <a:buSzPts val="1100"/>
              <a:buFont typeface="Arial"/>
              <a:buNone/>
            </a:pPr>
            <a:r>
              <a:rPr lang="it" sz="600">
                <a:solidFill>
                  <a:srgbClr val="24292E"/>
                </a:solidFill>
                <a:highlight>
                  <a:srgbClr val="FFFFFF"/>
                </a:highlight>
              </a:rPr>
              <a:t>++++++++++++++++++++++++++++++++++++++++++++++++++++++++++  BEGIN SUMMARY  ++++++++++++++++++++++++++++++++++++++++++++++++++++++++++</a:t>
            </a:r>
            <a:endParaRPr sz="600">
              <a:solidFill>
                <a:srgbClr val="24292E"/>
              </a:solidFill>
              <a:highlight>
                <a:srgbClr val="FFFFFF"/>
              </a:highlight>
            </a:endParaRPr>
          </a:p>
          <a:p>
            <a:pPr indent="0" lvl="0" marL="457200" rtl="0" algn="l">
              <a:lnSpc>
                <a:spcPct val="115000"/>
              </a:lnSpc>
              <a:spcBef>
                <a:spcPts val="300"/>
              </a:spcBef>
              <a:spcAft>
                <a:spcPts val="0"/>
              </a:spcAft>
              <a:buClr>
                <a:srgbClr val="000000"/>
              </a:buClr>
              <a:buSzPts val="1100"/>
              <a:buFont typeface="Arial"/>
              <a:buNone/>
            </a:pPr>
            <a:r>
              <a:rPr lang="it" sz="600">
                <a:solidFill>
                  <a:srgbClr val="24292E"/>
                </a:solidFill>
                <a:highlight>
                  <a:srgbClr val="FFFFFF"/>
                </a:highlight>
              </a:rPr>
              <a:t>#FUNCTION                                         COUNT      TOT TIME SPENT (nsecs)        % OVER TOTAL TIME      LATENCY AVG (nsecs)</a:t>
            </a:r>
            <a:endParaRPr sz="600">
              <a:solidFill>
                <a:srgbClr val="24292E"/>
              </a:solidFill>
              <a:highlight>
                <a:srgbClr val="FFFFFF"/>
              </a:highlight>
            </a:endParaRPr>
          </a:p>
          <a:p>
            <a:pPr indent="0" lvl="0" marL="457200" rtl="0" algn="l">
              <a:lnSpc>
                <a:spcPct val="115000"/>
              </a:lnSpc>
              <a:spcBef>
                <a:spcPts val="300"/>
              </a:spcBef>
              <a:spcAft>
                <a:spcPts val="0"/>
              </a:spcAft>
              <a:buClr>
                <a:srgbClr val="000000"/>
              </a:buClr>
              <a:buSzPts val="1100"/>
              <a:buFont typeface="Arial"/>
              <a:buNone/>
            </a:pPr>
            <a:r>
              <a:t/>
            </a:r>
            <a:endParaRPr sz="600">
              <a:solidFill>
                <a:srgbClr val="24292E"/>
              </a:solidFill>
              <a:highlight>
                <a:srgbClr val="FFFFFF"/>
              </a:highlight>
            </a:endParaRPr>
          </a:p>
          <a:p>
            <a:pPr indent="0" lvl="0" marL="457200" rtl="0" algn="l">
              <a:lnSpc>
                <a:spcPct val="115000"/>
              </a:lnSpc>
              <a:spcBef>
                <a:spcPts val="300"/>
              </a:spcBef>
              <a:spcAft>
                <a:spcPts val="0"/>
              </a:spcAft>
              <a:buClr>
                <a:srgbClr val="000000"/>
              </a:buClr>
              <a:buSzPts val="1100"/>
              <a:buFont typeface="Arial"/>
              <a:buNone/>
            </a:pPr>
            <a:r>
              <a:rPr lang="it" sz="600">
                <a:solidFill>
                  <a:srgbClr val="24292E"/>
                </a:solidFill>
                <a:highlight>
                  <a:srgbClr val="FFFFFF"/>
                </a:highlight>
              </a:rPr>
              <a:t>BPF PROGRAM                                     2790500              4550622854.000        100.000                 1630.000</a:t>
            </a:r>
            <a:endParaRPr sz="600">
              <a:solidFill>
                <a:srgbClr val="24292E"/>
              </a:solidFill>
              <a:highlight>
                <a:srgbClr val="FFFFFF"/>
              </a:highlight>
            </a:endParaRPr>
          </a:p>
          <a:p>
            <a:pPr indent="0" lvl="0" marL="457200" rtl="0" algn="l">
              <a:lnSpc>
                <a:spcPct val="115000"/>
              </a:lnSpc>
              <a:spcBef>
                <a:spcPts val="300"/>
              </a:spcBef>
              <a:spcAft>
                <a:spcPts val="0"/>
              </a:spcAft>
              <a:buClr>
                <a:srgbClr val="000000"/>
              </a:buClr>
              <a:buSzPts val="1100"/>
              <a:buFont typeface="Arial"/>
              <a:buNone/>
            </a:pPr>
            <a:r>
              <a:rPr lang="it" sz="600">
                <a:solidFill>
                  <a:srgbClr val="24292E"/>
                </a:solidFill>
                <a:highlight>
                  <a:srgbClr val="FFFFFF"/>
                </a:highlight>
              </a:rPr>
              <a:t>bpf_ktime_get_ns                                2790134              1003638373.000         22.055                  359.000</a:t>
            </a:r>
            <a:endParaRPr sz="600">
              <a:solidFill>
                <a:srgbClr val="24292E"/>
              </a:solidFill>
              <a:highlight>
                <a:srgbClr val="FFFFFF"/>
              </a:highlight>
            </a:endParaRPr>
          </a:p>
          <a:p>
            <a:pPr indent="0" lvl="0" marL="457200" rtl="0" algn="l">
              <a:lnSpc>
                <a:spcPct val="115000"/>
              </a:lnSpc>
              <a:spcBef>
                <a:spcPts val="300"/>
              </a:spcBef>
              <a:spcAft>
                <a:spcPts val="0"/>
              </a:spcAft>
              <a:buClr>
                <a:srgbClr val="000000"/>
              </a:buClr>
              <a:buSzPts val="1100"/>
              <a:buFont typeface="Arial"/>
              <a:buNone/>
            </a:pPr>
            <a:r>
              <a:rPr lang="it" sz="600">
                <a:solidFill>
                  <a:srgbClr val="24292E"/>
                </a:solidFill>
                <a:highlight>
                  <a:srgbClr val="FFFFFF"/>
                </a:highlight>
              </a:rPr>
              <a:t>+++++++++++++++++++++++++++++++++++++++++++++++++++++++++++  END SUMMARY  ++++++++++++++++++++++++++++++++++++++++++++++++++++++++++</a:t>
            </a:r>
            <a:endParaRPr sz="600">
              <a:solidFill>
                <a:srgbClr val="24292E"/>
              </a:solidFill>
              <a:highlight>
                <a:srgbClr val="FFFFFF"/>
              </a:highlight>
            </a:endParaRPr>
          </a:p>
        </p:txBody>
      </p:sp>
      <p:sp>
        <p:nvSpPr>
          <p:cNvPr id="401" name="Google Shape;401;p33"/>
          <p:cNvSpPr txBox="1"/>
          <p:nvPr>
            <p:ph idx="1" type="body"/>
          </p:nvPr>
        </p:nvSpPr>
        <p:spPr>
          <a:xfrm>
            <a:off x="528150" y="2597550"/>
            <a:ext cx="7769100" cy="2332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300"/>
              </a:spcBef>
              <a:spcAft>
                <a:spcPts val="0"/>
              </a:spcAft>
              <a:buClr>
                <a:srgbClr val="24292E"/>
              </a:buClr>
              <a:buSzPts val="1300"/>
              <a:buChar char="●"/>
            </a:pPr>
            <a:r>
              <a:rPr lang="it">
                <a:solidFill>
                  <a:srgbClr val="24292E"/>
                </a:solidFill>
                <a:highlight>
                  <a:schemeClr val="lt1"/>
                </a:highlight>
              </a:rPr>
              <a:t>htab_map_update_elem, </a:t>
            </a:r>
            <a:r>
              <a:rPr lang="it">
                <a:solidFill>
                  <a:srgbClr val="24292E"/>
                </a:solidFill>
                <a:highlight>
                  <a:srgbClr val="FFFFFF"/>
                </a:highlight>
              </a:rPr>
              <a:t>bpf_ktime_get_ns, __htab_map_lookup_elem, bpf_redirect</a:t>
            </a:r>
            <a:r>
              <a:rPr lang="it" sz="700">
                <a:solidFill>
                  <a:srgbClr val="24292E"/>
                </a:solidFill>
                <a:highlight>
                  <a:srgbClr val="FFFFFF"/>
                </a:highlight>
              </a:rPr>
              <a:t>:</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#DATE: 2018-12-13               TIME: 08:57             ELAPSED TIME: 00:00:14</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  BEGIN SUMMARY  ++++++++++++++++++++++++++++++++++++++++++++++++++++++++++</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#FUNCTION                                         COUNT      TOT TIME SPENT (nsecs)        % OVER TOTAL TIME      LATENCY AVG (nsecs)</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BPF PROGRAM                                     1761621              9565748051.000        100.000                 5430.000</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htab_map_update_elem                        1761634               864167503.000          9.034                  490.000</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bpf_ktime_get_ns                                   1761466               788525637.000          8.243                  447.000</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__htab_map_lookup_elem                     1761653               738183378.000          7.717                  419.000</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bpf_redirect                                             1761639               657400371.000          6.872                  373.000</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rPr lang="it" sz="700">
                <a:solidFill>
                  <a:srgbClr val="24292E"/>
                </a:solidFill>
                <a:highlight>
                  <a:srgbClr val="FFFFFF"/>
                </a:highlight>
              </a:rPr>
              <a:t>+++++++++++++++++++++++++++++++++++++++++++++++++++++++++++  END SUMMARY  ++++++++++++++++++++++++++++++++++++++++++++++++++++++++++</a:t>
            </a:r>
            <a:endParaRPr sz="700">
              <a:solidFill>
                <a:srgbClr val="24292E"/>
              </a:solidFill>
              <a:highlight>
                <a:srgbClr val="FFFFFF"/>
              </a:highlight>
            </a:endParaRPr>
          </a:p>
          <a:p>
            <a:pPr indent="0" lvl="0" marL="457200" rtl="0" algn="l">
              <a:lnSpc>
                <a:spcPct val="115000"/>
              </a:lnSpc>
              <a:spcBef>
                <a:spcPts val="300"/>
              </a:spcBef>
              <a:spcAft>
                <a:spcPts val="0"/>
              </a:spcAft>
              <a:buSzPts val="1300"/>
              <a:buNone/>
            </a:pPr>
            <a:r>
              <a:t/>
            </a:r>
            <a:endParaRPr sz="700">
              <a:solidFill>
                <a:srgbClr val="24292E"/>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1303800" y="598575"/>
            <a:ext cx="7030500" cy="5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The optimization algorithm</a:t>
            </a:r>
            <a:endParaRPr/>
          </a:p>
        </p:txBody>
      </p:sp>
      <p:pic>
        <p:nvPicPr>
          <p:cNvPr id="407" name="Google Shape;407;p34"/>
          <p:cNvPicPr preferRelativeResize="0"/>
          <p:nvPr/>
        </p:nvPicPr>
        <p:blipFill rotWithShape="1">
          <a:blip r:embed="rId3">
            <a:alphaModFix/>
          </a:blip>
          <a:srcRect b="0" l="0" r="0" t="0"/>
          <a:stretch/>
        </p:blipFill>
        <p:spPr>
          <a:xfrm>
            <a:off x="2299475" y="1386125"/>
            <a:ext cx="4545058" cy="339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1303800" y="598575"/>
            <a:ext cx="7030500" cy="55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The optimization algorithm - cont.</a:t>
            </a:r>
            <a:endParaRPr/>
          </a:p>
        </p:txBody>
      </p:sp>
      <p:pic>
        <p:nvPicPr>
          <p:cNvPr id="413" name="Google Shape;413;p35"/>
          <p:cNvPicPr preferRelativeResize="0"/>
          <p:nvPr/>
        </p:nvPicPr>
        <p:blipFill rotWithShape="1">
          <a:blip r:embed="rId3">
            <a:alphaModFix/>
          </a:blip>
          <a:srcRect b="0" l="0" r="0" t="0"/>
          <a:stretch/>
        </p:blipFill>
        <p:spPr>
          <a:xfrm>
            <a:off x="2399637" y="1317900"/>
            <a:ext cx="4344725" cy="353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pic>
        <p:nvPicPr>
          <p:cNvPr id="418" name="Google Shape;418;p36"/>
          <p:cNvPicPr preferRelativeResize="0"/>
          <p:nvPr/>
        </p:nvPicPr>
        <p:blipFill>
          <a:blip r:embed="rId3">
            <a:alphaModFix/>
          </a:blip>
          <a:stretch>
            <a:fillRect/>
          </a:stretch>
        </p:blipFill>
        <p:spPr>
          <a:xfrm>
            <a:off x="2036650" y="208675"/>
            <a:ext cx="5070692"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1388625" y="760675"/>
            <a:ext cx="5445300" cy="112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sz="3000"/>
              <a:t>Thanks for your attention!</a:t>
            </a:r>
            <a:endParaRPr sz="3000"/>
          </a:p>
        </p:txBody>
      </p:sp>
      <p:sp>
        <p:nvSpPr>
          <p:cNvPr id="424" name="Google Shape;424;p37"/>
          <p:cNvSpPr txBox="1"/>
          <p:nvPr>
            <p:ph idx="1" type="body"/>
          </p:nvPr>
        </p:nvSpPr>
        <p:spPr>
          <a:xfrm>
            <a:off x="1388625" y="2164350"/>
            <a:ext cx="3163200" cy="171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it" sz="1400"/>
              <a:t>Mattia Lavacca</a:t>
            </a:r>
            <a:endParaRPr sz="1400"/>
          </a:p>
          <a:p>
            <a:pPr indent="0" lvl="0" marL="0" rtl="0" algn="l">
              <a:lnSpc>
                <a:spcPct val="115000"/>
              </a:lnSpc>
              <a:spcBef>
                <a:spcPts val="0"/>
              </a:spcBef>
              <a:spcAft>
                <a:spcPts val="0"/>
              </a:spcAft>
              <a:buSzPts val="1300"/>
              <a:buNone/>
            </a:pPr>
            <a:r>
              <a:t/>
            </a:r>
            <a:endParaRPr sz="1400"/>
          </a:p>
          <a:p>
            <a:pPr indent="0" lvl="0" marL="0" rtl="0" algn="l">
              <a:lnSpc>
                <a:spcPct val="115000"/>
              </a:lnSpc>
              <a:spcBef>
                <a:spcPts val="0"/>
              </a:spcBef>
              <a:spcAft>
                <a:spcPts val="0"/>
              </a:spcAft>
              <a:buSzPts val="1300"/>
              <a:buNone/>
            </a:pPr>
            <a:r>
              <a:rPr lang="it" sz="1400"/>
              <a:t>lavacca.mattia@gmail.com</a:t>
            </a:r>
            <a:endParaRPr sz="1400"/>
          </a:p>
          <a:p>
            <a:pPr indent="0" lvl="0" marL="0" rtl="0" algn="l">
              <a:lnSpc>
                <a:spcPct val="115000"/>
              </a:lnSpc>
              <a:spcBef>
                <a:spcPts val="0"/>
              </a:spcBef>
              <a:spcAft>
                <a:spcPts val="0"/>
              </a:spcAft>
              <a:buSzPts val="1300"/>
              <a:buNone/>
            </a:pPr>
            <a:r>
              <a:t/>
            </a:r>
            <a:endParaRPr sz="1400"/>
          </a:p>
          <a:p>
            <a:pPr indent="0" lvl="0" marL="0" rtl="0" algn="l">
              <a:lnSpc>
                <a:spcPct val="115000"/>
              </a:lnSpc>
              <a:spcBef>
                <a:spcPts val="0"/>
              </a:spcBef>
              <a:spcAft>
                <a:spcPts val="0"/>
              </a:spcAft>
              <a:buSzPts val="1300"/>
              <a:buNone/>
            </a:pPr>
            <a:r>
              <a:rPr lang="it" sz="1400"/>
              <a:t>https://github.com/mLavacca/PTT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Introduction</a:t>
            </a:r>
            <a:endParaRPr/>
          </a:p>
        </p:txBody>
      </p:sp>
      <p:sp>
        <p:nvSpPr>
          <p:cNvPr id="289" name="Google Shape;289;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it"/>
              <a:t>Linux Kernel tracing can be performed in three different manners:</a:t>
            </a:r>
            <a:endParaRPr/>
          </a:p>
          <a:p>
            <a:pPr indent="-311150" lvl="0" marL="457200" rtl="0" algn="l">
              <a:lnSpc>
                <a:spcPct val="115000"/>
              </a:lnSpc>
              <a:spcBef>
                <a:spcPts val="1600"/>
              </a:spcBef>
              <a:spcAft>
                <a:spcPts val="0"/>
              </a:spcAft>
              <a:buSzPts val="1300"/>
              <a:buChar char="●"/>
            </a:pPr>
            <a:r>
              <a:rPr lang="it"/>
              <a:t>static tracing;</a:t>
            </a:r>
            <a:endParaRPr/>
          </a:p>
          <a:p>
            <a:pPr indent="-311150" lvl="0" marL="457200" rtl="0" algn="l">
              <a:lnSpc>
                <a:spcPct val="115000"/>
              </a:lnSpc>
              <a:spcBef>
                <a:spcPts val="0"/>
              </a:spcBef>
              <a:spcAft>
                <a:spcPts val="0"/>
              </a:spcAft>
              <a:buSzPts val="1300"/>
              <a:buChar char="●"/>
            </a:pPr>
            <a:r>
              <a:rPr lang="it"/>
              <a:t>synamic tracing;</a:t>
            </a:r>
            <a:endParaRPr/>
          </a:p>
          <a:p>
            <a:pPr indent="-311150" lvl="0" marL="457200" rtl="0" algn="l">
              <a:lnSpc>
                <a:spcPct val="115000"/>
              </a:lnSpc>
              <a:spcBef>
                <a:spcPts val="0"/>
              </a:spcBef>
              <a:spcAft>
                <a:spcPts val="0"/>
              </a:spcAft>
              <a:buSzPts val="1300"/>
              <a:buChar char="●"/>
            </a:pPr>
            <a:r>
              <a:rPr lang="it"/>
              <a:t>PCM’s sampling.</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Static tracing</a:t>
            </a:r>
            <a:endParaRPr/>
          </a:p>
        </p:txBody>
      </p:sp>
      <p:sp>
        <p:nvSpPr>
          <p:cNvPr id="295" name="Google Shape;295;p16"/>
          <p:cNvSpPr txBox="1"/>
          <p:nvPr>
            <p:ph idx="1" type="body"/>
          </p:nvPr>
        </p:nvSpPr>
        <p:spPr>
          <a:xfrm>
            <a:off x="532450" y="1968000"/>
            <a:ext cx="42222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it"/>
              <a:t>Tracepoints</a:t>
            </a:r>
            <a:r>
              <a:rPr lang="it"/>
              <a:t>: static entity compiled with the kernel by the developer; in order to create a new tracepoint it is necessary to recompile the kernel. A tracepoint placed in code provides a hook to call a function (probe) that it is possible to provide at runtime. The tracepoint can be ON or OFF (depending on the fact a callback is attached to a tracepoint). When a tracepoint is ON, the function provided as the callback is being executed each time the tracepoint is being reached.</a:t>
            </a:r>
            <a:endParaRPr/>
          </a:p>
        </p:txBody>
      </p:sp>
      <p:pic>
        <p:nvPicPr>
          <p:cNvPr id="296" name="Google Shape;296;p16"/>
          <p:cNvPicPr preferRelativeResize="0"/>
          <p:nvPr/>
        </p:nvPicPr>
        <p:blipFill rotWithShape="1">
          <a:blip r:embed="rId3">
            <a:alphaModFix/>
          </a:blip>
          <a:srcRect b="0" l="0" r="0" t="0"/>
          <a:stretch/>
        </p:blipFill>
        <p:spPr>
          <a:xfrm>
            <a:off x="4994425" y="2413472"/>
            <a:ext cx="3948800" cy="165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Static tracing - cont.</a:t>
            </a:r>
            <a:endParaRPr/>
          </a:p>
        </p:txBody>
      </p:sp>
      <p:sp>
        <p:nvSpPr>
          <p:cNvPr id="302" name="Google Shape;302;p17"/>
          <p:cNvSpPr txBox="1"/>
          <p:nvPr>
            <p:ph idx="1" type="body"/>
          </p:nvPr>
        </p:nvSpPr>
        <p:spPr>
          <a:xfrm>
            <a:off x="499838" y="1934925"/>
            <a:ext cx="42222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it"/>
              <a:t>Trace events: </a:t>
            </a:r>
            <a:r>
              <a:rPr lang="it"/>
              <a:t>built on top of tracepoints (as a higher level API), are also usable from user space (it is not needed to write kernel modules to be able to hook on them) but it is only possible to read data this way. There are several trace events in the kernel; the complete list can be found at:</a:t>
            </a:r>
            <a:endParaRPr/>
          </a:p>
          <a:p>
            <a:pPr indent="0" lvl="0" marL="457200" rtl="0" algn="l">
              <a:lnSpc>
                <a:spcPct val="115000"/>
              </a:lnSpc>
              <a:spcBef>
                <a:spcPts val="1600"/>
              </a:spcBef>
              <a:spcAft>
                <a:spcPts val="0"/>
              </a:spcAft>
              <a:buSzPts val="1300"/>
              <a:buNone/>
            </a:pPr>
            <a:r>
              <a:rPr i="1" lang="it"/>
              <a:t>/sys/kernel/debug/tracing/available_events</a:t>
            </a:r>
            <a:endParaRPr i="1"/>
          </a:p>
          <a:p>
            <a:pPr indent="0" lvl="0" marL="457200" rtl="0" algn="l">
              <a:lnSpc>
                <a:spcPct val="115000"/>
              </a:lnSpc>
              <a:spcBef>
                <a:spcPts val="1600"/>
              </a:spcBef>
              <a:spcAft>
                <a:spcPts val="1600"/>
              </a:spcAft>
              <a:buSzPts val="1300"/>
              <a:buNone/>
            </a:pPr>
            <a:r>
              <a:t/>
            </a:r>
            <a:endParaRPr/>
          </a:p>
        </p:txBody>
      </p:sp>
      <p:pic>
        <p:nvPicPr>
          <p:cNvPr id="303" name="Google Shape;303;p17"/>
          <p:cNvPicPr preferRelativeResize="0"/>
          <p:nvPr/>
        </p:nvPicPr>
        <p:blipFill rotWithShape="1">
          <a:blip r:embed="rId3">
            <a:alphaModFix/>
          </a:blip>
          <a:srcRect b="0" l="0" r="0" t="0"/>
          <a:stretch/>
        </p:blipFill>
        <p:spPr>
          <a:xfrm>
            <a:off x="4722038" y="1934925"/>
            <a:ext cx="3922126" cy="21760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Dynamic tracing</a:t>
            </a:r>
            <a:endParaRPr/>
          </a:p>
        </p:txBody>
      </p:sp>
      <p:sp>
        <p:nvSpPr>
          <p:cNvPr id="309" name="Google Shape;309;p18"/>
          <p:cNvSpPr txBox="1"/>
          <p:nvPr>
            <p:ph idx="1" type="body"/>
          </p:nvPr>
        </p:nvSpPr>
        <p:spPr>
          <a:xfrm>
            <a:off x="489025" y="1687500"/>
            <a:ext cx="4222200" cy="2210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it">
                <a:solidFill>
                  <a:srgbClr val="000000"/>
                </a:solidFill>
              </a:rPr>
              <a:t>One benefit of dynamic tracing is that it can be enabled on a live system without restarting anything. It is possible to take an already-running kernel or application and then begin dynamic instrumentation, which (safely) patches instructions in memory to add instrumentation. That means there is zero over- head or tax for this feature until you begin using it.</a:t>
            </a:r>
            <a:endParaRPr b="1"/>
          </a:p>
        </p:txBody>
      </p:sp>
      <p:pic>
        <p:nvPicPr>
          <p:cNvPr id="310" name="Google Shape;310;p18"/>
          <p:cNvPicPr preferRelativeResize="0"/>
          <p:nvPr/>
        </p:nvPicPr>
        <p:blipFill rotWithShape="1">
          <a:blip r:embed="rId3">
            <a:alphaModFix/>
          </a:blip>
          <a:srcRect b="0" l="0" r="0" t="0"/>
          <a:stretch/>
        </p:blipFill>
        <p:spPr>
          <a:xfrm>
            <a:off x="5373349" y="1541100"/>
            <a:ext cx="2960950" cy="206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Dynamic tracing - cont.</a:t>
            </a:r>
            <a:endParaRPr/>
          </a:p>
        </p:txBody>
      </p:sp>
      <p:sp>
        <p:nvSpPr>
          <p:cNvPr id="316" name="Google Shape;316;p19"/>
          <p:cNvSpPr txBox="1"/>
          <p:nvPr>
            <p:ph idx="1" type="body"/>
          </p:nvPr>
        </p:nvSpPr>
        <p:spPr>
          <a:xfrm>
            <a:off x="485400" y="1687475"/>
            <a:ext cx="7729800" cy="2156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b="1" lang="it">
                <a:solidFill>
                  <a:srgbClr val="000000"/>
                </a:solidFill>
              </a:rPr>
              <a:t>kprobes: </a:t>
            </a:r>
            <a:r>
              <a:rPr lang="it">
                <a:solidFill>
                  <a:srgbClr val="000000"/>
                </a:solidFill>
              </a:rPr>
              <a:t>they use the possibility to add dinamically the tracepoints for enabling the programmer to break into any kernel routine and collect debugging and performance information non-disruptively; it is possible to trap at almost any kernel code address, specifying a handler routine to be invoked when the breakpoint is hit (although some parts of the kernel code can not be trapped (kprobes blacklist)); It is not possible to attach kprobes to functions declared as static inline.					</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it">
                <a:solidFill>
                  <a:srgbClr val="000000"/>
                </a:solidFill>
              </a:rPr>
              <a:t>There are currently two types of probes: kprobes, and kretprobes (also called return probes). A kprobe fires when a specified function is being called; a return probe fires when a specified function returns.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it"/>
              <a:t>Polycube Tracing Tools (PTT)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
              <a:t>Overview</a:t>
            </a:r>
            <a:endParaRPr/>
          </a:p>
        </p:txBody>
      </p:sp>
      <p:sp>
        <p:nvSpPr>
          <p:cNvPr id="327" name="Google Shape;327;p21"/>
          <p:cNvSpPr txBox="1"/>
          <p:nvPr>
            <p:ph idx="1" type="body"/>
          </p:nvPr>
        </p:nvSpPr>
        <p:spPr>
          <a:xfrm>
            <a:off x="696275" y="1413825"/>
            <a:ext cx="6820200" cy="3005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it">
                <a:solidFill>
                  <a:srgbClr val="000000"/>
                </a:solidFill>
              </a:rPr>
              <a:t>The goal of PTT is to give the developer of a polycube service a toolkit which allows him to discover and study:</a:t>
            </a:r>
            <a:endParaRPr>
              <a:solidFill>
                <a:srgbClr val="000000"/>
              </a:solidFill>
            </a:endParaRPr>
          </a:p>
          <a:p>
            <a:pPr indent="-298450" lvl="1" marL="914400" rtl="0" algn="l">
              <a:lnSpc>
                <a:spcPct val="115000"/>
              </a:lnSpc>
              <a:spcBef>
                <a:spcPts val="0"/>
              </a:spcBef>
              <a:spcAft>
                <a:spcPts val="0"/>
              </a:spcAft>
              <a:buClr>
                <a:srgbClr val="000000"/>
              </a:buClr>
              <a:buSzPts val="1100"/>
              <a:buChar char="○"/>
            </a:pPr>
            <a:r>
              <a:rPr lang="it">
                <a:solidFill>
                  <a:srgbClr val="000000"/>
                </a:solidFill>
              </a:rPr>
              <a:t>how his program works;</a:t>
            </a:r>
            <a:endParaRPr>
              <a:solidFill>
                <a:srgbClr val="000000"/>
              </a:solidFill>
            </a:endParaRPr>
          </a:p>
          <a:p>
            <a:pPr indent="-298450" lvl="1" marL="914400" rtl="0" algn="l">
              <a:lnSpc>
                <a:spcPct val="115000"/>
              </a:lnSpc>
              <a:spcBef>
                <a:spcPts val="0"/>
              </a:spcBef>
              <a:spcAft>
                <a:spcPts val="0"/>
              </a:spcAft>
              <a:buClr>
                <a:srgbClr val="000000"/>
              </a:buClr>
              <a:buSzPts val="1100"/>
              <a:buChar char="○"/>
            </a:pPr>
            <a:r>
              <a:rPr lang="it">
                <a:solidFill>
                  <a:srgbClr val="000000"/>
                </a:solidFill>
              </a:rPr>
              <a:t>the performance achieved;</a:t>
            </a:r>
            <a:endParaRPr>
              <a:solidFill>
                <a:srgbClr val="000000"/>
              </a:solidFill>
            </a:endParaRPr>
          </a:p>
          <a:p>
            <a:pPr indent="-298450" lvl="1" marL="914400" rtl="0" algn="l">
              <a:lnSpc>
                <a:spcPct val="115000"/>
              </a:lnSpc>
              <a:spcBef>
                <a:spcPts val="0"/>
              </a:spcBef>
              <a:spcAft>
                <a:spcPts val="0"/>
              </a:spcAft>
              <a:buClr>
                <a:srgbClr val="000000"/>
              </a:buClr>
              <a:buSzPts val="1100"/>
              <a:buChar char="○"/>
            </a:pPr>
            <a:r>
              <a:rPr lang="it">
                <a:solidFill>
                  <a:srgbClr val="000000"/>
                </a:solidFill>
              </a:rPr>
              <a:t>the bottlenecks.</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it">
                <a:solidFill>
                  <a:srgbClr val="000000"/>
                </a:solidFill>
              </a:rPr>
              <a:t>Thanks to these informations, the developer is able to optimize the code and consequently improve the performance.</a:t>
            </a:r>
            <a:endParaRPr>
              <a:solidFill>
                <a:srgbClr val="000000"/>
              </a:solidFill>
            </a:endParaRPr>
          </a:p>
          <a:p>
            <a:pPr indent="-311150" lvl="0" marL="457200" rtl="0" algn="l">
              <a:spcBef>
                <a:spcPts val="0"/>
              </a:spcBef>
              <a:spcAft>
                <a:spcPts val="0"/>
              </a:spcAft>
              <a:buClr>
                <a:srgbClr val="000000"/>
              </a:buClr>
              <a:buSzPts val="1300"/>
              <a:buChar char="●"/>
            </a:pPr>
            <a:r>
              <a:rPr lang="it">
                <a:solidFill>
                  <a:srgbClr val="000000"/>
                </a:solidFill>
                <a:highlight>
                  <a:schemeClr val="lt1"/>
                </a:highlight>
              </a:rPr>
              <a:t>These tools allow to count the number of calls for each function used by the eBPF polycube services and to get some time statistics.</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it">
                <a:solidFill>
                  <a:srgbClr val="000000"/>
                </a:solidFill>
              </a:rPr>
              <a:t>PTT makes use of BCC, </a:t>
            </a:r>
            <a:r>
              <a:rPr lang="it">
                <a:solidFill>
                  <a:srgbClr val="000000"/>
                </a:solidFill>
                <a:highlight>
                  <a:srgbClr val="FFFFFF"/>
                </a:highlight>
              </a:rPr>
              <a:t>a toolkit for creating efficient kernel tracing and manipulation programs that relays on the eBPF functionalities; thanks to this toolkit it is possible to attach kprobes and kretprobes to the functions for which it is wished to trace the performance.</a:t>
            </a:r>
            <a:endParaRPr>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