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74" r:id="rId9"/>
    <p:sldId id="262" r:id="rId10"/>
    <p:sldId id="265" r:id="rId11"/>
    <p:sldId id="275" r:id="rId12"/>
    <p:sldId id="276" r:id="rId13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Source Code Pro" panose="020B0604020202020204" charset="0"/>
      <p:regular r:id="rId19"/>
      <p:bold r:id="rId20"/>
    </p:embeddedFont>
    <p:embeddedFont>
      <p:font typeface="Oswald"/>
      <p:regular r:id="rId21"/>
      <p:bold r:id="rId22"/>
    </p:embeddedFont>
    <p:embeddedFont>
      <p:font typeface="Helvetica" panose="020B0604020202030204" pitchFamily="34" charset="0"/>
      <p:regular r:id="rId23"/>
      <p:bold r:id="rId24"/>
      <p:italic r:id="rId25"/>
      <p:boldItalic r:id="rId26"/>
    </p:embeddedFont>
    <p:embeddedFont>
      <p:font typeface="Bree Serif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764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7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39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how-to-begin-with-competitive-programm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topcoder.com/community/data-science/data-science-tutorials/power-up-c-with-the-standard-template-library-part-1/" TargetMode="External"/><Relationship Id="rId5" Type="http://schemas.openxmlformats.org/officeDocument/2006/relationships/hyperlink" Target="http://codeforces.com/blog/entry/47743" TargetMode="External"/><Relationship Id="rId4" Type="http://schemas.openxmlformats.org/officeDocument/2006/relationships/hyperlink" Target="https://www.hackerearth.com/practice/notes/getting-started-with-the-sport-of-programm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3"/>
          <p:cNvSpPr/>
          <p:nvPr/>
        </p:nvSpPr>
        <p:spPr>
          <a:xfrm>
            <a:off x="0" y="1558636"/>
            <a:ext cx="9144000" cy="2867891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62"/>
          <p:cNvSpPr txBox="1">
            <a:spLocks/>
          </p:cNvSpPr>
          <p:nvPr/>
        </p:nvSpPr>
        <p:spPr>
          <a:xfrm>
            <a:off x="473520" y="1607127"/>
            <a:ext cx="8393389" cy="281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 smtClean="0">
                <a:latin typeface="Bree Serif" panose="020B0604020202020204" charset="0"/>
                <a:ea typeface="Cambria"/>
                <a:cs typeface="Cambria"/>
                <a:sym typeface="Cambria"/>
              </a:rPr>
              <a:t>ACM BIT Patna</a:t>
            </a:r>
            <a:br>
              <a:rPr lang="en" dirty="0" smtClean="0">
                <a:latin typeface="Bree Serif" panose="020B0604020202020204" charset="0"/>
                <a:ea typeface="Cambria"/>
                <a:cs typeface="Cambria"/>
                <a:sym typeface="Cambria"/>
              </a:rPr>
            </a:br>
            <a:r>
              <a:rPr lang="en" dirty="0" smtClean="0">
                <a:latin typeface="Bree Serif" panose="020B0604020202020204" charset="0"/>
                <a:ea typeface="Cambria"/>
                <a:cs typeface="Cambria"/>
                <a:sym typeface="Cambria"/>
              </a:rPr>
              <a:t>Welcomes you all</a:t>
            </a:r>
            <a:endParaRPr lang="en" dirty="0">
              <a:latin typeface="Bree Serif" panose="020B0604020202020204" charset="0"/>
              <a:ea typeface="Cambria"/>
              <a:cs typeface="Cambria"/>
              <a:sym typeface="Cambr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532" y="207819"/>
            <a:ext cx="3107377" cy="1087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4" y="200891"/>
            <a:ext cx="4033398" cy="10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Sample Program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4024745"/>
            <a:ext cx="4980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Sum of all elements of an array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82100" y="526050"/>
            <a:ext cx="6979800" cy="4091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sz="1400" b="1" dirty="0" smtClean="0">
                <a:solidFill>
                  <a:schemeClr val="tx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Input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arr[] = {1, 2, 3}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Output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6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+ 2 + 3 = 6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Input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arr[] = {15, 12, 13, 10}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Output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50</a:t>
            </a:r>
            <a:endParaRPr lang="en" sz="1400" b="1" dirty="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644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53774" y="1724890"/>
            <a:ext cx="8972462" cy="31934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Books: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Let us C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dirty="0" smtClean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Introduction to Algorithms, 3rd Edition (MIT Press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/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/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Online sources:</a:t>
            </a:r>
          </a:p>
          <a:p>
            <a:pPr lvl="0"/>
            <a:endParaRPr lang="en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http://</a:t>
            </a:r>
            <a:r>
              <a:rPr lang="en-US" sz="1000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www.geeksforgeeks.org/how-to-begin-with-competitive-programming/</a:t>
            </a:r>
            <a:endParaRPr lang="en-US" sz="1000" dirty="0" smtClean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https://www.hackerearth.com/practice/notes/getting-started-with-the-sport-of-programming</a:t>
            </a:r>
            <a:r>
              <a:rPr lang="en-US" sz="1000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/</a:t>
            </a:r>
            <a:endParaRPr lang="en-US" sz="1000" dirty="0" smtClean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http://</a:t>
            </a:r>
            <a:r>
              <a:rPr lang="en-US" sz="1000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codeforces.com/blog/entry/47743</a:t>
            </a:r>
            <a:endParaRPr lang="en-US" sz="1000" dirty="0" smtClean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6"/>
              </a:rPr>
              <a:t>https://www.topcoder.com/community/data-science/data-science-tutorials/power-up-c-with-the-standard-template-library-part-1</a:t>
            </a:r>
            <a:r>
              <a:rPr lang="en-US" sz="1000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6"/>
              </a:rPr>
              <a:t>/</a:t>
            </a:r>
            <a:endParaRPr lang="en-US" sz="1000" dirty="0" smtClean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" name="Shape 93"/>
          <p:cNvSpPr/>
          <p:nvPr/>
        </p:nvSpPr>
        <p:spPr>
          <a:xfrm>
            <a:off x="0" y="-13854"/>
            <a:ext cx="9144000" cy="1544782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104"/>
          <p:cNvSpPr txBox="1">
            <a:spLocks noGrp="1"/>
          </p:cNvSpPr>
          <p:nvPr>
            <p:ph type="title"/>
          </p:nvPr>
        </p:nvSpPr>
        <p:spPr>
          <a:xfrm>
            <a:off x="3381818" y="118337"/>
            <a:ext cx="2153073" cy="151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References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4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473520" y="1456929"/>
            <a:ext cx="8393389" cy="116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 smtClean="0">
                <a:latin typeface="Bree Serif" panose="020B0604020202020204" charset="0"/>
                <a:ea typeface="Cambria"/>
                <a:cs typeface="Cambria"/>
                <a:sym typeface="Cambria"/>
              </a:rPr>
              <a:t>Introduction to Programming</a:t>
            </a:r>
            <a:endParaRPr lang="en" dirty="0">
              <a:latin typeface="Bree Serif" panose="020B0604020202020204" charset="0"/>
              <a:ea typeface="Cambria"/>
              <a:cs typeface="Cambria"/>
              <a:sym typeface="Cambria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ACM BIT Patna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91" y="221674"/>
            <a:ext cx="1101436" cy="11014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10350" y="278150"/>
            <a:ext cx="9164700" cy="10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8700"/>
            <a:ext cx="8520600" cy="7335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What all we will be covering	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60650" y="1852725"/>
            <a:ext cx="8222700" cy="264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Bree Serif"/>
            </a:pPr>
            <a:r>
              <a:rPr lang="en" dirty="0" smtClean="0">
                <a:latin typeface="Bree Serif"/>
                <a:ea typeface="Bree Serif"/>
                <a:cs typeface="Bree Serif"/>
                <a:sym typeface="Bree Serif"/>
              </a:rPr>
              <a:t>Introduction of Computer language.</a:t>
            </a:r>
            <a:endParaRPr lang="en" dirty="0"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Bree Serif"/>
            </a:pPr>
            <a:r>
              <a:rPr lang="en" dirty="0" smtClean="0">
                <a:latin typeface="Bree Serif"/>
                <a:ea typeface="Bree Serif"/>
                <a:cs typeface="Bree Serif"/>
                <a:sym typeface="Bree Serif"/>
              </a:rPr>
              <a:t>Installing and setting up IDE, compilers.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latin typeface="Bree Serif"/>
              <a:ea typeface="Bree Serif"/>
              <a:cs typeface="Bree Serif"/>
              <a:sym typeface="Bree Serif"/>
            </a:endParaRPr>
          </a:p>
          <a:p>
            <a:pPr marL="457200" indent="-342900">
              <a:lnSpc>
                <a:spcPct val="100000"/>
              </a:lnSpc>
              <a:spcAft>
                <a:spcPts val="0"/>
              </a:spcAft>
              <a:buFont typeface="Bree Serif"/>
              <a:buChar char="●"/>
            </a:pPr>
            <a:r>
              <a:rPr lang="en" dirty="0" smtClean="0">
                <a:latin typeface="Bree Serif"/>
                <a:ea typeface="Bree Serif"/>
                <a:cs typeface="Bree Serif"/>
                <a:sym typeface="Bree Serif"/>
              </a:rPr>
              <a:t>“</a:t>
            </a:r>
            <a:r>
              <a:rPr lang="en" dirty="0">
                <a:latin typeface="Bree Serif"/>
                <a:ea typeface="Bree Serif"/>
                <a:cs typeface="Bree Serif"/>
                <a:sym typeface="Bree Serif"/>
              </a:rPr>
              <a:t>Hello World” program.</a:t>
            </a:r>
          </a:p>
          <a:p>
            <a:pPr marL="1143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Bree Serif"/>
            </a:pPr>
            <a:r>
              <a:rPr lang="en" dirty="0" smtClean="0">
                <a:latin typeface="Bree Serif"/>
                <a:ea typeface="Bree Serif"/>
                <a:cs typeface="Bree Serif"/>
                <a:sym typeface="Bree Serif"/>
              </a:rPr>
              <a:t>Different components of a program.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Bree Serif"/>
            </a:pPr>
            <a:endParaRPr lang="en" dirty="0"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Bree Serif"/>
            </a:pPr>
            <a:r>
              <a:rPr lang="en" dirty="0" smtClean="0">
                <a:latin typeface="Bree Serif"/>
                <a:ea typeface="Bree Serif"/>
                <a:cs typeface="Bree Serif"/>
                <a:sym typeface="Bree Serif"/>
              </a:rPr>
              <a:t>A sample program and its analysis.</a:t>
            </a:r>
            <a:endParaRPr lang="en" dirty="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30800" y="1813500"/>
            <a:ext cx="8282400" cy="151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latin typeface="Bree Serif"/>
                <a:ea typeface="Bree Serif"/>
                <a:cs typeface="Bree Serif"/>
                <a:sym typeface="Bree Serif"/>
              </a:rPr>
              <a:t>What is a Programming language?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9"/>
          <p:cNvSpPr txBox="1"/>
          <p:nvPr/>
        </p:nvSpPr>
        <p:spPr>
          <a:xfrm>
            <a:off x="0" y="842807"/>
            <a:ext cx="8972462" cy="1825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 programming language is a formal language that specifies a set of instructions that can be used to produce various kinds of output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Programming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languages generally consist of instructions for a computer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Programming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Source Code Pro"/>
                <a:cs typeface="Source Code Pro"/>
                <a:sym typeface="Source Code Pro"/>
              </a:rPr>
              <a:t>languages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can be used to create programs that implement specific algorithms.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" name="Shape 93"/>
          <p:cNvSpPr/>
          <p:nvPr/>
        </p:nvSpPr>
        <p:spPr>
          <a:xfrm>
            <a:off x="-6931" y="-6927"/>
            <a:ext cx="9144000" cy="74121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86"/>
          <p:cNvSpPr txBox="1">
            <a:spLocks noGrp="1"/>
          </p:cNvSpPr>
          <p:nvPr>
            <p:ph type="title"/>
          </p:nvPr>
        </p:nvSpPr>
        <p:spPr>
          <a:xfrm>
            <a:off x="260069" y="163077"/>
            <a:ext cx="8610000" cy="41506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" sz="2800" dirty="0">
                <a:latin typeface="Bree Serif"/>
                <a:ea typeface="Bree Serif"/>
                <a:cs typeface="Bree Serif"/>
                <a:sym typeface="Bree Serif"/>
              </a:rPr>
              <a:t>What is a Programming language?</a:t>
            </a:r>
            <a:endParaRPr lang="en" sz="2800" dirty="0"/>
          </a:p>
        </p:txBody>
      </p:sp>
      <p:sp>
        <p:nvSpPr>
          <p:cNvPr id="7" name="Shape 93"/>
          <p:cNvSpPr/>
          <p:nvPr/>
        </p:nvSpPr>
        <p:spPr>
          <a:xfrm>
            <a:off x="0" y="2528740"/>
            <a:ext cx="9144000" cy="741218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6"/>
          <p:cNvSpPr txBox="1">
            <a:spLocks/>
          </p:cNvSpPr>
          <p:nvPr/>
        </p:nvSpPr>
        <p:spPr>
          <a:xfrm>
            <a:off x="267000" y="2698744"/>
            <a:ext cx="8610000" cy="415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None/>
              <a:defRPr sz="54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Oswald"/>
              <a:buNone/>
              <a:defRPr sz="5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2800" dirty="0" smtClean="0">
                <a:latin typeface="Bree Serif"/>
                <a:ea typeface="Bree Serif"/>
                <a:cs typeface="Bree Serif"/>
                <a:sym typeface="Bree Serif"/>
              </a:rPr>
              <a:t>Differ</a:t>
            </a:r>
            <a:r>
              <a:rPr lang="en-US" sz="2800" dirty="0" smtClean="0">
                <a:latin typeface="Bree Serif"/>
                <a:ea typeface="Bree Serif"/>
                <a:cs typeface="Bree Serif"/>
                <a:sym typeface="Bree Serif"/>
              </a:rPr>
              <a:t>e</a:t>
            </a:r>
            <a:r>
              <a:rPr lang="en" sz="2800" dirty="0" smtClean="0">
                <a:latin typeface="Bree Serif"/>
                <a:ea typeface="Bree Serif"/>
                <a:cs typeface="Bree Serif"/>
                <a:sym typeface="Bree Serif"/>
              </a:rPr>
              <a:t>nt languages:</a:t>
            </a:r>
            <a:endParaRPr lang="e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0069" y="3609109"/>
            <a:ext cx="860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C, C++, Java, Python, etc.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0069" y="4302978"/>
            <a:ext cx="6137564" cy="318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Here will mainly use C / C++ for understanding.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67000" y="1813500"/>
            <a:ext cx="8610000" cy="151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How to create environment for programming?</a:t>
            </a:r>
            <a:endParaRPr lang="en" dirty="0"/>
          </a:p>
        </p:txBody>
      </p:sp>
      <p:sp>
        <p:nvSpPr>
          <p:cNvPr id="3" name="Rectangle 2"/>
          <p:cNvSpPr/>
          <p:nvPr/>
        </p:nvSpPr>
        <p:spPr>
          <a:xfrm>
            <a:off x="2531502" y="3844880"/>
            <a:ext cx="407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42900">
              <a:buFont typeface="Bree Serif"/>
            </a:pPr>
            <a:r>
              <a:rPr lang="en" sz="1800" dirty="0">
                <a:latin typeface="Bree Serif"/>
                <a:ea typeface="Bree Serif"/>
                <a:cs typeface="Bree Serif"/>
                <a:sym typeface="Bree Serif"/>
              </a:rPr>
              <a:t>Installing and setting up C</a:t>
            </a:r>
            <a:r>
              <a:rPr lang="en" sz="1800" dirty="0" smtClean="0">
                <a:latin typeface="Bree Serif"/>
                <a:ea typeface="Bree Serif"/>
                <a:cs typeface="Bree Serif"/>
                <a:sym typeface="Bree Serif"/>
              </a:rPr>
              <a:t>odeBlocks.</a:t>
            </a:r>
            <a:endParaRPr lang="en" sz="1800" dirty="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-623075" y="201215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93"/>
          <p:cNvSpPr/>
          <p:nvPr/>
        </p:nvSpPr>
        <p:spPr>
          <a:xfrm>
            <a:off x="0" y="0"/>
            <a:ext cx="2805545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-160625" y="1595378"/>
            <a:ext cx="3120300" cy="1260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 smtClean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CodeBlocks</a:t>
            </a:r>
            <a:endParaRPr lang="en" sz="28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4" y="689846"/>
            <a:ext cx="6338455" cy="3565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00600" y="4371109"/>
            <a:ext cx="1184564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53774" y="1724891"/>
            <a:ext cx="8972462" cy="30853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endParaRPr lang="en" b="1" dirty="0" smtClean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/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#include&lt;iostream&gt; </a:t>
            </a:r>
            <a:r>
              <a:rPr lang="en" sz="1000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r>
              <a:rPr lang="en-US" sz="1000" dirty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 order to read or write to the standard input/output streams you need to include it.</a:t>
            </a:r>
            <a:endParaRPr lang="en" sz="1000" dirty="0" smtClean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</a:p>
          <a:p>
            <a:pPr lvl="0">
              <a:spcBef>
                <a:spcPts val="0"/>
              </a:spcBef>
              <a:buNone/>
            </a:pPr>
            <a:endParaRPr lang="en-US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main()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/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cout &lt;&lt; “Hello World” &lt;&lt; endl;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cin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standard input stream</a:t>
            </a:r>
            <a:endParaRPr lang="en-US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return 0;                      </a:t>
            </a: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cout: standard output stream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                                  </a:t>
            </a:r>
          </a:p>
          <a:p>
            <a:pPr lvl="0">
              <a:spcBef>
                <a:spcPts val="0"/>
              </a:spcBef>
              <a:buNone/>
            </a:pPr>
            <a:endParaRPr lang="en-US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return 0: Since int main have to return some value so we write return 0. return 0 also signifies program executed successfully.  */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" name="Shape 93"/>
          <p:cNvSpPr/>
          <p:nvPr/>
        </p:nvSpPr>
        <p:spPr>
          <a:xfrm>
            <a:off x="0" y="0"/>
            <a:ext cx="9144000" cy="1544782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104"/>
          <p:cNvSpPr txBox="1">
            <a:spLocks noGrp="1"/>
          </p:cNvSpPr>
          <p:nvPr>
            <p:ph type="title"/>
          </p:nvPr>
        </p:nvSpPr>
        <p:spPr>
          <a:xfrm>
            <a:off x="2190327" y="40691"/>
            <a:ext cx="8282400" cy="151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“Hello World” Program</a:t>
            </a:r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1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53774" y="1724891"/>
            <a:ext cx="4019462" cy="30853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endParaRPr lang="en" b="1" dirty="0" smtClean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#include&lt;iostream&gt;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using namespace std;</a:t>
            </a:r>
          </a:p>
          <a:p>
            <a:pPr lvl="0">
              <a:spcBef>
                <a:spcPts val="0"/>
              </a:spcBef>
              <a:buNone/>
            </a:pPr>
            <a:endParaRPr lang="en-US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main()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cout &lt;&lt; “Hello World” &lt;&lt; endl;</a:t>
            </a:r>
          </a:p>
          <a:p>
            <a:pPr lvl="0">
              <a:spcBef>
                <a:spcPts val="0"/>
              </a:spcBef>
              <a:buNone/>
            </a:pPr>
            <a:endParaRPr lang="en-US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return 0;</a:t>
            </a:r>
            <a:endParaRPr lang="en-US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" name="Shape 93"/>
          <p:cNvSpPr/>
          <p:nvPr/>
        </p:nvSpPr>
        <p:spPr>
          <a:xfrm>
            <a:off x="-6931" y="0"/>
            <a:ext cx="9144000" cy="1544782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104"/>
          <p:cNvSpPr txBox="1">
            <a:spLocks noGrp="1"/>
          </p:cNvSpPr>
          <p:nvPr>
            <p:ph type="title"/>
          </p:nvPr>
        </p:nvSpPr>
        <p:spPr>
          <a:xfrm>
            <a:off x="2190327" y="40691"/>
            <a:ext cx="8282400" cy="151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bg1"/>
                </a:solidFill>
              </a:rPr>
              <a:t>  “Hello World” Program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5" name="Shape 99"/>
          <p:cNvSpPr txBox="1"/>
          <p:nvPr/>
        </p:nvSpPr>
        <p:spPr>
          <a:xfrm>
            <a:off x="4024745" y="1731818"/>
            <a:ext cx="5070764" cy="30853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endParaRPr lang="en" b="1" dirty="0" smtClean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#include&lt;iostream&gt; </a:t>
            </a:r>
            <a:endParaRPr lang="en" sz="1000" b="1" dirty="0" smtClean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endParaRPr lang="en-US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main()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std::cout &lt;&lt; “Hello World” &lt;&lt; std::endl;</a:t>
            </a:r>
          </a:p>
          <a:p>
            <a:pPr lvl="0">
              <a:spcBef>
                <a:spcPts val="0"/>
              </a:spcBef>
              <a:buNone/>
            </a:pPr>
            <a:endParaRPr lang="en-US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return 0;</a:t>
            </a:r>
            <a:endParaRPr lang="en-US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22222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" b="1" dirty="0">
              <a:solidFill>
                <a:srgbClr val="22222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24746" y="1597882"/>
            <a:ext cx="48490" cy="2773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35183" y="4436779"/>
            <a:ext cx="75922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q_serif"/>
              </a:rPr>
              <a:t>// Namespaces </a:t>
            </a:r>
            <a:r>
              <a:rPr lang="en-US" dirty="0">
                <a:solidFill>
                  <a:srgbClr val="333333"/>
                </a:solidFill>
                <a:latin typeface="q_serif"/>
              </a:rPr>
              <a:t>allow to group entities like classes, objects and functions  under a name. 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349" y="4722008"/>
            <a:ext cx="69723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q_serif"/>
              </a:rPr>
              <a:t>// cout </a:t>
            </a:r>
            <a:r>
              <a:rPr lang="en-US" dirty="0">
                <a:solidFill>
                  <a:srgbClr val="333333"/>
                </a:solidFill>
                <a:latin typeface="q_serif"/>
              </a:rPr>
              <a:t>and cin are functions from iostream class, in std namespace.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</TotalTime>
  <Words>364</Words>
  <Application>Microsoft Office PowerPoint</Application>
  <PresentationFormat>On-screen Show (16:9)</PresentationFormat>
  <Paragraphs>83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Cambria</vt:lpstr>
      <vt:lpstr>Source Code Pro</vt:lpstr>
      <vt:lpstr>q_serif</vt:lpstr>
      <vt:lpstr>Oswald</vt:lpstr>
      <vt:lpstr>Arial</vt:lpstr>
      <vt:lpstr>Helvetica</vt:lpstr>
      <vt:lpstr>Bree Serif</vt:lpstr>
      <vt:lpstr>Modern Writer</vt:lpstr>
      <vt:lpstr>PowerPoint Presentation</vt:lpstr>
      <vt:lpstr>Introduction to Programming</vt:lpstr>
      <vt:lpstr>What all we will be covering </vt:lpstr>
      <vt:lpstr>What is a Programming language?</vt:lpstr>
      <vt:lpstr>What is a Programming language?</vt:lpstr>
      <vt:lpstr>How to create environment for programming?</vt:lpstr>
      <vt:lpstr>CodeBlocks</vt:lpstr>
      <vt:lpstr>“Hello World” Program</vt:lpstr>
      <vt:lpstr>  “Hello World” Program</vt:lpstr>
      <vt:lpstr>Sample Program</vt:lpstr>
      <vt:lpstr>Examples:   Input : arr[] = {1, 2, 3}   Output : 6   1 + 2 + 3 = 6      Input : arr[] = {15, 12, 13, 10}   Output : 50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Programming</dc:title>
  <dc:creator>Saurabh Shubham</dc:creator>
  <cp:lastModifiedBy>Saurabh Shubham</cp:lastModifiedBy>
  <cp:revision>13</cp:revision>
  <dcterms:modified xsi:type="dcterms:W3CDTF">2017-11-01T10:50:44Z</dcterms:modified>
</cp:coreProperties>
</file>