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ecf2f96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ecf2f96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retrospect, we should have put out a report on our findings regarding existing evidence standards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ecf2fad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ecf2fad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ecf2f96c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ecf2f96c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t/>
            </a:r>
            <a:endParaRPr sz="5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8dfa306d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dfa306d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dfa306d7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dfa306d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8f0ab726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f0ab726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ecf2f96c8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ecf2f96c8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tiny.cc/TOCETownHal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apa.org/" TargetMode="External"/><Relationship Id="rId4" Type="http://schemas.openxmlformats.org/officeDocument/2006/relationships/hyperlink" Target="https://apastyle.apa.org/products/publication-manual-7th-edition?utm_campaign=apa_publishing&amp;utm_medium=cpc&amp;utm_source=google&amp;utm_content=googlesgrantads_pubmanual7_080819&amp;utm_term=apa%20style%20writing&amp;gclid=Cj0KCQjwyJn5BRDrARIsADZ9ykGP5mqpPdEsFq65mV0QhqEV-t0hKWDujcZkw-f1fZufRKKr8i0ID3AaAr14EALw_wcB" TargetMode="External"/><Relationship Id="rId5" Type="http://schemas.openxmlformats.org/officeDocument/2006/relationships/hyperlink" Target="https://apastyle.apa.org/jars/quant-table-1.pdf" TargetMode="External"/><Relationship Id="rId6" Type="http://schemas.openxmlformats.org/officeDocument/2006/relationships/hyperlink" Target="https://apastyle.apa.org/jars/qual-table-2.pdf" TargetMode="External"/><Relationship Id="rId7" Type="http://schemas.openxmlformats.org/officeDocument/2006/relationships/hyperlink" Target="https://apastyle.apa.org/jars/mixed-table-1.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ocs.google.com/document/d/1_GdGyWID41fuw0cvndhBOYjydYn4UJ300EQNRffIKmQ/edi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TOCE Reporting Standards Town Hall</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12-1 p.m. PDT, Monday, August 3</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Welcome!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u="sng">
                <a:solidFill>
                  <a:schemeClr val="hlink"/>
                </a:solidFill>
                <a:hlinkClick r:id="rId3"/>
              </a:rPr>
              <a:t>http://tiny.cc/TOCETownHall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TOCE Evidence Standards Task Force Has Been Meeting since 2019</a:t>
            </a:r>
            <a:endParaRPr/>
          </a:p>
        </p:txBody>
      </p:sp>
      <p:sp>
        <p:nvSpPr>
          <p:cNvPr id="61" name="Google Shape;61;p14"/>
          <p:cNvSpPr txBox="1"/>
          <p:nvPr>
            <p:ph idx="1" type="body"/>
          </p:nvPr>
        </p:nvSpPr>
        <p:spPr>
          <a:xfrm>
            <a:off x="227325" y="14561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Arose out of a lively discussion at a TOCE Board Meeting at SIGCSE 2019 in Minneapolis</a:t>
            </a:r>
            <a:endParaRPr/>
          </a:p>
          <a:p>
            <a:pPr indent="-342900" lvl="0" marL="457200" rtl="0" algn="l">
              <a:spcBef>
                <a:spcPts val="0"/>
              </a:spcBef>
              <a:spcAft>
                <a:spcPts val="0"/>
              </a:spcAft>
              <a:buSzPts val="1800"/>
              <a:buChar char="●"/>
            </a:pPr>
            <a:r>
              <a:rPr lang="en"/>
              <a:t>Composition:</a:t>
            </a:r>
            <a:endParaRPr/>
          </a:p>
          <a:p>
            <a:pPr indent="0" lvl="0" marL="457200" rtl="0" algn="l">
              <a:spcBef>
                <a:spcPts val="1600"/>
              </a:spcBef>
              <a:spcAft>
                <a:spcPts val="0"/>
              </a:spcAft>
              <a:buNone/>
            </a:pPr>
            <a:r>
              <a:rPr i="1" lang="en"/>
              <a:t>Chair</a:t>
            </a:r>
            <a:r>
              <a:rPr lang="en"/>
              <a:t>: Andy Stefik</a:t>
            </a:r>
            <a:endParaRPr/>
          </a:p>
          <a:p>
            <a:pPr indent="0" lvl="0" marL="457200" rtl="0" algn="l">
              <a:spcBef>
                <a:spcPts val="1600"/>
              </a:spcBef>
              <a:spcAft>
                <a:spcPts val="0"/>
              </a:spcAft>
              <a:buNone/>
            </a:pPr>
            <a:r>
              <a:rPr i="1" lang="en"/>
              <a:t>Members</a:t>
            </a:r>
            <a:r>
              <a:rPr lang="en"/>
              <a:t>: Andrew Peterson, Felienne Hermans, Judy Sheard, Monica McGill </a:t>
            </a:r>
            <a:endParaRPr/>
          </a:p>
          <a:p>
            <a:pPr indent="-342900" lvl="0" marL="457200" rtl="0" algn="l">
              <a:spcBef>
                <a:spcPts val="1600"/>
              </a:spcBef>
              <a:spcAft>
                <a:spcPts val="0"/>
              </a:spcAft>
              <a:buSzPts val="1800"/>
              <a:buChar char="●"/>
            </a:pPr>
            <a:r>
              <a:rPr lang="en"/>
              <a:t>Efforts have included</a:t>
            </a:r>
            <a:endParaRPr/>
          </a:p>
          <a:p>
            <a:pPr indent="-317500" lvl="1" marL="914400" rtl="0" algn="l">
              <a:spcBef>
                <a:spcPts val="0"/>
              </a:spcBef>
              <a:spcAft>
                <a:spcPts val="0"/>
              </a:spcAft>
              <a:buSzPts val="1400"/>
              <a:buChar char="○"/>
            </a:pPr>
            <a:r>
              <a:rPr lang="en"/>
              <a:t>Successful proposal for a Dagstuhl seminar on evidence standards for computer science </a:t>
            </a:r>
            <a:endParaRPr/>
          </a:p>
          <a:p>
            <a:pPr indent="-317500" lvl="1" marL="914400" rtl="0" algn="l">
              <a:spcBef>
                <a:spcPts val="0"/>
              </a:spcBef>
              <a:spcAft>
                <a:spcPts val="0"/>
              </a:spcAft>
              <a:buSzPts val="1400"/>
              <a:buChar char="○"/>
            </a:pPr>
            <a:r>
              <a:rPr lang="en"/>
              <a:t>Reading and discussing the major existing evidence standards</a:t>
            </a:r>
            <a:endParaRPr/>
          </a:p>
          <a:p>
            <a:pPr indent="-317500" lvl="1" marL="914400" rtl="0" algn="l">
              <a:spcBef>
                <a:spcPts val="0"/>
              </a:spcBef>
              <a:spcAft>
                <a:spcPts val="0"/>
              </a:spcAft>
              <a:buSzPts val="1400"/>
              <a:buChar char="○"/>
            </a:pPr>
            <a:r>
              <a:rPr lang="en"/>
              <a:t>The draft TOCE evidence standards proposal I sent out last week: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Feedback on Evidence Standards Proposal</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Abstract and CONSORT checklist are not appropriate for many types of articles that TOCE has historically published - Mark Guzdial</a:t>
            </a:r>
            <a:endParaRPr/>
          </a:p>
          <a:p>
            <a:pPr indent="-342900" lvl="0" marL="457200" rtl="0" algn="l">
              <a:spcBef>
                <a:spcPts val="0"/>
              </a:spcBef>
              <a:spcAft>
                <a:spcPts val="0"/>
              </a:spcAft>
              <a:buSzPts val="1800"/>
              <a:buChar char="●"/>
            </a:pPr>
            <a:r>
              <a:rPr lang="en"/>
              <a:t>Requirement doesn’t leave any room for interpretivist, pragmatist, design, or feminist epistemologies - Amy Ko</a:t>
            </a:r>
            <a:endParaRPr/>
          </a:p>
          <a:p>
            <a:pPr indent="-342900" lvl="0" marL="457200" rtl="0" algn="l">
              <a:spcBef>
                <a:spcPts val="0"/>
              </a:spcBef>
              <a:spcAft>
                <a:spcPts val="0"/>
              </a:spcAft>
              <a:buSzPts val="1800"/>
              <a:buChar char="●"/>
            </a:pPr>
            <a:r>
              <a:rPr lang="en"/>
              <a:t>Contraction of submissions due to perception that the standards are too narrow - Anonymous</a:t>
            </a:r>
            <a:endParaRPr/>
          </a:p>
          <a:p>
            <a:pPr indent="-342900" lvl="0" marL="457200" rtl="0" algn="l">
              <a:spcBef>
                <a:spcPts val="0"/>
              </a:spcBef>
              <a:spcAft>
                <a:spcPts val="0"/>
              </a:spcAft>
              <a:buSzPts val="1800"/>
              <a:buChar char="●"/>
            </a:pPr>
            <a:r>
              <a:rPr lang="en"/>
              <a:t>“Relevance to Practice as a Criterion for Rigor” - Jean Ryoo</a:t>
            </a:r>
            <a:endParaRPr/>
          </a:p>
          <a:p>
            <a:pPr indent="-342900" lvl="0" marL="457200" rtl="0" algn="l">
              <a:spcBef>
                <a:spcPts val="0"/>
              </a:spcBef>
              <a:spcAft>
                <a:spcPts val="0"/>
              </a:spcAft>
              <a:buSzPts val="1800"/>
              <a:buChar char="●"/>
            </a:pPr>
            <a:r>
              <a:rPr lang="en"/>
              <a:t>How structured abstracts help/hinder scholarship - Shuchi Grover</a:t>
            </a:r>
            <a:endParaRPr/>
          </a:p>
          <a:p>
            <a:pPr indent="-342900" lvl="0" marL="457200" rtl="0" algn="l">
              <a:spcBef>
                <a:spcPts val="0"/>
              </a:spcBef>
              <a:spcAft>
                <a:spcPts val="0"/>
              </a:spcAft>
              <a:buSzPts val="1800"/>
              <a:buChar char="●"/>
            </a:pPr>
            <a:r>
              <a:rPr lang="en"/>
              <a:t>Consider cultural impact on community - Kathi Fisler</a:t>
            </a:r>
            <a:endParaRPr/>
          </a:p>
          <a:p>
            <a:pPr indent="-342900" lvl="0" marL="457200" rtl="0" algn="l">
              <a:spcBef>
                <a:spcPts val="0"/>
              </a:spcBef>
              <a:spcAft>
                <a:spcPts val="0"/>
              </a:spcAft>
              <a:buSzPts val="1800"/>
              <a:buChar char="●"/>
            </a:pPr>
            <a:r>
              <a:rPr lang="en"/>
              <a:t>Evidence vs reporting standards - Ben Shapiro</a:t>
            </a:r>
            <a:endParaRPr/>
          </a:p>
          <a:p>
            <a:pPr indent="-342900" lvl="0" marL="457200" rtl="0" algn="l">
              <a:spcBef>
                <a:spcPts val="0"/>
              </a:spcBef>
              <a:spcAft>
                <a:spcPts val="0"/>
              </a:spcAft>
              <a:buSzPts val="1800"/>
              <a:buChar char="●"/>
            </a:pPr>
            <a:r>
              <a:rPr lang="en"/>
              <a:t>Use APA JARS - Randy Connolly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Learned from Feedback Received Last Week</a:t>
            </a:r>
            <a:endParaRPr/>
          </a:p>
        </p:txBody>
      </p:sp>
      <p:sp>
        <p:nvSpPr>
          <p:cNvPr id="73" name="Google Shape;73;p16"/>
          <p:cNvSpPr txBox="1"/>
          <p:nvPr>
            <p:ph idx="1" type="body"/>
          </p:nvPr>
        </p:nvSpPr>
        <p:spPr>
          <a:xfrm>
            <a:off x="311700" y="146887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Include more people in the task force! Try to get CS researchers with a greater diversity of perspectives.</a:t>
            </a:r>
            <a:endParaRPr/>
          </a:p>
          <a:p>
            <a:pPr indent="-342900" lvl="0" marL="457200" rtl="0" algn="l">
              <a:spcBef>
                <a:spcPts val="0"/>
              </a:spcBef>
              <a:spcAft>
                <a:spcPts val="0"/>
              </a:spcAft>
              <a:buSzPts val="1800"/>
              <a:buChar char="●"/>
            </a:pPr>
            <a:r>
              <a:rPr lang="en"/>
              <a:t>Do NOT call it an “Evidence Standard.” </a:t>
            </a:r>
            <a:endParaRPr/>
          </a:p>
          <a:p>
            <a:pPr indent="-342900" lvl="0" marL="457200" rtl="0" algn="l">
              <a:spcBef>
                <a:spcPts val="0"/>
              </a:spcBef>
              <a:spcAft>
                <a:spcPts val="0"/>
              </a:spcAft>
              <a:buSzPts val="1800"/>
              <a:buChar char="●"/>
            </a:pPr>
            <a:r>
              <a:rPr lang="en"/>
              <a:t>A seemingly more agreeable term: “Reporting Standard”</a:t>
            </a:r>
            <a:endParaRPr/>
          </a:p>
          <a:p>
            <a:pPr indent="-342900" lvl="0" marL="457200" rtl="0" algn="l">
              <a:spcBef>
                <a:spcPts val="0"/>
              </a:spcBef>
              <a:spcAft>
                <a:spcPts val="0"/>
              </a:spcAft>
              <a:buSzPts val="1800"/>
              <a:buChar char="●"/>
            </a:pPr>
            <a:r>
              <a:rPr lang="en"/>
              <a:t>We are a diverse community and won’t agree on the </a:t>
            </a:r>
            <a:r>
              <a:rPr lang="en"/>
              <a:t>epistemological</a:t>
            </a:r>
            <a:r>
              <a:rPr lang="en"/>
              <a:t> roots of evidence </a:t>
            </a:r>
            <a:endParaRPr/>
          </a:p>
          <a:p>
            <a:pPr indent="-342900" lvl="0" marL="457200" rtl="0" algn="l">
              <a:spcBef>
                <a:spcPts val="0"/>
              </a:spcBef>
              <a:spcAft>
                <a:spcPts val="0"/>
              </a:spcAft>
              <a:buSzPts val="1800"/>
              <a:buChar char="●"/>
            </a:pPr>
            <a:r>
              <a:rPr lang="en"/>
              <a:t>Our common ground: </a:t>
            </a:r>
            <a:r>
              <a:rPr b="1" i="1" lang="en"/>
              <a:t>Make</a:t>
            </a:r>
            <a:r>
              <a:rPr b="1" i="1" lang="en"/>
              <a:t> TOCE papers easier to review, read and search for.</a:t>
            </a:r>
            <a:endParaRPr b="1" i="1"/>
          </a:p>
          <a:p>
            <a:pPr indent="-342900" lvl="0" marL="457200" rtl="0" algn="l">
              <a:spcBef>
                <a:spcPts val="0"/>
              </a:spcBef>
              <a:spcAft>
                <a:spcPts val="0"/>
              </a:spcAft>
              <a:buSzPts val="1800"/>
              <a:buChar char="●"/>
            </a:pPr>
            <a:r>
              <a:rPr lang="en"/>
              <a:t>Let’s focus on that common ground today. We’re here to listen</a:t>
            </a:r>
            <a:endParaRPr/>
          </a:p>
          <a:p>
            <a:pPr indent="-342900" lvl="0" marL="457200" rtl="0" algn="l">
              <a:spcBef>
                <a:spcPts val="0"/>
              </a:spcBef>
              <a:spcAft>
                <a:spcPts val="0"/>
              </a:spcAft>
              <a:buSzPts val="1800"/>
              <a:buChar char="●"/>
            </a:pPr>
            <a:r>
              <a:rPr lang="en"/>
              <a:t>Based on today’s meeting, we will send out a survey to all AEs for further guidance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Let’s Look at Randy Connolly’s Suggestion: APA JARS</a:t>
            </a:r>
            <a:endParaRPr sz="2700"/>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American Psychological Association</a:t>
            </a:r>
            <a:r>
              <a:rPr lang="en"/>
              <a:t> (APA)</a:t>
            </a:r>
            <a:endParaRPr/>
          </a:p>
          <a:p>
            <a:pPr indent="-342900" lvl="0" marL="457200" rtl="0" algn="l">
              <a:spcBef>
                <a:spcPts val="0"/>
              </a:spcBef>
              <a:spcAft>
                <a:spcPts val="0"/>
              </a:spcAft>
              <a:buSzPts val="1800"/>
              <a:buChar char="●"/>
            </a:pPr>
            <a:r>
              <a:rPr lang="en" u="sng">
                <a:solidFill>
                  <a:schemeClr val="hlink"/>
                </a:solidFill>
                <a:hlinkClick r:id="rId4"/>
              </a:rPr>
              <a:t>APA Style Guide</a:t>
            </a:r>
            <a:r>
              <a:rPr lang="en"/>
              <a:t> dates to 1929</a:t>
            </a:r>
            <a:endParaRPr/>
          </a:p>
          <a:p>
            <a:pPr indent="-342900" lvl="0" marL="457200" rtl="0" algn="l">
              <a:spcBef>
                <a:spcPts val="0"/>
              </a:spcBef>
              <a:spcAft>
                <a:spcPts val="0"/>
              </a:spcAft>
              <a:buSzPts val="1800"/>
              <a:buChar char="●"/>
            </a:pPr>
            <a:r>
              <a:rPr lang="en"/>
              <a:t>APA Journal Article Reporting Standard came out in 2008</a:t>
            </a:r>
            <a:endParaRPr/>
          </a:p>
          <a:p>
            <a:pPr indent="-342900" lvl="0" marL="457200" rtl="0" algn="l">
              <a:spcBef>
                <a:spcPts val="0"/>
              </a:spcBef>
              <a:spcAft>
                <a:spcPts val="0"/>
              </a:spcAft>
              <a:buSzPts val="1800"/>
              <a:buChar char="●"/>
            </a:pPr>
            <a:r>
              <a:rPr lang="en"/>
              <a:t>Three different reporting standards accommodate a wide range of possible research approaches (each ~3 pages)</a:t>
            </a:r>
            <a:endParaRPr/>
          </a:p>
          <a:p>
            <a:pPr indent="-317500" lvl="1" marL="914400" rtl="0" algn="l">
              <a:spcBef>
                <a:spcPts val="0"/>
              </a:spcBef>
              <a:spcAft>
                <a:spcPts val="0"/>
              </a:spcAft>
              <a:buSzPts val="1400"/>
              <a:buChar char="○"/>
            </a:pPr>
            <a:r>
              <a:rPr lang="en" u="sng">
                <a:solidFill>
                  <a:schemeClr val="hlink"/>
                </a:solidFill>
                <a:hlinkClick r:id="rId5"/>
              </a:rPr>
              <a:t>JARS Quant</a:t>
            </a:r>
            <a:endParaRPr/>
          </a:p>
          <a:p>
            <a:pPr indent="-317500" lvl="1" marL="914400" rtl="0" algn="l">
              <a:spcBef>
                <a:spcPts val="0"/>
              </a:spcBef>
              <a:spcAft>
                <a:spcPts val="0"/>
              </a:spcAft>
              <a:buSzPts val="1400"/>
              <a:buChar char="○"/>
            </a:pPr>
            <a:r>
              <a:rPr lang="en" u="sng">
                <a:solidFill>
                  <a:schemeClr val="hlink"/>
                </a:solidFill>
                <a:hlinkClick r:id="rId6"/>
              </a:rPr>
              <a:t>JARS Qual</a:t>
            </a:r>
            <a:endParaRPr/>
          </a:p>
          <a:p>
            <a:pPr indent="-317500" lvl="1" marL="914400" rtl="0" algn="l">
              <a:spcBef>
                <a:spcPts val="0"/>
              </a:spcBef>
              <a:spcAft>
                <a:spcPts val="0"/>
              </a:spcAft>
              <a:buSzPts val="1400"/>
              <a:buChar char="○"/>
            </a:pPr>
            <a:r>
              <a:rPr lang="en" u="sng">
                <a:solidFill>
                  <a:schemeClr val="hlink"/>
                </a:solidFill>
                <a:hlinkClick r:id="rId7"/>
              </a:rPr>
              <a:t>JARS Mixed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Mark: Do we have any data on whether APA JARS has improved reviewing quality, efficiency, etc.? </a:t>
            </a:r>
            <a:endParaRPr sz="1200"/>
          </a:p>
          <a:p>
            <a:pPr indent="-304800" lvl="1" marL="914400" rtl="0" algn="l">
              <a:spcBef>
                <a:spcPts val="0"/>
              </a:spcBef>
              <a:spcAft>
                <a:spcPts val="0"/>
              </a:spcAft>
              <a:buSzPts val="1200"/>
              <a:buChar char="○"/>
            </a:pPr>
            <a:r>
              <a:rPr lang="en" sz="1200"/>
              <a:t>Monica: Effect size reporting improved</a:t>
            </a:r>
            <a:endParaRPr sz="1200"/>
          </a:p>
          <a:p>
            <a:pPr indent="-304800" lvl="0" marL="457200" rtl="0" algn="l">
              <a:spcBef>
                <a:spcPts val="0"/>
              </a:spcBef>
              <a:spcAft>
                <a:spcPts val="0"/>
              </a:spcAft>
              <a:buSzPts val="1200"/>
              <a:buChar char="●"/>
            </a:pPr>
            <a:r>
              <a:rPr lang="en" sz="1200"/>
              <a:t>Amy: It’s not whether to require reporting standard; it’s when and for what types of submissions. This signals to authors the type of journal we are.</a:t>
            </a:r>
            <a:endParaRPr sz="1200"/>
          </a:p>
          <a:p>
            <a:pPr indent="-304800" lvl="0" marL="457200" rtl="0" algn="l">
              <a:spcBef>
                <a:spcPts val="0"/>
              </a:spcBef>
              <a:spcAft>
                <a:spcPts val="0"/>
              </a:spcAft>
              <a:buSzPts val="1200"/>
              <a:buChar char="●"/>
            </a:pPr>
            <a:r>
              <a:rPr lang="en" sz="1200"/>
              <a:t>Gillian: What does the structure of “rigor” mean? Who gets included and excluded? Should we be explicit about this?</a:t>
            </a:r>
            <a:endParaRPr sz="1200"/>
          </a:p>
          <a:p>
            <a:pPr indent="-304800" lvl="0" marL="457200" rtl="0" algn="l">
              <a:spcBef>
                <a:spcPts val="0"/>
              </a:spcBef>
              <a:spcAft>
                <a:spcPts val="0"/>
              </a:spcAft>
              <a:buSzPts val="1200"/>
              <a:buChar char="●"/>
            </a:pPr>
            <a:r>
              <a:rPr lang="en" sz="1200"/>
              <a:t>Gillian: Would design-based research fit into JARS?</a:t>
            </a:r>
            <a:endParaRPr sz="1200"/>
          </a:p>
          <a:p>
            <a:pPr indent="-304800" lvl="0" marL="457200" rtl="0" algn="l">
              <a:spcBef>
                <a:spcPts val="0"/>
              </a:spcBef>
              <a:spcAft>
                <a:spcPts val="0"/>
              </a:spcAft>
              <a:buSzPts val="1200"/>
              <a:buChar char="●"/>
            </a:pPr>
            <a:r>
              <a:rPr lang="en" sz="1200"/>
              <a:t>Tammy: Other communities have explicit training for reviewers. Need bias training, e.g. </a:t>
            </a:r>
            <a:endParaRPr sz="1200"/>
          </a:p>
          <a:p>
            <a:pPr indent="-304800" lvl="0" marL="457200" rtl="0" algn="l">
              <a:spcBef>
                <a:spcPts val="0"/>
              </a:spcBef>
              <a:spcAft>
                <a:spcPts val="0"/>
              </a:spcAft>
              <a:buSzPts val="1200"/>
              <a:buChar char="●"/>
            </a:pPr>
            <a:r>
              <a:rPr lang="en" sz="1200"/>
              <a:t>Andy: WWC requires reviewer certification by law</a:t>
            </a:r>
            <a:endParaRPr sz="1200"/>
          </a:p>
          <a:p>
            <a:pPr indent="-304800" lvl="0" marL="457200" rtl="0" algn="l">
              <a:spcBef>
                <a:spcPts val="0"/>
              </a:spcBef>
              <a:spcAft>
                <a:spcPts val="0"/>
              </a:spcAft>
              <a:buSzPts val="1200"/>
              <a:buChar char="●"/>
            </a:pPr>
            <a:r>
              <a:rPr lang="en" sz="1200"/>
              <a:t>Shuchi: Put a webinar on the TOCE website for training purposes.</a:t>
            </a:r>
            <a:endParaRPr sz="1200"/>
          </a:p>
          <a:p>
            <a:pPr indent="-304800" lvl="0" marL="457200" rtl="0" algn="l">
              <a:spcBef>
                <a:spcPts val="0"/>
              </a:spcBef>
              <a:spcAft>
                <a:spcPts val="0"/>
              </a:spcAft>
              <a:buSzPts val="1200"/>
              <a:buChar char="●"/>
            </a:pPr>
            <a:r>
              <a:rPr lang="en" sz="1200"/>
              <a:t>Brett: Finding reviewers is challenging! We need to phase in any new reporting standard so that we have a big enough reviewer pool. Maybe one reviewer per paper needs training?</a:t>
            </a:r>
            <a:endParaRPr sz="1200"/>
          </a:p>
          <a:p>
            <a:pPr indent="-304800" lvl="0" marL="457200" rtl="0" algn="l">
              <a:spcBef>
                <a:spcPts val="0"/>
              </a:spcBef>
              <a:spcAft>
                <a:spcPts val="0"/>
              </a:spcAft>
              <a:buSzPts val="1200"/>
              <a:buChar char="●"/>
            </a:pPr>
            <a:r>
              <a:rPr lang="en" sz="1200"/>
              <a:t>Brett: Let’s do a study of who our reviewers are. What can we assume they have as a background?</a:t>
            </a:r>
            <a:endParaRPr sz="1200"/>
          </a:p>
          <a:p>
            <a:pPr indent="-304800" lvl="0" marL="457200" rtl="0" algn="l">
              <a:spcBef>
                <a:spcPts val="0"/>
              </a:spcBef>
              <a:spcAft>
                <a:spcPts val="0"/>
              </a:spcAft>
              <a:buSzPts val="1200"/>
              <a:buChar char="●"/>
            </a:pPr>
            <a:r>
              <a:rPr lang="en" sz="1200"/>
              <a:t>Amy: Quantitative work is dominant in TOCE. We should flip that around and make epistemological inclusion front and center. If you happen to be doing research type A, pay attention to this.</a:t>
            </a:r>
            <a:endParaRPr sz="1200"/>
          </a:p>
          <a:p>
            <a:pPr indent="-304800" lvl="0" marL="457200" rtl="0" algn="l">
              <a:spcBef>
                <a:spcPts val="0"/>
              </a:spcBef>
              <a:spcAft>
                <a:spcPts val="0"/>
              </a:spcAft>
              <a:buSzPts val="1200"/>
              <a:buChar char="●"/>
            </a:pPr>
            <a:r>
              <a:rPr lang="en" sz="1200"/>
              <a:t>Gillian: CS is highly interdisciplinary. Should we expect that a TOCE article is accessible to a diverse audience?</a:t>
            </a:r>
            <a:endParaRPr sz="1200"/>
          </a:p>
          <a:p>
            <a:pPr indent="-304800" lvl="0" marL="457200" rtl="0" algn="l">
              <a:spcBef>
                <a:spcPts val="0"/>
              </a:spcBef>
              <a:spcAft>
                <a:spcPts val="0"/>
              </a:spcAft>
              <a:buSzPts val="1200"/>
              <a:buChar char="●"/>
            </a:pPr>
            <a:r>
              <a:rPr lang="en" sz="1200"/>
              <a:t>Joanna: Is the issue that we don’t have the capacity to review what we’re getting or that we’re rejecting too much? Answer: We are getting too many papers relative to size of editorial board.</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(cont.)</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Marian: Maybe restructure editorial board so that there are “screening editors” who have the authority to do desk rejects. </a:t>
            </a:r>
            <a:endParaRPr sz="1100"/>
          </a:p>
          <a:p>
            <a:pPr indent="-298450" lvl="0" marL="457200" rtl="0" algn="l">
              <a:spcBef>
                <a:spcPts val="0"/>
              </a:spcBef>
              <a:spcAft>
                <a:spcPts val="0"/>
              </a:spcAft>
              <a:buSzPts val="1100"/>
              <a:buChar char="●"/>
            </a:pPr>
            <a:r>
              <a:rPr lang="en" sz="1100"/>
              <a:t>Marian: We need guidelines but let’s not make them required procedure</a:t>
            </a:r>
            <a:endParaRPr sz="1100"/>
          </a:p>
          <a:p>
            <a:pPr indent="-298450" lvl="0" marL="457200" rtl="0" algn="l">
              <a:spcBef>
                <a:spcPts val="0"/>
              </a:spcBef>
              <a:spcAft>
                <a:spcPts val="0"/>
              </a:spcAft>
              <a:buSzPts val="1100"/>
              <a:buChar char="●"/>
            </a:pPr>
            <a:r>
              <a:rPr lang="en" sz="1100"/>
              <a:t>Mark: TOCE is more diverse than SIGCSE. Let’s think about a screener pre-questionnaire for authors to help us shepherd papers through the process</a:t>
            </a:r>
            <a:endParaRPr sz="1100"/>
          </a:p>
          <a:p>
            <a:pPr indent="-298450" lvl="0" marL="457200" rtl="0" algn="l">
              <a:spcBef>
                <a:spcPts val="0"/>
              </a:spcBef>
              <a:spcAft>
                <a:spcPts val="0"/>
              </a:spcAft>
              <a:buSzPts val="1100"/>
              <a:buChar char="●"/>
            </a:pPr>
            <a:r>
              <a:rPr lang="en" sz="1100"/>
              <a:t>Briana: Authors are bad at classifying their own papers.Screeners should classify papers. </a:t>
            </a:r>
            <a:endParaRPr sz="1100"/>
          </a:p>
          <a:p>
            <a:pPr indent="-298450" lvl="0" marL="457200" rtl="0" algn="l">
              <a:spcBef>
                <a:spcPts val="0"/>
              </a:spcBef>
              <a:spcAft>
                <a:spcPts val="0"/>
              </a:spcAft>
              <a:buSzPts val="1100"/>
              <a:buChar char="●"/>
            </a:pPr>
            <a:r>
              <a:rPr lang="en" sz="1100"/>
              <a:t>Briana: Require certain info to be in abstract to make it easier to classify and screen.</a:t>
            </a:r>
            <a:endParaRPr sz="1100"/>
          </a:p>
          <a:p>
            <a:pPr indent="-298450" lvl="0" marL="457200" rtl="0" algn="l">
              <a:spcBef>
                <a:spcPts val="0"/>
              </a:spcBef>
              <a:spcAft>
                <a:spcPts val="0"/>
              </a:spcAft>
              <a:buSzPts val="1100"/>
              <a:buChar char="●"/>
            </a:pPr>
            <a:r>
              <a:rPr lang="en" sz="1100"/>
              <a:t>Gillian: ACM CHI subcommittee model. Based on initial EiC pre-screening, delegate paper to appropriate subcommittee for further screening.</a:t>
            </a:r>
            <a:endParaRPr sz="1100"/>
          </a:p>
          <a:p>
            <a:pPr indent="-298450" lvl="0" marL="457200" rtl="0" algn="l">
              <a:spcBef>
                <a:spcPts val="0"/>
              </a:spcBef>
              <a:spcAft>
                <a:spcPts val="0"/>
              </a:spcAft>
              <a:buSzPts val="1100"/>
              <a:buChar char="●"/>
            </a:pPr>
            <a:r>
              <a:rPr lang="en" sz="1100"/>
              <a:t>Andy: Allowing authors to use a reporting standard if they so choose.</a:t>
            </a:r>
            <a:endParaRPr sz="1100"/>
          </a:p>
          <a:p>
            <a:pPr indent="-298450" lvl="0" marL="457200" rtl="0" algn="l">
              <a:spcBef>
                <a:spcPts val="0"/>
              </a:spcBef>
              <a:spcAft>
                <a:spcPts val="0"/>
              </a:spcAft>
              <a:buSzPts val="1100"/>
              <a:buChar char="●"/>
            </a:pPr>
            <a:r>
              <a:rPr lang="en" sz="1100"/>
              <a:t>Suzanne: Look at IEEE Education model for classifying papers.</a:t>
            </a:r>
            <a:endParaRPr sz="1100"/>
          </a:p>
          <a:p>
            <a:pPr indent="-298450" lvl="0" marL="457200" rtl="0" algn="l">
              <a:spcBef>
                <a:spcPts val="0"/>
              </a:spcBef>
              <a:spcAft>
                <a:spcPts val="0"/>
              </a:spcAft>
              <a:buSzPts val="1100"/>
              <a:buChar char="●"/>
            </a:pPr>
            <a:r>
              <a:rPr lang="en" sz="1100"/>
              <a:t>Tony: Don’t want reporting standard to privilege a certain paradigm. What about, e.g., critical pieces? Paradigms are not stable.</a:t>
            </a:r>
            <a:endParaRPr sz="1100"/>
          </a:p>
          <a:p>
            <a:pPr indent="-298450" lvl="0" marL="457200" rtl="0" algn="l">
              <a:spcBef>
                <a:spcPts val="0"/>
              </a:spcBef>
              <a:spcAft>
                <a:spcPts val="0"/>
              </a:spcAft>
              <a:buSzPts val="1100"/>
              <a:buChar char="●"/>
            </a:pPr>
            <a:r>
              <a:rPr lang="en" sz="1100"/>
              <a:t>Amy: Do not provide a fixed list of options.</a:t>
            </a:r>
            <a:endParaRPr sz="1100"/>
          </a:p>
          <a:p>
            <a:pPr indent="-298450" lvl="0" marL="457200" rtl="0" algn="l">
              <a:spcBef>
                <a:spcPts val="0"/>
              </a:spcBef>
              <a:spcAft>
                <a:spcPts val="0"/>
              </a:spcAft>
              <a:buSzPts val="1100"/>
              <a:buChar char="●"/>
            </a:pPr>
            <a:r>
              <a:rPr lang="en" sz="1100"/>
              <a:t>Marian: Authors could game the system by using the classification scheme to push their paper through</a:t>
            </a:r>
            <a:endParaRPr sz="1100"/>
          </a:p>
          <a:p>
            <a:pPr indent="-298450" lvl="0" marL="457200" rtl="0" algn="l">
              <a:spcBef>
                <a:spcPts val="0"/>
              </a:spcBef>
              <a:spcAft>
                <a:spcPts val="0"/>
              </a:spcAft>
              <a:buSzPts val="1100"/>
              <a:buChar char="●"/>
            </a:pPr>
            <a:r>
              <a:rPr lang="en" sz="1100"/>
              <a:t>Gillian: Use special issues to foster interdisciplinary diversity (alongside author classification and optional reporting standards)</a:t>
            </a:r>
            <a:endParaRPr sz="1100"/>
          </a:p>
          <a:p>
            <a:pPr indent="-298450" lvl="0" marL="457200" rtl="0" algn="l">
              <a:spcBef>
                <a:spcPts val="0"/>
              </a:spcBef>
              <a:spcAft>
                <a:spcPts val="0"/>
              </a:spcAft>
              <a:buSzPts val="1100"/>
              <a:buChar char="●"/>
            </a:pPr>
            <a:r>
              <a:rPr lang="en" sz="1100"/>
              <a:t>Randy: Getting papers from authors without ed research experience. Papers are missing basic fundamental elements like sample size.</a:t>
            </a:r>
            <a:endParaRPr sz="1100"/>
          </a:p>
          <a:p>
            <a:pPr indent="-298450" lvl="0" marL="457200" rtl="0" algn="l">
              <a:spcBef>
                <a:spcPts val="0"/>
              </a:spcBef>
              <a:spcAft>
                <a:spcPts val="0"/>
              </a:spcAft>
              <a:buSzPts val="1100"/>
              <a:buChar char="●"/>
            </a:pPr>
            <a:r>
              <a:rPr lang="en" sz="1100"/>
              <a:t>Tony: Valentine article indicates that we need to be inclusive of, e.g., “philosophical” paper. Nice starting point for novices perhaps. Note from E-i-C: Philosophy papers are presently desk-rejected and referred to </a:t>
            </a:r>
            <a:r>
              <a:rPr i="1" lang="en" sz="1100"/>
              <a:t>ACM Inroads</a:t>
            </a:r>
            <a:r>
              <a:rPr lang="en" sz="1100"/>
              <a:t>.</a:t>
            </a:r>
            <a:endParaRPr sz="1100"/>
          </a:p>
          <a:p>
            <a:pPr indent="-298450" lvl="0" marL="457200" rtl="0" algn="l">
              <a:spcBef>
                <a:spcPts val="0"/>
              </a:spcBef>
              <a:spcAft>
                <a:spcPts val="0"/>
              </a:spcAft>
              <a:buSzPts val="1100"/>
              <a:buChar char="●"/>
            </a:pPr>
            <a:r>
              <a:rPr lang="en" sz="1100"/>
              <a:t>Briana: Survey board to see what types of papers are within the scope of TOCE.</a:t>
            </a:r>
            <a:endParaRPr sz="1100"/>
          </a:p>
          <a:p>
            <a:pPr indent="-298450" lvl="0" marL="457200" rtl="0" algn="l">
              <a:spcBef>
                <a:spcPts val="0"/>
              </a:spcBef>
              <a:spcAft>
                <a:spcPts val="0"/>
              </a:spcAft>
              <a:buSzPts val="1100"/>
              <a:buChar char="●"/>
            </a:pPr>
            <a:r>
              <a:rPr lang="en" sz="1100"/>
              <a:t>Andy: TIERS model of evidence in U.S. in 2015 for education research.</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TOCE Structured Abstract Update</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 sent out a </a:t>
            </a:r>
            <a:r>
              <a:rPr lang="en" u="sng">
                <a:solidFill>
                  <a:schemeClr val="hlink"/>
                </a:solidFill>
                <a:hlinkClick r:id="rId3"/>
              </a:rPr>
              <a:t>draft proposa</a:t>
            </a:r>
            <a:r>
              <a:rPr lang="en"/>
              <a:t>l last year and many of you provided valuable feedback. </a:t>
            </a:r>
            <a:endParaRPr/>
          </a:p>
          <a:p>
            <a:pPr indent="-317500" lvl="1" marL="914400" rtl="0" algn="l">
              <a:spcBef>
                <a:spcPts val="0"/>
              </a:spcBef>
              <a:spcAft>
                <a:spcPts val="0"/>
              </a:spcAft>
              <a:buSzPts val="1400"/>
              <a:buChar char="○"/>
            </a:pPr>
            <a:r>
              <a:rPr lang="en"/>
              <a:t>Many were in favor of structured abstracts, but there were some persuasive counterarguments (e.g., “they are good when the research fits the format, but could be alienating if it doesn’t”)</a:t>
            </a:r>
            <a:endParaRPr/>
          </a:p>
          <a:p>
            <a:pPr indent="-317500" lvl="1" marL="914400" rtl="0" algn="l">
              <a:spcBef>
                <a:spcPts val="0"/>
              </a:spcBef>
              <a:spcAft>
                <a:spcPts val="0"/>
              </a:spcAft>
              <a:buSzPts val="1400"/>
              <a:buChar char="○"/>
            </a:pPr>
            <a:r>
              <a:rPr lang="en"/>
              <a:t>Elements of abstract format from </a:t>
            </a:r>
            <a:r>
              <a:rPr i="1" lang="en"/>
              <a:t>CSE </a:t>
            </a:r>
            <a:r>
              <a:rPr lang="en"/>
              <a:t>that we considered:</a:t>
            </a:r>
            <a:endParaRPr/>
          </a:p>
          <a:p>
            <a:pPr indent="-317500" lvl="2" marL="1371600" rtl="0" algn="l">
              <a:spcBef>
                <a:spcPts val="0"/>
              </a:spcBef>
              <a:spcAft>
                <a:spcPts val="0"/>
              </a:spcAft>
              <a:buSzPts val="1400"/>
              <a:buChar char="■"/>
            </a:pPr>
            <a:r>
              <a:rPr lang="en"/>
              <a:t>Background and Context</a:t>
            </a:r>
            <a:endParaRPr/>
          </a:p>
          <a:p>
            <a:pPr indent="-317500" lvl="2" marL="1371600" rtl="0" algn="l">
              <a:spcBef>
                <a:spcPts val="0"/>
              </a:spcBef>
              <a:spcAft>
                <a:spcPts val="0"/>
              </a:spcAft>
              <a:buSzPts val="1400"/>
              <a:buChar char="■"/>
            </a:pPr>
            <a:r>
              <a:rPr lang="en"/>
              <a:t>Objective</a:t>
            </a:r>
            <a:endParaRPr/>
          </a:p>
          <a:p>
            <a:pPr indent="-317500" lvl="2" marL="1371600" rtl="0" algn="l">
              <a:spcBef>
                <a:spcPts val="0"/>
              </a:spcBef>
              <a:spcAft>
                <a:spcPts val="0"/>
              </a:spcAft>
              <a:buSzPts val="1400"/>
              <a:buChar char="■"/>
            </a:pPr>
            <a:r>
              <a:rPr lang="en"/>
              <a:t>Method</a:t>
            </a:r>
            <a:endParaRPr/>
          </a:p>
          <a:p>
            <a:pPr indent="-317500" lvl="2" marL="1371600" rtl="0" algn="l">
              <a:spcBef>
                <a:spcPts val="0"/>
              </a:spcBef>
              <a:spcAft>
                <a:spcPts val="0"/>
              </a:spcAft>
              <a:buSzPts val="1400"/>
              <a:buChar char="■"/>
            </a:pPr>
            <a:r>
              <a:rPr lang="en"/>
              <a:t>Findings</a:t>
            </a:r>
            <a:endParaRPr/>
          </a:p>
          <a:p>
            <a:pPr indent="-317500" lvl="2" marL="1371600" rtl="0" algn="l">
              <a:spcBef>
                <a:spcPts val="0"/>
              </a:spcBef>
              <a:spcAft>
                <a:spcPts val="0"/>
              </a:spcAft>
              <a:buSzPts val="1400"/>
              <a:buChar char="■"/>
            </a:pPr>
            <a:r>
              <a:rPr lang="en"/>
              <a:t>Implications</a:t>
            </a:r>
            <a:endParaRPr/>
          </a:p>
          <a:p>
            <a:pPr indent="-317500" lvl="2" marL="1371600" rtl="0" algn="l">
              <a:spcBef>
                <a:spcPts val="0"/>
              </a:spcBef>
              <a:spcAft>
                <a:spcPts val="0"/>
              </a:spcAft>
              <a:buSzPts val="1400"/>
              <a:buChar char="■"/>
            </a:pPr>
            <a:r>
              <a:rPr lang="en"/>
              <a:t>Contributions</a:t>
            </a:r>
            <a:endParaRPr/>
          </a:p>
          <a:p>
            <a:pPr indent="-317500" lvl="1" marL="914400" rtl="0" algn="l">
              <a:spcBef>
                <a:spcPts val="0"/>
              </a:spcBef>
              <a:spcAft>
                <a:spcPts val="0"/>
              </a:spcAft>
              <a:buSzPts val="1400"/>
              <a:buChar char="○"/>
            </a:pPr>
            <a:r>
              <a:rPr lang="en"/>
              <a:t>Note that APA JARS threads the needle by making structured abstract </a:t>
            </a:r>
            <a:r>
              <a:rPr i="1" lang="en"/>
              <a:t>optional</a:t>
            </a:r>
            <a:endParaRPr i="1"/>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