
<file path=[Content_Types].xml><?xml version="1.0" encoding="utf-8"?>
<Types xmlns="http://schemas.openxmlformats.org/package/2006/content-types">
  <Default Extension="bin" ContentType="application/vnd.ms-office.activeX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activeX/activeX1.xml" ContentType="application/vnd.ms-office.activeX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  <p:sldMasterId id="2147483687" r:id="rId2"/>
  </p:sldMasterIdLst>
  <p:sldIdLst>
    <p:sldId id="256" r:id="rId3"/>
    <p:sldId id="257" r:id="rId4"/>
    <p:sldId id="266" r:id="rId5"/>
    <p:sldId id="258" r:id="rId6"/>
    <p:sldId id="265" r:id="rId7"/>
    <p:sldId id="259" r:id="rId8"/>
    <p:sldId id="260" r:id="rId9"/>
    <p:sldId id="261" r:id="rId10"/>
    <p:sldId id="262" r:id="rId11"/>
    <p:sldId id="263" r:id="rId12"/>
    <p:sldId id="264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activeX/_rels/activeX1.xml.rels><?xml version="1.0" encoding="UTF-8" standalone="yes"?>
<Relationships xmlns="http://schemas.openxmlformats.org/package/2006/relationships"><Relationship Id="rId1" Type="http://schemas.microsoft.com/office/2006/relationships/activeXControlBinary" Target="activeX1.bin"/></Relationships>
</file>

<file path=ppt/activeX/activeX1.xml><?xml version="1.0" encoding="utf-8"?>
<ax:ocx xmlns:ax="http://schemas.microsoft.com/office/2006/activeX" xmlns:r="http://schemas.openxmlformats.org/officeDocument/2006/relationships" ax:classid="{D27CDB6E-AE6D-11CF-96B8-444553540000}" ax:persistence="persistStorage" r:id="rId1"/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1147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7514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82495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51987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2017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5650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4129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53190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9209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49392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268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2846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93923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7084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1/31/2014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221797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1/31/2014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676733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1/31/2014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902887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668898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39406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1/31/2014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64650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08319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9998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60967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53323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8759121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7112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90848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35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865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1/31/2014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914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1/31/2014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190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1/31/2014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823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420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864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1/31/2014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4394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1/31/2014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5475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.org/Style/CSS/current-work.en.htm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control" Target="../activeX/activeX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html/logo/" TargetMode="External"/><Relationship Id="rId2" Type="http://schemas.openxmlformats.org/officeDocument/2006/relationships/hyperlink" Target="http://www.youtube.com/watch?v=mzPxo7Y6JyA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auduno.github.io/clmtrackr/examples/facesubstitution.html" TargetMode="External"/><Relationship Id="rId2" Type="http://schemas.openxmlformats.org/officeDocument/2006/relationships/hyperlink" Target="http://ericrius1.github.io/ComeDownToU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cross-code.com/en/play" TargetMode="External"/><Relationship Id="rId5" Type="http://schemas.openxmlformats.org/officeDocument/2006/relationships/hyperlink" Target="http://www.play-create.com/id.php?034" TargetMode="External"/><Relationship Id="rId4" Type="http://schemas.openxmlformats.org/officeDocument/2006/relationships/hyperlink" Target="http://zya.github.io/granular/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://www.w3schools.com/tags/tag_datalist.asp" TargetMode="External"/><Relationship Id="rId3" Type="http://schemas.openxmlformats.org/officeDocument/2006/relationships/hyperlink" Target="http://www.w3schools.com/tags/tag_audio.asp" TargetMode="External"/><Relationship Id="rId7" Type="http://schemas.openxmlformats.org/officeDocument/2006/relationships/hyperlink" Target="http://www.w3schools.com/tags/tag_embed.asp" TargetMode="External"/><Relationship Id="rId2" Type="http://schemas.openxmlformats.org/officeDocument/2006/relationships/hyperlink" Target="http://www.w3schools.com/tags/tag_canvas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w3schools.com/tags/tag_track.asp" TargetMode="External"/><Relationship Id="rId5" Type="http://schemas.openxmlformats.org/officeDocument/2006/relationships/hyperlink" Target="http://www.w3schools.com/tags/tag_source.asp" TargetMode="External"/><Relationship Id="rId10" Type="http://schemas.openxmlformats.org/officeDocument/2006/relationships/hyperlink" Target="http://www.w3schools.com/tags/tag_output.asp" TargetMode="External"/><Relationship Id="rId4" Type="http://schemas.openxmlformats.org/officeDocument/2006/relationships/hyperlink" Target="http://www.w3schools.com/tags/tag_video.asp" TargetMode="External"/><Relationship Id="rId9" Type="http://schemas.openxmlformats.org/officeDocument/2006/relationships/hyperlink" Target="http://www.w3schools.com/tags/tag_keygen.asp" TargetMode="Externa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://www.w3schools.com/tags/tag_details.asp" TargetMode="External"/><Relationship Id="rId3" Type="http://schemas.openxmlformats.org/officeDocument/2006/relationships/hyperlink" Target="http://www.w3schools.com/tags/tag_nav.asp" TargetMode="External"/><Relationship Id="rId7" Type="http://schemas.openxmlformats.org/officeDocument/2006/relationships/hyperlink" Target="http://www.w3schools.com/tags/tag_footer.asp" TargetMode="External"/><Relationship Id="rId2" Type="http://schemas.openxmlformats.org/officeDocument/2006/relationships/hyperlink" Target="http://www.w3schools.com/tags/tag_header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w3schools.com/tags/tag_aside.asp" TargetMode="External"/><Relationship Id="rId11" Type="http://schemas.openxmlformats.org/officeDocument/2006/relationships/hyperlink" Target="http://www.w3schools.com/tags/tag_figcaption.asp" TargetMode="External"/><Relationship Id="rId5" Type="http://schemas.openxmlformats.org/officeDocument/2006/relationships/hyperlink" Target="http://www.w3schools.com/tags/tag_article.asp" TargetMode="External"/><Relationship Id="rId10" Type="http://schemas.openxmlformats.org/officeDocument/2006/relationships/hyperlink" Target="http://www.w3schools.com/tags/tag_figure.asp" TargetMode="External"/><Relationship Id="rId4" Type="http://schemas.openxmlformats.org/officeDocument/2006/relationships/hyperlink" Target="http://www.w3schools.com/tags/tag_section.asp" TargetMode="External"/><Relationship Id="rId9" Type="http://schemas.openxmlformats.org/officeDocument/2006/relationships/hyperlink" Target="http://www.w3schools.com/tags/tag_summary.asp" TargetMode="Externa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://www.w3schools.com/tags/tag_meter.asp" TargetMode="External"/><Relationship Id="rId3" Type="http://schemas.openxmlformats.org/officeDocument/2006/relationships/hyperlink" Target="http://www.w3schools.com/tags/tag_time.asp" TargetMode="External"/><Relationship Id="rId7" Type="http://schemas.openxmlformats.org/officeDocument/2006/relationships/hyperlink" Target="http://www.w3schools.com/tags/tag_command.asp" TargetMode="External"/><Relationship Id="rId12" Type="http://schemas.openxmlformats.org/officeDocument/2006/relationships/hyperlink" Target="http://www.w3schools.com/tags/tag_rp.asp" TargetMode="External"/><Relationship Id="rId2" Type="http://schemas.openxmlformats.org/officeDocument/2006/relationships/hyperlink" Target="http://www.w3schools.com/tags/tag_mark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w3schools.com/tags/tag_dialog.asp" TargetMode="External"/><Relationship Id="rId11" Type="http://schemas.openxmlformats.org/officeDocument/2006/relationships/hyperlink" Target="http://www.w3schools.com/tags/tag_rt.asp" TargetMode="External"/><Relationship Id="rId5" Type="http://schemas.openxmlformats.org/officeDocument/2006/relationships/hyperlink" Target="http://www.w3schools.com/tags/tag_wbr.asp" TargetMode="External"/><Relationship Id="rId10" Type="http://schemas.openxmlformats.org/officeDocument/2006/relationships/hyperlink" Target="http://www.w3schools.com/tags/tag_ruby.asp" TargetMode="External"/><Relationship Id="rId4" Type="http://schemas.openxmlformats.org/officeDocument/2006/relationships/hyperlink" Target="http://www.w3schools.com/tags/tag_bdi.asp" TargetMode="External"/><Relationship Id="rId9" Type="http://schemas.openxmlformats.org/officeDocument/2006/relationships/hyperlink" Target="http://www.w3schools.com/tags/tag_progress.asp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Sig Web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January 31, 2014 @ 3PM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289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/>
          <a:lstStyle/>
          <a:p>
            <a:r>
              <a:rPr lang="en-US" dirty="0" smtClean="0"/>
              <a:t>Deprecated Elements in HTML5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82191" y="2666999"/>
            <a:ext cx="8520832" cy="3124201"/>
          </a:xfrm>
        </p:spPr>
        <p:txBody>
          <a:bodyPr>
            <a:noAutofit/>
          </a:bodyPr>
          <a:lstStyle/>
          <a:p>
            <a:r>
              <a:rPr lang="en-US" sz="1800" dirty="0"/>
              <a:t>&lt;acronym&gt;</a:t>
            </a:r>
          </a:p>
          <a:p>
            <a:r>
              <a:rPr lang="en-US" sz="1800" dirty="0"/>
              <a:t>&lt;applet&gt;</a:t>
            </a:r>
          </a:p>
          <a:p>
            <a:r>
              <a:rPr lang="en-US" sz="1800" dirty="0"/>
              <a:t>&lt;</a:t>
            </a:r>
            <a:r>
              <a:rPr lang="en-US" sz="1800" dirty="0" err="1"/>
              <a:t>basefont</a:t>
            </a:r>
            <a:r>
              <a:rPr lang="en-US" sz="1800" dirty="0"/>
              <a:t>&gt;</a:t>
            </a:r>
          </a:p>
          <a:p>
            <a:r>
              <a:rPr lang="en-US" sz="1800" dirty="0"/>
              <a:t>&lt;big&gt;</a:t>
            </a:r>
          </a:p>
          <a:p>
            <a:r>
              <a:rPr lang="en-US" sz="1800" dirty="0"/>
              <a:t>&lt;center&gt;</a:t>
            </a:r>
          </a:p>
          <a:p>
            <a:r>
              <a:rPr lang="en-US" sz="1800" dirty="0"/>
              <a:t>&lt;</a:t>
            </a:r>
            <a:r>
              <a:rPr lang="en-US" sz="1800" dirty="0" err="1"/>
              <a:t>dir</a:t>
            </a:r>
            <a:r>
              <a:rPr lang="en-US" sz="1800" dirty="0"/>
              <a:t>&gt;</a:t>
            </a:r>
          </a:p>
          <a:p>
            <a:r>
              <a:rPr lang="en-US" sz="1800" dirty="0"/>
              <a:t>&lt;font&gt;</a:t>
            </a:r>
          </a:p>
          <a:p>
            <a:r>
              <a:rPr lang="en-US" sz="1800" dirty="0"/>
              <a:t>&lt;frame&gt;</a:t>
            </a:r>
          </a:p>
          <a:p>
            <a:r>
              <a:rPr lang="en-US" sz="1800" dirty="0"/>
              <a:t>&lt;frameset&gt;</a:t>
            </a:r>
          </a:p>
          <a:p>
            <a:r>
              <a:rPr lang="en-US" sz="1800" dirty="0"/>
              <a:t>&lt;</a:t>
            </a:r>
            <a:r>
              <a:rPr lang="en-US" sz="1800" dirty="0" err="1"/>
              <a:t>noframes</a:t>
            </a:r>
            <a:r>
              <a:rPr lang="en-US" sz="1800" dirty="0"/>
              <a:t>&gt;</a:t>
            </a:r>
          </a:p>
          <a:p>
            <a:r>
              <a:rPr lang="en-US" sz="1800" dirty="0"/>
              <a:t>&lt;strike&gt;</a:t>
            </a:r>
          </a:p>
          <a:p>
            <a:r>
              <a:rPr lang="en-US" sz="1800" dirty="0"/>
              <a:t>&lt;</a:t>
            </a:r>
            <a:r>
              <a:rPr lang="en-US" sz="1800" dirty="0" err="1"/>
              <a:t>tt</a:t>
            </a:r>
            <a:r>
              <a:rPr lang="en-US" sz="1800" dirty="0" smtClean="0"/>
              <a:t>&gt;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6468660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Cascading Style Sheets 3</a:t>
            </a:r>
          </a:p>
          <a:p>
            <a:r>
              <a:rPr lang="en-US" dirty="0"/>
              <a:t>CSS3 is completely backwards-compatible with earlier versions of CSS</a:t>
            </a:r>
            <a:r>
              <a:rPr lang="en-US" dirty="0" smtClean="0"/>
              <a:t>.</a:t>
            </a:r>
          </a:p>
          <a:p>
            <a:r>
              <a:rPr lang="en-US" dirty="0" smtClean="0"/>
              <a:t>CSS3 is split up into modules: 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www.w3.org/Style/CSS/current-work.en.html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692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Notable Use Cases for CSS3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General Styling</a:t>
            </a:r>
          </a:p>
          <a:p>
            <a:r>
              <a:rPr lang="en-US" dirty="0" smtClean="0"/>
              <a:t>Simple </a:t>
            </a:r>
            <a:r>
              <a:rPr lang="en-US" dirty="0" err="1" smtClean="0"/>
              <a:t>Tweening</a:t>
            </a:r>
            <a:r>
              <a:rPr lang="en-US" dirty="0" smtClean="0"/>
              <a:t> Transitions</a:t>
            </a:r>
          </a:p>
          <a:p>
            <a:r>
              <a:rPr lang="en-US" dirty="0" smtClean="0"/>
              <a:t>Simple Animations</a:t>
            </a:r>
          </a:p>
          <a:p>
            <a:r>
              <a:rPr lang="en-US" dirty="0" smtClean="0"/>
              <a:t>Responsive Web Design (Media Queries)</a:t>
            </a:r>
          </a:p>
          <a:p>
            <a:r>
              <a:rPr lang="en-US" dirty="0" smtClean="0"/>
              <a:t>Browser specific styling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886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CSS3 Hands On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1020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HTML5?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it is: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3210936"/>
          </a:xfrm>
        </p:spPr>
        <p:txBody>
          <a:bodyPr>
            <a:normAutofit/>
          </a:bodyPr>
          <a:lstStyle/>
          <a:p>
            <a:r>
              <a:rPr lang="en-US" dirty="0" smtClean="0"/>
              <a:t>Allows for better </a:t>
            </a:r>
            <a:r>
              <a:rPr lang="en-US" dirty="0" err="1" smtClean="0"/>
              <a:t>intergration</a:t>
            </a:r>
            <a:r>
              <a:rPr lang="en-US" dirty="0" smtClean="0"/>
              <a:t> of media consumption.</a:t>
            </a:r>
          </a:p>
          <a:p>
            <a:r>
              <a:rPr lang="en-US" dirty="0" smtClean="0"/>
              <a:t>A new open standard </a:t>
            </a:r>
          </a:p>
          <a:p>
            <a:r>
              <a:rPr lang="en-US" dirty="0" smtClean="0"/>
              <a:t>Provides new APIs to easily integrate and program into your applications.</a:t>
            </a:r>
          </a:p>
          <a:p>
            <a:r>
              <a:rPr lang="en-US" dirty="0" smtClean="0"/>
              <a:t>Allows your browser applications to utilize your computer hardware.</a:t>
            </a:r>
          </a:p>
          <a:p>
            <a:r>
              <a:rPr lang="en-US" dirty="0"/>
              <a:t>In December 2012, W3C designated HTML5 as a Candidate Recommendation.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What it isn’t: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Not a replacement to Flash/Silverlight/Plugins… yet…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2087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ontrols>
      <mc:AlternateContent xmlns:mc="http://schemas.openxmlformats.org/markup-compatibility/2006">
        <mc:Choice xmlns:v="urn:schemas-microsoft-com:vml" Requires="v">
          <p:control spid="5127" name="ShockwaveFlash1" r:id="rId2" imgW="12192120" imgH="6754680"/>
        </mc:Choice>
        <mc:Fallback>
          <p:control name="ShockwaveFlash1" r:id="rId2" imgW="12192120" imgH="6754680">
            <p:pic>
              <p:nvPicPr>
                <p:cNvPr id="4" name="ShockwaveFlash1"/>
                <p:cNvPicPr>
                  <a:picLocks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0" y="0"/>
                  <a:ext cx="12192000" cy="6754091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3692927933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10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9807" y="101600"/>
            <a:ext cx="9791700" cy="6756400"/>
          </a:xfrm>
        </p:spPr>
      </p:pic>
    </p:spTree>
    <p:extLst>
      <p:ext uri="{BB962C8B-B14F-4D97-AF65-F5344CB8AC3E}">
        <p14:creationId xmlns:p14="http://schemas.microsoft.com/office/powerpoint/2010/main" val="244159112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HTML5?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484310" y="2130137"/>
            <a:ext cx="10018714" cy="3661064"/>
          </a:xfrm>
        </p:spPr>
        <p:txBody>
          <a:bodyPr/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www.youtube.com/watch?v=mzPxo7Y6JyA</a:t>
            </a:r>
            <a:endParaRPr lang="en-US" dirty="0" smtClean="0"/>
          </a:p>
          <a:p>
            <a:r>
              <a:rPr lang="en-US" dirty="0">
                <a:hlinkClick r:id="rId3"/>
              </a:rPr>
              <a:t>http://www.w3.org/html/logo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3132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of the possibilities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http://ericrius1.github.io/ComeDownToUs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auduno.github.io/clmtrackr/examples/facesubstitution.html</a:t>
            </a:r>
            <a:endParaRPr lang="en-US" dirty="0" smtClean="0"/>
          </a:p>
          <a:p>
            <a:r>
              <a:rPr lang="en-US" dirty="0">
                <a:hlinkClick r:id="rId4"/>
              </a:rPr>
              <a:t>http://zya.github.io/granular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www.play-create.com/id.php?034</a:t>
            </a:r>
            <a:endParaRPr lang="en-US" dirty="0" smtClean="0"/>
          </a:p>
          <a:p>
            <a:r>
              <a:rPr lang="en-US" dirty="0">
                <a:hlinkClick r:id="rId6"/>
              </a:rPr>
              <a:t>http://</a:t>
            </a:r>
            <a:r>
              <a:rPr lang="en-US" dirty="0" smtClean="0">
                <a:hlinkClick r:id="rId6"/>
              </a:rPr>
              <a:t>www.cross-code.com/en/play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593779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Elements in HTML5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03878436"/>
              </p:ext>
            </p:extLst>
          </p:nvPr>
        </p:nvGraphicFramePr>
        <p:xfrm>
          <a:off x="1619395" y="2328256"/>
          <a:ext cx="10018712" cy="36576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5009356"/>
                <a:gridCol w="5009356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hlinkClick r:id="rId2"/>
                        </a:rPr>
                        <a:t>&lt;canvas&gt;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Defines graphic drawing using JavaScript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2032633"/>
              </p:ext>
            </p:extLst>
          </p:nvPr>
        </p:nvGraphicFramePr>
        <p:xfrm>
          <a:off x="1619395" y="2699558"/>
          <a:ext cx="10018712" cy="210312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5009356"/>
                <a:gridCol w="5009356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hlinkClick r:id="rId3"/>
                        </a:rPr>
                        <a:t>&lt;audio&gt;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Defines sound or music content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hlinkClick r:id="rId4"/>
                        </a:rPr>
                        <a:t>&lt;video&gt;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Defines video or movie content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hlinkClick r:id="rId5"/>
                        </a:rPr>
                        <a:t>&lt;source&gt;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Defines sources for &lt;video&gt; and &lt;audio&gt;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hlinkClick r:id="rId6"/>
                        </a:rPr>
                        <a:t>&lt;track&gt;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Defines tracks for &lt;video&gt; and &lt;audio&gt;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hlinkClick r:id="rId7"/>
                        </a:rPr>
                        <a:t>&lt;embed&gt;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Defines containers for external applications (like plug-ins)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5552974"/>
              </p:ext>
            </p:extLst>
          </p:nvPr>
        </p:nvGraphicFramePr>
        <p:xfrm>
          <a:off x="1619395" y="4802679"/>
          <a:ext cx="10018712" cy="109728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5009356"/>
                <a:gridCol w="5009356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hlinkClick r:id="rId8"/>
                        </a:rPr>
                        <a:t>&lt;</a:t>
                      </a:r>
                      <a:r>
                        <a:rPr lang="en-US" dirty="0" err="1">
                          <a:hlinkClick r:id="rId8"/>
                        </a:rPr>
                        <a:t>datalist</a:t>
                      </a:r>
                      <a:r>
                        <a:rPr lang="en-US" dirty="0">
                          <a:hlinkClick r:id="rId8"/>
                        </a:rPr>
                        <a:t>&gt;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Defines pre-defined options for input controls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hlinkClick r:id="rId9"/>
                        </a:rPr>
                        <a:t>&lt;</a:t>
                      </a:r>
                      <a:r>
                        <a:rPr lang="en-US" dirty="0" err="1">
                          <a:hlinkClick r:id="rId9"/>
                        </a:rPr>
                        <a:t>keygen</a:t>
                      </a:r>
                      <a:r>
                        <a:rPr lang="en-US" dirty="0">
                          <a:hlinkClick r:id="rId9"/>
                        </a:rPr>
                        <a:t>&gt;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Defines a key-pair generator field (for forms)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hlinkClick r:id="rId10"/>
                        </a:rPr>
                        <a:t>&lt;output&gt;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Defines the result of a calculation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6936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Elements in HTML5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2201725"/>
              </p:ext>
            </p:extLst>
          </p:nvPr>
        </p:nvGraphicFramePr>
        <p:xfrm>
          <a:off x="1756064" y="2005448"/>
          <a:ext cx="9746960" cy="4333006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4873480"/>
                <a:gridCol w="4873480"/>
              </a:tblGrid>
              <a:tr h="376783">
                <a:tc>
                  <a:txBody>
                    <a:bodyPr/>
                    <a:lstStyle/>
                    <a:p>
                      <a:r>
                        <a:rPr lang="en-US" sz="1800" dirty="0">
                          <a:hlinkClick r:id="rId2"/>
                        </a:rPr>
                        <a:t>&lt;header&gt;</a:t>
                      </a:r>
                      <a:endParaRPr lang="en-US" sz="1800" dirty="0"/>
                    </a:p>
                  </a:txBody>
                  <a:tcPr marL="67917" marR="67917" marT="33959" marB="33959"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Defines a header for the document or a section</a:t>
                      </a:r>
                    </a:p>
                  </a:txBody>
                  <a:tcPr marL="67917" marR="67917" marT="33959" marB="33959" anchor="ctr"/>
                </a:tc>
              </a:tr>
              <a:tr h="376783">
                <a:tc>
                  <a:txBody>
                    <a:bodyPr/>
                    <a:lstStyle/>
                    <a:p>
                      <a:r>
                        <a:rPr lang="en-US" sz="1800">
                          <a:hlinkClick r:id="rId3"/>
                        </a:rPr>
                        <a:t>&lt;nav&gt;</a:t>
                      </a:r>
                      <a:endParaRPr lang="en-US" sz="1800"/>
                    </a:p>
                  </a:txBody>
                  <a:tcPr marL="67917" marR="67917" marT="33959" marB="33959"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Defines navigation links in the document</a:t>
                      </a:r>
                    </a:p>
                  </a:txBody>
                  <a:tcPr marL="67917" marR="67917" marT="33959" marB="33959" anchor="ctr"/>
                </a:tc>
              </a:tr>
              <a:tr h="376783">
                <a:tc>
                  <a:txBody>
                    <a:bodyPr/>
                    <a:lstStyle/>
                    <a:p>
                      <a:r>
                        <a:rPr lang="en-US" sz="1800">
                          <a:hlinkClick r:id="rId4"/>
                        </a:rPr>
                        <a:t>&lt;section&gt;</a:t>
                      </a:r>
                      <a:endParaRPr lang="en-US" sz="1800"/>
                    </a:p>
                  </a:txBody>
                  <a:tcPr marL="67917" marR="67917" marT="33959" marB="33959"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Defines a section in the document</a:t>
                      </a:r>
                    </a:p>
                  </a:txBody>
                  <a:tcPr marL="67917" marR="67917" marT="33959" marB="33959" anchor="ctr"/>
                </a:tc>
              </a:tr>
              <a:tr h="376783">
                <a:tc>
                  <a:txBody>
                    <a:bodyPr/>
                    <a:lstStyle/>
                    <a:p>
                      <a:r>
                        <a:rPr lang="en-US" sz="1800">
                          <a:hlinkClick r:id="rId5"/>
                        </a:rPr>
                        <a:t>&lt;article&gt;</a:t>
                      </a:r>
                      <a:endParaRPr lang="en-US" sz="1800"/>
                    </a:p>
                  </a:txBody>
                  <a:tcPr marL="67917" marR="67917" marT="33959" marB="33959"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Defines an article in the document</a:t>
                      </a:r>
                    </a:p>
                  </a:txBody>
                  <a:tcPr marL="67917" marR="67917" marT="33959" marB="33959" anchor="ctr"/>
                </a:tc>
              </a:tr>
              <a:tr h="376783">
                <a:tc>
                  <a:txBody>
                    <a:bodyPr/>
                    <a:lstStyle/>
                    <a:p>
                      <a:r>
                        <a:rPr lang="en-US" sz="1800">
                          <a:hlinkClick r:id="rId6"/>
                        </a:rPr>
                        <a:t>&lt;aside&gt;</a:t>
                      </a:r>
                      <a:endParaRPr lang="en-US" sz="1800"/>
                    </a:p>
                  </a:txBody>
                  <a:tcPr marL="67917" marR="67917" marT="33959" marB="33959"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Defines content aside from the page content</a:t>
                      </a:r>
                    </a:p>
                  </a:txBody>
                  <a:tcPr marL="67917" marR="67917" marT="33959" marB="33959" anchor="ctr"/>
                </a:tc>
              </a:tr>
              <a:tr h="376783">
                <a:tc>
                  <a:txBody>
                    <a:bodyPr/>
                    <a:lstStyle/>
                    <a:p>
                      <a:r>
                        <a:rPr lang="en-US" sz="1800">
                          <a:hlinkClick r:id="rId7"/>
                        </a:rPr>
                        <a:t>&lt;footer&gt;</a:t>
                      </a:r>
                      <a:endParaRPr lang="en-US" sz="1800"/>
                    </a:p>
                  </a:txBody>
                  <a:tcPr marL="67917" marR="67917" marT="33959" marB="33959"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Defines a footer for the document or a section</a:t>
                      </a:r>
                    </a:p>
                  </a:txBody>
                  <a:tcPr marL="67917" marR="67917" marT="33959" marB="33959" anchor="ctr"/>
                </a:tc>
              </a:tr>
              <a:tr h="659371">
                <a:tc>
                  <a:txBody>
                    <a:bodyPr/>
                    <a:lstStyle/>
                    <a:p>
                      <a:r>
                        <a:rPr lang="en-US" sz="1800">
                          <a:hlinkClick r:id="rId8"/>
                        </a:rPr>
                        <a:t>&lt;details&gt;</a:t>
                      </a:r>
                      <a:endParaRPr lang="en-US" sz="1800"/>
                    </a:p>
                  </a:txBody>
                  <a:tcPr marL="67917" marR="67917" marT="33959" marB="33959"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Defines additional details that the user can view or hide</a:t>
                      </a:r>
                    </a:p>
                  </a:txBody>
                  <a:tcPr marL="67917" marR="67917" marT="33959" marB="33959" anchor="ctr"/>
                </a:tc>
              </a:tr>
              <a:tr h="376783">
                <a:tc>
                  <a:txBody>
                    <a:bodyPr/>
                    <a:lstStyle/>
                    <a:p>
                      <a:r>
                        <a:rPr lang="en-US" sz="1800">
                          <a:hlinkClick r:id="rId9"/>
                        </a:rPr>
                        <a:t>&lt;summary&gt;</a:t>
                      </a:r>
                      <a:endParaRPr lang="en-US" sz="1800"/>
                    </a:p>
                  </a:txBody>
                  <a:tcPr marL="67917" marR="67917" marT="33959" marB="33959"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Defines a visible heading for a &lt;details&gt; element</a:t>
                      </a:r>
                    </a:p>
                  </a:txBody>
                  <a:tcPr marL="67917" marR="67917" marT="33959" marB="33959" anchor="ctr"/>
                </a:tc>
              </a:tr>
              <a:tr h="659371">
                <a:tc>
                  <a:txBody>
                    <a:bodyPr/>
                    <a:lstStyle/>
                    <a:p>
                      <a:r>
                        <a:rPr lang="en-US" sz="1800">
                          <a:hlinkClick r:id="rId10"/>
                        </a:rPr>
                        <a:t>&lt;figure&gt;</a:t>
                      </a:r>
                      <a:endParaRPr lang="en-US" sz="1800"/>
                    </a:p>
                  </a:txBody>
                  <a:tcPr marL="67917" marR="67917" marT="33959" marB="33959"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Defines self-contained content, like illustrations, diagrams, photos, code listings, etc.</a:t>
                      </a:r>
                    </a:p>
                  </a:txBody>
                  <a:tcPr marL="67917" marR="67917" marT="33959" marB="33959" anchor="ctr"/>
                </a:tc>
              </a:tr>
              <a:tr h="376783">
                <a:tc>
                  <a:txBody>
                    <a:bodyPr/>
                    <a:lstStyle/>
                    <a:p>
                      <a:r>
                        <a:rPr lang="en-US" sz="1800">
                          <a:hlinkClick r:id="rId11"/>
                        </a:rPr>
                        <a:t>&lt;figcaption&gt;</a:t>
                      </a:r>
                      <a:endParaRPr lang="en-US" sz="1800"/>
                    </a:p>
                  </a:txBody>
                  <a:tcPr marL="67917" marR="67917" marT="33959" marB="33959"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Defines a caption for a &lt;figure&gt; element</a:t>
                      </a:r>
                    </a:p>
                  </a:txBody>
                  <a:tcPr marL="67917" marR="67917" marT="33959" marB="33959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322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-270165"/>
            <a:ext cx="10018713" cy="1752599"/>
          </a:xfrm>
        </p:spPr>
        <p:txBody>
          <a:bodyPr/>
          <a:lstStyle/>
          <a:p>
            <a:r>
              <a:rPr lang="en-US" dirty="0" smtClean="0"/>
              <a:t>New Element in HTML5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2965372"/>
              </p:ext>
            </p:extLst>
          </p:nvPr>
        </p:nvGraphicFramePr>
        <p:xfrm>
          <a:off x="1484311" y="1165615"/>
          <a:ext cx="10465234" cy="5281848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5232617"/>
                <a:gridCol w="5232617"/>
              </a:tblGrid>
              <a:tr h="339148">
                <a:tc>
                  <a:txBody>
                    <a:bodyPr/>
                    <a:lstStyle/>
                    <a:p>
                      <a:r>
                        <a:rPr lang="en-US" sz="1800" dirty="0">
                          <a:hlinkClick r:id="rId2"/>
                        </a:rPr>
                        <a:t>&lt;mark&gt;</a:t>
                      </a:r>
                      <a:endParaRPr lang="en-US" sz="1800" dirty="0"/>
                    </a:p>
                  </a:txBody>
                  <a:tcPr marL="84788" marR="84788" marT="42393" marB="42393"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Defines marked or highlighted text</a:t>
                      </a:r>
                    </a:p>
                  </a:txBody>
                  <a:tcPr marL="84788" marR="84788" marT="42393" marB="42393" anchor="ctr"/>
                </a:tc>
              </a:tr>
              <a:tr h="339148">
                <a:tc>
                  <a:txBody>
                    <a:bodyPr/>
                    <a:lstStyle/>
                    <a:p>
                      <a:r>
                        <a:rPr lang="en-US" sz="1800">
                          <a:hlinkClick r:id="rId3"/>
                        </a:rPr>
                        <a:t>&lt;time&gt;</a:t>
                      </a:r>
                      <a:endParaRPr lang="en-US" sz="1800"/>
                    </a:p>
                  </a:txBody>
                  <a:tcPr marL="84788" marR="84788" marT="42393" marB="42393"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Defines a date/time</a:t>
                      </a:r>
                    </a:p>
                  </a:txBody>
                  <a:tcPr marL="84788" marR="84788" marT="42393" marB="42393" anchor="ctr"/>
                </a:tc>
              </a:tr>
              <a:tr h="593508">
                <a:tc>
                  <a:txBody>
                    <a:bodyPr/>
                    <a:lstStyle/>
                    <a:p>
                      <a:r>
                        <a:rPr lang="en-US" sz="1800" dirty="0">
                          <a:hlinkClick r:id="rId4"/>
                        </a:rPr>
                        <a:t>&lt;</a:t>
                      </a:r>
                      <a:r>
                        <a:rPr lang="en-US" sz="1800" dirty="0" err="1">
                          <a:hlinkClick r:id="rId4"/>
                        </a:rPr>
                        <a:t>bdi</a:t>
                      </a:r>
                      <a:r>
                        <a:rPr lang="en-US" sz="1800" dirty="0">
                          <a:hlinkClick r:id="rId4"/>
                        </a:rPr>
                        <a:t>&gt;</a:t>
                      </a:r>
                      <a:endParaRPr lang="en-US" sz="1800" dirty="0"/>
                    </a:p>
                  </a:txBody>
                  <a:tcPr marL="84788" marR="84788" marT="42393" marB="42393"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Defines a part of text that might be formatted in a different direction from other text outside it</a:t>
                      </a:r>
                    </a:p>
                  </a:txBody>
                  <a:tcPr marL="84788" marR="84788" marT="42393" marB="42393" anchor="ctr"/>
                </a:tc>
              </a:tr>
              <a:tr h="339148">
                <a:tc>
                  <a:txBody>
                    <a:bodyPr/>
                    <a:lstStyle/>
                    <a:p>
                      <a:r>
                        <a:rPr lang="en-US" sz="1800">
                          <a:hlinkClick r:id="rId5"/>
                        </a:rPr>
                        <a:t>&lt;wbr&gt;</a:t>
                      </a:r>
                      <a:endParaRPr lang="en-US" sz="1800"/>
                    </a:p>
                  </a:txBody>
                  <a:tcPr marL="84788" marR="84788" marT="42393" marB="42393"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Defines a possible line-break</a:t>
                      </a:r>
                    </a:p>
                  </a:txBody>
                  <a:tcPr marL="84788" marR="84788" marT="42393" marB="42393" anchor="ctr"/>
                </a:tc>
              </a:tr>
              <a:tr h="339148">
                <a:tc>
                  <a:txBody>
                    <a:bodyPr/>
                    <a:lstStyle/>
                    <a:p>
                      <a:r>
                        <a:rPr lang="en-US" sz="1800">
                          <a:hlinkClick r:id="rId6"/>
                        </a:rPr>
                        <a:t>&lt;dialog&gt;</a:t>
                      </a:r>
                      <a:endParaRPr lang="en-US" sz="1800"/>
                    </a:p>
                  </a:txBody>
                  <a:tcPr marL="84788" marR="84788" marT="42393" marB="42393"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Defines a dialog box or window</a:t>
                      </a:r>
                    </a:p>
                  </a:txBody>
                  <a:tcPr marL="84788" marR="84788" marT="42393" marB="42393" anchor="ctr"/>
                </a:tc>
              </a:tr>
              <a:tr h="339148">
                <a:tc>
                  <a:txBody>
                    <a:bodyPr/>
                    <a:lstStyle/>
                    <a:p>
                      <a:r>
                        <a:rPr lang="en-US" sz="1800">
                          <a:hlinkClick r:id="rId7"/>
                        </a:rPr>
                        <a:t>&lt;command&gt;</a:t>
                      </a:r>
                      <a:endParaRPr lang="en-US" sz="1800"/>
                    </a:p>
                  </a:txBody>
                  <a:tcPr marL="84788" marR="84788" marT="42393" marB="42393"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Defines a command button that a user can invoke</a:t>
                      </a:r>
                    </a:p>
                  </a:txBody>
                  <a:tcPr marL="84788" marR="84788" marT="42393" marB="42393" anchor="ctr"/>
                </a:tc>
              </a:tr>
              <a:tr h="593508">
                <a:tc>
                  <a:txBody>
                    <a:bodyPr/>
                    <a:lstStyle/>
                    <a:p>
                      <a:r>
                        <a:rPr lang="en-US" sz="1800">
                          <a:hlinkClick r:id="rId8"/>
                        </a:rPr>
                        <a:t>&lt;meter&gt;</a:t>
                      </a:r>
                      <a:endParaRPr lang="en-US" sz="1800"/>
                    </a:p>
                  </a:txBody>
                  <a:tcPr marL="84788" marR="84788" marT="42393" marB="42393"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Defines a scalar measurement within a known range (a gauge)</a:t>
                      </a:r>
                    </a:p>
                  </a:txBody>
                  <a:tcPr marL="84788" marR="84788" marT="42393" marB="42393" anchor="ctr"/>
                </a:tc>
              </a:tr>
              <a:tr h="339148">
                <a:tc>
                  <a:txBody>
                    <a:bodyPr/>
                    <a:lstStyle/>
                    <a:p>
                      <a:r>
                        <a:rPr lang="en-US" sz="1800">
                          <a:hlinkClick r:id="rId9"/>
                        </a:rPr>
                        <a:t>&lt;progress&gt;</a:t>
                      </a:r>
                      <a:endParaRPr lang="en-US" sz="1800"/>
                    </a:p>
                  </a:txBody>
                  <a:tcPr marL="84788" marR="84788" marT="42393" marB="42393"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Defines the progress of a task</a:t>
                      </a:r>
                    </a:p>
                  </a:txBody>
                  <a:tcPr marL="84788" marR="84788" marT="42393" marB="42393" anchor="ctr"/>
                </a:tc>
              </a:tr>
              <a:tr h="593508">
                <a:tc>
                  <a:txBody>
                    <a:bodyPr/>
                    <a:lstStyle/>
                    <a:p>
                      <a:r>
                        <a:rPr lang="en-US" sz="1800">
                          <a:hlinkClick r:id="rId10"/>
                        </a:rPr>
                        <a:t>&lt;ruby&gt;</a:t>
                      </a:r>
                      <a:endParaRPr lang="en-US" sz="1800"/>
                    </a:p>
                  </a:txBody>
                  <a:tcPr marL="84788" marR="84788" marT="42393" marB="42393"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Defines a ruby annotation (for East Asian typography)</a:t>
                      </a:r>
                    </a:p>
                  </a:txBody>
                  <a:tcPr marL="84788" marR="84788" marT="42393" marB="42393" anchor="ctr"/>
                </a:tc>
              </a:tr>
              <a:tr h="593508">
                <a:tc>
                  <a:txBody>
                    <a:bodyPr/>
                    <a:lstStyle/>
                    <a:p>
                      <a:r>
                        <a:rPr lang="en-US" sz="1800">
                          <a:hlinkClick r:id="rId11"/>
                        </a:rPr>
                        <a:t>&lt;rt&gt;</a:t>
                      </a:r>
                      <a:endParaRPr lang="en-US" sz="1800"/>
                    </a:p>
                  </a:txBody>
                  <a:tcPr marL="84788" marR="84788" marT="42393" marB="42393"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Defines an explanation/pronunciation of characters (for East Asian typography)</a:t>
                      </a:r>
                    </a:p>
                  </a:txBody>
                  <a:tcPr marL="84788" marR="84788" marT="42393" marB="42393" anchor="ctr"/>
                </a:tc>
              </a:tr>
              <a:tr h="593508">
                <a:tc>
                  <a:txBody>
                    <a:bodyPr/>
                    <a:lstStyle/>
                    <a:p>
                      <a:r>
                        <a:rPr lang="en-US" sz="1800">
                          <a:hlinkClick r:id="rId12"/>
                        </a:rPr>
                        <a:t>&lt;rp&gt;</a:t>
                      </a:r>
                      <a:endParaRPr lang="en-US" sz="1800"/>
                    </a:p>
                  </a:txBody>
                  <a:tcPr marL="84788" marR="84788" marT="42393" marB="42393"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Defines what to show in browsers that do not support ruby annotations</a:t>
                      </a:r>
                    </a:p>
                  </a:txBody>
                  <a:tcPr marL="84788" marR="84788" marT="42393" marB="42393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45129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TC103457496[[fn=Parallax]]</Template>
  <TotalTime>187</TotalTime>
  <Words>548</Words>
  <Application>Microsoft Office PowerPoint</Application>
  <PresentationFormat>Widescreen</PresentationFormat>
  <Paragraphs>107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Century Gothic</vt:lpstr>
      <vt:lpstr>Corbel</vt:lpstr>
      <vt:lpstr>Wingdings 3</vt:lpstr>
      <vt:lpstr>Parallax</vt:lpstr>
      <vt:lpstr>Slice</vt:lpstr>
      <vt:lpstr>Sig Web</vt:lpstr>
      <vt:lpstr>What is HTML5?</vt:lpstr>
      <vt:lpstr>PowerPoint Presentation</vt:lpstr>
      <vt:lpstr>PowerPoint Presentation</vt:lpstr>
      <vt:lpstr>What is HTML5?</vt:lpstr>
      <vt:lpstr>Examples of the possibilities</vt:lpstr>
      <vt:lpstr>New Elements in HTML5</vt:lpstr>
      <vt:lpstr>New Elements in HTML5</vt:lpstr>
      <vt:lpstr>New Element in HTML5</vt:lpstr>
      <vt:lpstr>Deprecated Elements in HTML5</vt:lpstr>
      <vt:lpstr>CSS3</vt:lpstr>
      <vt:lpstr>Notable Use Cases for CSS3</vt:lpstr>
      <vt:lpstr>CSS3 Hands On Demo</vt:lpstr>
    </vt:vector>
  </TitlesOfParts>
  <Company>Pawbyte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Sig Web</dc:title>
  <dc:creator>clee231@uic.edu</dc:creator>
  <cp:lastModifiedBy>clee231@uic.edu</cp:lastModifiedBy>
  <cp:revision>14</cp:revision>
  <dcterms:created xsi:type="dcterms:W3CDTF">2014-01-31T16:06:15Z</dcterms:created>
  <dcterms:modified xsi:type="dcterms:W3CDTF">2014-01-31T22:34:48Z</dcterms:modified>
</cp:coreProperties>
</file>