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Alfa Slab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2" Type="http://schemas.openxmlformats.org/officeDocument/2006/relationships/font" Target="fonts/AlfaSlabOne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01f60db6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01f60db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30d1af9f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30d1af9f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30d1af9f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30d1af9f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30d1af9f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30d1af9f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efcf3d6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efcf3d6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efcf3d6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efcf3d6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efcf3d6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efcf3d6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30d1af9f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30d1af9f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efcf3d6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efcf3d6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30d1af9f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30d1af9f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30d1af9f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30d1af9f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bd44ff3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bd44ff3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30d1af9f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30d1af9f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30d1af9f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30d1af9f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efcf3d6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efcf3d6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efcf3d6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efcf3d6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30d1af9f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30d1af9f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bfbb19e1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bfbb19e1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bfbb19e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bfbb19e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30d1af9f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30d1af9f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30d1af9f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30d1af9f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bfbb19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bfbb19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01f60db6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01f60db6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bd44ff3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bd44ff3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1e50bb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1e50bb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30d1af9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30d1af9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efcf3d6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efcf3d6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30d1af9f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30d1af9f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9faf319a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9faf319a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faf319a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9faf319a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9faf319a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9faf319a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ys7PPOThBdZNKQ4PWQSVL4o2TN0vCB1e/view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aperswithcode.com/dataset/market-1501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otchallenge.net/data/MOT16/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1313650"/>
            <a:ext cx="8520600" cy="21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Video Object Tracking</a:t>
            </a:r>
            <a:endParaRPr sz="3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58400" y="7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156900" y="60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 is the process of artificially generating new data from existing data, primarily to train new machine learning (ML)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 artificially increases the dataset by making small changes to the original data.</a:t>
            </a:r>
            <a:endParaRPr/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674" y="1589400"/>
            <a:ext cx="4680024" cy="3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torchvision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transforms</a:t>
            </a:r>
            <a:endParaRPr sz="12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color_aug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ColorJitter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brightness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contrast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saturation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GaussianBlur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kernel_size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augmented_image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color_aug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(original_image)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199125" y="19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Models</a:t>
            </a:r>
            <a:endParaRPr/>
          </a:p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269500" y="940950"/>
            <a:ext cx="8687700" cy="4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it requires </a:t>
            </a:r>
            <a:r>
              <a:rPr lang="en"/>
              <a:t>enormous training data and computational resources to fully train a model from scratch to perform well on MOTS task, in this assignment, you are highly encouraged to load pre-trained models from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torchvision </a:t>
            </a:r>
            <a:r>
              <a:rPr lang="en"/>
              <a:t>and fine-tune it on the provided training dataset.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Fast R-CNN / Faster R-CNN</a:t>
            </a:r>
            <a:r>
              <a:rPr lang="en"/>
              <a:t>: Used for object detection (bounding box regression and classification)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Mask R-CNN</a:t>
            </a:r>
            <a:r>
              <a:rPr lang="en"/>
              <a:t>: Used for instance segmentation (pixel-wise mask prediction)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R-CNN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5" y="1568451"/>
            <a:ext cx="8010776" cy="2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7"/>
          <p:cNvSpPr txBox="1"/>
          <p:nvPr/>
        </p:nvSpPr>
        <p:spPr>
          <a:xfrm>
            <a:off x="2478875" y="4527900"/>
            <a:ext cx="651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Girschick et al, “Rich feature hierarchies for accurate object detection and semantic segmentation”, CVPR 2014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61400" y="4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SPP-net</a:t>
            </a:r>
            <a:endParaRPr/>
          </a:p>
        </p:txBody>
      </p:sp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25" y="853425"/>
            <a:ext cx="6901674" cy="34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8"/>
          <p:cNvSpPr txBox="1"/>
          <p:nvPr/>
        </p:nvSpPr>
        <p:spPr>
          <a:xfrm>
            <a:off x="2680750" y="4568875"/>
            <a:ext cx="56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He et al. Spatial Pyramid Pooling in Deep Convolutional Networks for Visual Recognition. ECCV 2014.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79813" y="8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R-CNN</a:t>
            </a:r>
            <a:endParaRPr/>
          </a:p>
        </p:txBody>
      </p:sp>
      <p:pic>
        <p:nvPicPr>
          <p:cNvPr id="189" name="Google Shape;1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00" y="622075"/>
            <a:ext cx="6766500" cy="41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R-CNN</a:t>
            </a:r>
            <a:endParaRPr/>
          </a:p>
        </p:txBody>
      </p:sp>
      <p:sp>
        <p:nvSpPr>
          <p:cNvPr id="195" name="Google Shape;195;p40"/>
          <p:cNvSpPr/>
          <p:nvPr/>
        </p:nvSpPr>
        <p:spPr>
          <a:xfrm>
            <a:off x="766564" y="780898"/>
            <a:ext cx="3382500" cy="367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40"/>
          <p:cNvSpPr/>
          <p:nvPr/>
        </p:nvSpPr>
        <p:spPr>
          <a:xfrm>
            <a:off x="3723640" y="778073"/>
            <a:ext cx="848360" cy="416559"/>
          </a:xfrm>
          <a:custGeom>
            <a:rect b="b" l="l" r="r" t="t"/>
            <a:pathLst>
              <a:path extrusionOk="0" h="416559" w="848360">
                <a:moveTo>
                  <a:pt x="0" y="0"/>
                </a:moveTo>
                <a:lnTo>
                  <a:pt x="847797" y="0"/>
                </a:lnTo>
                <a:lnTo>
                  <a:pt x="847797" y="416098"/>
                </a:lnTo>
                <a:lnTo>
                  <a:pt x="0" y="4160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40"/>
          <p:cNvSpPr txBox="1"/>
          <p:nvPr/>
        </p:nvSpPr>
        <p:spPr>
          <a:xfrm>
            <a:off x="4856185" y="1194308"/>
            <a:ext cx="3388500" cy="25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285750" lvl="0" marL="298450" marR="508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the proposal  generation integrated with the  rest of the pipeline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381635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7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Proposal Network 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(RPN) trained to produce  region proposals directly.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302895" marR="241300" rtl="0" algn="l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2834904" y="4535932"/>
            <a:ext cx="61266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 et al, “Faster R-CNN: Towards Real-Time Object Detection with Region Proposal Networks”, NIPS 2015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129200" y="263950"/>
            <a:ext cx="85206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204" name="Google Shape;2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" y="1219113"/>
            <a:ext cx="8839204" cy="291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R-CNN (optional, pixel-level seg)</a:t>
            </a:r>
            <a:endParaRPr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5" y="619550"/>
            <a:ext cx="8179760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245925" y="26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R-CNN</a:t>
            </a: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344775" y="795100"/>
            <a:ext cx="8070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Since we will have limited amount of data to fully train a model from scratch, it’s a good approach to do few-shot fine-tuning which is a form of transfer learning.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 learning is a machine learning technique in which knowledge gained through one task or dataset is used to improve model performance on another related task and/or different dataset.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Few-shot fine-tuning is to only tune a small portion of overall parameters in a large model.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7" name="Google Shape;107;p26" title="output_with_mas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175" y="10745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203200" y="18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R-CNN</a:t>
            </a:r>
            <a:endParaRPr/>
          </a:p>
        </p:txBody>
      </p:sp>
      <p:sp>
        <p:nvSpPr>
          <p:cNvPr id="222" name="Google Shape;222;p44"/>
          <p:cNvSpPr txBox="1"/>
          <p:nvPr/>
        </p:nvSpPr>
        <p:spPr>
          <a:xfrm>
            <a:off x="344775" y="795100"/>
            <a:ext cx="8070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Since we will have limited amount of data to fully train a model from scratch, it’s a good approach to do few-shot fine-tuning which is a form of transfer learning.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 learning is a machine learning technique in which knowledge gained through one task or dataset is used to improve model performance on another related task and/or different dataset.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Few-shot fine-tuning is to only tune a small portion of overall parameters in a large model.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Together with the data augmentation, we can simply tune a pre-trained model on our own small training dataset.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type="title"/>
          </p:nvPr>
        </p:nvSpPr>
        <p:spPr>
          <a:xfrm>
            <a:off x="238250" y="22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Fine-tune a pre-trained </a:t>
            </a:r>
            <a:r>
              <a:rPr lang="en"/>
              <a:t>Faster R-CNN</a:t>
            </a:r>
            <a:endParaRPr/>
          </a:p>
        </p:txBody>
      </p:sp>
      <p:sp>
        <p:nvSpPr>
          <p:cNvPr id="228" name="Google Shape;228;p45"/>
          <p:cNvSpPr txBox="1"/>
          <p:nvPr/>
        </p:nvSpPr>
        <p:spPr>
          <a:xfrm>
            <a:off x="344775" y="795100"/>
            <a:ext cx="8070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torchvision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torchvision.models.detection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fasterrcnn_resnet50_fpn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torchvision.models.detection.faster_rcnn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FastRCNNPredictor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Freeze backbone layers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backbone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requires_grad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Only fine-tune the heads for classification and mask prediction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params_to_optimize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requires_grad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182500" y="28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Re-ID</a:t>
            </a:r>
            <a:endParaRPr/>
          </a:p>
        </p:txBody>
      </p:sp>
      <p:pic>
        <p:nvPicPr>
          <p:cNvPr id="234" name="Google Shape;2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675" y="1001575"/>
            <a:ext cx="4228200" cy="37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6"/>
          <p:cNvSpPr txBox="1"/>
          <p:nvPr/>
        </p:nvSpPr>
        <p:spPr>
          <a:xfrm>
            <a:off x="6276725" y="1289425"/>
            <a:ext cx="26808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Basic idea: train a model to identify all detected objects.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Cons: We have to fine-tune the model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once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new objects join or detected object leave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311700" y="445025"/>
            <a:ext cx="38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(Re-ID)</a:t>
            </a:r>
            <a:endParaRPr/>
          </a:p>
        </p:txBody>
      </p:sp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5" y="1171400"/>
            <a:ext cx="7032925" cy="35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7"/>
          <p:cNvSpPr txBox="1"/>
          <p:nvPr/>
        </p:nvSpPr>
        <p:spPr>
          <a:xfrm>
            <a:off x="6187925" y="796875"/>
            <a:ext cx="2922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do not need to identify any face, our model is trained to just tell the difference between them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Otherwise, we have to fine-tune the model frequently whenever there is new one here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311700" y="35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(Similarity Model)</a:t>
            </a:r>
            <a:endParaRPr/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025"/>
            <a:ext cx="4365674" cy="3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150" y="969025"/>
            <a:ext cx="5514126" cy="254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550" y="3841000"/>
            <a:ext cx="5921450" cy="10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203225" y="24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(Similarity Model)</a:t>
            </a:r>
            <a:endParaRPr/>
          </a:p>
        </p:txBody>
      </p:sp>
      <p:sp>
        <p:nvSpPr>
          <p:cNvPr id="256" name="Google Shape;256;p49"/>
          <p:cNvSpPr txBox="1"/>
          <p:nvPr/>
        </p:nvSpPr>
        <p:spPr>
          <a:xfrm>
            <a:off x="146725" y="1128200"/>
            <a:ext cx="47232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torch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torch.nn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torch.nn.functional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Siamese_Network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Siamese_Network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CNN layers for feature extraction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.Conv2d(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kernel_size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.Conv2d(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kernel_size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conv3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.Conv2d(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kernel_size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.Linear(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.Linear(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9"/>
          <p:cNvSpPr txBox="1"/>
          <p:nvPr/>
        </p:nvSpPr>
        <p:spPr>
          <a:xfrm>
            <a:off x="4582450" y="1212275"/>
            <a:ext cx="44148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forward_one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.relu(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.max_pool2d(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.relu(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.max_pool2d(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.relu(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conv3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.view(-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.relu(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0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forward_one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forward_one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output1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output2</a:t>
            </a:r>
            <a:endParaRPr sz="10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type="title"/>
          </p:nvPr>
        </p:nvSpPr>
        <p:spPr>
          <a:xfrm>
            <a:off x="311700" y="35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Tracker (Similarity Model)</a:t>
            </a:r>
            <a:endParaRPr/>
          </a:p>
        </p:txBody>
      </p:sp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6033550" y="1173025"/>
            <a:ext cx="27528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Market-1501 Dataset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4" name="Google Shape;2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50" y="967000"/>
            <a:ext cx="5359750" cy="2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550" y="1848275"/>
            <a:ext cx="2571650" cy="2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142825" y="12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Pipeline</a:t>
            </a:r>
            <a:endParaRPr/>
          </a:p>
        </p:txBody>
      </p:sp>
      <p:sp>
        <p:nvSpPr>
          <p:cNvPr id="271" name="Google Shape;271;p51"/>
          <p:cNvSpPr/>
          <p:nvPr/>
        </p:nvSpPr>
        <p:spPr>
          <a:xfrm>
            <a:off x="872475" y="978050"/>
            <a:ext cx="3982500" cy="6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processing(decode gt (rle)) &amp;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augmentation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51"/>
          <p:cNvSpPr/>
          <p:nvPr/>
        </p:nvSpPr>
        <p:spPr>
          <a:xfrm>
            <a:off x="872475" y="1875125"/>
            <a:ext cx="3982500" cy="6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Faster R-CNN few-shot fine-tuning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51"/>
          <p:cNvSpPr/>
          <p:nvPr/>
        </p:nvSpPr>
        <p:spPr>
          <a:xfrm>
            <a:off x="872475" y="2814400"/>
            <a:ext cx="3982500" cy="6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 the Siamese Network for Re-ID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51"/>
          <p:cNvSpPr/>
          <p:nvPr/>
        </p:nvSpPr>
        <p:spPr>
          <a:xfrm>
            <a:off x="872475" y="3753675"/>
            <a:ext cx="3982500" cy="6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Perform Detection and Re-ID for tracking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5" name="Google Shape;275;p51"/>
          <p:cNvCxnSpPr>
            <a:stCxn id="271" idx="2"/>
            <a:endCxn id="272" idx="0"/>
          </p:cNvCxnSpPr>
          <p:nvPr/>
        </p:nvCxnSpPr>
        <p:spPr>
          <a:xfrm>
            <a:off x="2863725" y="1611350"/>
            <a:ext cx="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51"/>
          <p:cNvCxnSpPr>
            <a:stCxn id="272" idx="2"/>
            <a:endCxn id="273" idx="0"/>
          </p:cNvCxnSpPr>
          <p:nvPr/>
        </p:nvCxnSpPr>
        <p:spPr>
          <a:xfrm>
            <a:off x="2863725" y="250842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51"/>
          <p:cNvCxnSpPr>
            <a:stCxn id="273" idx="2"/>
            <a:endCxn id="274" idx="0"/>
          </p:cNvCxnSpPr>
          <p:nvPr/>
        </p:nvCxnSpPr>
        <p:spPr>
          <a:xfrm>
            <a:off x="2863725" y="3447700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51"/>
          <p:cNvSpPr/>
          <p:nvPr/>
        </p:nvSpPr>
        <p:spPr>
          <a:xfrm>
            <a:off x="5607900" y="978050"/>
            <a:ext cx="3138300" cy="154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Faster R-CNN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Object Detection and bounding box segmentation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51"/>
          <p:cNvSpPr/>
          <p:nvPr/>
        </p:nvSpPr>
        <p:spPr>
          <a:xfrm>
            <a:off x="5607900" y="2840275"/>
            <a:ext cx="3138300" cy="1540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Re-ID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Tracking objects across frames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>
            <p:ph type="title"/>
          </p:nvPr>
        </p:nvSpPr>
        <p:spPr>
          <a:xfrm>
            <a:off x="311700" y="45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85" name="Google Shape;285;p52"/>
          <p:cNvSpPr txBox="1"/>
          <p:nvPr>
            <p:ph idx="1" type="body"/>
          </p:nvPr>
        </p:nvSpPr>
        <p:spPr>
          <a:xfrm>
            <a:off x="382050" y="138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your design, implementation details, challenges encountered and a result video in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Rubric: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A: Perfect tracking and bounding box across frames without missing the target.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B: Can track an object across a majority of frames but not 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C: At least can detect the targeted object and assign a bounding box to it across some frames.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</a:t>
            </a:r>
            <a:endParaRPr/>
          </a:p>
        </p:txBody>
      </p:sp>
      <p:sp>
        <p:nvSpPr>
          <p:cNvPr id="291" name="Google Shape;291;p53"/>
          <p:cNvSpPr txBox="1"/>
          <p:nvPr>
            <p:ph idx="1" type="body"/>
          </p:nvPr>
        </p:nvSpPr>
        <p:spPr>
          <a:xfrm>
            <a:off x="311700" y="1152475"/>
            <a:ext cx="85206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your source code (do not include any model weights)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tracking video of at least one single target pedestrian on one </a:t>
            </a:r>
            <a:r>
              <a:rPr lang="en"/>
              <a:t>MOT16 test data (video or link)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pdf report that contains the following sections (recommend using Latex):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Abstract, 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Methodology (System Design, </a:t>
            </a:r>
            <a:r>
              <a:rPr lang="en"/>
              <a:t>Implementation Details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 encountered (how you solved them)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Self-evaluation and Proper Citations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176175" y="2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841525"/>
            <a:ext cx="8520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Concepts in Multi-Object Tracking &amp; Segmentation (MOTS)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 /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Tracker / Similarity 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&amp; Submission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idx="1" type="body"/>
          </p:nvPr>
        </p:nvSpPr>
        <p:spPr>
          <a:xfrm>
            <a:off x="142700" y="248700"/>
            <a:ext cx="8520600" cy="4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4"/>
              <a:t>This page is for guiding students who have even no idea about the implementation</a:t>
            </a:r>
            <a:endParaRPr b="1" sz="21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the similarity network (input: raw images 16 * 16) -&gt; output: 0,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Fine-tune the Faster RCNN (input: raw images) -&gt; output: b</a:t>
            </a:r>
            <a:r>
              <a:rPr lang="en"/>
              <a:t>box</a:t>
            </a:r>
            <a:r>
              <a:rPr lang="en"/>
              <a:t> of each object, class id 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Inference of similarity network (24 * 24 images + gt) -&gt; (1 ,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the bbox position from RCNN, retrieve images (30 * 16) (representing single object)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Resize the retrieved image for each object as the size of the image that you use to train the similarity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MOTS Application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24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Autonomous driving</a:t>
            </a:r>
            <a:r>
              <a:rPr lang="en"/>
              <a:t>: Tracking pedestrians, vehicles, and obstacles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Sports analytics</a:t>
            </a:r>
            <a:r>
              <a:rPr lang="en"/>
              <a:t>: Following players and ball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Surveillance systems</a:t>
            </a:r>
            <a:r>
              <a:rPr lang="en"/>
              <a:t>: Monitoring people and objects in security footage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Robotics</a:t>
            </a:r>
            <a:r>
              <a:rPr lang="en"/>
              <a:t>: Tracking objects for manipulation or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Retail analytics</a:t>
            </a:r>
            <a:r>
              <a:rPr lang="en"/>
              <a:t>: Tracking customer movement in stores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Wildlife monitoring</a:t>
            </a:r>
            <a:r>
              <a:rPr lang="en"/>
              <a:t>: Following animal movements in their habitats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Traffic management</a:t>
            </a:r>
            <a:r>
              <a:rPr lang="en"/>
              <a:t>: Monitoring vehicle flow and pedestrian movement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vs offline tracking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64"/>
              <a:t>Online tracking</a:t>
            </a:r>
            <a:endParaRPr b="1" sz="216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Processes two frames at a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real-time applications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to recover from errors or occlusions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87"/>
              <a:t>Offline tracking</a:t>
            </a:r>
            <a:endParaRPr b="1" sz="218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Processes a batch of frames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 to recover from occlusions (short ones as we will see)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suitable for real-time applications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Suitable for video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Off-line Tracking</a:t>
            </a:r>
            <a:endParaRPr/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objects across frames in a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gallery for Re-ID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 single object and assign it with the same id across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frames with bounding boxes, alongside the 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11700" y="34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260350" y="1220250"/>
            <a:ext cx="87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Parse and prepare data.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Tune the pre-trained model using the training data. (4-6G VRAM, colab)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Implement the tracker and use it with the model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Generate videos with boxes and ids for testing videos.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176175" y="24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11700" y="935625"/>
            <a:ext cx="3876300" cy="3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dataset (</a:t>
            </a:r>
            <a:r>
              <a:rPr b="1"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MOTS</a:t>
            </a:r>
            <a:r>
              <a:rPr b="1" lang="en"/>
              <a:t>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1,3,586,447,85,263,1,1,1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Which means: (https://github.com/khalidw/MOT16_Annotator)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frame </a:t>
            </a: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id </a:t>
            </a: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bb_left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586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bb_top </a:t>
            </a:r>
            <a:r>
              <a:rPr lang="en">
                <a:solidFill>
                  <a:schemeClr val="dk1"/>
                </a:solidFill>
              </a:rPr>
              <a:t>447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bb_width </a:t>
            </a:r>
            <a:r>
              <a:rPr lang="en">
                <a:solidFill>
                  <a:schemeClr val="dk1"/>
                </a:solidFill>
              </a:rPr>
              <a:t>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bb_height </a:t>
            </a:r>
            <a:r>
              <a:rPr lang="en">
                <a:solidFill>
                  <a:schemeClr val="dk1"/>
                </a:solidFill>
              </a:rPr>
              <a:t>263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102" y="306800"/>
            <a:ext cx="4476725" cy="43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6175" y="24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311700" y="935625"/>
            <a:ext cx="8586000" cy="3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Parse the ground truth: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parse_gt_file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 # do the preprocessing here</a:t>
            </a:r>
            <a:endParaRPr sz="12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