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mongodb.com/scale/types-of-nosql-databases" TargetMode="External"/><Relationship Id="rId3" Type="http://schemas.openxmlformats.org/officeDocument/2006/relationships/hyperlink" Target="https://www.dnsstuff.com/nosql-database-comparison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ongoosejs.com/docs/api.html#schema_Schema-pre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jwt.io" TargetMode="Externa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watch?v=2jqok-WgelI&amp;feature=youtu.be" TargetMode="External"/><Relationship Id="rId3" Type="http://schemas.openxmlformats.org/officeDocument/2006/relationships/hyperlink" Target="https://codeburst.io/to-handle-authentication-with-node-js-express-mongo-jwt-7e55f5818181?gi=2d8fcbd4d4fb" TargetMode="Externa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dnsstuff.com/nosql-database-comparison" TargetMode="External"/><Relationship Id="rId3" Type="http://schemas.openxmlformats.org/officeDocument/2006/relationships/hyperlink" Target="https://www.xplenty.com/blog/the-sql-vs-nosql-difference/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mongodb.com/manual/crud/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ongoosejs.com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ongoosejs.com/docs/guide.html#definition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ongoosejs.com/docs/queries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3c86cd6a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3c86cd6a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Resources: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u="sng">
                <a:solidFill>
                  <a:schemeClr val="hlink"/>
                </a:solidFill>
                <a:hlinkClick r:id="rId2"/>
              </a:rPr>
              <a:t>https://www.mongodb.com/scale/types-of-nosql-databases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u="sng">
                <a:solidFill>
                  <a:schemeClr val="hlink"/>
                </a:solidFill>
                <a:hlinkClick r:id="rId3"/>
              </a:rPr>
              <a:t>https://www.dnsstuff.com/nosql-database-comparison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3c86cd6a4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3c86cd6a4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Resources: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u="sng">
                <a:solidFill>
                  <a:schemeClr val="hlink"/>
                </a:solidFill>
                <a:hlinkClick r:id="rId2"/>
              </a:rPr>
              <a:t>https://mongoosejs.com/docs/api.html#schema_Schema-pre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3c86cd6a4_1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3c86cd6a4_1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3c86cd6a4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3c86cd6a4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3c86cd6a4_1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a3c86cd6a4_1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3c86cd6a4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3c86cd6a4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3c86cd6a4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3c86cd6a4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Resources: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u="sng">
                <a:solidFill>
                  <a:schemeClr val="hlink"/>
                </a:solidFill>
                <a:hlinkClick r:id="rId2"/>
              </a:rPr>
              <a:t>https://jwt.io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3c86cd6a4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a3c86cd6a4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3c86cd6a4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3c86cd6a4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3c86cd6a4_1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3c86cd6a4_1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Resources: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u="sng">
                <a:solidFill>
                  <a:schemeClr val="hlink"/>
                </a:solidFill>
                <a:hlinkClick r:id="rId2"/>
              </a:rPr>
              <a:t>https://www.youtube.com/watch?v=2jqok-WgelI&amp;feature=youtu.be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u="sng">
                <a:solidFill>
                  <a:schemeClr val="hlink"/>
                </a:solidFill>
                <a:hlinkClick r:id="rId3"/>
              </a:rPr>
              <a:t>https://codeburst.io/to-handle-authentication-with-node-js-express-mongo-jwt-7e55f5818181?gi=2d8fcbd4d4fb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3c86cd6a4_1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3c86cd6a4_1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3c86cd6a4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3c86cd6a4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3c86cd6a4_1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3c86cd6a4_1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3c86cd6a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3c86cd6a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Resources: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u="sng">
                <a:solidFill>
                  <a:schemeClr val="hlink"/>
                </a:solidFill>
                <a:hlinkClick r:id="rId2"/>
              </a:rPr>
              <a:t>https://www.dnsstuff.com/nosql-database-comparison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r" u="sng">
                <a:solidFill>
                  <a:srgbClr val="4DD0E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https://www.xplenty.com/blog/the-sql-vs-nosql-difference/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3c86cd6a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3c86cd6a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3c86cd6a4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3c86cd6a4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Resources: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u="sng">
                <a:solidFill>
                  <a:schemeClr val="hlink"/>
                </a:solidFill>
                <a:hlinkClick r:id="rId2"/>
              </a:rPr>
              <a:t>https://docs.mongodb.com/manual/crud/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3c86cd6a4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3c86cd6a4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Resources: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u="sng">
                <a:solidFill>
                  <a:schemeClr val="hlink"/>
                </a:solidFill>
                <a:hlinkClick r:id="rId2"/>
              </a:rPr>
              <a:t>https://mongoosejs.com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3c86cd6a4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3c86cd6a4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Resources: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u="sng">
                <a:solidFill>
                  <a:schemeClr val="hlink"/>
                </a:solidFill>
                <a:hlinkClick r:id="rId2"/>
              </a:rPr>
              <a:t>https://mongoosejs.com/docs/guide.html#definition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3c86cd6a4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3c86cd6a4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Resources: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u="sng">
                <a:solidFill>
                  <a:schemeClr val="hlink"/>
                </a:solidFill>
                <a:hlinkClick r:id="rId2"/>
              </a:rPr>
              <a:t>https://mongoosejs.com/docs/queries.html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rgbClr val="4C113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NO SQL and why? 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-330200" lvl="0" marL="876300" rtl="0" algn="l">
              <a:spcBef>
                <a:spcPts val="3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ar" sz="1600">
                <a:solidFill>
                  <a:srgbClr val="FFFFFF"/>
                </a:solidFill>
              </a:rPr>
              <a:t>Elastic scalability, because these databases are designed to be used with low-cost commodity hardware</a:t>
            </a:r>
            <a:endParaRPr sz="1600">
              <a:solidFill>
                <a:srgbClr val="FFFFFF"/>
              </a:solidFill>
            </a:endParaRPr>
          </a:p>
          <a:p>
            <a:pPr indent="-330200" lvl="0" marL="8763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ar" sz="1600">
                <a:solidFill>
                  <a:srgbClr val="FFFFFF"/>
                </a:solidFill>
              </a:rPr>
              <a:t>Support for big data applications, with NoSQL databases able to handle massive volumes of data</a:t>
            </a:r>
            <a:endParaRPr sz="1600">
              <a:solidFill>
                <a:srgbClr val="FFFFFF"/>
              </a:solidFill>
            </a:endParaRPr>
          </a:p>
          <a:p>
            <a:pPr indent="-330200" lvl="0" marL="8763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ar" sz="1600">
                <a:solidFill>
                  <a:srgbClr val="FFFFFF"/>
                </a:solidFill>
              </a:rPr>
              <a:t>Dynamic schemas, because NoSQL databases require no schemas to start working with data</a:t>
            </a:r>
            <a:endParaRPr sz="1600">
              <a:solidFill>
                <a:srgbClr val="FFFFFF"/>
              </a:solidFill>
            </a:endParaRPr>
          </a:p>
          <a:p>
            <a:pPr indent="-330200" lvl="0" marL="8763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ar" sz="1600">
                <a:solidFill>
                  <a:srgbClr val="FFFFFF"/>
                </a:solidFill>
              </a:rPr>
              <a:t>Compatibility with cheap commodity hardware clusters as transaction and data volumes increase, allowing you to process and store more data at a lower cost</a:t>
            </a:r>
            <a:endParaRPr sz="16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3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3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F3F3F3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8106" y="4467802"/>
            <a:ext cx="1499191" cy="556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9213" y="144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Pre Method vs virtual methods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875" y="516950"/>
            <a:ext cx="8219301" cy="3934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48106" y="4332452"/>
            <a:ext cx="1499191" cy="556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7200" y="553400"/>
            <a:ext cx="3465849" cy="3462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48106" y="4467802"/>
            <a:ext cx="1499191" cy="556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Auth Logic and how?</a:t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525" y="1017725"/>
            <a:ext cx="6796474" cy="337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48106" y="4467802"/>
            <a:ext cx="1499191" cy="556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r"/>
              <a:t>                       Demo Time!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8106" y="4467802"/>
            <a:ext cx="1499191" cy="556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9300" y="678350"/>
            <a:ext cx="4068074" cy="400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48106" y="4467802"/>
            <a:ext cx="1499191" cy="556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JWT (Json Web Token)</a:t>
            </a:r>
            <a:endParaRPr/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725" y="627425"/>
            <a:ext cx="7546604" cy="4516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48106" y="4467802"/>
            <a:ext cx="1499191" cy="556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1743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4200"/>
              <a:t>                 Private Routes ?</a:t>
            </a:r>
            <a:endParaRPr sz="4200"/>
          </a:p>
        </p:txBody>
      </p:sp>
      <p:pic>
        <p:nvPicPr>
          <p:cNvPr id="155" name="Google Shape;15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8106" y="4467802"/>
            <a:ext cx="1499191" cy="556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70275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4200"/>
              <a:t>              NoSql </a:t>
            </a:r>
            <a:r>
              <a:rPr lang="ar" sz="4200"/>
              <a:t>relations?</a:t>
            </a:r>
            <a:endParaRPr sz="4200"/>
          </a:p>
        </p:txBody>
      </p:sp>
      <p:pic>
        <p:nvPicPr>
          <p:cNvPr id="161" name="Google Shape;16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8106" y="4467802"/>
            <a:ext cx="1499191" cy="556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7200" y="553400"/>
            <a:ext cx="3465849" cy="3462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48106" y="4467802"/>
            <a:ext cx="1499191" cy="556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311700" y="1368575"/>
            <a:ext cx="8520600" cy="18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Calibri"/>
              <a:buNone/>
            </a:pPr>
            <a:r>
              <a:rPr b="1" lang="ar" sz="9000"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b="1" sz="9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>
                <a:solidFill>
                  <a:srgbClr val="FFFFFF"/>
                </a:solidFill>
              </a:rPr>
              <a:t>SQL vs NOSQL 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1500"/>
              <a:buAutoNum type="arabicPeriod"/>
            </a:pPr>
            <a:r>
              <a:rPr lang="ar" sz="1500">
                <a:solidFill>
                  <a:srgbClr val="FFFFFF"/>
                </a:solidFill>
              </a:rPr>
              <a:t>SQL databases are relational, NoSQL are non-relational.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AutoNum type="arabicPeriod"/>
            </a:pPr>
            <a:r>
              <a:rPr lang="ar" sz="1500">
                <a:solidFill>
                  <a:srgbClr val="FFFFFF"/>
                </a:solidFill>
              </a:rPr>
              <a:t>SQL databases use structured query language and have a predefined schema. NoSQL databases have dynamic schemas for unstructured data.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AutoNum type="arabicPeriod"/>
            </a:pPr>
            <a:r>
              <a:rPr lang="ar" sz="1500">
                <a:solidFill>
                  <a:srgbClr val="FFFFFF"/>
                </a:solidFill>
              </a:rPr>
              <a:t>SQL databases are vertically scalable, NoSQL databases are horizontally scalable.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AutoNum type="arabicPeriod"/>
            </a:pPr>
            <a:r>
              <a:rPr lang="ar" sz="1500">
                <a:solidFill>
                  <a:srgbClr val="FFFFFF"/>
                </a:solidFill>
              </a:rPr>
              <a:t>SQL databases are table based, while NoSQL databases are document, key-value, graph or wide-column stores.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AutoNum type="arabicPeriod"/>
            </a:pPr>
            <a:r>
              <a:rPr lang="ar" sz="1500">
                <a:solidFill>
                  <a:srgbClr val="FFFFFF"/>
                </a:solidFill>
              </a:rPr>
              <a:t>SQL databases are better for multi-row transactions, NoSQL are better for unstructured data like documents or JSON.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54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8106" y="4467802"/>
            <a:ext cx="1499191" cy="556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NO SQL Databases?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5200" y="1185750"/>
            <a:ext cx="4526900" cy="353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48106" y="4467802"/>
            <a:ext cx="1499191" cy="556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150" y="363475"/>
            <a:ext cx="6081925" cy="386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48106" y="4467802"/>
            <a:ext cx="1499191" cy="556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563" y="711126"/>
            <a:ext cx="6066881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48106" y="4467802"/>
            <a:ext cx="1499191" cy="556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1228" y="932225"/>
            <a:ext cx="3633200" cy="349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575" y="1046350"/>
            <a:ext cx="4446428" cy="2838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48106" y="4467802"/>
            <a:ext cx="1499191" cy="556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3000">
                <a:solidFill>
                  <a:srgbClr val="FFFFFF"/>
                </a:solidFill>
              </a:rPr>
              <a:t>Mongoose (ODM)</a:t>
            </a:r>
            <a:endParaRPr b="1"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8106" y="4467802"/>
            <a:ext cx="1499191" cy="556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9650" y="1170125"/>
            <a:ext cx="7262732" cy="3145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Mongoose Schema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7599" y="722675"/>
            <a:ext cx="5789375" cy="430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48106" y="4467802"/>
            <a:ext cx="1499191" cy="556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Mongoose Query</a:t>
            </a:r>
            <a:endParaRPr sz="1800"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1475" y="544471"/>
            <a:ext cx="9144000" cy="4528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48106" y="4467802"/>
            <a:ext cx="1499191" cy="556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