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0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DA4-A25D-4396-BAB7-9697F67E5C49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DA4-A25D-4396-BAB7-9697F67E5C49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DA4-A25D-4396-BAB7-9697F67E5C49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DA4-A25D-4396-BAB7-9697F67E5C49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DA4-A25D-4396-BAB7-9697F67E5C49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DA4-A25D-4396-BAB7-9697F67E5C49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DA4-A25D-4396-BAB7-9697F67E5C49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DA4-A25D-4396-BAB7-9697F67E5C49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DA4-A25D-4396-BAB7-9697F67E5C49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DA4-A25D-4396-BAB7-9697F67E5C49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DA4-A25D-4396-BAB7-9697F67E5C49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D95ADA4-A25D-4396-BAB7-9697F67E5C49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apellaerp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905000"/>
            <a:ext cx="8382000" cy="3276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0998"/>
            <a:ext cx="8534400" cy="1600202"/>
          </a:xfrm>
        </p:spPr>
        <p:txBody>
          <a:bodyPr>
            <a:noAutofit/>
          </a:bodyPr>
          <a:lstStyle/>
          <a:p>
            <a:r>
              <a:rPr lang="en-US" sz="4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</a:t>
            </a:r>
            <a:r>
              <a:rPr lang="en-US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ERP Indonesia</a:t>
            </a:r>
            <a:r>
              <a:rPr 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/>
            </a:r>
            <a:br>
              <a:rPr 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</a:br>
            <a:r>
              <a:rPr lang="en-US" sz="5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versi</a:t>
            </a:r>
            <a:r>
              <a:rPr 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3.1.0</a:t>
            </a:r>
            <a:endParaRPr 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1" y="5257800"/>
            <a:ext cx="8381998" cy="1473200"/>
          </a:xfrm>
        </p:spPr>
        <p:txBody>
          <a:bodyPr>
            <a:normAutofit lnSpcReduction="10000"/>
          </a:bodyPr>
          <a:lstStyle/>
          <a:p>
            <a:r>
              <a:rPr lang="en-US" sz="3200" dirty="0" err="1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Prisma</a:t>
            </a:r>
            <a:r>
              <a:rPr lang="en-US" sz="3200" dirty="0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 Data </a:t>
            </a:r>
            <a:r>
              <a:rPr lang="en-US" sz="3200" dirty="0" err="1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Abadi</a:t>
            </a:r>
            <a:endParaRPr lang="en-US" sz="3200" dirty="0" smtClean="0">
              <a:solidFill>
                <a:schemeClr val="tx1"/>
              </a:solidFill>
              <a:latin typeface="Berlin Sans FB Demi" pitchFamily="34" charset="0"/>
              <a:cs typeface="Aharoni" pitchFamily="2" charset="-79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Member of </a:t>
            </a:r>
            <a:r>
              <a:rPr lang="en-US" sz="1400" dirty="0" err="1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Prisma</a:t>
            </a:r>
            <a:r>
              <a:rPr lang="en-US" sz="1400" dirty="0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 Group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Ruko</a:t>
            </a:r>
            <a:r>
              <a:rPr lang="en-US" sz="1400" dirty="0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 Taman Harapan </a:t>
            </a:r>
            <a:r>
              <a:rPr lang="en-US" sz="1400" dirty="0" err="1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Baru</a:t>
            </a:r>
            <a:endParaRPr lang="en-US" sz="1400" dirty="0">
              <a:solidFill>
                <a:schemeClr val="tx1"/>
              </a:solidFill>
              <a:latin typeface="Berlin Sans FB Demi" pitchFamily="34" charset="0"/>
              <a:cs typeface="Aharoni" pitchFamily="2" charset="-79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Jl. Taman Harapan </a:t>
            </a:r>
            <a:r>
              <a:rPr lang="en-US" sz="1400" dirty="0" err="1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Baru</a:t>
            </a:r>
            <a:r>
              <a:rPr lang="en-US" sz="1400" dirty="0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 Utara Blok N no 6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Bekasi</a:t>
            </a:r>
            <a:r>
              <a:rPr lang="en-US" sz="1400" dirty="0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 17131 Indonesia</a:t>
            </a:r>
            <a:endParaRPr lang="en-US" sz="1400" dirty="0">
              <a:solidFill>
                <a:schemeClr val="tx1"/>
              </a:solidFill>
              <a:latin typeface="Berlin Sans FB Demi" pitchFamily="34" charset="0"/>
              <a:cs typeface="Aharoni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7948888" y="4406919"/>
            <a:ext cx="4486" cy="489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16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ACCOUNTING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6771" y="2714625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Invoice from Supplier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246" y="3886200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Cash / Bank Payment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1400" y="5638800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Financial Statement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24600" y="2714625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Invoice to Customer &amp; Customer Tax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24600" y="3857625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Cash / Bank Receipt</a:t>
            </a:r>
          </a:p>
        </p:txBody>
      </p: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 flipH="1">
            <a:off x="1503045" y="3400425"/>
            <a:ext cx="9525" cy="485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12" idx="0"/>
          </p:cNvCxnSpPr>
          <p:nvPr/>
        </p:nvCxnSpPr>
        <p:spPr>
          <a:xfrm>
            <a:off x="7010399" y="3400425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3"/>
            <a:endCxn id="24" idx="1"/>
          </p:cNvCxnSpPr>
          <p:nvPr/>
        </p:nvCxnSpPr>
        <p:spPr>
          <a:xfrm flipV="1">
            <a:off x="2188844" y="4210050"/>
            <a:ext cx="1401128" cy="19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1"/>
            <a:endCxn id="24" idx="3"/>
          </p:cNvCxnSpPr>
          <p:nvPr/>
        </p:nvCxnSpPr>
        <p:spPr>
          <a:xfrm rot="10800000" flipV="1">
            <a:off x="4961570" y="4200524"/>
            <a:ext cx="1363030" cy="95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89972" y="3867150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General Journal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581400" y="2190750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Period</a:t>
            </a:r>
          </a:p>
        </p:txBody>
      </p:sp>
      <p:cxnSp>
        <p:nvCxnSpPr>
          <p:cNvPr id="56" name="Straight Arrow Connector 55"/>
          <p:cNvCxnSpPr>
            <a:stCxn id="48" idx="2"/>
            <a:endCxn id="24" idx="0"/>
          </p:cNvCxnSpPr>
          <p:nvPr/>
        </p:nvCxnSpPr>
        <p:spPr>
          <a:xfrm>
            <a:off x="4267199" y="2876550"/>
            <a:ext cx="857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2"/>
            <a:endCxn id="10" idx="0"/>
          </p:cNvCxnSpPr>
          <p:nvPr/>
        </p:nvCxnSpPr>
        <p:spPr>
          <a:xfrm flipH="1">
            <a:off x="4267199" y="4552950"/>
            <a:ext cx="8572" cy="1085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8" idx="1"/>
            <a:endCxn id="8" idx="0"/>
          </p:cNvCxnSpPr>
          <p:nvPr/>
        </p:nvCxnSpPr>
        <p:spPr>
          <a:xfrm rot="10800000" flipV="1">
            <a:off x="1512570" y="2533649"/>
            <a:ext cx="2068830" cy="1809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48" idx="3"/>
            <a:endCxn id="11" idx="0"/>
          </p:cNvCxnSpPr>
          <p:nvPr/>
        </p:nvCxnSpPr>
        <p:spPr>
          <a:xfrm>
            <a:off x="4952998" y="2533650"/>
            <a:ext cx="2057401" cy="1809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0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INVENTORY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6771" y="2428875"/>
            <a:ext cx="1371598" cy="46672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Storage Location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246" y="3962400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Goods Received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24600" y="2428875"/>
            <a:ext cx="1371598" cy="46672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Material Master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24600" y="3962400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Goods Issue</a:t>
            </a:r>
          </a:p>
        </p:txBody>
      </p: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 flipH="1">
            <a:off x="1503045" y="2895600"/>
            <a:ext cx="9525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12" idx="0"/>
          </p:cNvCxnSpPr>
          <p:nvPr/>
        </p:nvCxnSpPr>
        <p:spPr>
          <a:xfrm>
            <a:off x="7010399" y="28956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3"/>
            <a:endCxn id="17" idx="1"/>
          </p:cNvCxnSpPr>
          <p:nvPr/>
        </p:nvCxnSpPr>
        <p:spPr>
          <a:xfrm flipV="1">
            <a:off x="2188844" y="4305299"/>
            <a:ext cx="139255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1"/>
            <a:endCxn id="17" idx="3"/>
          </p:cNvCxnSpPr>
          <p:nvPr/>
        </p:nvCxnSpPr>
        <p:spPr>
          <a:xfrm rot="10800000">
            <a:off x="4952998" y="4305300"/>
            <a:ext cx="1371603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24198" y="5257800"/>
            <a:ext cx="2286000" cy="1047751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Material Stock Overview,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Material Stock Detail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Material Detail,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Material Detail History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81399" y="3962399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Period</a:t>
            </a:r>
          </a:p>
        </p:txBody>
      </p:sp>
      <p:cxnSp>
        <p:nvCxnSpPr>
          <p:cNvPr id="35" name="Straight Arrow Connector 34"/>
          <p:cNvCxnSpPr>
            <a:stCxn id="8" idx="3"/>
            <a:endCxn id="12" idx="0"/>
          </p:cNvCxnSpPr>
          <p:nvPr/>
        </p:nvCxnSpPr>
        <p:spPr>
          <a:xfrm>
            <a:off x="2198369" y="2662238"/>
            <a:ext cx="4812030" cy="1300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1"/>
            <a:endCxn id="9" idx="0"/>
          </p:cNvCxnSpPr>
          <p:nvPr/>
        </p:nvCxnSpPr>
        <p:spPr>
          <a:xfrm flipH="1">
            <a:off x="1503045" y="2662238"/>
            <a:ext cx="4821555" cy="1300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7" idx="2"/>
            <a:endCxn id="24" idx="0"/>
          </p:cNvCxnSpPr>
          <p:nvPr/>
        </p:nvCxnSpPr>
        <p:spPr>
          <a:xfrm>
            <a:off x="4267198" y="4648199"/>
            <a:ext cx="0" cy="609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581399" y="2428875"/>
            <a:ext cx="1371598" cy="46672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Form Request</a:t>
            </a:r>
          </a:p>
        </p:txBody>
      </p:sp>
      <p:cxnSp>
        <p:nvCxnSpPr>
          <p:cNvPr id="48" name="Straight Arrow Connector 47"/>
          <p:cNvCxnSpPr>
            <a:stCxn id="46" idx="1"/>
            <a:endCxn id="9" idx="0"/>
          </p:cNvCxnSpPr>
          <p:nvPr/>
        </p:nvCxnSpPr>
        <p:spPr>
          <a:xfrm flipH="1">
            <a:off x="1503045" y="2662238"/>
            <a:ext cx="2078354" cy="1300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3"/>
            <a:endCxn id="12" idx="0"/>
          </p:cNvCxnSpPr>
          <p:nvPr/>
        </p:nvCxnSpPr>
        <p:spPr>
          <a:xfrm>
            <a:off x="4952997" y="2662238"/>
            <a:ext cx="2057402" cy="1300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2"/>
            <a:endCxn id="17" idx="0"/>
          </p:cNvCxnSpPr>
          <p:nvPr/>
        </p:nvCxnSpPr>
        <p:spPr>
          <a:xfrm>
            <a:off x="4267198" y="2895600"/>
            <a:ext cx="0" cy="1066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53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PROCUREMENT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81125" y="2962276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Storage Location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371600" y="4495801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Purchase Order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16703" y="2962276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Material Master</a:t>
            </a:r>
          </a:p>
        </p:txBody>
      </p: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 flipH="1">
            <a:off x="2057399" y="3648076"/>
            <a:ext cx="9525" cy="847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3"/>
            <a:endCxn id="17" idx="1"/>
          </p:cNvCxnSpPr>
          <p:nvPr/>
        </p:nvCxnSpPr>
        <p:spPr>
          <a:xfrm flipV="1">
            <a:off x="2743198" y="4838700"/>
            <a:ext cx="139255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35753" y="4495800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Period</a:t>
            </a:r>
          </a:p>
        </p:txBody>
      </p:sp>
      <p:cxnSp>
        <p:nvCxnSpPr>
          <p:cNvPr id="37" name="Straight Arrow Connector 36"/>
          <p:cNvCxnSpPr>
            <a:stCxn id="11" idx="1"/>
            <a:endCxn id="9" idx="0"/>
          </p:cNvCxnSpPr>
          <p:nvPr/>
        </p:nvCxnSpPr>
        <p:spPr>
          <a:xfrm flipH="1">
            <a:off x="2057399" y="3305176"/>
            <a:ext cx="2059304" cy="1190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412230" y="4495800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Module</a:t>
            </a:r>
          </a:p>
        </p:txBody>
      </p:sp>
      <p:cxnSp>
        <p:nvCxnSpPr>
          <p:cNvPr id="10" name="Straight Arrow Connector 9"/>
          <p:cNvCxnSpPr>
            <a:stCxn id="17" idx="3"/>
            <a:endCxn id="20" idx="1"/>
          </p:cNvCxnSpPr>
          <p:nvPr/>
        </p:nvCxnSpPr>
        <p:spPr>
          <a:xfrm>
            <a:off x="5507351" y="4838700"/>
            <a:ext cx="9048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2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HUMAN RESOURCE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1" y="2514600"/>
            <a:ext cx="1371598" cy="4572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62600" y="2514600"/>
            <a:ext cx="1371598" cy="4572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Schedule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33801" y="3352800"/>
            <a:ext cx="1371598" cy="4572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Employee Schedule</a:t>
            </a:r>
          </a:p>
        </p:txBody>
      </p:sp>
      <p:cxnSp>
        <p:nvCxnSpPr>
          <p:cNvPr id="3" name="Straight Arrow Connector 2"/>
          <p:cNvCxnSpPr>
            <a:stCxn id="11" idx="2"/>
            <a:endCxn id="16" idx="0"/>
          </p:cNvCxnSpPr>
          <p:nvPr/>
        </p:nvCxnSpPr>
        <p:spPr>
          <a:xfrm>
            <a:off x="4419600" y="2971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5" idx="2"/>
            <a:endCxn id="16" idx="0"/>
          </p:cNvCxnSpPr>
          <p:nvPr/>
        </p:nvCxnSpPr>
        <p:spPr>
          <a:xfrm flipH="1">
            <a:off x="4419600" y="2971800"/>
            <a:ext cx="1828799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733801" y="4267200"/>
            <a:ext cx="1371598" cy="4572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Absence</a:t>
            </a:r>
          </a:p>
        </p:txBody>
      </p:sp>
      <p:cxnSp>
        <p:nvCxnSpPr>
          <p:cNvPr id="22" name="Straight Arrow Connector 21"/>
          <p:cNvCxnSpPr>
            <a:stCxn id="16" idx="2"/>
            <a:endCxn id="21" idx="0"/>
          </p:cNvCxnSpPr>
          <p:nvPr/>
        </p:nvCxnSpPr>
        <p:spPr>
          <a:xfrm>
            <a:off x="4419600" y="3810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562600" y="4267200"/>
            <a:ext cx="1371598" cy="4572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Via Absence Engine (custom)</a:t>
            </a:r>
          </a:p>
        </p:txBody>
      </p:sp>
      <p:cxnSp>
        <p:nvCxnSpPr>
          <p:cNvPr id="26" name="Straight Arrow Connector 25"/>
          <p:cNvCxnSpPr>
            <a:stCxn id="25" idx="1"/>
            <a:endCxn id="21" idx="3"/>
          </p:cNvCxnSpPr>
          <p:nvPr/>
        </p:nvCxnSpPr>
        <p:spPr>
          <a:xfrm flipH="1">
            <a:off x="5105399" y="4495800"/>
            <a:ext cx="457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733801" y="5181600"/>
            <a:ext cx="1371598" cy="4572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Payroll</a:t>
            </a:r>
          </a:p>
        </p:txBody>
      </p:sp>
      <p:cxnSp>
        <p:nvCxnSpPr>
          <p:cNvPr id="29" name="Straight Arrow Connector 28"/>
          <p:cNvCxnSpPr>
            <a:stCxn id="21" idx="2"/>
            <a:endCxn id="28" idx="0"/>
          </p:cNvCxnSpPr>
          <p:nvPr/>
        </p:nvCxnSpPr>
        <p:spPr>
          <a:xfrm>
            <a:off x="4419600" y="4724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341121" y="4267200"/>
            <a:ext cx="1371598" cy="4572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Sickness Transaction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341121" y="3352800"/>
            <a:ext cx="1371598" cy="4572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Onleave</a:t>
            </a:r>
            <a:r>
              <a:rPr lang="en-US" sz="1200" dirty="0" smtClean="0">
                <a:solidFill>
                  <a:schemeClr val="tx1"/>
                </a:solidFill>
              </a:rPr>
              <a:t> Transaction</a:t>
            </a:r>
          </a:p>
        </p:txBody>
      </p:sp>
      <p:cxnSp>
        <p:nvCxnSpPr>
          <p:cNvPr id="34" name="Straight Arrow Connector 33"/>
          <p:cNvCxnSpPr>
            <a:stCxn id="33" idx="3"/>
            <a:endCxn id="21" idx="1"/>
          </p:cNvCxnSpPr>
          <p:nvPr/>
        </p:nvCxnSpPr>
        <p:spPr>
          <a:xfrm>
            <a:off x="2712719" y="3581400"/>
            <a:ext cx="1021082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21" idx="1"/>
          </p:cNvCxnSpPr>
          <p:nvPr/>
        </p:nvCxnSpPr>
        <p:spPr>
          <a:xfrm>
            <a:off x="2712719" y="4495800"/>
            <a:ext cx="1021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341121" y="5200650"/>
            <a:ext cx="1371598" cy="4572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Overtime Transaction</a:t>
            </a:r>
          </a:p>
        </p:txBody>
      </p:sp>
      <p:cxnSp>
        <p:nvCxnSpPr>
          <p:cNvPr id="40" name="Straight Arrow Connector 39"/>
          <p:cNvCxnSpPr>
            <a:stCxn id="38" idx="3"/>
            <a:endCxn id="28" idx="1"/>
          </p:cNvCxnSpPr>
          <p:nvPr/>
        </p:nvCxnSpPr>
        <p:spPr>
          <a:xfrm flipV="1">
            <a:off x="2712719" y="5410200"/>
            <a:ext cx="1021082" cy="1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4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HUMAN RESOURCE - PAYROLL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35753" y="2962275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9" name="Rectangle 8"/>
          <p:cNvSpPr/>
          <p:nvPr/>
        </p:nvSpPr>
        <p:spPr>
          <a:xfrm>
            <a:off x="1371600" y="4495801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Payroll Process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71600" y="2962276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Employee Benefit</a:t>
            </a:r>
          </a:p>
        </p:txBody>
      </p:sp>
      <p:cxnSp>
        <p:nvCxnSpPr>
          <p:cNvPr id="14" name="Straight Arrow Connector 13"/>
          <p:cNvCxnSpPr>
            <a:stCxn id="8" idx="1"/>
            <a:endCxn id="11" idx="3"/>
          </p:cNvCxnSpPr>
          <p:nvPr/>
        </p:nvCxnSpPr>
        <p:spPr>
          <a:xfrm flipH="1">
            <a:off x="2743198" y="3305175"/>
            <a:ext cx="139255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3"/>
            <a:endCxn id="17" idx="1"/>
          </p:cNvCxnSpPr>
          <p:nvPr/>
        </p:nvCxnSpPr>
        <p:spPr>
          <a:xfrm flipV="1">
            <a:off x="2743198" y="4838700"/>
            <a:ext cx="139255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35753" y="4495800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Period</a:t>
            </a:r>
          </a:p>
        </p:txBody>
      </p:sp>
      <p:cxnSp>
        <p:nvCxnSpPr>
          <p:cNvPr id="37" name="Straight Arrow Connector 36"/>
          <p:cNvCxnSpPr>
            <a:stCxn id="11" idx="2"/>
            <a:endCxn id="9" idx="0"/>
          </p:cNvCxnSpPr>
          <p:nvPr/>
        </p:nvCxnSpPr>
        <p:spPr>
          <a:xfrm>
            <a:off x="2057399" y="3648076"/>
            <a:ext cx="0" cy="847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412230" y="4495800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Module</a:t>
            </a:r>
          </a:p>
        </p:txBody>
      </p:sp>
      <p:cxnSp>
        <p:nvCxnSpPr>
          <p:cNvPr id="10" name="Straight Arrow Connector 9"/>
          <p:cNvCxnSpPr>
            <a:stCxn id="17" idx="3"/>
            <a:endCxn id="20" idx="1"/>
          </p:cNvCxnSpPr>
          <p:nvPr/>
        </p:nvCxnSpPr>
        <p:spPr>
          <a:xfrm>
            <a:off x="5507351" y="4838700"/>
            <a:ext cx="9048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48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TERIMA KASIH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94698" y="2286000"/>
            <a:ext cx="2535554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Contact Person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Romy Andre,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Director of </a:t>
            </a:r>
            <a:r>
              <a:rPr lang="en-US" sz="1200" dirty="0" err="1" smtClean="0">
                <a:solidFill>
                  <a:schemeClr val="tx1"/>
                </a:solidFill>
              </a:rPr>
              <a:t>Prisma</a:t>
            </a:r>
            <a:r>
              <a:rPr lang="en-US" sz="1200" dirty="0" smtClean="0">
                <a:solidFill>
                  <a:schemeClr val="tx1"/>
                </a:solidFill>
              </a:rPr>
              <a:t> Group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94698" y="3352800"/>
            <a:ext cx="2535554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Contact Person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Septy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Dwi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Sulistiowati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Marketing of </a:t>
            </a:r>
            <a:r>
              <a:rPr lang="en-US" sz="1200" dirty="0" err="1" smtClean="0">
                <a:solidFill>
                  <a:schemeClr val="tx1"/>
                </a:solidFill>
              </a:rPr>
              <a:t>Prisma</a:t>
            </a:r>
            <a:r>
              <a:rPr lang="en-US" sz="1200" dirty="0" smtClean="0">
                <a:solidFill>
                  <a:schemeClr val="tx1"/>
                </a:solidFill>
              </a:rPr>
              <a:t> Group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24400" y="4572000"/>
            <a:ext cx="2535554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Trial v3.1: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hlinkClick r:id="rId4"/>
              </a:rPr>
              <a:t>http://www.capellaerp.com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User: admin, password: qwerty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39278" y="4562475"/>
            <a:ext cx="2535554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Trial v2.7: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http://erp.mozy.co.id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User: </a:t>
            </a:r>
            <a:r>
              <a:rPr lang="en-US" sz="1200" dirty="0" err="1" smtClean="0">
                <a:solidFill>
                  <a:schemeClr val="tx1"/>
                </a:solidFill>
              </a:rPr>
              <a:t>yayan</a:t>
            </a:r>
            <a:r>
              <a:rPr lang="en-US" sz="1200" dirty="0" smtClean="0">
                <a:solidFill>
                  <a:schemeClr val="tx1"/>
                </a:solidFill>
              </a:rPr>
              <a:t>, password: demo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39278" y="5562600"/>
            <a:ext cx="5420676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Special Price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For </a:t>
            </a:r>
            <a:r>
              <a:rPr lang="en-US" sz="1200" dirty="0" err="1" smtClean="0">
                <a:solidFill>
                  <a:schemeClr val="tx1"/>
                </a:solidFill>
              </a:rPr>
              <a:t>Yii</a:t>
            </a:r>
            <a:r>
              <a:rPr lang="en-US" sz="1200" dirty="0" smtClean="0">
                <a:solidFill>
                  <a:schemeClr val="tx1"/>
                </a:solidFill>
              </a:rPr>
              <a:t> Forum Member, </a:t>
            </a:r>
            <a:r>
              <a:rPr lang="en-US" sz="1200" dirty="0" err="1" smtClean="0">
                <a:solidFill>
                  <a:schemeClr val="tx1"/>
                </a:solidFill>
              </a:rPr>
              <a:t>Yii</a:t>
            </a:r>
            <a:r>
              <a:rPr lang="en-US" sz="1200" dirty="0" smtClean="0">
                <a:solidFill>
                  <a:schemeClr val="tx1"/>
                </a:solidFill>
              </a:rPr>
              <a:t> PHP Framework Indonesia, PHP Indonesia</a:t>
            </a:r>
          </a:p>
        </p:txBody>
      </p:sp>
    </p:spTree>
    <p:extLst>
      <p:ext uri="{BB962C8B-B14F-4D97-AF65-F5344CB8AC3E}">
        <p14:creationId xmlns:p14="http://schemas.microsoft.com/office/powerpoint/2010/main" val="22615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2021" y="3810000"/>
            <a:ext cx="7408333" cy="12869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Capella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adalah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sebuah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aplikasi</a:t>
            </a:r>
            <a:r>
              <a:rPr lang="en-US" sz="2800" dirty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terintegrasi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yang </a:t>
            </a:r>
            <a:r>
              <a:rPr lang="en-US" sz="2800" dirty="0" err="1" smtClean="0">
                <a:solidFill>
                  <a:schemeClr val="tx1"/>
                </a:solidFill>
              </a:rPr>
              <a:t>dapat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mengkorelasikan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seluruh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departemen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di </a:t>
            </a:r>
            <a:r>
              <a:rPr lang="en-US" sz="2800" dirty="0" err="1">
                <a:solidFill>
                  <a:schemeClr val="tx1"/>
                </a:solidFill>
              </a:rPr>
              <a:t>dalam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sebuah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institusi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baik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itu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perusahaan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sekolah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toko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bengkel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lainnya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2847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ERP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Indonesia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0600" y="2438400"/>
            <a:ext cx="6987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 smtClean="0"/>
              <a:t>Apa</a:t>
            </a:r>
            <a:r>
              <a:rPr lang="en-US" sz="4400" dirty="0" smtClean="0"/>
              <a:t> yang </a:t>
            </a:r>
            <a:r>
              <a:rPr lang="en-US" sz="4400" dirty="0" err="1" smtClean="0"/>
              <a:t>dimaksud</a:t>
            </a:r>
            <a:r>
              <a:rPr lang="en-US" sz="4400" dirty="0" smtClean="0"/>
              <a:t> </a:t>
            </a:r>
            <a:r>
              <a:rPr lang="en-US" sz="4400" dirty="0" err="1" smtClean="0"/>
              <a:t>Capella</a:t>
            </a:r>
            <a:r>
              <a:rPr lang="en-US" sz="4400" dirty="0" smtClean="0"/>
              <a:t> 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609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803" y="2286000"/>
            <a:ext cx="838199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Investasi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relatif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ringan</a:t>
            </a:r>
            <a:endParaRPr lang="en-US" sz="2400" dirty="0">
              <a:latin typeface="Aharoni" pitchFamily="2" charset="-79"/>
              <a:cs typeface="Aharoni" pitchFamily="2" charset="-79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Laporan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keuangan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dan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stok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dapat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dilihat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secara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realtime</a:t>
            </a:r>
            <a:endParaRPr lang="en-US" sz="2400" dirty="0" smtClean="0">
              <a:latin typeface="Aharoni" pitchFamily="2" charset="-79"/>
              <a:cs typeface="Aharoni" pitchFamily="2" charset="-79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Mengikuti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perkembangan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common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bisnis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yang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ada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di Indonesia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sz="2400" dirty="0" smtClean="0">
                <a:latin typeface="Aharoni" pitchFamily="2" charset="-79"/>
                <a:cs typeface="Aharoni" pitchFamily="2" charset="-79"/>
              </a:rPr>
              <a:t>Flexible </a:t>
            </a:r>
            <a:r>
              <a:rPr lang="fr-FR" sz="2400" dirty="0" err="1">
                <a:latin typeface="Aharoni" pitchFamily="2" charset="-79"/>
                <a:cs typeface="Aharoni" pitchFamily="2" charset="-79"/>
              </a:rPr>
              <a:t>dalam</a:t>
            </a:r>
            <a:r>
              <a:rPr lang="fr-FR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fr-FR" sz="2400" dirty="0" err="1">
                <a:latin typeface="Aharoni" pitchFamily="2" charset="-79"/>
                <a:cs typeface="Aharoni" pitchFamily="2" charset="-79"/>
              </a:rPr>
              <a:t>implementasi</a:t>
            </a:r>
            <a:r>
              <a:rPr lang="fr-FR" sz="2400" dirty="0">
                <a:latin typeface="Aharoni" pitchFamily="2" charset="-79"/>
                <a:cs typeface="Aharoni" pitchFamily="2" charset="-79"/>
              </a:rPr>
              <a:t>, </a:t>
            </a:r>
            <a:r>
              <a:rPr lang="fr-FR" sz="2400" dirty="0" err="1">
                <a:latin typeface="Aharoni" pitchFamily="2" charset="-79"/>
                <a:cs typeface="Aharoni" pitchFamily="2" charset="-79"/>
              </a:rPr>
              <a:t>sesuai</a:t>
            </a:r>
            <a:r>
              <a:rPr lang="fr-FR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fr-FR" sz="2400" dirty="0" err="1">
                <a:latin typeface="Aharoni" pitchFamily="2" charset="-79"/>
                <a:cs typeface="Aharoni" pitchFamily="2" charset="-79"/>
              </a:rPr>
              <a:t>dengan</a:t>
            </a:r>
            <a:r>
              <a:rPr lang="fr-FR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fr-FR" sz="2400" dirty="0" smtClean="0">
                <a:latin typeface="Aharoni" pitchFamily="2" charset="-79"/>
                <a:cs typeface="Aharoni" pitchFamily="2" charset="-79"/>
              </a:rPr>
              <a:t>budget 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customer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>
                <a:latin typeface="Aharoni" pitchFamily="2" charset="-79"/>
                <a:cs typeface="Aharoni" pitchFamily="2" charset="-79"/>
              </a:rPr>
              <a:t>Dapat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diterapkan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di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seluruh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jenis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perusahaan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: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kecil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,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menengah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,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besar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,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ukm</a:t>
            </a:r>
            <a:endParaRPr lang="en-US" sz="2400" dirty="0" smtClean="0">
              <a:latin typeface="Aharoni" pitchFamily="2" charset="-79"/>
              <a:cs typeface="Aharoni" pitchFamily="2" charset="-79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sv-SE" sz="2400" dirty="0">
                <a:latin typeface="Aharoni" pitchFamily="2" charset="-79"/>
                <a:cs typeface="Aharoni" pitchFamily="2" charset="-79"/>
              </a:rPr>
              <a:t>Dapat dipakai untuk menghubungkan antara pusat </a:t>
            </a:r>
            <a:r>
              <a:rPr lang="sv-SE" sz="2400" dirty="0" smtClean="0">
                <a:latin typeface="Aharoni" pitchFamily="2" charset="-79"/>
                <a:cs typeface="Aharoni" pitchFamily="2" charset="-79"/>
              </a:rPr>
              <a:t>dan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cabang</a:t>
            </a:r>
            <a:endParaRPr lang="en-US" sz="2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KEUNTUNGAN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684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1" y="1983403"/>
            <a:ext cx="838199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nn-NO" sz="2400" dirty="0">
                <a:latin typeface="Aharoni" pitchFamily="2" charset="-79"/>
                <a:cs typeface="Aharoni" pitchFamily="2" charset="-79"/>
              </a:rPr>
              <a:t>Transparansi data, karena menggunakan satu </a:t>
            </a:r>
            <a:r>
              <a:rPr lang="nn-NO" sz="2400" dirty="0" smtClean="0">
                <a:latin typeface="Aharoni" pitchFamily="2" charset="-79"/>
                <a:cs typeface="Aharoni" pitchFamily="2" charset="-79"/>
              </a:rPr>
              <a:t>sumber 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data 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yang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sama</a:t>
            </a:r>
            <a:endParaRPr lang="en-US" sz="2400" dirty="0" smtClean="0">
              <a:latin typeface="Aharoni" pitchFamily="2" charset="-79"/>
              <a:cs typeface="Aharoni" pitchFamily="2" charset="-79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it-IT" sz="2400" dirty="0">
                <a:latin typeface="Aharoni" pitchFamily="2" charset="-79"/>
                <a:cs typeface="Aharoni" pitchFamily="2" charset="-79"/>
              </a:rPr>
              <a:t>Menggunakan sistem multi currency, multi language, </a:t>
            </a:r>
            <a:r>
              <a:rPr lang="it-IT" sz="2400" dirty="0" smtClean="0">
                <a:latin typeface="Aharoni" pitchFamily="2" charset="-79"/>
                <a:cs typeface="Aharoni" pitchFamily="2" charset="-79"/>
              </a:rPr>
              <a:t>multi 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platform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err="1">
                <a:latin typeface="Aharoni" pitchFamily="2" charset="-79"/>
                <a:cs typeface="Aharoni" pitchFamily="2" charset="-79"/>
              </a:rPr>
              <a:t>Dapat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dicustomize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dengan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mudah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,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karena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didesain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secara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modular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err="1">
                <a:latin typeface="Aharoni" pitchFamily="2" charset="-79"/>
                <a:cs typeface="Aharoni" pitchFamily="2" charset="-79"/>
              </a:rPr>
              <a:t>Menggunakan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konsep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web based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dan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common 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user interface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,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memudahkan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user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mempelajari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modul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yang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ada</a:t>
            </a:r>
            <a:endParaRPr lang="en-US" sz="2400" dirty="0" smtClean="0">
              <a:latin typeface="Aharoni" pitchFamily="2" charset="-79"/>
              <a:cs typeface="Aharoni" pitchFamily="2" charset="-79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err="1">
                <a:latin typeface="Aharoni" pitchFamily="2" charset="-79"/>
                <a:cs typeface="Aharoni" pitchFamily="2" charset="-79"/>
              </a:rPr>
              <a:t>Bebas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jumlah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User yang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didaftarkan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dan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jumlah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karyawan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yang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digunakan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untuk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payroll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err="1">
                <a:latin typeface="Aharoni" pitchFamily="2" charset="-79"/>
                <a:cs typeface="Aharoni" pitchFamily="2" charset="-79"/>
              </a:rPr>
              <a:t>Memiliki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dashboard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todo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list, user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favourite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menu, 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user inbox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KEUNTUNGAN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131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BUSINESS PROCESS REQUEST TO PAYMENT (RTP)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6771" y="2433638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 </a:t>
            </a:r>
            <a:r>
              <a:rPr lang="en-US" sz="1200" dirty="0" err="1" smtClean="0">
                <a:solidFill>
                  <a:schemeClr val="tx1"/>
                </a:solidFill>
              </a:rPr>
              <a:t>membuat</a:t>
            </a:r>
            <a:r>
              <a:rPr lang="en-US" sz="1200" dirty="0" smtClean="0">
                <a:solidFill>
                  <a:schemeClr val="tx1"/>
                </a:solidFill>
              </a:rPr>
              <a:t> Form Request (FR)</a:t>
            </a:r>
          </a:p>
        </p:txBody>
      </p:sp>
      <p:sp>
        <p:nvSpPr>
          <p:cNvPr id="11" name="Diamond 10"/>
          <p:cNvSpPr/>
          <p:nvPr/>
        </p:nvSpPr>
        <p:spPr>
          <a:xfrm>
            <a:off x="826770" y="3786188"/>
            <a:ext cx="1371599" cy="771525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Gudang</a:t>
            </a:r>
            <a:r>
              <a:rPr lang="en-US" sz="1200" dirty="0" smtClean="0"/>
              <a:t> </a:t>
            </a:r>
            <a:r>
              <a:rPr lang="en-US" sz="1200" dirty="0" err="1" smtClean="0"/>
              <a:t>cek</a:t>
            </a:r>
            <a:r>
              <a:rPr lang="en-US" sz="1200" dirty="0" smtClean="0"/>
              <a:t> </a:t>
            </a:r>
            <a:r>
              <a:rPr lang="en-US" sz="1200" dirty="0" err="1" smtClean="0"/>
              <a:t>barang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8" idx="2"/>
            <a:endCxn id="11" idx="0"/>
          </p:cNvCxnSpPr>
          <p:nvPr/>
        </p:nvCxnSpPr>
        <p:spPr>
          <a:xfrm>
            <a:off x="1512570" y="3119438"/>
            <a:ext cx="0" cy="666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26770" y="5005388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Gudang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membuat</a:t>
            </a:r>
            <a:r>
              <a:rPr lang="en-US" sz="1200" dirty="0" smtClean="0">
                <a:solidFill>
                  <a:schemeClr val="tx1"/>
                </a:solidFill>
              </a:rPr>
              <a:t> Purchase Requisition (PR)</a:t>
            </a:r>
          </a:p>
        </p:txBody>
      </p:sp>
      <p:cxnSp>
        <p:nvCxnSpPr>
          <p:cNvPr id="20" name="Straight Arrow Connector 19"/>
          <p:cNvCxnSpPr>
            <a:stCxn id="11" idx="2"/>
            <a:endCxn id="18" idx="0"/>
          </p:cNvCxnSpPr>
          <p:nvPr/>
        </p:nvCxnSpPr>
        <p:spPr>
          <a:xfrm flipH="1">
            <a:off x="1512569" y="4557713"/>
            <a:ext cx="1" cy="44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" idx="3"/>
            <a:endCxn id="8" idx="3"/>
          </p:cNvCxnSpPr>
          <p:nvPr/>
        </p:nvCxnSpPr>
        <p:spPr>
          <a:xfrm flipV="1">
            <a:off x="2198369" y="2776538"/>
            <a:ext cx="12700" cy="1395413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95556" y="3335744"/>
            <a:ext cx="73500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err="1" smtClean="0"/>
              <a:t>Tersedia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591091" y="4602421"/>
            <a:ext cx="112614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err="1" smtClean="0"/>
              <a:t>Tidak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Tersedia</a:t>
            </a:r>
            <a:endParaRPr lang="en-US" sz="1200" b="1" dirty="0"/>
          </a:p>
        </p:txBody>
      </p:sp>
      <p:sp>
        <p:nvSpPr>
          <p:cNvPr id="30" name="Rectangle 29"/>
          <p:cNvSpPr/>
          <p:nvPr/>
        </p:nvSpPr>
        <p:spPr>
          <a:xfrm>
            <a:off x="3809997" y="2405063"/>
            <a:ext cx="1981201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Purchasing </a:t>
            </a:r>
            <a:r>
              <a:rPr lang="en-US" sz="1200" dirty="0" err="1" smtClean="0">
                <a:solidFill>
                  <a:schemeClr val="tx1"/>
                </a:solidFill>
              </a:rPr>
              <a:t>membuat</a:t>
            </a:r>
            <a:r>
              <a:rPr lang="en-US" sz="1200" dirty="0" smtClean="0">
                <a:solidFill>
                  <a:schemeClr val="tx1"/>
                </a:solidFill>
              </a:rPr>
              <a:t> Purchase Order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Dan </a:t>
            </a:r>
            <a:r>
              <a:rPr lang="en-US" sz="1200" dirty="0" err="1" smtClean="0">
                <a:solidFill>
                  <a:schemeClr val="tx1"/>
                </a:solidFill>
              </a:rPr>
              <a:t>kirim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ke</a:t>
            </a:r>
            <a:r>
              <a:rPr lang="en-US" sz="1200" dirty="0" smtClean="0">
                <a:solidFill>
                  <a:schemeClr val="tx1"/>
                </a:solidFill>
              </a:rPr>
              <a:t> supplier</a:t>
            </a:r>
          </a:p>
        </p:txBody>
      </p:sp>
      <p:cxnSp>
        <p:nvCxnSpPr>
          <p:cNvPr id="32" name="Elbow Connector 31"/>
          <p:cNvCxnSpPr>
            <a:stCxn id="18" idx="3"/>
            <a:endCxn id="30" idx="1"/>
          </p:cNvCxnSpPr>
          <p:nvPr/>
        </p:nvCxnSpPr>
        <p:spPr>
          <a:xfrm flipV="1">
            <a:off x="2198368" y="2747963"/>
            <a:ext cx="1611629" cy="2600325"/>
          </a:xfrm>
          <a:prstGeom prst="bentConnector3">
            <a:avLst>
              <a:gd name="adj1" fmla="val 8191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90501" y="2586038"/>
            <a:ext cx="4191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6"/>
            <a:endCxn id="8" idx="1"/>
          </p:cNvCxnSpPr>
          <p:nvPr/>
        </p:nvCxnSpPr>
        <p:spPr>
          <a:xfrm>
            <a:off x="609601" y="2776538"/>
            <a:ext cx="217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809996" y="3536156"/>
            <a:ext cx="1981201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Supplier </a:t>
            </a:r>
            <a:r>
              <a:rPr lang="en-US" sz="1200" dirty="0" err="1" smtClean="0">
                <a:solidFill>
                  <a:schemeClr val="tx1"/>
                </a:solidFill>
              </a:rPr>
              <a:t>memproses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permintaan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mengirimkan</a:t>
            </a:r>
            <a:r>
              <a:rPr lang="en-US" sz="1200" dirty="0" smtClean="0">
                <a:solidFill>
                  <a:schemeClr val="tx1"/>
                </a:solidFill>
              </a:rPr>
              <a:t> material / </a:t>
            </a:r>
            <a:r>
              <a:rPr lang="en-US" sz="1200" dirty="0" err="1" smtClean="0">
                <a:solidFill>
                  <a:schemeClr val="tx1"/>
                </a:solidFill>
              </a:rPr>
              <a:t>jasa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30" idx="2"/>
            <a:endCxn id="43" idx="0"/>
          </p:cNvCxnSpPr>
          <p:nvPr/>
        </p:nvCxnSpPr>
        <p:spPr>
          <a:xfrm flipH="1">
            <a:off x="4800597" y="3090863"/>
            <a:ext cx="1" cy="445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Diamond 48"/>
          <p:cNvSpPr/>
          <p:nvPr/>
        </p:nvSpPr>
        <p:spPr>
          <a:xfrm>
            <a:off x="4114796" y="4781550"/>
            <a:ext cx="1371599" cy="771525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Gudang</a:t>
            </a:r>
            <a:r>
              <a:rPr lang="en-US" sz="1200" dirty="0" smtClean="0"/>
              <a:t> </a:t>
            </a:r>
            <a:r>
              <a:rPr lang="en-US" sz="1200" dirty="0" err="1" smtClean="0"/>
              <a:t>cek</a:t>
            </a:r>
            <a:r>
              <a:rPr lang="en-US" sz="1200" dirty="0" smtClean="0"/>
              <a:t> </a:t>
            </a:r>
            <a:r>
              <a:rPr lang="en-US" sz="1200" dirty="0" err="1" smtClean="0"/>
              <a:t>barang</a:t>
            </a:r>
            <a:endParaRPr lang="en-US" sz="1200" dirty="0"/>
          </a:p>
        </p:txBody>
      </p:sp>
      <p:cxnSp>
        <p:nvCxnSpPr>
          <p:cNvPr id="50" name="Straight Arrow Connector 49"/>
          <p:cNvCxnSpPr>
            <a:stCxn id="43" idx="2"/>
            <a:endCxn id="49" idx="0"/>
          </p:cNvCxnSpPr>
          <p:nvPr/>
        </p:nvCxnSpPr>
        <p:spPr>
          <a:xfrm flipH="1">
            <a:off x="4800596" y="4221956"/>
            <a:ext cx="1" cy="559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162799" y="2405063"/>
            <a:ext cx="1600199" cy="81915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Gudang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membuat</a:t>
            </a:r>
            <a:r>
              <a:rPr lang="en-US" sz="1200" dirty="0" smtClean="0">
                <a:solidFill>
                  <a:schemeClr val="tx1"/>
                </a:solidFill>
              </a:rPr>
              <a:t> Goods Received (GR) </a:t>
            </a:r>
            <a:r>
              <a:rPr lang="en-US" sz="1200" dirty="0" err="1" smtClean="0">
                <a:solidFill>
                  <a:schemeClr val="tx1"/>
                </a:solidFill>
              </a:rPr>
              <a:t>untuk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pengakuan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terima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barang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55" name="Elbow Connector 54"/>
          <p:cNvCxnSpPr>
            <a:stCxn id="49" idx="3"/>
            <a:endCxn id="43" idx="3"/>
          </p:cNvCxnSpPr>
          <p:nvPr/>
        </p:nvCxnSpPr>
        <p:spPr>
          <a:xfrm flipV="1">
            <a:off x="5486395" y="3879056"/>
            <a:ext cx="304802" cy="1288257"/>
          </a:xfrm>
          <a:prstGeom prst="bentConnector3">
            <a:avLst>
              <a:gd name="adj1" fmla="val 175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301318" y="4419213"/>
            <a:ext cx="97975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err="1" smtClean="0"/>
              <a:t>Tidak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sesuai</a:t>
            </a:r>
            <a:endParaRPr lang="en-US" sz="1200" b="1" dirty="0"/>
          </a:p>
        </p:txBody>
      </p:sp>
      <p:cxnSp>
        <p:nvCxnSpPr>
          <p:cNvPr id="60" name="Elbow Connector 59"/>
          <p:cNvCxnSpPr>
            <a:stCxn id="49" idx="2"/>
            <a:endCxn id="53" idx="1"/>
          </p:cNvCxnSpPr>
          <p:nvPr/>
        </p:nvCxnSpPr>
        <p:spPr>
          <a:xfrm rot="5400000" flipH="1" flipV="1">
            <a:off x="4612478" y="3002755"/>
            <a:ext cx="2738437" cy="2362203"/>
          </a:xfrm>
          <a:prstGeom prst="bentConnector4">
            <a:avLst>
              <a:gd name="adj1" fmla="val -8348"/>
              <a:gd name="adj2" fmla="val 7903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153274" y="3657600"/>
            <a:ext cx="1600199" cy="81915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Gudang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kirim</a:t>
            </a:r>
            <a:r>
              <a:rPr lang="en-US" sz="1200" dirty="0" smtClean="0">
                <a:solidFill>
                  <a:schemeClr val="tx1"/>
                </a:solidFill>
              </a:rPr>
              <a:t> copy </a:t>
            </a:r>
            <a:r>
              <a:rPr lang="en-US" sz="1200" dirty="0" err="1" smtClean="0">
                <a:solidFill>
                  <a:schemeClr val="tx1"/>
                </a:solidFill>
              </a:rPr>
              <a:t>dokumen</a:t>
            </a:r>
            <a:r>
              <a:rPr lang="en-US" sz="1200" dirty="0" smtClean="0">
                <a:solidFill>
                  <a:schemeClr val="tx1"/>
                </a:solidFill>
              </a:rPr>
              <a:t> GR </a:t>
            </a:r>
            <a:r>
              <a:rPr lang="en-US" sz="1200" dirty="0" err="1" smtClean="0">
                <a:solidFill>
                  <a:schemeClr val="tx1"/>
                </a:solidFill>
              </a:rPr>
              <a:t>ke</a:t>
            </a:r>
            <a:r>
              <a:rPr lang="en-US" sz="1200" dirty="0" smtClean="0">
                <a:solidFill>
                  <a:schemeClr val="tx1"/>
                </a:solidFill>
              </a:rPr>
              <a:t> Accounting</a:t>
            </a:r>
          </a:p>
        </p:txBody>
      </p:sp>
      <p:sp>
        <p:nvSpPr>
          <p:cNvPr id="65" name="Oval 64"/>
          <p:cNvSpPr/>
          <p:nvPr/>
        </p:nvSpPr>
        <p:spPr>
          <a:xfrm>
            <a:off x="7791450" y="4896738"/>
            <a:ext cx="314876" cy="3463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4" idx="2"/>
            <a:endCxn id="65" idx="0"/>
          </p:cNvCxnSpPr>
          <p:nvPr/>
        </p:nvCxnSpPr>
        <p:spPr>
          <a:xfrm flipH="1">
            <a:off x="7948888" y="4476750"/>
            <a:ext cx="4486" cy="419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123635" y="2574781"/>
            <a:ext cx="314876" cy="3463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0" name="Straight Arrow Connector 69"/>
          <p:cNvCxnSpPr>
            <a:stCxn id="30" idx="3"/>
            <a:endCxn id="68" idx="2"/>
          </p:cNvCxnSpPr>
          <p:nvPr/>
        </p:nvCxnSpPr>
        <p:spPr>
          <a:xfrm>
            <a:off x="5791198" y="2747963"/>
            <a:ext cx="3324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35012" y="5438001"/>
            <a:ext cx="588623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err="1" smtClean="0"/>
              <a:t>sesuai</a:t>
            </a:r>
            <a:endParaRPr lang="en-US" sz="1200" b="1" dirty="0"/>
          </a:p>
        </p:txBody>
      </p:sp>
      <p:cxnSp>
        <p:nvCxnSpPr>
          <p:cNvPr id="33" name="Straight Arrow Connector 32"/>
          <p:cNvCxnSpPr>
            <a:stCxn id="53" idx="2"/>
            <a:endCxn id="64" idx="0"/>
          </p:cNvCxnSpPr>
          <p:nvPr/>
        </p:nvCxnSpPr>
        <p:spPr>
          <a:xfrm flipH="1">
            <a:off x="7953374" y="3224213"/>
            <a:ext cx="9525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5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BUSINESS PROCESS REQUEST TO PAYMENT (RTP)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53276" y="2752725"/>
            <a:ext cx="1600199" cy="81915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</a:t>
            </a:r>
            <a:r>
              <a:rPr lang="en-US" sz="1200" dirty="0" err="1" smtClean="0">
                <a:solidFill>
                  <a:schemeClr val="tx1"/>
                </a:solidFill>
              </a:rPr>
              <a:t>terima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dokumen</a:t>
            </a:r>
            <a:r>
              <a:rPr lang="en-US" sz="1200" dirty="0" smtClean="0">
                <a:solidFill>
                  <a:schemeClr val="tx1"/>
                </a:solidFill>
              </a:rPr>
              <a:t> GR </a:t>
            </a:r>
            <a:r>
              <a:rPr lang="en-US" sz="1200" dirty="0" err="1" smtClean="0">
                <a:solidFill>
                  <a:schemeClr val="tx1"/>
                </a:solidFill>
              </a:rPr>
              <a:t>dan</a:t>
            </a:r>
            <a:r>
              <a:rPr lang="en-US" sz="1200" dirty="0" smtClean="0">
                <a:solidFill>
                  <a:schemeClr val="tx1"/>
                </a:solidFill>
              </a:rPr>
              <a:t> PO </a:t>
            </a:r>
            <a:r>
              <a:rPr lang="en-US" sz="1200" dirty="0" err="1" smtClean="0">
                <a:solidFill>
                  <a:schemeClr val="tx1"/>
                </a:solidFill>
              </a:rPr>
              <a:t>serta</a:t>
            </a:r>
            <a:r>
              <a:rPr lang="en-US" sz="1200" dirty="0" smtClean="0">
                <a:solidFill>
                  <a:schemeClr val="tx1"/>
                </a:solidFill>
              </a:rPr>
              <a:t> invoice </a:t>
            </a:r>
            <a:r>
              <a:rPr lang="en-US" sz="1200" dirty="0" err="1" smtClean="0">
                <a:solidFill>
                  <a:schemeClr val="tx1"/>
                </a:solidFill>
              </a:rPr>
              <a:t>dari</a:t>
            </a:r>
            <a:r>
              <a:rPr lang="en-US" sz="1200" dirty="0" smtClean="0">
                <a:solidFill>
                  <a:schemeClr val="tx1"/>
                </a:solidFill>
              </a:rPr>
              <a:t> supplier</a:t>
            </a:r>
          </a:p>
        </p:txBody>
      </p:sp>
      <p:sp>
        <p:nvSpPr>
          <p:cNvPr id="9" name="Oval 8"/>
          <p:cNvSpPr/>
          <p:nvPr/>
        </p:nvSpPr>
        <p:spPr>
          <a:xfrm>
            <a:off x="3095937" y="2062924"/>
            <a:ext cx="314876" cy="3463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495800" y="2990850"/>
            <a:ext cx="314876" cy="3463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Arrow Connector 11"/>
          <p:cNvCxnSpPr>
            <a:stCxn id="9" idx="4"/>
            <a:endCxn id="8" idx="0"/>
          </p:cNvCxnSpPr>
          <p:nvPr/>
        </p:nvCxnSpPr>
        <p:spPr>
          <a:xfrm>
            <a:off x="3253375" y="2409288"/>
            <a:ext cx="1" cy="343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8" idx="3"/>
          </p:cNvCxnSpPr>
          <p:nvPr/>
        </p:nvCxnSpPr>
        <p:spPr>
          <a:xfrm flipH="1" flipV="1">
            <a:off x="4053475" y="3162300"/>
            <a:ext cx="442325" cy="1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1001" y="2752725"/>
            <a:ext cx="1600199" cy="81915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Supplier </a:t>
            </a:r>
            <a:r>
              <a:rPr lang="en-US" sz="1200" dirty="0" err="1" smtClean="0">
                <a:solidFill>
                  <a:schemeClr val="tx1"/>
                </a:solidFill>
              </a:rPr>
              <a:t>kirim</a:t>
            </a:r>
            <a:r>
              <a:rPr lang="en-US" sz="1200" dirty="0" smtClean="0">
                <a:solidFill>
                  <a:schemeClr val="tx1"/>
                </a:solidFill>
              </a:rPr>
              <a:t> invoice</a:t>
            </a:r>
          </a:p>
        </p:txBody>
      </p:sp>
      <p:cxnSp>
        <p:nvCxnSpPr>
          <p:cNvPr id="17" name="Straight Arrow Connector 16"/>
          <p:cNvCxnSpPr>
            <a:stCxn id="15" idx="3"/>
            <a:endCxn id="8" idx="1"/>
          </p:cNvCxnSpPr>
          <p:nvPr/>
        </p:nvCxnSpPr>
        <p:spPr>
          <a:xfrm>
            <a:off x="1981200" y="3162300"/>
            <a:ext cx="4720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1981200" y="3962400"/>
            <a:ext cx="2690224" cy="14478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Accounting </a:t>
            </a:r>
            <a:r>
              <a:rPr lang="en-US" sz="1200" dirty="0" err="1" smtClean="0"/>
              <a:t>cek</a:t>
            </a:r>
            <a:r>
              <a:rPr lang="en-US" sz="1200" dirty="0" smtClean="0"/>
              <a:t> </a:t>
            </a:r>
            <a:r>
              <a:rPr lang="en-US" sz="1200" dirty="0" err="1" smtClean="0"/>
              <a:t>kesesuaian</a:t>
            </a:r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sz="1200" dirty="0" err="1" smtClean="0"/>
              <a:t>dokumen</a:t>
            </a:r>
            <a:r>
              <a:rPr lang="en-US" sz="1200" dirty="0" smtClean="0"/>
              <a:t> </a:t>
            </a:r>
            <a:r>
              <a:rPr lang="en-US" sz="1200" dirty="0" err="1" smtClean="0"/>
              <a:t>beserta</a:t>
            </a:r>
            <a:r>
              <a:rPr lang="en-US" sz="1200" dirty="0" smtClean="0"/>
              <a:t> Term of Payment</a:t>
            </a:r>
            <a:endParaRPr lang="en-US" sz="1200" dirty="0"/>
          </a:p>
        </p:txBody>
      </p:sp>
      <p:cxnSp>
        <p:nvCxnSpPr>
          <p:cNvPr id="20" name="Elbow Connector 19"/>
          <p:cNvCxnSpPr>
            <a:stCxn id="18" idx="1"/>
            <a:endCxn id="15" idx="2"/>
          </p:cNvCxnSpPr>
          <p:nvPr/>
        </p:nvCxnSpPr>
        <p:spPr>
          <a:xfrm rot="10800000">
            <a:off x="1181102" y="3571876"/>
            <a:ext cx="800099" cy="11144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60490" y="4315599"/>
            <a:ext cx="588623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err="1" smtClean="0"/>
              <a:t>sesuai</a:t>
            </a:r>
            <a:endParaRPr 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78230" y="4038600"/>
            <a:ext cx="97975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err="1" smtClean="0"/>
              <a:t>Tidak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sesuai</a:t>
            </a:r>
            <a:endParaRPr lang="en-US" sz="1200" b="1" dirty="0"/>
          </a:p>
        </p:txBody>
      </p:sp>
      <p:sp>
        <p:nvSpPr>
          <p:cNvPr id="23" name="Rectangle 22"/>
          <p:cNvSpPr/>
          <p:nvPr/>
        </p:nvSpPr>
        <p:spPr>
          <a:xfrm>
            <a:off x="6248400" y="2752725"/>
            <a:ext cx="2438400" cy="81915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</a:t>
            </a:r>
            <a:r>
              <a:rPr lang="en-US" sz="1200" dirty="0" err="1" smtClean="0">
                <a:solidFill>
                  <a:schemeClr val="tx1"/>
                </a:solidFill>
              </a:rPr>
              <a:t>melakukan</a:t>
            </a:r>
            <a:r>
              <a:rPr lang="en-US" sz="1200" dirty="0" smtClean="0">
                <a:solidFill>
                  <a:schemeClr val="tx1"/>
                </a:solidFill>
              </a:rPr>
              <a:t> proses </a:t>
            </a:r>
            <a:r>
              <a:rPr lang="en-US" sz="1200" dirty="0" err="1" smtClean="0">
                <a:solidFill>
                  <a:schemeClr val="tx1"/>
                </a:solidFill>
              </a:rPr>
              <a:t>pembayaran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sesuai</a:t>
            </a:r>
            <a:r>
              <a:rPr lang="en-US" sz="1200" dirty="0" smtClean="0">
                <a:solidFill>
                  <a:schemeClr val="tx1"/>
                </a:solidFill>
              </a:rPr>
              <a:t> Term of Payment</a:t>
            </a:r>
          </a:p>
        </p:txBody>
      </p:sp>
      <p:cxnSp>
        <p:nvCxnSpPr>
          <p:cNvPr id="25" name="Elbow Connector 24"/>
          <p:cNvCxnSpPr>
            <a:stCxn id="18" idx="3"/>
            <a:endCxn id="23" idx="1"/>
          </p:cNvCxnSpPr>
          <p:nvPr/>
        </p:nvCxnSpPr>
        <p:spPr>
          <a:xfrm flipV="1">
            <a:off x="4671424" y="3162300"/>
            <a:ext cx="1576976" cy="15240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248400" y="3867150"/>
            <a:ext cx="2438400" cy="586948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</a:t>
            </a:r>
            <a:r>
              <a:rPr lang="en-US" sz="1200" dirty="0" err="1" smtClean="0">
                <a:solidFill>
                  <a:schemeClr val="tx1"/>
                </a:solidFill>
              </a:rPr>
              <a:t>mencatat</a:t>
            </a:r>
            <a:r>
              <a:rPr lang="en-US" sz="1200" dirty="0" smtClean="0">
                <a:solidFill>
                  <a:schemeClr val="tx1"/>
                </a:solidFill>
              </a:rPr>
              <a:t> Invoice from Supplier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48400" y="4810125"/>
            <a:ext cx="2438400" cy="586948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</a:t>
            </a:r>
            <a:r>
              <a:rPr lang="en-US" sz="1200" dirty="0" err="1" smtClean="0">
                <a:solidFill>
                  <a:schemeClr val="tx1"/>
                </a:solidFill>
              </a:rPr>
              <a:t>melakukan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pembayaran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melalui</a:t>
            </a:r>
            <a:r>
              <a:rPr lang="en-US" sz="1200" dirty="0" smtClean="0">
                <a:solidFill>
                  <a:schemeClr val="tx1"/>
                </a:solidFill>
              </a:rPr>
              <a:t> Cash / Bank</a:t>
            </a:r>
          </a:p>
        </p:txBody>
      </p:sp>
      <p:cxnSp>
        <p:nvCxnSpPr>
          <p:cNvPr id="38" name="Straight Arrow Connector 37"/>
          <p:cNvCxnSpPr>
            <a:stCxn id="23" idx="2"/>
            <a:endCxn id="35" idx="0"/>
          </p:cNvCxnSpPr>
          <p:nvPr/>
        </p:nvCxnSpPr>
        <p:spPr>
          <a:xfrm>
            <a:off x="7467600" y="357187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2"/>
            <a:endCxn id="36" idx="0"/>
          </p:cNvCxnSpPr>
          <p:nvPr/>
        </p:nvCxnSpPr>
        <p:spPr>
          <a:xfrm>
            <a:off x="7467600" y="4454098"/>
            <a:ext cx="0" cy="3560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52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BUSINESS PROCESS ORDER TO CASH (OTC)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1" y="2600325"/>
            <a:ext cx="2145029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Customer </a:t>
            </a:r>
            <a:r>
              <a:rPr lang="en-US" sz="1200" dirty="0" err="1" smtClean="0">
                <a:solidFill>
                  <a:schemeClr val="tx1"/>
                </a:solidFill>
              </a:rPr>
              <a:t>mengirimkan</a:t>
            </a:r>
            <a:r>
              <a:rPr lang="en-US" sz="1200" dirty="0" smtClean="0">
                <a:solidFill>
                  <a:schemeClr val="tx1"/>
                </a:solidFill>
              </a:rPr>
              <a:t> Purchase Order (PO) / </a:t>
            </a:r>
            <a:r>
              <a:rPr lang="en-US" sz="1200" dirty="0" err="1" smtClean="0">
                <a:solidFill>
                  <a:schemeClr val="tx1"/>
                </a:solidFill>
              </a:rPr>
              <a:t>Surat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Perintah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Kerja</a:t>
            </a:r>
            <a:r>
              <a:rPr lang="en-US" sz="1200" dirty="0" smtClean="0">
                <a:solidFill>
                  <a:schemeClr val="tx1"/>
                </a:solidFill>
              </a:rPr>
              <a:t> (SPK)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3695700"/>
            <a:ext cx="2145029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Sales </a:t>
            </a:r>
            <a:r>
              <a:rPr lang="en-US" sz="1200" dirty="0" err="1" smtClean="0">
                <a:solidFill>
                  <a:schemeClr val="tx1"/>
                </a:solidFill>
              </a:rPr>
              <a:t>membuat</a:t>
            </a:r>
            <a:r>
              <a:rPr lang="en-US" sz="1200" dirty="0" smtClean="0">
                <a:solidFill>
                  <a:schemeClr val="tx1"/>
                </a:solidFill>
              </a:rPr>
              <a:t> Sales Order </a:t>
            </a:r>
            <a:r>
              <a:rPr lang="en-US" sz="1200" dirty="0" err="1" smtClean="0">
                <a:solidFill>
                  <a:schemeClr val="tx1"/>
                </a:solidFill>
              </a:rPr>
              <a:t>berdasarkan</a:t>
            </a:r>
            <a:r>
              <a:rPr lang="en-US" sz="1200" dirty="0" smtClean="0">
                <a:solidFill>
                  <a:schemeClr val="tx1"/>
                </a:solidFill>
              </a:rPr>
              <a:t> PO / SPK Customer</a:t>
            </a: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flipH="1">
            <a:off x="1453515" y="3286125"/>
            <a:ext cx="1" cy="409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Diamond 12"/>
          <p:cNvSpPr/>
          <p:nvPr/>
        </p:nvSpPr>
        <p:spPr>
          <a:xfrm>
            <a:off x="381002" y="4838700"/>
            <a:ext cx="2145028" cy="771525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Gudang</a:t>
            </a:r>
            <a:r>
              <a:rPr lang="en-US" sz="1200" dirty="0" smtClean="0"/>
              <a:t> </a:t>
            </a:r>
            <a:r>
              <a:rPr lang="en-US" sz="1200" dirty="0" err="1" smtClean="0"/>
              <a:t>barang</a:t>
            </a:r>
            <a:r>
              <a:rPr lang="en-US" sz="1200" dirty="0" smtClean="0"/>
              <a:t> </a:t>
            </a:r>
            <a:r>
              <a:rPr lang="en-US" sz="1200" dirty="0" err="1" smtClean="0"/>
              <a:t>jadi</a:t>
            </a:r>
            <a:r>
              <a:rPr lang="en-US" sz="1200" dirty="0" smtClean="0"/>
              <a:t> </a:t>
            </a:r>
            <a:r>
              <a:rPr lang="en-US" sz="1200" dirty="0" err="1" smtClean="0"/>
              <a:t>cek</a:t>
            </a:r>
            <a:r>
              <a:rPr lang="en-US" sz="1200" dirty="0" smtClean="0"/>
              <a:t> </a:t>
            </a:r>
            <a:r>
              <a:rPr lang="en-US" sz="1200" dirty="0" err="1" smtClean="0"/>
              <a:t>barang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9" idx="2"/>
            <a:endCxn id="13" idx="0"/>
          </p:cNvCxnSpPr>
          <p:nvPr/>
        </p:nvCxnSpPr>
        <p:spPr>
          <a:xfrm>
            <a:off x="1453515" y="4381500"/>
            <a:ext cx="1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06271" y="3482637"/>
            <a:ext cx="112614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err="1" smtClean="0"/>
              <a:t>Tidak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Tersedia</a:t>
            </a:r>
            <a:endParaRPr lang="en-US" sz="1200" b="1" dirty="0"/>
          </a:p>
        </p:txBody>
      </p:sp>
      <p:sp>
        <p:nvSpPr>
          <p:cNvPr id="19" name="Rectangle 18"/>
          <p:cNvSpPr/>
          <p:nvPr/>
        </p:nvSpPr>
        <p:spPr>
          <a:xfrm>
            <a:off x="3869341" y="2600325"/>
            <a:ext cx="1236059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Proses Request To Payment (RTP)</a:t>
            </a:r>
          </a:p>
        </p:txBody>
      </p:sp>
      <p:cxnSp>
        <p:nvCxnSpPr>
          <p:cNvPr id="24" name="Elbow Connector 23"/>
          <p:cNvCxnSpPr>
            <a:stCxn id="13" idx="3"/>
            <a:endCxn id="19" idx="1"/>
          </p:cNvCxnSpPr>
          <p:nvPr/>
        </p:nvCxnSpPr>
        <p:spPr>
          <a:xfrm flipV="1">
            <a:off x="2526030" y="2943225"/>
            <a:ext cx="1343311" cy="228123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62676" y="5693122"/>
            <a:ext cx="73500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err="1" smtClean="0"/>
              <a:t>Tersedia</a:t>
            </a:r>
            <a:endParaRPr lang="en-US" sz="1200" b="1" dirty="0"/>
          </a:p>
        </p:txBody>
      </p:sp>
      <p:sp>
        <p:nvSpPr>
          <p:cNvPr id="27" name="Rectangle 26"/>
          <p:cNvSpPr/>
          <p:nvPr/>
        </p:nvSpPr>
        <p:spPr>
          <a:xfrm>
            <a:off x="3869340" y="5344299"/>
            <a:ext cx="2988660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Gudang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membuat</a:t>
            </a:r>
            <a:r>
              <a:rPr lang="en-US" sz="1200" dirty="0" smtClean="0">
                <a:solidFill>
                  <a:schemeClr val="tx1"/>
                </a:solidFill>
              </a:rPr>
              <a:t> Goods Issue (GI), </a:t>
            </a:r>
            <a:r>
              <a:rPr lang="en-US" sz="1200" dirty="0" err="1" smtClean="0">
                <a:solidFill>
                  <a:schemeClr val="tx1"/>
                </a:solidFill>
              </a:rPr>
              <a:t>dan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dikirim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ke</a:t>
            </a:r>
            <a:r>
              <a:rPr lang="en-US" sz="1200" dirty="0" smtClean="0">
                <a:solidFill>
                  <a:schemeClr val="tx1"/>
                </a:solidFill>
              </a:rPr>
              <a:t> customer. </a:t>
            </a:r>
            <a:r>
              <a:rPr lang="en-US" sz="1200" dirty="0" err="1" smtClean="0">
                <a:solidFill>
                  <a:schemeClr val="tx1"/>
                </a:solidFill>
              </a:rPr>
              <a:t>Salinan</a:t>
            </a:r>
            <a:r>
              <a:rPr lang="en-US" sz="1200" dirty="0" smtClean="0">
                <a:solidFill>
                  <a:schemeClr val="tx1"/>
                </a:solidFill>
              </a:rPr>
              <a:t> GI yang </a:t>
            </a:r>
            <a:r>
              <a:rPr lang="en-US" sz="1200" dirty="0" err="1" smtClean="0">
                <a:solidFill>
                  <a:schemeClr val="tx1"/>
                </a:solidFill>
              </a:rPr>
              <a:t>ditandatangani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diberikan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ke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akunting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27495" y="2590800"/>
            <a:ext cx="2145029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</a:t>
            </a:r>
            <a:r>
              <a:rPr lang="en-US" sz="1200" dirty="0" err="1" smtClean="0">
                <a:solidFill>
                  <a:schemeClr val="tx1"/>
                </a:solidFill>
              </a:rPr>
              <a:t>membuat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mengirimkan</a:t>
            </a:r>
            <a:r>
              <a:rPr lang="en-US" sz="1200" dirty="0" smtClean="0">
                <a:solidFill>
                  <a:schemeClr val="tx1"/>
                </a:solidFill>
              </a:rPr>
              <a:t> Invoice </a:t>
            </a:r>
            <a:r>
              <a:rPr lang="en-US" sz="1200" dirty="0" err="1" smtClean="0">
                <a:solidFill>
                  <a:schemeClr val="tx1"/>
                </a:solidFill>
              </a:rPr>
              <a:t>ke</a:t>
            </a:r>
            <a:r>
              <a:rPr lang="en-US" sz="1200" dirty="0" smtClean="0">
                <a:solidFill>
                  <a:schemeClr val="tx1"/>
                </a:solidFill>
              </a:rPr>
              <a:t> customer</a:t>
            </a:r>
          </a:p>
        </p:txBody>
      </p:sp>
      <p:cxnSp>
        <p:nvCxnSpPr>
          <p:cNvPr id="35" name="Elbow Connector 34"/>
          <p:cNvCxnSpPr>
            <a:stCxn id="27" idx="0"/>
            <a:endCxn id="30" idx="1"/>
          </p:cNvCxnSpPr>
          <p:nvPr/>
        </p:nvCxnSpPr>
        <p:spPr>
          <a:xfrm rot="5400000" flipH="1" flipV="1">
            <a:off x="4790283" y="3507088"/>
            <a:ext cx="2410599" cy="12638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617971" y="3848100"/>
            <a:ext cx="2145029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</a:t>
            </a:r>
            <a:r>
              <a:rPr lang="en-US" sz="1200" dirty="0" err="1" smtClean="0">
                <a:solidFill>
                  <a:schemeClr val="tx1"/>
                </a:solidFill>
              </a:rPr>
              <a:t>terima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pembayaran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melalui</a:t>
            </a:r>
            <a:r>
              <a:rPr lang="en-US" sz="1200" dirty="0" smtClean="0">
                <a:solidFill>
                  <a:schemeClr val="tx1"/>
                </a:solidFill>
              </a:rPr>
              <a:t> Cash / Bank</a:t>
            </a:r>
          </a:p>
        </p:txBody>
      </p:sp>
      <p:cxnSp>
        <p:nvCxnSpPr>
          <p:cNvPr id="41" name="Straight Arrow Connector 40"/>
          <p:cNvCxnSpPr>
            <a:stCxn id="30" idx="2"/>
            <a:endCxn id="39" idx="0"/>
          </p:cNvCxnSpPr>
          <p:nvPr/>
        </p:nvCxnSpPr>
        <p:spPr>
          <a:xfrm flipH="1">
            <a:off x="7690486" y="3276600"/>
            <a:ext cx="9524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13" idx="2"/>
            <a:endCxn id="27" idx="1"/>
          </p:cNvCxnSpPr>
          <p:nvPr/>
        </p:nvCxnSpPr>
        <p:spPr>
          <a:xfrm rot="16200000" flipH="1">
            <a:off x="2622941" y="4440800"/>
            <a:ext cx="76974" cy="241582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4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BUSINESS PROCESS PAYROLL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7436" y="2559843"/>
            <a:ext cx="2145029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Admin HR </a:t>
            </a:r>
            <a:r>
              <a:rPr lang="en-US" sz="1200" dirty="0" err="1" smtClean="0">
                <a:solidFill>
                  <a:schemeClr val="tx1"/>
                </a:solidFill>
              </a:rPr>
              <a:t>melakukan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pencatatan</a:t>
            </a:r>
            <a:r>
              <a:rPr lang="en-US" sz="1200" dirty="0" smtClean="0">
                <a:solidFill>
                  <a:schemeClr val="tx1"/>
                </a:solidFill>
              </a:rPr>
              <a:t> Employee, Employee Benefit, Payroll Period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7435" y="3655218"/>
            <a:ext cx="2145029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Admin HR </a:t>
            </a:r>
            <a:r>
              <a:rPr lang="en-US" sz="1200" dirty="0" err="1" smtClean="0">
                <a:solidFill>
                  <a:schemeClr val="tx1"/>
                </a:solidFill>
              </a:rPr>
              <a:t>melakukan</a:t>
            </a:r>
            <a:r>
              <a:rPr lang="en-US" sz="1200" dirty="0" smtClean="0">
                <a:solidFill>
                  <a:schemeClr val="tx1"/>
                </a:solidFill>
              </a:rPr>
              <a:t> payroll process </a:t>
            </a:r>
            <a:r>
              <a:rPr lang="en-US" sz="1200" dirty="0" err="1" smtClean="0">
                <a:solidFill>
                  <a:schemeClr val="tx1"/>
                </a:solidFill>
              </a:rPr>
              <a:t>untuk</a:t>
            </a:r>
            <a:r>
              <a:rPr lang="en-US" sz="1200" dirty="0" smtClean="0">
                <a:solidFill>
                  <a:schemeClr val="tx1"/>
                </a:solidFill>
              </a:rPr>
              <a:t> payroll period yang </a:t>
            </a:r>
            <a:r>
              <a:rPr lang="en-US" sz="1200" dirty="0" err="1" smtClean="0">
                <a:solidFill>
                  <a:schemeClr val="tx1"/>
                </a:solidFill>
              </a:rPr>
              <a:t>diinginkan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flipH="1">
            <a:off x="2979950" y="3245643"/>
            <a:ext cx="1" cy="409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907435" y="4874418"/>
            <a:ext cx="2145029" cy="9144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 </a:t>
            </a:r>
            <a:r>
              <a:rPr lang="en-US" sz="1200" dirty="0" err="1" smtClean="0">
                <a:solidFill>
                  <a:schemeClr val="tx1"/>
                </a:solidFill>
              </a:rPr>
              <a:t>akan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melakukan</a:t>
            </a:r>
            <a:r>
              <a:rPr lang="en-US" sz="1200" dirty="0" smtClean="0">
                <a:solidFill>
                  <a:schemeClr val="tx1"/>
                </a:solidFill>
              </a:rPr>
              <a:t> proses </a:t>
            </a:r>
            <a:r>
              <a:rPr lang="en-US" sz="1200" dirty="0" err="1" smtClean="0">
                <a:solidFill>
                  <a:schemeClr val="tx1"/>
                </a:solidFill>
              </a:rPr>
              <a:t>penggajian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</a:rPr>
              <a:t>membuat</a:t>
            </a:r>
            <a:r>
              <a:rPr lang="en-US" sz="1200" dirty="0" smtClean="0">
                <a:solidFill>
                  <a:schemeClr val="tx1"/>
                </a:solidFill>
              </a:rPr>
              <a:t> invoice </a:t>
            </a:r>
            <a:r>
              <a:rPr lang="en-US" sz="1200" dirty="0" err="1" smtClean="0">
                <a:solidFill>
                  <a:schemeClr val="tx1"/>
                </a:solidFill>
              </a:rPr>
              <a:t>ke</a:t>
            </a:r>
            <a:r>
              <a:rPr lang="en-US" sz="1200" dirty="0" smtClean="0">
                <a:solidFill>
                  <a:schemeClr val="tx1"/>
                </a:solidFill>
              </a:rPr>
              <a:t> accounting </a:t>
            </a:r>
            <a:r>
              <a:rPr lang="en-US" sz="1200" dirty="0" err="1" smtClean="0">
                <a:solidFill>
                  <a:schemeClr val="tx1"/>
                </a:solidFill>
              </a:rPr>
              <a:t>untuk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pembayaran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gaji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9" idx="2"/>
          </p:cNvCxnSpPr>
          <p:nvPr/>
        </p:nvCxnSpPr>
        <p:spPr>
          <a:xfrm flipH="1">
            <a:off x="2979949" y="4341018"/>
            <a:ext cx="1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65035" y="4979193"/>
            <a:ext cx="2362200" cy="709613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</a:t>
            </a:r>
            <a:r>
              <a:rPr lang="en-US" sz="1200" dirty="0" err="1" smtClean="0">
                <a:solidFill>
                  <a:schemeClr val="tx1"/>
                </a:solidFill>
              </a:rPr>
              <a:t>melakukan</a:t>
            </a:r>
            <a:r>
              <a:rPr lang="en-US" sz="1200" dirty="0" smtClean="0">
                <a:solidFill>
                  <a:schemeClr val="tx1"/>
                </a:solidFill>
              </a:rPr>
              <a:t> proses </a:t>
            </a:r>
            <a:r>
              <a:rPr lang="en-US" sz="1200" dirty="0" err="1" smtClean="0">
                <a:solidFill>
                  <a:schemeClr val="tx1"/>
                </a:solidFill>
              </a:rPr>
              <a:t>pembayaran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berdasarkan</a:t>
            </a:r>
            <a:r>
              <a:rPr lang="en-US" sz="1200" dirty="0" smtClean="0">
                <a:solidFill>
                  <a:schemeClr val="tx1"/>
                </a:solidFill>
              </a:rPr>
              <a:t> invoice yang </a:t>
            </a:r>
            <a:r>
              <a:rPr lang="en-US" sz="1200" dirty="0" err="1" smtClean="0">
                <a:solidFill>
                  <a:schemeClr val="tx1"/>
                </a:solidFill>
              </a:rPr>
              <a:t>dikirimkan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oleh</a:t>
            </a:r>
            <a:r>
              <a:rPr lang="en-US" sz="1200" dirty="0" smtClean="0">
                <a:solidFill>
                  <a:schemeClr val="tx1"/>
                </a:solidFill>
              </a:rPr>
              <a:t> HR</a:t>
            </a:r>
          </a:p>
        </p:txBody>
      </p:sp>
      <p:cxnSp>
        <p:nvCxnSpPr>
          <p:cNvPr id="17" name="Elbow Connector 16"/>
          <p:cNvCxnSpPr>
            <a:stCxn id="12" idx="3"/>
            <a:endCxn id="15" idx="1"/>
          </p:cNvCxnSpPr>
          <p:nvPr/>
        </p:nvCxnSpPr>
        <p:spPr>
          <a:xfrm>
            <a:off x="4052464" y="5331618"/>
            <a:ext cx="1512571" cy="238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07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MODUL YANG TERSEDIA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2590800"/>
            <a:ext cx="76104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563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984</TotalTime>
  <Words>627</Words>
  <Application>Microsoft Office PowerPoint</Application>
  <PresentationFormat>On-screen Show (4:3)</PresentationFormat>
  <Paragraphs>136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Waveform</vt:lpstr>
      <vt:lpstr>Capella ERP Indonesia versi 3.1.0</vt:lpstr>
      <vt:lpstr>Capella ERP Indonesia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Capella ERP Indonesia versi 3.1.0</dc:title>
  <dc:creator>romy</dc:creator>
  <cp:lastModifiedBy>romy</cp:lastModifiedBy>
  <cp:revision>30</cp:revision>
  <dcterms:created xsi:type="dcterms:W3CDTF">2013-04-08T01:45:47Z</dcterms:created>
  <dcterms:modified xsi:type="dcterms:W3CDTF">2013-05-11T19:47:26Z</dcterms:modified>
</cp:coreProperties>
</file>