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434" r:id="rId2"/>
    <p:sldId id="618" r:id="rId3"/>
    <p:sldId id="436" r:id="rId4"/>
    <p:sldId id="437" r:id="rId5"/>
    <p:sldId id="438" r:id="rId6"/>
    <p:sldId id="439" r:id="rId7"/>
    <p:sldId id="442" r:id="rId8"/>
    <p:sldId id="615" r:id="rId9"/>
    <p:sldId id="443" r:id="rId10"/>
    <p:sldId id="609" r:id="rId11"/>
    <p:sldId id="610" r:id="rId12"/>
    <p:sldId id="611" r:id="rId13"/>
    <p:sldId id="612" r:id="rId14"/>
    <p:sldId id="447" r:id="rId15"/>
    <p:sldId id="448" r:id="rId16"/>
    <p:sldId id="634" r:id="rId17"/>
    <p:sldId id="635" r:id="rId18"/>
    <p:sldId id="636" r:id="rId19"/>
    <p:sldId id="638" r:id="rId20"/>
    <p:sldId id="639" r:id="rId21"/>
    <p:sldId id="640" r:id="rId22"/>
    <p:sldId id="641" r:id="rId23"/>
    <p:sldId id="642" r:id="rId24"/>
    <p:sldId id="643" r:id="rId25"/>
    <p:sldId id="644" r:id="rId26"/>
    <p:sldId id="645" r:id="rId27"/>
    <p:sldId id="646" r:id="rId28"/>
    <p:sldId id="660" r:id="rId29"/>
    <p:sldId id="663" r:id="rId30"/>
    <p:sldId id="664" r:id="rId31"/>
    <p:sldId id="668" r:id="rId32"/>
    <p:sldId id="665" r:id="rId33"/>
    <p:sldId id="666" r:id="rId34"/>
    <p:sldId id="667" r:id="rId35"/>
    <p:sldId id="669" r:id="rId36"/>
    <p:sldId id="685" r:id="rId37"/>
    <p:sldId id="674" r:id="rId38"/>
    <p:sldId id="670" r:id="rId39"/>
    <p:sldId id="679" r:id="rId40"/>
    <p:sldId id="681" r:id="rId41"/>
    <p:sldId id="682" r:id="rId42"/>
    <p:sldId id="684" r:id="rId43"/>
    <p:sldId id="661" r:id="rId44"/>
    <p:sldId id="657" r:id="rId45"/>
    <p:sldId id="651" r:id="rId46"/>
    <p:sldId id="652" r:id="rId47"/>
    <p:sldId id="658" r:id="rId48"/>
    <p:sldId id="653" r:id="rId49"/>
    <p:sldId id="654" r:id="rId50"/>
    <p:sldId id="655" r:id="rId51"/>
    <p:sldId id="649" r:id="rId52"/>
    <p:sldId id="604" r:id="rId53"/>
    <p:sldId id="605" r:id="rId54"/>
    <p:sldId id="673" r:id="rId55"/>
    <p:sldId id="677" r:id="rId56"/>
    <p:sldId id="675" r:id="rId57"/>
    <p:sldId id="676" r:id="rId58"/>
    <p:sldId id="608" r:id="rId59"/>
  </p:sldIdLst>
  <p:sldSz cx="9144000" cy="6858000" type="screen4x3"/>
  <p:notesSz cx="6858000" cy="994727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622"/>
    <a:srgbClr val="0000FF"/>
    <a:srgbClr val="00CCFF"/>
    <a:srgbClr val="CC0000"/>
    <a:srgbClr val="CC9900"/>
    <a:srgbClr val="EFFFEF"/>
    <a:srgbClr val="FFFFCC"/>
    <a:srgbClr val="FFF3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787" autoAdjust="0"/>
    <p:restoredTop sz="97494" autoAdjust="0"/>
  </p:normalViewPr>
  <p:slideViewPr>
    <p:cSldViewPr>
      <p:cViewPr>
        <p:scale>
          <a:sx n="70" d="100"/>
          <a:sy n="70" d="100"/>
        </p:scale>
        <p:origin x="-582"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7A5CA-217B-487C-A882-13F50DD168FC}" type="doc">
      <dgm:prSet loTypeId="urn:microsoft.com/office/officeart/2005/8/layout/vList2" loCatId="list" qsTypeId="urn:microsoft.com/office/officeart/2005/8/quickstyle/3d3" qsCatId="3D" csTypeId="urn:microsoft.com/office/officeart/2005/8/colors/accent1_1" csCatId="accent1" phldr="1"/>
      <dgm:spPr/>
      <dgm:t>
        <a:bodyPr/>
        <a:lstStyle/>
        <a:p>
          <a:endParaRPr lang="en-US"/>
        </a:p>
      </dgm:t>
    </dgm:pt>
    <dgm:pt modelId="{B1EBF792-0B00-414A-9F0C-E40688124D6E}">
      <dgm:prSet custT="1"/>
      <dgm:spPr/>
      <dgm:t>
        <a:bodyPr/>
        <a:lstStyle/>
        <a:p>
          <a:pPr algn="ctr" rtl="0"/>
          <a:r>
            <a:rPr lang="id-ID" sz="4000" b="1" baseline="0" dirty="0" smtClean="0">
              <a:solidFill>
                <a:srgbClr val="0000CC"/>
              </a:solidFill>
              <a:latin typeface="Arial Rounded MT Bold" pitchFamily="34" charset="0"/>
            </a:rPr>
            <a:t>Tujuan Akreditasi</a:t>
          </a:r>
          <a:r>
            <a:rPr lang="en-US" sz="4000" b="1" baseline="0" dirty="0" smtClean="0">
              <a:solidFill>
                <a:srgbClr val="0000CC"/>
              </a:solidFill>
              <a:latin typeface="Arial Rounded MT Bold" pitchFamily="34" charset="0"/>
            </a:rPr>
            <a:t> </a:t>
          </a:r>
          <a:r>
            <a:rPr lang="id-ID" sz="4000" b="1" baseline="0" dirty="0" smtClean="0">
              <a:solidFill>
                <a:srgbClr val="0000CC"/>
              </a:solidFill>
              <a:latin typeface="Arial Rounded MT Bold" pitchFamily="34" charset="0"/>
            </a:rPr>
            <a:t>S/M </a:t>
          </a:r>
          <a:endParaRPr lang="en-US" sz="4000" b="1" baseline="0" dirty="0">
            <a:solidFill>
              <a:srgbClr val="0000CC"/>
            </a:solidFill>
            <a:latin typeface="Arial Rounded MT Bold" pitchFamily="34" charset="0"/>
          </a:endParaRPr>
        </a:p>
      </dgm:t>
    </dgm:pt>
    <dgm:pt modelId="{5648AD64-A27C-40FD-8E93-AB2B89F8F521}" type="parTrans" cxnId="{746DC06E-52FC-40BD-B330-77BCCA3931A8}">
      <dgm:prSet/>
      <dgm:spPr/>
      <dgm:t>
        <a:bodyPr/>
        <a:lstStyle/>
        <a:p>
          <a:pPr algn="l"/>
          <a:endParaRPr lang="en-US" sz="4000">
            <a:solidFill>
              <a:srgbClr val="0000CC"/>
            </a:solidFill>
          </a:endParaRPr>
        </a:p>
      </dgm:t>
    </dgm:pt>
    <dgm:pt modelId="{6E7C3954-3C33-4315-A09C-9CCCE6EA937B}" type="sibTrans" cxnId="{746DC06E-52FC-40BD-B330-77BCCA3931A8}">
      <dgm:prSet/>
      <dgm:spPr/>
      <dgm:t>
        <a:bodyPr/>
        <a:lstStyle/>
        <a:p>
          <a:pPr algn="l"/>
          <a:endParaRPr lang="en-US" sz="4000">
            <a:solidFill>
              <a:srgbClr val="0000CC"/>
            </a:solidFill>
          </a:endParaRPr>
        </a:p>
      </dgm:t>
    </dgm:pt>
    <dgm:pt modelId="{99F2DF31-FF29-4113-A664-E18E6881DE1A}" type="pres">
      <dgm:prSet presAssocID="{A387A5CA-217B-487C-A882-13F50DD168FC}" presName="linear" presStyleCnt="0">
        <dgm:presLayoutVars>
          <dgm:animLvl val="lvl"/>
          <dgm:resizeHandles val="exact"/>
        </dgm:presLayoutVars>
      </dgm:prSet>
      <dgm:spPr/>
      <dgm:t>
        <a:bodyPr/>
        <a:lstStyle/>
        <a:p>
          <a:endParaRPr lang="en-US"/>
        </a:p>
      </dgm:t>
    </dgm:pt>
    <dgm:pt modelId="{A01D30C5-5824-42B8-BE31-A514A4579055}" type="pres">
      <dgm:prSet presAssocID="{B1EBF792-0B00-414A-9F0C-E40688124D6E}" presName="parentText" presStyleLbl="node1" presStyleIdx="0" presStyleCnt="1" custScaleY="217306">
        <dgm:presLayoutVars>
          <dgm:chMax val="0"/>
          <dgm:bulletEnabled val="1"/>
        </dgm:presLayoutVars>
      </dgm:prSet>
      <dgm:spPr/>
      <dgm:t>
        <a:bodyPr/>
        <a:lstStyle/>
        <a:p>
          <a:endParaRPr lang="en-US"/>
        </a:p>
      </dgm:t>
    </dgm:pt>
  </dgm:ptLst>
  <dgm:cxnLst>
    <dgm:cxn modelId="{1A6735BA-837A-4099-8487-321FEFA5AC5D}" type="presOf" srcId="{B1EBF792-0B00-414A-9F0C-E40688124D6E}" destId="{A01D30C5-5824-42B8-BE31-A514A4579055}" srcOrd="0" destOrd="0" presId="urn:microsoft.com/office/officeart/2005/8/layout/vList2"/>
    <dgm:cxn modelId="{746DC06E-52FC-40BD-B330-77BCCA3931A8}" srcId="{A387A5CA-217B-487C-A882-13F50DD168FC}" destId="{B1EBF792-0B00-414A-9F0C-E40688124D6E}" srcOrd="0" destOrd="0" parTransId="{5648AD64-A27C-40FD-8E93-AB2B89F8F521}" sibTransId="{6E7C3954-3C33-4315-A09C-9CCCE6EA937B}"/>
    <dgm:cxn modelId="{45AA5B33-040E-432A-9334-D3EB22A6E9E7}" type="presOf" srcId="{A387A5CA-217B-487C-A882-13F50DD168FC}" destId="{99F2DF31-FF29-4113-A664-E18E6881DE1A}" srcOrd="0" destOrd="0" presId="urn:microsoft.com/office/officeart/2005/8/layout/vList2"/>
    <dgm:cxn modelId="{79F80771-A8A6-42BC-8F64-363CEA0EDDA4}" type="presParOf" srcId="{99F2DF31-FF29-4113-A664-E18E6881DE1A}" destId="{A01D30C5-5824-42B8-BE31-A514A4579055}"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1D30C5-5824-42B8-BE31-A514A4579055}">
      <dsp:nvSpPr>
        <dsp:cNvPr id="0" name=""/>
        <dsp:cNvSpPr/>
      </dsp:nvSpPr>
      <dsp:spPr>
        <a:xfrm>
          <a:off x="0" y="446"/>
          <a:ext cx="6934200" cy="913507"/>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id-ID" sz="4000" b="1" kern="1200" baseline="0" dirty="0" smtClean="0">
              <a:solidFill>
                <a:srgbClr val="0000CC"/>
              </a:solidFill>
              <a:latin typeface="Arial Rounded MT Bold" pitchFamily="34" charset="0"/>
            </a:rPr>
            <a:t>Tujuan Akreditasi</a:t>
          </a:r>
          <a:r>
            <a:rPr lang="en-US" sz="4000" b="1" kern="1200" baseline="0" dirty="0" smtClean="0">
              <a:solidFill>
                <a:srgbClr val="0000CC"/>
              </a:solidFill>
              <a:latin typeface="Arial Rounded MT Bold" pitchFamily="34" charset="0"/>
            </a:rPr>
            <a:t> </a:t>
          </a:r>
          <a:r>
            <a:rPr lang="id-ID" sz="4000" b="1" kern="1200" baseline="0" dirty="0" smtClean="0">
              <a:solidFill>
                <a:srgbClr val="0000CC"/>
              </a:solidFill>
              <a:latin typeface="Arial Rounded MT Bold" pitchFamily="34" charset="0"/>
            </a:rPr>
            <a:t>S/M </a:t>
          </a:r>
          <a:endParaRPr lang="en-US" sz="4000" b="1" kern="1200" baseline="0" dirty="0">
            <a:solidFill>
              <a:srgbClr val="0000CC"/>
            </a:solidFill>
            <a:latin typeface="Arial Rounded MT Bold" pitchFamily="34" charset="0"/>
          </a:endParaRPr>
        </a:p>
      </dsp:txBody>
      <dsp:txXfrm>
        <a:off x="0" y="446"/>
        <a:ext cx="6934200" cy="9135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1"/>
            <a:ext cx="2972547" cy="499511"/>
          </a:xfrm>
          <a:prstGeom prst="rect">
            <a:avLst/>
          </a:prstGeom>
          <a:noFill/>
          <a:ln w="9525">
            <a:noFill/>
            <a:miter lim="800000"/>
            <a:headEnd/>
            <a:tailEnd/>
          </a:ln>
          <a:effectLst/>
        </p:spPr>
        <p:txBody>
          <a:bodyPr vert="horz" wrap="square" lIns="94200" tIns="47100" rIns="94200" bIns="4710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56323" name="Rectangle 3"/>
          <p:cNvSpPr>
            <a:spLocks noGrp="1" noChangeArrowheads="1"/>
          </p:cNvSpPr>
          <p:nvPr>
            <p:ph type="dt" sz="quarter" idx="1"/>
          </p:nvPr>
        </p:nvSpPr>
        <p:spPr bwMode="auto">
          <a:xfrm>
            <a:off x="3883851" y="1"/>
            <a:ext cx="2972547" cy="499511"/>
          </a:xfrm>
          <a:prstGeom prst="rect">
            <a:avLst/>
          </a:prstGeom>
          <a:noFill/>
          <a:ln w="9525">
            <a:noFill/>
            <a:miter lim="800000"/>
            <a:headEnd/>
            <a:tailEnd/>
          </a:ln>
          <a:effectLst/>
        </p:spPr>
        <p:txBody>
          <a:bodyPr vert="horz" wrap="square" lIns="94200" tIns="47100" rIns="94200" bIns="4710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6324" name="Rectangle 4"/>
          <p:cNvSpPr>
            <a:spLocks noGrp="1" noChangeArrowheads="1"/>
          </p:cNvSpPr>
          <p:nvPr>
            <p:ph type="ftr" sz="quarter" idx="2"/>
          </p:nvPr>
        </p:nvSpPr>
        <p:spPr bwMode="auto">
          <a:xfrm>
            <a:off x="0" y="9446173"/>
            <a:ext cx="2972547" cy="499511"/>
          </a:xfrm>
          <a:prstGeom prst="rect">
            <a:avLst/>
          </a:prstGeom>
          <a:noFill/>
          <a:ln w="9525">
            <a:noFill/>
            <a:miter lim="800000"/>
            <a:headEnd/>
            <a:tailEnd/>
          </a:ln>
          <a:effectLst/>
        </p:spPr>
        <p:txBody>
          <a:bodyPr vert="horz" wrap="square" lIns="94200" tIns="47100" rIns="94200" bIns="4710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56325" name="Rectangle 5"/>
          <p:cNvSpPr>
            <a:spLocks noGrp="1" noChangeArrowheads="1"/>
          </p:cNvSpPr>
          <p:nvPr>
            <p:ph type="sldNum" sz="quarter" idx="3"/>
          </p:nvPr>
        </p:nvSpPr>
        <p:spPr bwMode="auto">
          <a:xfrm>
            <a:off x="3883851" y="9446173"/>
            <a:ext cx="2972547" cy="499511"/>
          </a:xfrm>
          <a:prstGeom prst="rect">
            <a:avLst/>
          </a:prstGeom>
          <a:noFill/>
          <a:ln w="9525">
            <a:noFill/>
            <a:miter lim="800000"/>
            <a:headEnd/>
            <a:tailEnd/>
          </a:ln>
          <a:effectLst/>
        </p:spPr>
        <p:txBody>
          <a:bodyPr vert="horz" wrap="square" lIns="94200" tIns="47100" rIns="94200" bIns="47100" numCol="1" anchor="b" anchorCtr="0" compatLnSpc="1">
            <a:prstTxWarp prst="textNoShape">
              <a:avLst/>
            </a:prstTxWarp>
          </a:bodyPr>
          <a:lstStyle>
            <a:lvl1pPr algn="r">
              <a:defRPr sz="1200">
                <a:latin typeface="Arial" charset="0"/>
                <a:cs typeface="+mn-cs"/>
              </a:defRPr>
            </a:lvl1pPr>
          </a:lstStyle>
          <a:p>
            <a:pPr>
              <a:defRPr/>
            </a:pPr>
            <a:fld id="{79EC7ABD-1640-4A94-B807-A87B84C3ABB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1"/>
            <a:ext cx="2972547" cy="499511"/>
          </a:xfrm>
          <a:prstGeom prst="rect">
            <a:avLst/>
          </a:prstGeom>
          <a:noFill/>
          <a:ln w="9525">
            <a:noFill/>
            <a:miter lim="800000"/>
            <a:headEnd/>
            <a:tailEnd/>
          </a:ln>
          <a:effectLst/>
        </p:spPr>
        <p:txBody>
          <a:bodyPr vert="horz" wrap="square" lIns="94200" tIns="47100" rIns="94200" bIns="4710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3883851" y="1"/>
            <a:ext cx="2972547" cy="499511"/>
          </a:xfrm>
          <a:prstGeom prst="rect">
            <a:avLst/>
          </a:prstGeom>
          <a:noFill/>
          <a:ln w="9525">
            <a:noFill/>
            <a:miter lim="800000"/>
            <a:headEnd/>
            <a:tailEnd/>
          </a:ln>
          <a:effectLst/>
        </p:spPr>
        <p:txBody>
          <a:bodyPr vert="horz" wrap="square" lIns="94200" tIns="47100" rIns="94200" bIns="4710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941388" y="744538"/>
            <a:ext cx="4975225" cy="3732212"/>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7082" y="4726269"/>
            <a:ext cx="5483837" cy="4476512"/>
          </a:xfrm>
          <a:prstGeom prst="rect">
            <a:avLst/>
          </a:prstGeom>
          <a:noFill/>
          <a:ln w="9525">
            <a:noFill/>
            <a:miter lim="800000"/>
            <a:headEnd/>
            <a:tailEnd/>
          </a:ln>
          <a:effectLst/>
        </p:spPr>
        <p:txBody>
          <a:bodyPr vert="horz" wrap="square" lIns="94200" tIns="47100" rIns="94200" bIns="4710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446173"/>
            <a:ext cx="2972547" cy="499511"/>
          </a:xfrm>
          <a:prstGeom prst="rect">
            <a:avLst/>
          </a:prstGeom>
          <a:noFill/>
          <a:ln w="9525">
            <a:noFill/>
            <a:miter lim="800000"/>
            <a:headEnd/>
            <a:tailEnd/>
          </a:ln>
          <a:effectLst/>
        </p:spPr>
        <p:txBody>
          <a:bodyPr vert="horz" wrap="square" lIns="94200" tIns="47100" rIns="94200" bIns="4710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3883851" y="9446173"/>
            <a:ext cx="2972547" cy="499511"/>
          </a:xfrm>
          <a:prstGeom prst="rect">
            <a:avLst/>
          </a:prstGeom>
          <a:noFill/>
          <a:ln w="9525">
            <a:noFill/>
            <a:miter lim="800000"/>
            <a:headEnd/>
            <a:tailEnd/>
          </a:ln>
          <a:effectLst/>
        </p:spPr>
        <p:txBody>
          <a:bodyPr vert="horz" wrap="square" lIns="94200" tIns="47100" rIns="94200" bIns="47100" numCol="1" anchor="b" anchorCtr="0" compatLnSpc="1">
            <a:prstTxWarp prst="textNoShape">
              <a:avLst/>
            </a:prstTxWarp>
          </a:bodyPr>
          <a:lstStyle>
            <a:lvl1pPr algn="r">
              <a:defRPr sz="1200">
                <a:latin typeface="Arial" charset="0"/>
                <a:cs typeface="+mn-cs"/>
              </a:defRPr>
            </a:lvl1pPr>
          </a:lstStyle>
          <a:p>
            <a:pPr>
              <a:defRPr/>
            </a:pPr>
            <a:fld id="{EFCC83A9-09BF-49A1-B0C3-DE4E558B172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id-ID"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35E29073-E020-4D26-B1F4-9107592BA922}" type="slidenum">
              <a:rPr lang="id-ID" smtClean="0">
                <a:latin typeface="Arial" pitchFamily="34" charset="0"/>
                <a:cs typeface="Arial" pitchFamily="34" charset="0"/>
              </a:rPr>
              <a:pPr/>
              <a:t>26</a:t>
            </a:fld>
            <a:endParaRPr lang="id-ID"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id-ID"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id-ID"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id-ID"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A572314-EC02-4FFC-B280-7D32DE3EB091}" type="datetime1">
              <a:rPr lang="id-ID" smtClean="0"/>
              <a:pPr>
                <a:defRPr/>
              </a:pPr>
              <a:t>24/04/2012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6727A3-0B1F-4FA5-B225-479C8096654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9059C1F-3C6C-42CA-B588-4FADF642744C}" type="datetime1">
              <a:rPr lang="id-ID" smtClean="0"/>
              <a:pPr>
                <a:defRPr/>
              </a:pPr>
              <a:t>24/04/2012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C0254B-552D-4FD9-9D6C-91E15EF8601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48307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CBD7FAF6-17E4-48B8-80B1-A8FF3352C8DC}" type="datetime1">
              <a:rPr lang="id-ID" smtClean="0"/>
              <a:pPr>
                <a:defRPr/>
              </a:pPr>
              <a:t>24/04/2012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1ADE84-6B2D-449F-9C5D-8AB1765DF90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A9E47D8-D152-4A35-8E50-061164E08F45}" type="datetime1">
              <a:rPr lang="id-ID" smtClean="0"/>
              <a:pPr>
                <a:defRPr/>
              </a:pPr>
              <a:t>24/04/2012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A1F69BE-D1CB-4FC3-BB82-B54DD3CA165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078CAF2-675A-4BC3-B592-EF3ABA0C6969}" type="datetime1">
              <a:rPr lang="id-ID" smtClean="0"/>
              <a:pPr>
                <a:defRPr/>
              </a:pPr>
              <a:t>24/04/2012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CE068F-D92D-48CA-BC05-F97A50CD8D6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A8F3FC0-57AB-4E3A-9BA0-9803E37AA54F}" type="datetime1">
              <a:rPr lang="id-ID" smtClean="0"/>
              <a:pPr>
                <a:defRPr/>
              </a:pPr>
              <a:t>24/04/2012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E2BD39-2FEE-4B53-B6B7-AE5B613269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6FB0FD21-03C7-4944-B2EC-B9ED1615972C}" type="datetime1">
              <a:rPr lang="id-ID" smtClean="0"/>
              <a:pPr>
                <a:defRPr/>
              </a:pPr>
              <a:t>24/04/2012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5E05B74-FFF1-43E9-A046-D672ED3064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5DEB961-B012-4CDA-B21D-C7313DDA465B}" type="datetime1">
              <a:rPr lang="id-ID" smtClean="0"/>
              <a:pPr>
                <a:defRPr/>
              </a:pPr>
              <a:t>24/04/2012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F253D76-9D2D-41DB-8A71-D7F3F1B1CF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0395C84-938E-4E8D-B41E-7E768DE734F9}" type="datetime1">
              <a:rPr lang="id-ID" smtClean="0"/>
              <a:pPr>
                <a:defRPr/>
              </a:pPr>
              <a:t>24/04/2012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1235DD7-2797-4764-9D8C-5095B2A293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69CF658-098E-4DFA-9449-7DF8A95E92C0}" type="datetime1">
              <a:rPr lang="id-ID" smtClean="0"/>
              <a:pPr>
                <a:defRPr/>
              </a:pPr>
              <a:t>24/04/2012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284EC9-EACB-46C6-A61C-14B1F3FD50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FBDE975-EC81-45FE-8A4E-DC8FFBB8F6B8}" type="datetime1">
              <a:rPr lang="id-ID" smtClean="0"/>
              <a:pPr>
                <a:defRPr/>
              </a:pPr>
              <a:t>24/04/2012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F1030D-4107-4EB2-94E5-BBC98A07D6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5533528-32B5-4B3D-B78E-192B81A9FE9A}" type="datetime1">
              <a:rPr lang="id-ID" smtClean="0"/>
              <a:pPr>
                <a:defRPr/>
              </a:pPr>
              <a:t>24/04/2012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5D0CE2-6DAC-459E-BC3B-9605F8A911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17463" y="-15875"/>
            <a:ext cx="9186863" cy="6410325"/>
            <a:chOff x="-9" y="-9"/>
            <a:chExt cx="5778" cy="4038"/>
          </a:xfrm>
        </p:grpSpPr>
        <p:sp>
          <p:nvSpPr>
            <p:cNvPr id="1032" name="Freeform 8" descr="Small grid"/>
            <p:cNvSpPr>
              <a:spLocks/>
            </p:cNvSpPr>
            <p:nvPr userDrawn="1"/>
          </p:nvSpPr>
          <p:spPr bwMode="white">
            <a:xfrm>
              <a:off x="-9" y="-9"/>
              <a:ext cx="5769" cy="4029"/>
            </a:xfrm>
            <a:custGeom>
              <a:avLst/>
              <a:gdLst/>
              <a:ahLst/>
              <a:cxnLst>
                <a:cxn ang="0">
                  <a:pos x="0" y="3392"/>
                </a:cxn>
                <a:cxn ang="0">
                  <a:pos x="1978" y="3972"/>
                </a:cxn>
                <a:cxn ang="0">
                  <a:pos x="5769" y="2953"/>
                </a:cxn>
                <a:cxn ang="0">
                  <a:pos x="5769" y="0"/>
                </a:cxn>
                <a:cxn ang="0">
                  <a:pos x="9" y="9"/>
                </a:cxn>
                <a:cxn ang="0">
                  <a:pos x="15" y="19"/>
                </a:cxn>
                <a:cxn ang="0">
                  <a:pos x="0" y="3392"/>
                </a:cxn>
              </a:cxnLst>
              <a:rect l="0" t="0" r="r" b="b"/>
              <a:pathLst>
                <a:path w="5769" h="4029">
                  <a:moveTo>
                    <a:pt x="0" y="3392"/>
                  </a:moveTo>
                  <a:cubicBezTo>
                    <a:pt x="70" y="3461"/>
                    <a:pt x="642" y="3914"/>
                    <a:pt x="1978" y="3972"/>
                  </a:cubicBezTo>
                  <a:cubicBezTo>
                    <a:pt x="3313" y="4029"/>
                    <a:pt x="5398" y="3277"/>
                    <a:pt x="5769" y="2953"/>
                  </a:cubicBezTo>
                  <a:lnTo>
                    <a:pt x="5769" y="0"/>
                  </a:lnTo>
                  <a:lnTo>
                    <a:pt x="9" y="9"/>
                  </a:lnTo>
                  <a:lnTo>
                    <a:pt x="15" y="19"/>
                  </a:lnTo>
                  <a:lnTo>
                    <a:pt x="0" y="3392"/>
                  </a:lnTo>
                  <a:close/>
                </a:path>
              </a:pathLst>
            </a:custGeom>
            <a:pattFill prst="smGrid">
              <a:fgClr>
                <a:schemeClr val="bg1"/>
              </a:fgClr>
              <a:bgClr>
                <a:srgbClr val="003D7B"/>
              </a:bgClr>
            </a:pattFill>
            <a:ln w="9525">
              <a:noFill/>
              <a:round/>
              <a:headEnd/>
              <a:tailEnd/>
            </a:ln>
            <a:effectLst/>
          </p:spPr>
          <p:txBody>
            <a:bodyPr/>
            <a:lstStyle/>
            <a:p>
              <a:pPr>
                <a:defRPr/>
              </a:pPr>
              <a:endParaRPr lang="en-US">
                <a:latin typeface="Arial" charset="0"/>
                <a:cs typeface="+mn-cs"/>
              </a:endParaRPr>
            </a:p>
          </p:txBody>
        </p:sp>
        <p:sp>
          <p:nvSpPr>
            <p:cNvPr id="1033" name="Freeform 9"/>
            <p:cNvSpPr>
              <a:spLocks/>
            </p:cNvSpPr>
            <p:nvPr userDrawn="1"/>
          </p:nvSpPr>
          <p:spPr bwMode="white">
            <a:xfrm>
              <a:off x="0" y="0"/>
              <a:ext cx="5769" cy="4029"/>
            </a:xfrm>
            <a:custGeom>
              <a:avLst/>
              <a:gdLst/>
              <a:ahLst/>
              <a:cxnLst>
                <a:cxn ang="0">
                  <a:pos x="0" y="3392"/>
                </a:cxn>
                <a:cxn ang="0">
                  <a:pos x="1978" y="3972"/>
                </a:cxn>
                <a:cxn ang="0">
                  <a:pos x="5769" y="2953"/>
                </a:cxn>
                <a:cxn ang="0">
                  <a:pos x="5769" y="0"/>
                </a:cxn>
                <a:cxn ang="0">
                  <a:pos x="9" y="9"/>
                </a:cxn>
                <a:cxn ang="0">
                  <a:pos x="15" y="19"/>
                </a:cxn>
                <a:cxn ang="0">
                  <a:pos x="0" y="3392"/>
                </a:cxn>
              </a:cxnLst>
              <a:rect l="0" t="0" r="r" b="b"/>
              <a:pathLst>
                <a:path w="5769" h="4029">
                  <a:moveTo>
                    <a:pt x="0" y="3392"/>
                  </a:moveTo>
                  <a:cubicBezTo>
                    <a:pt x="70" y="3461"/>
                    <a:pt x="642" y="3914"/>
                    <a:pt x="1978" y="3972"/>
                  </a:cubicBezTo>
                  <a:cubicBezTo>
                    <a:pt x="3313" y="4029"/>
                    <a:pt x="5398" y="3277"/>
                    <a:pt x="5769" y="2953"/>
                  </a:cubicBezTo>
                  <a:lnTo>
                    <a:pt x="5769" y="0"/>
                  </a:lnTo>
                  <a:lnTo>
                    <a:pt x="9" y="9"/>
                  </a:lnTo>
                  <a:lnTo>
                    <a:pt x="15" y="19"/>
                  </a:lnTo>
                  <a:lnTo>
                    <a:pt x="0" y="3392"/>
                  </a:lnTo>
                  <a:close/>
                </a:path>
              </a:pathLst>
            </a:custGeom>
            <a:gradFill rotWithShape="0">
              <a:gsLst>
                <a:gs pos="0">
                  <a:schemeClr val="bg1">
                    <a:gamma/>
                    <a:shade val="46275"/>
                    <a:invGamma/>
                    <a:alpha val="46001"/>
                  </a:schemeClr>
                </a:gs>
                <a:gs pos="100000">
                  <a:schemeClr val="bg1"/>
                </a:gs>
              </a:gsLst>
              <a:lin ang="5400000" scaled="1"/>
            </a:gradFill>
            <a:ln w="9525">
              <a:noFill/>
              <a:round/>
              <a:headEnd/>
              <a:tailEnd/>
            </a:ln>
            <a:effectLst/>
          </p:spPr>
          <p:txBody>
            <a:bodyPr/>
            <a:lstStyle/>
            <a:p>
              <a:pPr>
                <a:defRPr/>
              </a:pPr>
              <a:endParaRPr lang="en-US">
                <a:latin typeface="Arial" charset="0"/>
                <a:cs typeface="+mn-cs"/>
              </a:endParaRPr>
            </a:p>
          </p:txBody>
        </p:sp>
      </p:grpSp>
      <p:sp>
        <p:nvSpPr>
          <p:cNvPr id="1034" name="Freeform 10"/>
          <p:cNvSpPr>
            <a:spLocks/>
          </p:cNvSpPr>
          <p:nvPr/>
        </p:nvSpPr>
        <p:spPr bwMode="gray">
          <a:xfrm>
            <a:off x="-17463" y="5281613"/>
            <a:ext cx="9172576" cy="1601787"/>
          </a:xfrm>
          <a:custGeom>
            <a:avLst/>
            <a:gdLst/>
            <a:ahLst/>
            <a:cxnLst>
              <a:cxn ang="0">
                <a:pos x="9" y="426"/>
              </a:cxn>
              <a:cxn ang="0">
                <a:pos x="1774" y="710"/>
              </a:cxn>
              <a:cxn ang="0">
                <a:pos x="5778" y="0"/>
              </a:cxn>
              <a:cxn ang="0">
                <a:pos x="5773" y="1009"/>
              </a:cxn>
              <a:cxn ang="0">
                <a:pos x="0" y="1007"/>
              </a:cxn>
              <a:cxn ang="0">
                <a:pos x="9" y="426"/>
              </a:cxn>
            </a:cxnLst>
            <a:rect l="0" t="0" r="r" b="b"/>
            <a:pathLst>
              <a:path w="5778" h="1009">
                <a:moveTo>
                  <a:pt x="9" y="426"/>
                </a:moveTo>
                <a:cubicBezTo>
                  <a:pt x="27" y="400"/>
                  <a:pt x="759" y="661"/>
                  <a:pt x="1774" y="710"/>
                </a:cubicBezTo>
                <a:cubicBezTo>
                  <a:pt x="2789" y="758"/>
                  <a:pt x="4178" y="622"/>
                  <a:pt x="5778" y="0"/>
                </a:cubicBezTo>
                <a:lnTo>
                  <a:pt x="5773" y="1009"/>
                </a:lnTo>
                <a:lnTo>
                  <a:pt x="0" y="1007"/>
                </a:lnTo>
                <a:lnTo>
                  <a:pt x="9" y="426"/>
                </a:lnTo>
                <a:close/>
              </a:path>
            </a:pathLst>
          </a:custGeom>
          <a:gradFill rotWithShape="1">
            <a:gsLst>
              <a:gs pos="0">
                <a:schemeClr val="bg1"/>
              </a:gs>
              <a:gs pos="100000">
                <a:schemeClr val="hlink"/>
              </a:gs>
            </a:gsLst>
            <a:lin ang="0" scaled="1"/>
          </a:gradFill>
          <a:ln w="9525">
            <a:noFill/>
            <a:round/>
            <a:headEnd/>
            <a:tailEnd/>
          </a:ln>
          <a:effectLst/>
        </p:spPr>
        <p:txBody>
          <a:bodyPr/>
          <a:lstStyle/>
          <a:p>
            <a:pPr>
              <a:defRPr/>
            </a:pPr>
            <a:endParaRPr lang="en-US">
              <a:latin typeface="Arial" charset="0"/>
              <a:cs typeface="+mn-cs"/>
            </a:endParaRPr>
          </a:p>
        </p:txBody>
      </p:sp>
      <p:sp>
        <p:nvSpPr>
          <p:cNvPr id="2"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a:effectLst>
            <a:outerShdw dist="45791" dir="3378596" algn="ctr" rotWithShape="0">
              <a:srgbClr val="000000"/>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white">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fld id="{8DB6B827-8A6A-472A-916D-62985210D525}" type="datetime1">
              <a:rPr lang="id-ID" smtClean="0"/>
              <a:pPr>
                <a:defRPr/>
              </a:pPr>
              <a:t>24/04/2012</a:t>
            </a:fld>
            <a:endParaRPr lang="en-US"/>
          </a:p>
        </p:txBody>
      </p:sp>
      <p:sp>
        <p:nvSpPr>
          <p:cNvPr id="3" name="Rectangle 5"/>
          <p:cNvSpPr>
            <a:spLocks noGrp="1" noChangeArrowheads="1"/>
          </p:cNvSpPr>
          <p:nvPr>
            <p:ph type="ftr" sz="quarter" idx="3"/>
          </p:nvPr>
        </p:nvSpPr>
        <p:spPr bwMode="white">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white">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BC67D77E-0FA8-4B99-A559-B3B42975B3C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000" b="1" i="1">
          <a:solidFill>
            <a:schemeClr val="tx2"/>
          </a:solidFill>
          <a:latin typeface="+mj-lt"/>
          <a:ea typeface="+mj-ea"/>
          <a:cs typeface="+mj-cs"/>
        </a:defRPr>
      </a:lvl1pPr>
      <a:lvl2pPr algn="ctr" rtl="0" eaLnBrk="0" fontAlgn="base" hangingPunct="0">
        <a:spcBef>
          <a:spcPct val="0"/>
        </a:spcBef>
        <a:spcAft>
          <a:spcPct val="0"/>
        </a:spcAft>
        <a:defRPr sz="4000" b="1" i="1">
          <a:solidFill>
            <a:schemeClr val="tx2"/>
          </a:solidFill>
          <a:latin typeface="Arial" charset="0"/>
        </a:defRPr>
      </a:lvl2pPr>
      <a:lvl3pPr algn="ctr" rtl="0" eaLnBrk="0" fontAlgn="base" hangingPunct="0">
        <a:spcBef>
          <a:spcPct val="0"/>
        </a:spcBef>
        <a:spcAft>
          <a:spcPct val="0"/>
        </a:spcAft>
        <a:defRPr sz="4000" b="1" i="1">
          <a:solidFill>
            <a:schemeClr val="tx2"/>
          </a:solidFill>
          <a:latin typeface="Arial" charset="0"/>
        </a:defRPr>
      </a:lvl3pPr>
      <a:lvl4pPr algn="ctr" rtl="0" eaLnBrk="0" fontAlgn="base" hangingPunct="0">
        <a:spcBef>
          <a:spcPct val="0"/>
        </a:spcBef>
        <a:spcAft>
          <a:spcPct val="0"/>
        </a:spcAft>
        <a:defRPr sz="4000" b="1" i="1">
          <a:solidFill>
            <a:schemeClr val="tx2"/>
          </a:solidFill>
          <a:latin typeface="Arial" charset="0"/>
        </a:defRPr>
      </a:lvl4pPr>
      <a:lvl5pPr algn="ctr" rtl="0" eaLnBrk="0" fontAlgn="base" hangingPunct="0">
        <a:spcBef>
          <a:spcPct val="0"/>
        </a:spcBef>
        <a:spcAft>
          <a:spcPct val="0"/>
        </a:spcAft>
        <a:defRPr sz="4000" b="1" i="1">
          <a:solidFill>
            <a:schemeClr val="tx2"/>
          </a:solidFill>
          <a:latin typeface="Arial" charset="0"/>
        </a:defRPr>
      </a:lvl5pPr>
      <a:lvl6pPr marL="457200" algn="ctr" rtl="0" fontAlgn="base">
        <a:spcBef>
          <a:spcPct val="0"/>
        </a:spcBef>
        <a:spcAft>
          <a:spcPct val="0"/>
        </a:spcAft>
        <a:defRPr sz="4000" b="1" i="1">
          <a:solidFill>
            <a:schemeClr val="tx2"/>
          </a:solidFill>
          <a:latin typeface="Arial" charset="0"/>
        </a:defRPr>
      </a:lvl6pPr>
      <a:lvl7pPr marL="914400" algn="ctr" rtl="0" fontAlgn="base">
        <a:spcBef>
          <a:spcPct val="0"/>
        </a:spcBef>
        <a:spcAft>
          <a:spcPct val="0"/>
        </a:spcAft>
        <a:defRPr sz="4000" b="1" i="1">
          <a:solidFill>
            <a:schemeClr val="tx2"/>
          </a:solidFill>
          <a:latin typeface="Arial" charset="0"/>
        </a:defRPr>
      </a:lvl7pPr>
      <a:lvl8pPr marL="1371600" algn="ctr" rtl="0" fontAlgn="base">
        <a:spcBef>
          <a:spcPct val="0"/>
        </a:spcBef>
        <a:spcAft>
          <a:spcPct val="0"/>
        </a:spcAft>
        <a:defRPr sz="4000" b="1" i="1">
          <a:solidFill>
            <a:schemeClr val="tx2"/>
          </a:solidFill>
          <a:latin typeface="Arial" charset="0"/>
        </a:defRPr>
      </a:lvl8pPr>
      <a:lvl9pPr marL="1828800" algn="ctr" rtl="0" fontAlgn="base">
        <a:spcBef>
          <a:spcPct val="0"/>
        </a:spcBef>
        <a:spcAft>
          <a:spcPct val="0"/>
        </a:spcAft>
        <a:defRPr sz="4000" b="1" i="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6" name="Rectangle 10"/>
          <p:cNvSpPr>
            <a:spLocks noChangeArrowheads="1"/>
          </p:cNvSpPr>
          <p:nvPr/>
        </p:nvSpPr>
        <p:spPr bwMode="auto">
          <a:xfrm>
            <a:off x="12700" y="0"/>
            <a:ext cx="9144000" cy="1676400"/>
          </a:xfrm>
          <a:prstGeom prst="rect">
            <a:avLst/>
          </a:prstGeom>
          <a:solidFill>
            <a:schemeClr val="tx1"/>
          </a:solidFill>
          <a:ln w="9525">
            <a:noFill/>
            <a:miter lim="800000"/>
            <a:headEnd/>
            <a:tailEnd/>
          </a:ln>
          <a:effectLst>
            <a:prstShdw prst="shdw17" dist="17961" dir="2700000">
              <a:schemeClr val="tx1">
                <a:gamma/>
                <a:shade val="60000"/>
                <a:invGamma/>
              </a:schemeClr>
            </a:prstShdw>
          </a:effectLst>
        </p:spPr>
        <p:txBody>
          <a:bodyPr wrap="none" anchor="ctr"/>
          <a:lstStyle/>
          <a:p>
            <a:pPr>
              <a:defRPr/>
            </a:pPr>
            <a:endParaRPr lang="en-US">
              <a:latin typeface="Arial" charset="0"/>
              <a:cs typeface="Arial" charset="0"/>
            </a:endParaRPr>
          </a:p>
        </p:txBody>
      </p:sp>
      <p:pic>
        <p:nvPicPr>
          <p:cNvPr id="2051" name="Picture 5" descr="logo_final"/>
          <p:cNvPicPr>
            <a:picLocks noChangeAspect="1" noChangeArrowheads="1"/>
          </p:cNvPicPr>
          <p:nvPr/>
        </p:nvPicPr>
        <p:blipFill>
          <a:blip r:embed="rId2" cstate="print"/>
          <a:srcRect/>
          <a:stretch>
            <a:fillRect/>
          </a:stretch>
        </p:blipFill>
        <p:spPr bwMode="auto">
          <a:xfrm>
            <a:off x="3810000" y="0"/>
            <a:ext cx="1371600" cy="1371600"/>
          </a:xfrm>
          <a:prstGeom prst="rect">
            <a:avLst/>
          </a:prstGeom>
          <a:noFill/>
          <a:ln w="9525">
            <a:noFill/>
            <a:miter lim="800000"/>
            <a:headEnd/>
            <a:tailEnd/>
          </a:ln>
        </p:spPr>
      </p:pic>
      <p:sp>
        <p:nvSpPr>
          <p:cNvPr id="80903" name="Rectangle 7"/>
          <p:cNvSpPr>
            <a:spLocks noChangeArrowheads="1"/>
          </p:cNvSpPr>
          <p:nvPr/>
        </p:nvSpPr>
        <p:spPr bwMode="auto">
          <a:xfrm>
            <a:off x="381000" y="3048000"/>
            <a:ext cx="8305800" cy="1447800"/>
          </a:xfrm>
          <a:prstGeom prst="rect">
            <a:avLst/>
          </a:prstGeom>
          <a:noFill/>
          <a:ln w="9525">
            <a:noFill/>
            <a:miter lim="800000"/>
            <a:headEnd/>
            <a:tailEnd/>
          </a:ln>
        </p:spPr>
        <p:txBody>
          <a:bodyPr/>
          <a:lstStyle/>
          <a:p>
            <a:pPr algn="ctr" eaLnBrk="0" hangingPunct="0">
              <a:defRPr/>
            </a:pPr>
            <a:r>
              <a:rPr lang="id-ID" sz="4400" b="1" dirty="0">
                <a:solidFill>
                  <a:srgbClr val="FFC000"/>
                </a:solidFill>
                <a:effectLst>
                  <a:outerShdw blurRad="38100" dist="38100" dir="2700000" algn="tl">
                    <a:srgbClr val="000000"/>
                  </a:outerShdw>
                </a:effectLst>
                <a:latin typeface="Calibri" pitchFamily="34" charset="0"/>
                <a:cs typeface="Arial" charset="0"/>
              </a:rPr>
              <a:t>KEBIJAKAN DAN PROGRAM </a:t>
            </a:r>
          </a:p>
          <a:p>
            <a:pPr algn="ctr" eaLnBrk="0" hangingPunct="0">
              <a:defRPr/>
            </a:pPr>
            <a:r>
              <a:rPr lang="id-ID" sz="4400" b="1" dirty="0">
                <a:solidFill>
                  <a:srgbClr val="FFC000"/>
                </a:solidFill>
                <a:effectLst>
                  <a:outerShdw blurRad="38100" dist="38100" dir="2700000" algn="tl">
                    <a:srgbClr val="000000"/>
                  </a:outerShdw>
                </a:effectLst>
                <a:latin typeface="Calibri" pitchFamily="34" charset="0"/>
                <a:cs typeface="Arial" charset="0"/>
              </a:rPr>
              <a:t>BAN-S/M TAHUN </a:t>
            </a:r>
            <a:r>
              <a:rPr lang="id-ID" sz="4400" b="1" dirty="0" smtClean="0">
                <a:solidFill>
                  <a:srgbClr val="FFC000"/>
                </a:solidFill>
                <a:effectLst>
                  <a:outerShdw blurRad="38100" dist="38100" dir="2700000" algn="tl">
                    <a:srgbClr val="000000"/>
                  </a:outerShdw>
                </a:effectLst>
                <a:latin typeface="Calibri" pitchFamily="34" charset="0"/>
                <a:cs typeface="Arial" charset="0"/>
              </a:rPr>
              <a:t>2012 </a:t>
            </a:r>
            <a:endParaRPr lang="en-US" sz="4400" b="1" dirty="0">
              <a:solidFill>
                <a:srgbClr val="FFC000"/>
              </a:solidFill>
              <a:effectLst>
                <a:outerShdw blurRad="38100" dist="38100" dir="2700000" algn="tl">
                  <a:srgbClr val="000000"/>
                </a:outerShdw>
              </a:effectLst>
              <a:latin typeface="Calibri" pitchFamily="34" charset="0"/>
              <a:cs typeface="Arial" charset="0"/>
            </a:endParaRPr>
          </a:p>
        </p:txBody>
      </p:sp>
      <p:pic>
        <p:nvPicPr>
          <p:cNvPr id="2054" name="Picture 7"/>
          <p:cNvPicPr>
            <a:picLocks noChangeAspect="1" noChangeArrowheads="1"/>
          </p:cNvPicPr>
          <p:nvPr/>
        </p:nvPicPr>
        <p:blipFill>
          <a:blip r:embed="rId3" cstate="print"/>
          <a:srcRect/>
          <a:stretch>
            <a:fillRect/>
          </a:stretch>
        </p:blipFill>
        <p:spPr bwMode="auto">
          <a:xfrm>
            <a:off x="3200400" y="1284288"/>
            <a:ext cx="2597150" cy="239712"/>
          </a:xfrm>
          <a:prstGeom prst="rect">
            <a:avLst/>
          </a:prstGeom>
          <a:noFill/>
          <a:ln w="9525">
            <a:noFill/>
            <a:miter lim="800000"/>
            <a:headEnd/>
            <a:tailEnd/>
          </a:ln>
        </p:spPr>
      </p:pic>
      <p:sp>
        <p:nvSpPr>
          <p:cNvPr id="8" name="TextBox 7"/>
          <p:cNvSpPr txBox="1">
            <a:spLocks noChangeArrowheads="1"/>
          </p:cNvSpPr>
          <p:nvPr/>
        </p:nvSpPr>
        <p:spPr bwMode="auto">
          <a:xfrm>
            <a:off x="914400" y="5399088"/>
            <a:ext cx="7696200" cy="1077912"/>
          </a:xfrm>
          <a:prstGeom prst="rect">
            <a:avLst/>
          </a:prstGeom>
          <a:noFill/>
          <a:ln w="9525">
            <a:noFill/>
            <a:miter lim="800000"/>
            <a:headEnd/>
            <a:tailEnd/>
          </a:ln>
        </p:spPr>
        <p:txBody>
          <a:bodyPr>
            <a:spAutoFit/>
          </a:bodyPr>
          <a:lstStyle/>
          <a:p>
            <a:pPr algn="ctr"/>
            <a:r>
              <a:rPr lang="id-ID" sz="3200" b="1" dirty="0">
                <a:latin typeface="Andalus" pitchFamily="18" charset="-78"/>
                <a:cs typeface="Andalus" pitchFamily="18" charset="-78"/>
              </a:rPr>
              <a:t>Disampaikan </a:t>
            </a:r>
            <a:r>
              <a:rPr lang="id-ID" sz="3200" b="1" dirty="0" smtClean="0">
                <a:latin typeface="Andalus" pitchFamily="18" charset="-78"/>
                <a:cs typeface="Andalus" pitchFamily="18" charset="-78"/>
              </a:rPr>
              <a:t>pada</a:t>
            </a:r>
            <a:endParaRPr lang="id-ID" sz="3200" b="1" dirty="0">
              <a:latin typeface="Andalus" pitchFamily="18" charset="-78"/>
              <a:cs typeface="Andalus" pitchFamily="18" charset="-78"/>
            </a:endParaRPr>
          </a:p>
          <a:p>
            <a:pPr algn="ctr"/>
            <a:r>
              <a:rPr lang="en-US" sz="3200" b="1" dirty="0">
                <a:latin typeface="Andalus" pitchFamily="18" charset="-78"/>
                <a:cs typeface="Andalus" pitchFamily="18" charset="-78"/>
              </a:rPr>
              <a:t>TOT </a:t>
            </a:r>
            <a:r>
              <a:rPr lang="en-US" sz="3200" b="1" dirty="0" err="1">
                <a:latin typeface="Andalus" pitchFamily="18" charset="-78"/>
                <a:cs typeface="Andalus" pitchFamily="18" charset="-78"/>
              </a:rPr>
              <a:t>Asesor</a:t>
            </a:r>
            <a:r>
              <a:rPr lang="en-US" sz="3200" b="1" dirty="0">
                <a:latin typeface="Andalus" pitchFamily="18" charset="-78"/>
                <a:cs typeface="Andalus" pitchFamily="18" charset="-78"/>
              </a:rPr>
              <a:t> </a:t>
            </a:r>
            <a:r>
              <a:rPr lang="id-ID" sz="3200" b="1" dirty="0" smtClean="0">
                <a:latin typeface="Andalus" pitchFamily="18" charset="-78"/>
                <a:cs typeface="Andalus" pitchFamily="18" charset="-78"/>
              </a:rPr>
              <a:t> BAN-S/M</a:t>
            </a:r>
            <a:r>
              <a:rPr lang="en-US" sz="3200" b="1" dirty="0" smtClean="0">
                <a:latin typeface="Andalus" pitchFamily="18" charset="-78"/>
                <a:cs typeface="Andalus" pitchFamily="18" charset="-78"/>
              </a:rPr>
              <a:t> </a:t>
            </a:r>
            <a:r>
              <a:rPr lang="en-US" sz="3200" b="1" dirty="0" err="1">
                <a:latin typeface="Andalus" pitchFamily="18" charset="-78"/>
                <a:cs typeface="Andalus" pitchFamily="18" charset="-78"/>
              </a:rPr>
              <a:t>Tahun</a:t>
            </a:r>
            <a:r>
              <a:rPr lang="id-ID" sz="3200" b="1" dirty="0">
                <a:latin typeface="Andalus" pitchFamily="18" charset="-78"/>
                <a:cs typeface="Andalus" pitchFamily="18" charset="-78"/>
              </a:rPr>
              <a:t> </a:t>
            </a:r>
            <a:r>
              <a:rPr lang="id-ID" sz="3200" b="1" dirty="0" smtClean="0">
                <a:latin typeface="Andalus" pitchFamily="18" charset="-78"/>
                <a:cs typeface="Andalus" pitchFamily="18" charset="-78"/>
              </a:rPr>
              <a:t>2012</a:t>
            </a:r>
            <a:endParaRPr lang="en-US" sz="3200" b="1" dirty="0">
              <a:latin typeface="Andalus" pitchFamily="18" charset="-78"/>
              <a:cs typeface="Andalus" pitchFamily="18" charset="-78"/>
            </a:endParaRPr>
          </a:p>
        </p:txBody>
      </p:sp>
      <p:sp>
        <p:nvSpPr>
          <p:cNvPr id="9" name="Text Box 22"/>
          <p:cNvSpPr txBox="1">
            <a:spLocks noChangeArrowheads="1"/>
          </p:cNvSpPr>
          <p:nvPr/>
        </p:nvSpPr>
        <p:spPr bwMode="auto">
          <a:xfrm>
            <a:off x="3733800" y="2052638"/>
            <a:ext cx="1600200" cy="461962"/>
          </a:xfrm>
          <a:prstGeom prst="rect">
            <a:avLst/>
          </a:prstGeom>
          <a:solidFill>
            <a:srgbClr val="FFFFFF"/>
          </a:solidFill>
          <a:ln w="9525">
            <a:noFill/>
            <a:miter lim="800000"/>
            <a:headEnd/>
            <a:tailEnd/>
          </a:ln>
          <a:effectLst>
            <a:prstShdw prst="shdw17" dist="17961" dir="2700000">
              <a:srgbClr val="FFFFFF">
                <a:gamma/>
                <a:shade val="60000"/>
                <a:invGamma/>
              </a:srgbClr>
            </a:prstShdw>
          </a:effectLst>
        </p:spPr>
        <p:txBody>
          <a:bodyPr wrap="none">
            <a:spAutoFit/>
          </a:bodyPr>
          <a:lstStyle/>
          <a:p>
            <a:pPr>
              <a:defRPr/>
            </a:pPr>
            <a:r>
              <a:rPr lang="en-US" sz="2400" b="1" dirty="0">
                <a:solidFill>
                  <a:srgbClr val="0000FF"/>
                </a:solidFill>
                <a:effectLst>
                  <a:outerShdw blurRad="38100" dist="38100" dir="2700000" algn="tl">
                    <a:srgbClr val="C0C0C0"/>
                  </a:outerShdw>
                </a:effectLst>
                <a:latin typeface="Lucida Sans" pitchFamily="34" charset="0"/>
              </a:rPr>
              <a:t>MATERI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0906"/>
                                        </p:tgtEl>
                                        <p:attrNameLst>
                                          <p:attrName>style.visibility</p:attrName>
                                        </p:attrNameLst>
                                      </p:cBhvr>
                                      <p:to>
                                        <p:strVal val="visible"/>
                                      </p:to>
                                    </p:set>
                                    <p:animEffect transition="in" filter="blinds(horizontal)">
                                      <p:cBhvr>
                                        <p:cTn id="7" dur="500"/>
                                        <p:tgtEl>
                                          <p:spTgt spid="809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0903"/>
                                        </p:tgtEl>
                                        <p:attrNameLst>
                                          <p:attrName>style.visibility</p:attrName>
                                        </p:attrNameLst>
                                      </p:cBhvr>
                                      <p:to>
                                        <p:strVal val="visible"/>
                                      </p:to>
                                    </p:set>
                                    <p:animEffect transition="in" filter="wipe(left)">
                                      <p:cBhvr>
                                        <p:cTn id="11" dur="1000"/>
                                        <p:tgtEl>
                                          <p:spTgt spid="80903"/>
                                        </p:tgtEl>
                                      </p:cBhvr>
                                    </p:animEffect>
                                  </p:childTnLst>
                                </p:cTn>
                              </p:par>
                            </p:childTnLst>
                          </p:cTn>
                        </p:par>
                        <p:par>
                          <p:cTn id="12" fill="hold">
                            <p:stCondLst>
                              <p:cond delay="1500"/>
                            </p:stCondLst>
                            <p:childTnLst>
                              <p:par>
                                <p:cTn id="13" presetID="22" presetClass="entr" presetSubtype="2" fill="hold" grpId="1" nodeType="afterEffect">
                                  <p:stCondLst>
                                    <p:cond delay="0"/>
                                  </p:stCondLst>
                                  <p:childTnLst>
                                    <p:set>
                                      <p:cBhvr>
                                        <p:cTn id="14" dur="1" fill="hold">
                                          <p:stCondLst>
                                            <p:cond delay="0"/>
                                          </p:stCondLst>
                                        </p:cTn>
                                        <p:tgtEl>
                                          <p:spTgt spid="80903"/>
                                        </p:tgtEl>
                                        <p:attrNameLst>
                                          <p:attrName>style.visibility</p:attrName>
                                        </p:attrNameLst>
                                      </p:cBhvr>
                                      <p:to>
                                        <p:strVal val="visible"/>
                                      </p:to>
                                    </p:set>
                                    <p:animEffect transition="in" filter="wipe(right)">
                                      <p:cBhvr>
                                        <p:cTn id="15" dur="1000"/>
                                        <p:tgtEl>
                                          <p:spTgt spid="80903"/>
                                        </p:tgtEl>
                                      </p:cBhvr>
                                    </p:animEffect>
                                  </p:childTnLst>
                                </p:cTn>
                              </p:par>
                            </p:childTnLst>
                          </p:cTn>
                        </p:par>
                        <p:par>
                          <p:cTn id="16" fill="hold">
                            <p:stCondLst>
                              <p:cond delay="2500"/>
                            </p:stCondLst>
                            <p:childTnLst>
                              <p:par>
                                <p:cTn id="17" presetID="22" presetClass="entr" presetSubtype="4" fill="hold" grpId="3" nodeType="afterEffect">
                                  <p:stCondLst>
                                    <p:cond delay="0"/>
                                  </p:stCondLst>
                                  <p:childTnLst>
                                    <p:set>
                                      <p:cBhvr>
                                        <p:cTn id="18" dur="1" fill="hold">
                                          <p:stCondLst>
                                            <p:cond delay="0"/>
                                          </p:stCondLst>
                                        </p:cTn>
                                        <p:tgtEl>
                                          <p:spTgt spid="80903"/>
                                        </p:tgtEl>
                                        <p:attrNameLst>
                                          <p:attrName>style.visibility</p:attrName>
                                        </p:attrNameLst>
                                      </p:cBhvr>
                                      <p:to>
                                        <p:strVal val="visible"/>
                                      </p:to>
                                    </p:set>
                                    <p:animEffect transition="in" filter="wipe(down)">
                                      <p:cBhvr>
                                        <p:cTn id="19" dur="1000"/>
                                        <p:tgtEl>
                                          <p:spTgt spid="80903"/>
                                        </p:tgtEl>
                                      </p:cBhvr>
                                    </p:animEffect>
                                  </p:childTnLst>
                                </p:cTn>
                              </p:par>
                            </p:childTnLst>
                          </p:cTn>
                        </p:par>
                        <p:par>
                          <p:cTn id="20" fill="hold">
                            <p:stCondLst>
                              <p:cond delay="3500"/>
                            </p:stCondLst>
                            <p:childTnLst>
                              <p:par>
                                <p:cTn id="21" presetID="23" presetClass="entr" presetSubtype="528" fill="hold" grpId="2" nodeType="afterEffect">
                                  <p:stCondLst>
                                    <p:cond delay="0"/>
                                  </p:stCondLst>
                                  <p:childTnLst>
                                    <p:set>
                                      <p:cBhvr>
                                        <p:cTn id="22" dur="1" fill="hold">
                                          <p:stCondLst>
                                            <p:cond delay="0"/>
                                          </p:stCondLst>
                                        </p:cTn>
                                        <p:tgtEl>
                                          <p:spTgt spid="80903"/>
                                        </p:tgtEl>
                                        <p:attrNameLst>
                                          <p:attrName>style.visibility</p:attrName>
                                        </p:attrNameLst>
                                      </p:cBhvr>
                                      <p:to>
                                        <p:strVal val="visible"/>
                                      </p:to>
                                    </p:set>
                                    <p:anim calcmode="lin" valueType="num">
                                      <p:cBhvr>
                                        <p:cTn id="23" dur="1000" fill="hold"/>
                                        <p:tgtEl>
                                          <p:spTgt spid="80903"/>
                                        </p:tgtEl>
                                        <p:attrNameLst>
                                          <p:attrName>ppt_w</p:attrName>
                                        </p:attrNameLst>
                                      </p:cBhvr>
                                      <p:tavLst>
                                        <p:tav tm="0">
                                          <p:val>
                                            <p:fltVal val="0"/>
                                          </p:val>
                                        </p:tav>
                                        <p:tav tm="100000">
                                          <p:val>
                                            <p:strVal val="#ppt_w"/>
                                          </p:val>
                                        </p:tav>
                                      </p:tavLst>
                                    </p:anim>
                                    <p:anim calcmode="lin" valueType="num">
                                      <p:cBhvr>
                                        <p:cTn id="24" dur="1000" fill="hold"/>
                                        <p:tgtEl>
                                          <p:spTgt spid="80903"/>
                                        </p:tgtEl>
                                        <p:attrNameLst>
                                          <p:attrName>ppt_h</p:attrName>
                                        </p:attrNameLst>
                                      </p:cBhvr>
                                      <p:tavLst>
                                        <p:tav tm="0">
                                          <p:val>
                                            <p:fltVal val="0"/>
                                          </p:val>
                                        </p:tav>
                                        <p:tav tm="100000">
                                          <p:val>
                                            <p:strVal val="#ppt_h"/>
                                          </p:val>
                                        </p:tav>
                                      </p:tavLst>
                                    </p:anim>
                                    <p:anim calcmode="lin" valueType="num">
                                      <p:cBhvr>
                                        <p:cTn id="25" dur="1000" fill="hold"/>
                                        <p:tgtEl>
                                          <p:spTgt spid="80903"/>
                                        </p:tgtEl>
                                        <p:attrNameLst>
                                          <p:attrName>ppt_x</p:attrName>
                                        </p:attrNameLst>
                                      </p:cBhvr>
                                      <p:tavLst>
                                        <p:tav tm="0">
                                          <p:val>
                                            <p:fltVal val="0.5"/>
                                          </p:val>
                                        </p:tav>
                                        <p:tav tm="100000">
                                          <p:val>
                                            <p:strVal val="#ppt_x"/>
                                          </p:val>
                                        </p:tav>
                                      </p:tavLst>
                                    </p:anim>
                                    <p:anim calcmode="lin" valueType="num">
                                      <p:cBhvr>
                                        <p:cTn id="26" dur="1000" fill="hold"/>
                                        <p:tgtEl>
                                          <p:spTgt spid="80903"/>
                                        </p:tgtEl>
                                        <p:attrNameLst>
                                          <p:attrName>ppt_y</p:attrName>
                                        </p:attrNameLst>
                                      </p:cBhvr>
                                      <p:tavLst>
                                        <p:tav tm="0">
                                          <p:val>
                                            <p:fltVal val="0.5"/>
                                          </p:val>
                                        </p:tav>
                                        <p:tav tm="100000">
                                          <p:val>
                                            <p:strVal val="#ppt_y"/>
                                          </p:val>
                                        </p:tav>
                                      </p:tavLst>
                                    </p:anim>
                                  </p:childTnLst>
                                </p:cTn>
                              </p:par>
                            </p:childTnLst>
                          </p:cTn>
                        </p:par>
                        <p:par>
                          <p:cTn id="27" fill="hold">
                            <p:stCondLst>
                              <p:cond delay="4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5000"/>
                            </p:stCondLst>
                            <p:childTnLst>
                              <p:par>
                                <p:cTn id="33" presetID="50" presetClass="entr" presetSubtype="0" decel="10000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strVal val="#ppt_w+.3"/>
                                          </p:val>
                                        </p:tav>
                                        <p:tav tm="100000">
                                          <p:val>
                                            <p:strVal val="#ppt_w"/>
                                          </p:val>
                                        </p:tav>
                                      </p:tavLst>
                                    </p:anim>
                                    <p:anim calcmode="lin" valueType="num">
                                      <p:cBhvr>
                                        <p:cTn id="36" dur="500" fill="hold"/>
                                        <p:tgtEl>
                                          <p:spTgt spid="9"/>
                                        </p:tgtEl>
                                        <p:attrNameLst>
                                          <p:attrName>ppt_h</p:attrName>
                                        </p:attrNameLst>
                                      </p:cBhvr>
                                      <p:tavLst>
                                        <p:tav tm="0">
                                          <p:val>
                                            <p:strVal val="#ppt_h"/>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6" grpId="0" animBg="1"/>
      <p:bldP spid="80903" grpId="0"/>
      <p:bldP spid="80903" grpId="1"/>
      <p:bldP spid="80903" grpId="2"/>
      <p:bldP spid="80903" grpId="3"/>
      <p:bldP spid="8"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2456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heel(4)">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9225"/>
            <a:ext cx="8229600" cy="868363"/>
          </a:xfrm>
        </p:spPr>
        <p:txBody>
          <a:bodyPr/>
          <a:lstStyle/>
          <a:p>
            <a:pPr>
              <a:defRPr/>
            </a:pPr>
            <a:r>
              <a:rPr lang="en-US" sz="1800" i="0" dirty="0" smtClean="0"/>
              <a:t>STRATEGI DAN ARAH KEBIJAKAN PEMBANGUNAN</a:t>
            </a:r>
            <a:br>
              <a:rPr lang="en-US" sz="1800" i="0" dirty="0" smtClean="0"/>
            </a:br>
            <a:r>
              <a:rPr lang="en-US" sz="1800" i="0" dirty="0" smtClean="0"/>
              <a:t>PENDIDIKAN NASIONAL TAHUN 2010-2014</a:t>
            </a:r>
            <a:endParaRPr lang="en-US" sz="1800" i="0" dirty="0"/>
          </a:p>
        </p:txBody>
      </p:sp>
      <p:sp>
        <p:nvSpPr>
          <p:cNvPr id="17411" name="Content Placeholder 4"/>
          <p:cNvSpPr>
            <a:spLocks noGrp="1"/>
          </p:cNvSpPr>
          <p:nvPr>
            <p:ph idx="1"/>
          </p:nvPr>
        </p:nvSpPr>
        <p:spPr/>
        <p:txBody>
          <a:bodyPr/>
          <a:lstStyle/>
          <a:p>
            <a:pPr>
              <a:buFontTx/>
              <a:buNone/>
            </a:pPr>
            <a:endParaRPr lang="id-ID" smtClean="0"/>
          </a:p>
        </p:txBody>
      </p:sp>
      <p:graphicFrame>
        <p:nvGraphicFramePr>
          <p:cNvPr id="6" name="Table 5"/>
          <p:cNvGraphicFramePr>
            <a:graphicFrameLocks noGrp="1"/>
          </p:cNvGraphicFramePr>
          <p:nvPr/>
        </p:nvGraphicFramePr>
        <p:xfrm>
          <a:off x="249238" y="1317625"/>
          <a:ext cx="8654147" cy="5083174"/>
        </p:xfrm>
        <a:graphic>
          <a:graphicData uri="http://schemas.openxmlformats.org/drawingml/2006/table">
            <a:tbl>
              <a:tblPr firstRow="1" bandRow="1">
                <a:tableStyleId>{5C22544A-7EE6-4342-B048-85BDC9FD1C3A}</a:tableStyleId>
              </a:tblPr>
              <a:tblGrid>
                <a:gridCol w="582491"/>
                <a:gridCol w="1732771"/>
                <a:gridCol w="1346106"/>
                <a:gridCol w="935442"/>
                <a:gridCol w="944089"/>
                <a:gridCol w="1022763"/>
                <a:gridCol w="1022763"/>
                <a:gridCol w="1067722"/>
              </a:tblGrid>
              <a:tr h="385381">
                <a:tc rowSpan="2">
                  <a:txBody>
                    <a:bodyPr/>
                    <a:lstStyle/>
                    <a:p>
                      <a:pPr algn="ctr"/>
                      <a:r>
                        <a:rPr lang="en-US" sz="1600" b="1" dirty="0" smtClean="0">
                          <a:latin typeface="Andalus" pitchFamily="18" charset="-78"/>
                          <a:cs typeface="Andalus" pitchFamily="18" charset="-78"/>
                        </a:rPr>
                        <a:t>NO</a:t>
                      </a:r>
                      <a:endParaRPr lang="en-US" sz="1600" b="1" dirty="0">
                        <a:latin typeface="Andalus" pitchFamily="18" charset="-78"/>
                        <a:cs typeface="Andalus" pitchFamily="18" charset="-78"/>
                      </a:endParaRPr>
                    </a:p>
                  </a:txBody>
                  <a:tcPr anchor="ctr"/>
                </a:tc>
                <a:tc rowSpan="2">
                  <a:txBody>
                    <a:bodyPr/>
                    <a:lstStyle/>
                    <a:p>
                      <a:pPr algn="ctr"/>
                      <a:r>
                        <a:rPr lang="en-US" sz="1600" b="1" dirty="0" smtClean="0">
                          <a:latin typeface="Andalus" pitchFamily="18" charset="-78"/>
                          <a:cs typeface="Andalus" pitchFamily="18" charset="-78"/>
                        </a:rPr>
                        <a:t>SASARAN STRETAEGIS</a:t>
                      </a:r>
                      <a:endParaRPr lang="en-US" sz="1600" b="1" dirty="0">
                        <a:latin typeface="Andalus" pitchFamily="18" charset="-78"/>
                        <a:cs typeface="Andalus" pitchFamily="18" charset="-78"/>
                      </a:endParaRPr>
                    </a:p>
                  </a:txBody>
                  <a:tcPr anchor="ctr"/>
                </a:tc>
                <a:tc rowSpan="2">
                  <a:txBody>
                    <a:bodyPr/>
                    <a:lstStyle/>
                    <a:p>
                      <a:pPr algn="ctr"/>
                      <a:r>
                        <a:rPr lang="en-US" sz="1600" b="1" dirty="0" smtClean="0">
                          <a:latin typeface="Andalus" pitchFamily="18" charset="-78"/>
                          <a:cs typeface="Andalus" pitchFamily="18" charset="-78"/>
                        </a:rPr>
                        <a:t>KONDISI AWAL</a:t>
                      </a:r>
                    </a:p>
                    <a:p>
                      <a:pPr algn="ctr"/>
                      <a:r>
                        <a:rPr lang="en-US" sz="1600" b="1" dirty="0" smtClean="0">
                          <a:latin typeface="Andalus" pitchFamily="18" charset="-78"/>
                          <a:cs typeface="Andalus" pitchFamily="18" charset="-78"/>
                        </a:rPr>
                        <a:t>(2009)</a:t>
                      </a:r>
                      <a:endParaRPr lang="en-US" sz="1600" b="1" dirty="0">
                        <a:latin typeface="Andalus" pitchFamily="18" charset="-78"/>
                        <a:cs typeface="Andalus" pitchFamily="18" charset="-78"/>
                      </a:endParaRPr>
                    </a:p>
                  </a:txBody>
                  <a:tcPr anchor="ctr"/>
                </a:tc>
                <a:tc gridSpan="5">
                  <a:txBody>
                    <a:bodyPr/>
                    <a:lstStyle/>
                    <a:p>
                      <a:pPr algn="ctr"/>
                      <a:r>
                        <a:rPr lang="en-US" sz="1600" b="1" dirty="0" smtClean="0">
                          <a:latin typeface="Andalus" pitchFamily="18" charset="-78"/>
                          <a:cs typeface="Andalus" pitchFamily="18" charset="-78"/>
                        </a:rPr>
                        <a:t>TAHUN</a:t>
                      </a:r>
                      <a:endParaRPr lang="en-US" sz="1600" b="1" dirty="0">
                        <a:latin typeface="Andalus" pitchFamily="18" charset="-78"/>
                        <a:cs typeface="Andalus" pitchFamily="18" charset="-78"/>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32068">
                <a:tc vMerge="1">
                  <a:txBody>
                    <a:bodyPr/>
                    <a:lstStyle/>
                    <a:p>
                      <a:endParaRPr lang="en-US" dirty="0"/>
                    </a:p>
                  </a:txBody>
                  <a:tcPr/>
                </a:tc>
                <a:tc vMerge="1">
                  <a:txBody>
                    <a:bodyPr/>
                    <a:lstStyle/>
                    <a:p>
                      <a:endParaRPr lang="en-US"/>
                    </a:p>
                  </a:txBody>
                  <a:tcPr/>
                </a:tc>
                <a:tc vMerge="1">
                  <a:txBody>
                    <a:bodyPr/>
                    <a:lstStyle/>
                    <a:p>
                      <a:endParaRPr lang="en-US"/>
                    </a:p>
                  </a:txBody>
                  <a:tcPr/>
                </a:tc>
                <a:tc>
                  <a:txBody>
                    <a:bodyPr/>
                    <a:lstStyle/>
                    <a:p>
                      <a:pPr algn="ctr"/>
                      <a:r>
                        <a:rPr lang="en-US" sz="1600" b="1" dirty="0" smtClean="0">
                          <a:latin typeface="Andalus" pitchFamily="18" charset="-78"/>
                          <a:cs typeface="Andalus" pitchFamily="18" charset="-78"/>
                        </a:rPr>
                        <a:t>2010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2011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2012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2013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2014 (%)</a:t>
                      </a:r>
                      <a:endParaRPr lang="en-US" sz="1600" b="1" dirty="0">
                        <a:latin typeface="Andalus" pitchFamily="18" charset="-78"/>
                        <a:cs typeface="Andalus" pitchFamily="18" charset="-78"/>
                      </a:endParaRPr>
                    </a:p>
                  </a:txBody>
                  <a:tcPr anchor="ctr"/>
                </a:tc>
              </a:tr>
              <a:tr h="932887">
                <a:tc>
                  <a:txBody>
                    <a:bodyPr/>
                    <a:lstStyle/>
                    <a:p>
                      <a:pPr algn="ctr"/>
                      <a:r>
                        <a:rPr lang="en-US" sz="1600" b="1" dirty="0" smtClean="0">
                          <a:latin typeface="Andalus" pitchFamily="18" charset="-78"/>
                          <a:cs typeface="Andalus" pitchFamily="18" charset="-78"/>
                        </a:rPr>
                        <a:t>1</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SD/SDLB </a:t>
                      </a:r>
                      <a:r>
                        <a:rPr lang="en-US" sz="1600" b="1" kern="1200" baseline="0" dirty="0" err="1" smtClean="0">
                          <a:solidFill>
                            <a:schemeClr val="dk1"/>
                          </a:solidFill>
                          <a:latin typeface="Andalus" pitchFamily="18" charset="-78"/>
                          <a:ea typeface="+mn-ea"/>
                          <a:cs typeface="Andalus" pitchFamily="18" charset="-78"/>
                        </a:rPr>
                        <a:t>Berakreditasi</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65.4</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70.2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75.2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80.1</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85.1</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90.0</a:t>
                      </a:r>
                      <a:endParaRPr lang="en-US" sz="1600" b="1" dirty="0">
                        <a:latin typeface="Andalus" pitchFamily="18" charset="-78"/>
                        <a:cs typeface="Andalus" pitchFamily="18" charset="-78"/>
                      </a:endParaRPr>
                    </a:p>
                  </a:txBody>
                  <a:tcPr anchor="ctr"/>
                </a:tc>
              </a:tr>
              <a:tr h="1164337">
                <a:tc>
                  <a:txBody>
                    <a:bodyPr/>
                    <a:lstStyle/>
                    <a:p>
                      <a:pPr algn="ctr"/>
                      <a:r>
                        <a:rPr lang="en-US" sz="1600" b="1" dirty="0" smtClean="0">
                          <a:latin typeface="Andalus" pitchFamily="18" charset="-78"/>
                          <a:cs typeface="Andalus" pitchFamily="18" charset="-78"/>
                        </a:rPr>
                        <a:t>2</a:t>
                      </a:r>
                      <a:endParaRPr lang="en-US" sz="1600" b="1" dirty="0">
                        <a:latin typeface="Andalus" pitchFamily="18" charset="-78"/>
                        <a:cs typeface="Andalus" pitchFamily="18" charset="-78"/>
                      </a:endParaRPr>
                    </a:p>
                  </a:txBody>
                  <a:tcPr anchor="ctr"/>
                </a:tc>
                <a:tc>
                  <a:txBody>
                    <a:bodyPr/>
                    <a:lstStyle/>
                    <a:p>
                      <a:pPr algn="l"/>
                      <a:r>
                        <a:rPr lang="it-IT" sz="1600" b="1" kern="1200" baseline="0" dirty="0" smtClean="0">
                          <a:solidFill>
                            <a:schemeClr val="dk1"/>
                          </a:solidFill>
                          <a:latin typeface="Andalus" pitchFamily="18" charset="-78"/>
                          <a:ea typeface="+mn-ea"/>
                          <a:cs typeface="Andalus" pitchFamily="18" charset="-78"/>
                        </a:rPr>
                        <a:t>Persentase SD/SDLB Berakreditasi Minimal B</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9.6</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10.9</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12.3</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13.6</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15.0</a:t>
                      </a:r>
                      <a:endParaRPr lang="en-US" sz="1600" b="1" dirty="0">
                        <a:latin typeface="Andalus" pitchFamily="18" charset="-78"/>
                        <a:cs typeface="Andalus" pitchFamily="18" charset="-78"/>
                      </a:endParaRPr>
                    </a:p>
                  </a:txBody>
                  <a:tcPr anchor="ctr"/>
                </a:tc>
              </a:tr>
              <a:tr h="1019414">
                <a:tc>
                  <a:txBody>
                    <a:bodyPr/>
                    <a:lstStyle/>
                    <a:p>
                      <a:pPr algn="ctr"/>
                      <a:r>
                        <a:rPr lang="en-US" sz="1600" b="1" dirty="0" smtClean="0">
                          <a:latin typeface="Andalus" pitchFamily="18" charset="-78"/>
                          <a:cs typeface="Andalus" pitchFamily="18" charset="-78"/>
                        </a:rPr>
                        <a:t>3</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SMP/SMPLB </a:t>
                      </a:r>
                      <a:r>
                        <a:rPr lang="en-US" sz="1600" b="1" kern="1200" baseline="0" dirty="0" err="1" smtClean="0">
                          <a:solidFill>
                            <a:schemeClr val="dk1"/>
                          </a:solidFill>
                          <a:latin typeface="Andalus" pitchFamily="18" charset="-78"/>
                          <a:ea typeface="+mn-ea"/>
                          <a:cs typeface="Andalus" pitchFamily="18" charset="-78"/>
                        </a:rPr>
                        <a:t>Berakreditasi</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61</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66.8</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72.6</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78.4</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84.2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90.0</a:t>
                      </a:r>
                      <a:endParaRPr lang="en-US" sz="1600" b="1" dirty="0">
                        <a:latin typeface="Andalus" pitchFamily="18" charset="-78"/>
                        <a:cs typeface="Andalus" pitchFamily="18" charset="-78"/>
                      </a:endParaRPr>
                    </a:p>
                  </a:txBody>
                  <a:tcPr anchor="ctr"/>
                </a:tc>
              </a:tr>
              <a:tr h="949087">
                <a:tc>
                  <a:txBody>
                    <a:bodyPr/>
                    <a:lstStyle/>
                    <a:p>
                      <a:pPr algn="ctr"/>
                      <a:r>
                        <a:rPr lang="en-US" sz="1600" b="1" dirty="0" smtClean="0">
                          <a:latin typeface="Andalus" pitchFamily="18" charset="-78"/>
                          <a:cs typeface="Andalus" pitchFamily="18" charset="-78"/>
                        </a:rPr>
                        <a:t>4</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SMP/SMPLB </a:t>
                      </a:r>
                      <a:r>
                        <a:rPr lang="en-US" sz="1600" b="1" kern="1200" baseline="0" dirty="0" err="1" smtClean="0">
                          <a:solidFill>
                            <a:schemeClr val="dk1"/>
                          </a:solidFill>
                          <a:latin typeface="Andalus" pitchFamily="18" charset="-78"/>
                          <a:ea typeface="+mn-ea"/>
                          <a:cs typeface="Andalus" pitchFamily="18" charset="-78"/>
                        </a:rPr>
                        <a:t>Berakreditasi</a:t>
                      </a:r>
                      <a:r>
                        <a:rPr lang="en-US" sz="1600" b="1" kern="1200" baseline="0" dirty="0" smtClean="0">
                          <a:solidFill>
                            <a:schemeClr val="dk1"/>
                          </a:solidFill>
                          <a:latin typeface="Andalus" pitchFamily="18" charset="-78"/>
                          <a:ea typeface="+mn-ea"/>
                          <a:cs typeface="Andalus" pitchFamily="18" charset="-78"/>
                        </a:rPr>
                        <a:t> &gt; B</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19.0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20.6</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22.2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23.8</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25.4</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27.0</a:t>
                      </a:r>
                      <a:endParaRPr lang="en-US" sz="1600" b="1" dirty="0">
                        <a:latin typeface="Andalus" pitchFamily="18" charset="-78"/>
                        <a:cs typeface="Andalus" pitchFamily="18" charset="-78"/>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0" y="990600"/>
          <a:ext cx="8839199" cy="5622924"/>
        </p:xfrm>
        <a:graphic>
          <a:graphicData uri="http://schemas.openxmlformats.org/drawingml/2006/table">
            <a:tbl>
              <a:tblPr firstRow="1" bandRow="1">
                <a:tableStyleId>{5C22544A-7EE6-4342-B048-85BDC9FD1C3A}</a:tableStyleId>
              </a:tblPr>
              <a:tblGrid>
                <a:gridCol w="594946"/>
                <a:gridCol w="1655032"/>
                <a:gridCol w="1489682"/>
                <a:gridCol w="955445"/>
                <a:gridCol w="964276"/>
                <a:gridCol w="1124989"/>
                <a:gridCol w="1034918"/>
                <a:gridCol w="1019911"/>
              </a:tblGrid>
              <a:tr h="469436">
                <a:tc rowSpan="2">
                  <a:txBody>
                    <a:bodyPr/>
                    <a:lstStyle/>
                    <a:p>
                      <a:pPr algn="ctr"/>
                      <a:r>
                        <a:rPr lang="en-US" sz="1600" b="1" dirty="0" smtClean="0">
                          <a:latin typeface="Andalus" pitchFamily="18" charset="-78"/>
                          <a:cs typeface="Andalus" pitchFamily="18" charset="-78"/>
                        </a:rPr>
                        <a:t>NO</a:t>
                      </a:r>
                      <a:endParaRPr lang="en-US" sz="1600" b="1" dirty="0">
                        <a:latin typeface="Andalus" pitchFamily="18" charset="-78"/>
                        <a:cs typeface="Andalus" pitchFamily="18" charset="-78"/>
                      </a:endParaRPr>
                    </a:p>
                  </a:txBody>
                  <a:tcPr anchor="ctr"/>
                </a:tc>
                <a:tc rowSpan="2">
                  <a:txBody>
                    <a:bodyPr/>
                    <a:lstStyle/>
                    <a:p>
                      <a:pPr algn="ctr"/>
                      <a:r>
                        <a:rPr lang="en-US" sz="1600" b="1" dirty="0" smtClean="0">
                          <a:latin typeface="Andalus" pitchFamily="18" charset="-78"/>
                          <a:cs typeface="Andalus" pitchFamily="18" charset="-78"/>
                        </a:rPr>
                        <a:t>SASARAN STRETAEGIS</a:t>
                      </a:r>
                      <a:endParaRPr lang="en-US" sz="1600" b="1" dirty="0">
                        <a:latin typeface="Andalus" pitchFamily="18" charset="-78"/>
                        <a:cs typeface="Andalus" pitchFamily="18" charset="-78"/>
                      </a:endParaRPr>
                    </a:p>
                  </a:txBody>
                  <a:tcPr anchor="ctr"/>
                </a:tc>
                <a:tc rowSpan="2">
                  <a:txBody>
                    <a:bodyPr/>
                    <a:lstStyle/>
                    <a:p>
                      <a:pPr algn="ctr"/>
                      <a:r>
                        <a:rPr lang="en-US" sz="1600" b="1" dirty="0" smtClean="0">
                          <a:latin typeface="Andalus" pitchFamily="18" charset="-78"/>
                          <a:cs typeface="Andalus" pitchFamily="18" charset="-78"/>
                        </a:rPr>
                        <a:t>KONDISI AWAL</a:t>
                      </a:r>
                    </a:p>
                    <a:p>
                      <a:pPr algn="ctr"/>
                      <a:r>
                        <a:rPr lang="en-US" sz="1600" b="1" dirty="0" smtClean="0">
                          <a:latin typeface="Andalus" pitchFamily="18" charset="-78"/>
                          <a:cs typeface="Andalus" pitchFamily="18" charset="-78"/>
                        </a:rPr>
                        <a:t>(2009)</a:t>
                      </a:r>
                      <a:endParaRPr lang="en-US" sz="1600" b="1" dirty="0">
                        <a:latin typeface="Andalus" pitchFamily="18" charset="-78"/>
                        <a:cs typeface="Andalus" pitchFamily="18" charset="-78"/>
                      </a:endParaRPr>
                    </a:p>
                  </a:txBody>
                  <a:tcPr anchor="ctr"/>
                </a:tc>
                <a:tc gridSpan="5">
                  <a:txBody>
                    <a:bodyPr/>
                    <a:lstStyle/>
                    <a:p>
                      <a:pPr algn="ctr"/>
                      <a:r>
                        <a:rPr lang="en-US" sz="1600" b="1" dirty="0" smtClean="0">
                          <a:latin typeface="Andalus" pitchFamily="18" charset="-78"/>
                          <a:cs typeface="Andalus" pitchFamily="18" charset="-78"/>
                        </a:rPr>
                        <a:t>TAHUN</a:t>
                      </a:r>
                      <a:endParaRPr lang="en-US" sz="1600" b="1" dirty="0">
                        <a:latin typeface="Andalus" pitchFamily="18" charset="-78"/>
                        <a:cs typeface="Andalus" pitchFamily="18" charset="-78"/>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29176">
                <a:tc vMerge="1">
                  <a:txBody>
                    <a:bodyPr/>
                    <a:lstStyle/>
                    <a:p>
                      <a:endParaRPr lang="en-US" dirty="0"/>
                    </a:p>
                  </a:txBody>
                  <a:tcPr/>
                </a:tc>
                <a:tc vMerge="1">
                  <a:txBody>
                    <a:bodyPr/>
                    <a:lstStyle/>
                    <a:p>
                      <a:endParaRPr lang="en-US"/>
                    </a:p>
                  </a:txBody>
                  <a:tcPr/>
                </a:tc>
                <a:tc vMerge="1">
                  <a:txBody>
                    <a:bodyPr/>
                    <a:lstStyle/>
                    <a:p>
                      <a:endParaRPr lang="en-US"/>
                    </a:p>
                  </a:txBody>
                  <a:tcPr/>
                </a:tc>
                <a:tc>
                  <a:txBody>
                    <a:bodyPr/>
                    <a:lstStyle/>
                    <a:p>
                      <a:pPr algn="ctr"/>
                      <a:r>
                        <a:rPr lang="en-US" sz="1600" b="1" dirty="0" smtClean="0">
                          <a:latin typeface="Andalus" pitchFamily="18" charset="-78"/>
                          <a:cs typeface="Andalus" pitchFamily="18" charset="-78"/>
                        </a:rPr>
                        <a:t>2010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2011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2012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2013 (%)</a:t>
                      </a:r>
                      <a:endParaRPr lang="en-US" sz="1600" b="1" dirty="0">
                        <a:latin typeface="Andalus" pitchFamily="18" charset="-78"/>
                        <a:cs typeface="Andalus" pitchFamily="18" charset="-78"/>
                      </a:endParaRPr>
                    </a:p>
                  </a:txBody>
                  <a:tcPr anchor="ctr"/>
                </a:tc>
                <a:tc>
                  <a:txBody>
                    <a:bodyPr/>
                    <a:lstStyle/>
                    <a:p>
                      <a:pPr algn="ctr"/>
                      <a:r>
                        <a:rPr lang="en-US" sz="1600" b="1" dirty="0" smtClean="0">
                          <a:latin typeface="Andalus" pitchFamily="18" charset="-78"/>
                          <a:cs typeface="Andalus" pitchFamily="18" charset="-78"/>
                        </a:rPr>
                        <a:t>2014 (%)</a:t>
                      </a:r>
                      <a:endParaRPr lang="en-US" sz="1600" b="1" dirty="0">
                        <a:latin typeface="Andalus" pitchFamily="18" charset="-78"/>
                        <a:cs typeface="Andalus" pitchFamily="18" charset="-78"/>
                      </a:endParaRPr>
                    </a:p>
                  </a:txBody>
                  <a:tcPr anchor="ctr"/>
                </a:tc>
              </a:tr>
              <a:tr h="1136358">
                <a:tc>
                  <a:txBody>
                    <a:bodyPr/>
                    <a:lstStyle/>
                    <a:p>
                      <a:pPr algn="ctr"/>
                      <a:r>
                        <a:rPr lang="en-US" sz="1600" b="1" dirty="0" smtClean="0">
                          <a:latin typeface="Andalus" pitchFamily="18" charset="-78"/>
                          <a:cs typeface="Andalus" pitchFamily="18" charset="-78"/>
                        </a:rPr>
                        <a:t>5</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SMA/SMLB </a:t>
                      </a:r>
                      <a:r>
                        <a:rPr lang="en-US" sz="1600" b="1" kern="1200" baseline="0" dirty="0" err="1" smtClean="0">
                          <a:solidFill>
                            <a:schemeClr val="dk1"/>
                          </a:solidFill>
                          <a:latin typeface="Andalus" pitchFamily="18" charset="-78"/>
                          <a:ea typeface="+mn-ea"/>
                          <a:cs typeface="Andalus" pitchFamily="18" charset="-78"/>
                        </a:rPr>
                        <a:t>Berakreditasi</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64.7 </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70.7</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76.8</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82.9</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88.9</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95.0</a:t>
                      </a:r>
                      <a:endParaRPr lang="en-US" sz="1600" b="1" dirty="0">
                        <a:latin typeface="Andalus" pitchFamily="18" charset="-78"/>
                        <a:cs typeface="Andalus" pitchFamily="18" charset="-78"/>
                      </a:endParaRPr>
                    </a:p>
                  </a:txBody>
                  <a:tcPr anchor="ctr"/>
                </a:tc>
              </a:tr>
              <a:tr h="1398595">
                <a:tc>
                  <a:txBody>
                    <a:bodyPr/>
                    <a:lstStyle/>
                    <a:p>
                      <a:pPr algn="ctr"/>
                      <a:r>
                        <a:rPr lang="en-US" sz="1600" b="1" dirty="0" smtClean="0">
                          <a:latin typeface="Andalus" pitchFamily="18" charset="-78"/>
                          <a:cs typeface="Andalus" pitchFamily="18" charset="-78"/>
                        </a:rPr>
                        <a:t>6</a:t>
                      </a:r>
                      <a:endParaRPr lang="en-US" sz="1600" b="1" dirty="0">
                        <a:latin typeface="Andalus" pitchFamily="18" charset="-78"/>
                        <a:cs typeface="Andalus" pitchFamily="18" charset="-78"/>
                      </a:endParaRPr>
                    </a:p>
                  </a:txBody>
                  <a:tcPr anchor="ctr"/>
                </a:tc>
                <a:tc>
                  <a:txBody>
                    <a:bodyPr/>
                    <a:lstStyle/>
                    <a:p>
                      <a:pPr algn="l"/>
                      <a:r>
                        <a:rPr lang="it-IT" sz="1600" b="1" kern="1200" baseline="0" dirty="0" smtClean="0">
                          <a:solidFill>
                            <a:schemeClr val="dk1"/>
                          </a:solidFill>
                          <a:latin typeface="Andalus" pitchFamily="18" charset="-78"/>
                          <a:ea typeface="+mn-ea"/>
                          <a:cs typeface="Andalus" pitchFamily="18" charset="-78"/>
                        </a:rPr>
                        <a:t>Persentase SMA/SMLB Berakreditasi Minimal B</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19.2</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23.4</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27.5</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31.7</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35.8</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40.0</a:t>
                      </a:r>
                      <a:endParaRPr lang="en-US" sz="1600" b="1" dirty="0">
                        <a:latin typeface="Andalus" pitchFamily="18" charset="-78"/>
                        <a:cs typeface="Andalus" pitchFamily="18" charset="-78"/>
                      </a:endParaRPr>
                    </a:p>
                  </a:txBody>
                  <a:tcPr anchor="ctr"/>
                </a:tc>
              </a:tr>
              <a:tr h="851766">
                <a:tc>
                  <a:txBody>
                    <a:bodyPr/>
                    <a:lstStyle/>
                    <a:p>
                      <a:pPr algn="ctr"/>
                      <a:r>
                        <a:rPr lang="en-US" sz="1600" b="1" dirty="0" smtClean="0">
                          <a:latin typeface="Andalus" pitchFamily="18" charset="-78"/>
                          <a:cs typeface="Andalus" pitchFamily="18" charset="-78"/>
                        </a:rPr>
                        <a:t>7</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SMK </a:t>
                      </a:r>
                      <a:r>
                        <a:rPr lang="en-US" sz="1600" b="1" kern="1200" baseline="0" dirty="0" err="1" smtClean="0">
                          <a:solidFill>
                            <a:schemeClr val="dk1"/>
                          </a:solidFill>
                          <a:latin typeface="Andalus" pitchFamily="18" charset="-78"/>
                          <a:ea typeface="+mn-ea"/>
                          <a:cs typeface="Andalus" pitchFamily="18" charset="-78"/>
                        </a:rPr>
                        <a:t>Berakreditasi</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70.0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74.0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78.0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82.0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86.0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90.0</a:t>
                      </a:r>
                      <a:endParaRPr lang="en-US" sz="1600" b="1" dirty="0">
                        <a:latin typeface="Andalus" pitchFamily="18" charset="-78"/>
                        <a:cs typeface="Andalus" pitchFamily="18" charset="-78"/>
                      </a:endParaRPr>
                    </a:p>
                  </a:txBody>
                  <a:tcPr anchor="ctr"/>
                </a:tc>
              </a:tr>
              <a:tr h="1037593">
                <a:tc>
                  <a:txBody>
                    <a:bodyPr/>
                    <a:lstStyle/>
                    <a:p>
                      <a:pPr algn="ctr"/>
                      <a:r>
                        <a:rPr lang="en-US" sz="1600" b="1" dirty="0" smtClean="0">
                          <a:latin typeface="Andalus" pitchFamily="18" charset="-78"/>
                          <a:cs typeface="Andalus" pitchFamily="18" charset="-78"/>
                        </a:rPr>
                        <a:t>8</a:t>
                      </a:r>
                      <a:endParaRPr lang="en-US" sz="1600" b="1" dirty="0">
                        <a:latin typeface="Andalus" pitchFamily="18" charset="-78"/>
                        <a:cs typeface="Andalus" pitchFamily="18" charset="-78"/>
                      </a:endParaRPr>
                    </a:p>
                  </a:txBody>
                  <a:tcPr anchor="ctr"/>
                </a:tc>
                <a:tc>
                  <a:txBody>
                    <a:bodyPr/>
                    <a:lstStyle/>
                    <a:p>
                      <a:pPr algn="l"/>
                      <a:r>
                        <a:rPr lang="en-US" sz="1600" b="1" kern="1200" baseline="0" dirty="0" err="1" smtClean="0">
                          <a:solidFill>
                            <a:schemeClr val="dk1"/>
                          </a:solidFill>
                          <a:latin typeface="Andalus" pitchFamily="18" charset="-78"/>
                          <a:ea typeface="+mn-ea"/>
                          <a:cs typeface="Andalus" pitchFamily="18" charset="-78"/>
                        </a:rPr>
                        <a:t>Persentase</a:t>
                      </a:r>
                      <a:r>
                        <a:rPr lang="en-US" sz="1600" b="1" kern="1200" baseline="0" dirty="0" smtClean="0">
                          <a:solidFill>
                            <a:schemeClr val="dk1"/>
                          </a:solidFill>
                          <a:latin typeface="Andalus" pitchFamily="18" charset="-78"/>
                          <a:ea typeface="+mn-ea"/>
                          <a:cs typeface="Andalus" pitchFamily="18" charset="-78"/>
                        </a:rPr>
                        <a:t> SMK </a:t>
                      </a:r>
                      <a:r>
                        <a:rPr lang="en-US" sz="1600" b="1" kern="1200" baseline="0" dirty="0" err="1" smtClean="0">
                          <a:solidFill>
                            <a:schemeClr val="dk1"/>
                          </a:solidFill>
                          <a:latin typeface="Andalus" pitchFamily="18" charset="-78"/>
                          <a:ea typeface="+mn-ea"/>
                          <a:cs typeface="Andalus" pitchFamily="18" charset="-78"/>
                        </a:rPr>
                        <a:t>Berakreditasi</a:t>
                      </a:r>
                      <a:r>
                        <a:rPr lang="en-US" sz="1600" b="1" kern="1200" baseline="0" dirty="0" smtClean="0">
                          <a:solidFill>
                            <a:schemeClr val="dk1"/>
                          </a:solidFill>
                          <a:latin typeface="Andalus" pitchFamily="18" charset="-78"/>
                          <a:ea typeface="+mn-ea"/>
                          <a:cs typeface="Andalus" pitchFamily="18" charset="-78"/>
                        </a:rPr>
                        <a:t> &gt; B</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20.0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22.0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24.0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26.0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28.0</a:t>
                      </a:r>
                      <a:endParaRPr lang="en-US" sz="1600" b="1" dirty="0">
                        <a:latin typeface="Andalus" pitchFamily="18" charset="-78"/>
                        <a:cs typeface="Andalus" pitchFamily="18" charset="-78"/>
                      </a:endParaRPr>
                    </a:p>
                  </a:txBody>
                  <a:tcPr anchor="ctr"/>
                </a:tc>
                <a:tc>
                  <a:txBody>
                    <a:bodyPr/>
                    <a:lstStyle/>
                    <a:p>
                      <a:pPr algn="ctr"/>
                      <a:r>
                        <a:rPr lang="en-US" sz="1600" b="1" kern="1200" baseline="0" dirty="0" smtClean="0">
                          <a:solidFill>
                            <a:schemeClr val="dk1"/>
                          </a:solidFill>
                          <a:latin typeface="Andalus" pitchFamily="18" charset="-78"/>
                          <a:ea typeface="+mn-ea"/>
                          <a:cs typeface="Andalus" pitchFamily="18" charset="-78"/>
                        </a:rPr>
                        <a:t>30.0</a:t>
                      </a:r>
                      <a:endParaRPr lang="en-US" sz="1600" b="1" dirty="0">
                        <a:latin typeface="Andalus" pitchFamily="18" charset="-78"/>
                        <a:cs typeface="Andalus" pitchFamily="18" charset="-78"/>
                      </a:endParaRPr>
                    </a:p>
                  </a:txBody>
                  <a:tcPr anchor="ctr"/>
                </a:tc>
              </a:tr>
            </a:tbl>
          </a:graphicData>
        </a:graphic>
      </p:graphicFrame>
      <p:sp>
        <p:nvSpPr>
          <p:cNvPr id="4" name="Title 3"/>
          <p:cNvSpPr>
            <a:spLocks noGrp="1"/>
          </p:cNvSpPr>
          <p:nvPr>
            <p:ph type="title"/>
          </p:nvPr>
        </p:nvSpPr>
        <p:spPr>
          <a:xfrm>
            <a:off x="457200" y="76200"/>
            <a:ext cx="8229600" cy="868363"/>
          </a:xfrm>
        </p:spPr>
        <p:txBody>
          <a:bodyPr/>
          <a:lstStyle/>
          <a:p>
            <a:pPr>
              <a:defRPr/>
            </a:pPr>
            <a:r>
              <a:rPr lang="en-US" sz="1800" i="0" dirty="0" smtClean="0"/>
              <a:t>STRATEGI DAN ARAH KEBIJAKAN PEMBANGUNAN</a:t>
            </a:r>
            <a:br>
              <a:rPr lang="en-US" sz="1800" i="0" dirty="0" smtClean="0"/>
            </a:br>
            <a:r>
              <a:rPr lang="en-US" sz="1800" i="0" dirty="0" smtClean="0"/>
              <a:t>PENDIDIKAN NASIONAL TAHUN 2010-2014</a:t>
            </a:r>
            <a:endParaRPr lang="en-US" sz="18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AutoShape 5"/>
          <p:cNvSpPr>
            <a:spLocks noChangeArrowheads="1"/>
          </p:cNvSpPr>
          <p:nvPr/>
        </p:nvSpPr>
        <p:spPr bwMode="auto">
          <a:xfrm>
            <a:off x="1676400" y="381000"/>
            <a:ext cx="6019800" cy="838200"/>
          </a:xfrm>
          <a:prstGeom prst="flowChartAlternateProcess">
            <a:avLst/>
          </a:prstGeom>
          <a:noFill/>
          <a:ln w="9525">
            <a:noFill/>
            <a:miter lim="800000"/>
            <a:headEnd/>
            <a:tailEnd/>
          </a:ln>
          <a:effectLst>
            <a:outerShdw dist="35921" dir="2700000" algn="ctr" rotWithShape="0">
              <a:srgbClr val="808080"/>
            </a:outerShdw>
          </a:effectLst>
        </p:spPr>
        <p:txBody>
          <a:bodyPr wrap="none" anchor="ctr"/>
          <a:lstStyle/>
          <a:p>
            <a:pPr algn="ctr">
              <a:defRPr/>
            </a:pPr>
            <a:r>
              <a:rPr lang="en-US" sz="4800" dirty="0">
                <a:latin typeface="Arial Rounded MT Bold" pitchFamily="34" charset="0"/>
                <a:cs typeface="Arial" charset="0"/>
              </a:rPr>
              <a:t>VISI BAN-S/M</a:t>
            </a:r>
          </a:p>
        </p:txBody>
      </p:sp>
      <p:sp>
        <p:nvSpPr>
          <p:cNvPr id="156678" name="Text Box 6"/>
          <p:cNvSpPr txBox="1">
            <a:spLocks noChangeArrowheads="1"/>
          </p:cNvSpPr>
          <p:nvPr/>
        </p:nvSpPr>
        <p:spPr bwMode="auto">
          <a:xfrm>
            <a:off x="228600" y="2438400"/>
            <a:ext cx="8686800" cy="193833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en-US" sz="4000" b="1" dirty="0">
                <a:latin typeface="Arial Rounded MT Bold" pitchFamily="34" charset="0"/>
                <a:cs typeface="Arial" charset="0"/>
              </a:rPr>
              <a:t>“</a:t>
            </a:r>
            <a:r>
              <a:rPr lang="id-ID" sz="4000" b="1" dirty="0">
                <a:latin typeface="Arial Rounded MT Bold" pitchFamily="34" charset="0"/>
                <a:cs typeface="Arial" charset="0"/>
              </a:rPr>
              <a:t>Terwujudnya lembaga akreditasi sekolah/madrasah yang profesional</a:t>
            </a:r>
            <a:r>
              <a:rPr lang="en-US" sz="4000" b="1" dirty="0">
                <a:latin typeface="Arial Rounded MT Bold" pitchFamily="34" charset="0"/>
                <a:cs typeface="Arial" charset="0"/>
              </a:rPr>
              <a:t> </a:t>
            </a:r>
            <a:r>
              <a:rPr lang="id-ID" sz="4000" b="1" dirty="0">
                <a:latin typeface="Arial Rounded MT Bold" pitchFamily="34" charset="0"/>
                <a:cs typeface="Arial" charset="0"/>
              </a:rPr>
              <a:t>dan terpercaya</a:t>
            </a:r>
            <a:r>
              <a:rPr lang="en-US" sz="4000" b="1" dirty="0">
                <a:latin typeface="Arial Rounded MT Bold" pitchFamily="34" charset="0"/>
                <a:cs typeface="Arial" charset="0"/>
              </a:rPr>
              <a:t>”</a:t>
            </a:r>
            <a:endParaRPr lang="en-US" sz="4000" b="1" dirty="0">
              <a:effectLst>
                <a:outerShdw blurRad="38100" dist="38100" dir="2700000" algn="tl">
                  <a:srgbClr val="000000"/>
                </a:outerShdw>
              </a:effectLst>
              <a:latin typeface="Arial Rounded MT Bold"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blinds(horizontal)">
                                      <p:cBhvr>
                                        <p:cTn id="7" dur="500"/>
                                        <p:tgtEl>
                                          <p:spTgt spid="15667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6678"/>
                                        </p:tgtEl>
                                        <p:attrNameLst>
                                          <p:attrName>style.visibility</p:attrName>
                                        </p:attrNameLst>
                                      </p:cBhvr>
                                      <p:to>
                                        <p:strVal val="visible"/>
                                      </p:to>
                                    </p:set>
                                    <p:anim calcmode="lin" valueType="num">
                                      <p:cBhvr additive="base">
                                        <p:cTn id="10" dur="500" fill="hold"/>
                                        <p:tgtEl>
                                          <p:spTgt spid="156678"/>
                                        </p:tgtEl>
                                        <p:attrNameLst>
                                          <p:attrName>ppt_x</p:attrName>
                                        </p:attrNameLst>
                                      </p:cBhvr>
                                      <p:tavLst>
                                        <p:tav tm="0">
                                          <p:val>
                                            <p:strVal val="#ppt_x"/>
                                          </p:val>
                                        </p:tav>
                                        <p:tav tm="100000">
                                          <p:val>
                                            <p:strVal val="#ppt_x"/>
                                          </p:val>
                                        </p:tav>
                                      </p:tavLst>
                                    </p:anim>
                                    <p:anim calcmode="lin" valueType="num">
                                      <p:cBhvr additive="base">
                                        <p:cTn id="11"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AutoShape 2"/>
          <p:cNvSpPr>
            <a:spLocks noChangeArrowheads="1"/>
          </p:cNvSpPr>
          <p:nvPr/>
        </p:nvSpPr>
        <p:spPr bwMode="gray">
          <a:xfrm>
            <a:off x="395288" y="1196975"/>
            <a:ext cx="8366125" cy="5257800"/>
          </a:xfrm>
          <a:prstGeom prst="roundRect">
            <a:avLst>
              <a:gd name="adj" fmla="val 2259"/>
            </a:avLst>
          </a:prstGeom>
          <a:gradFill rotWithShape="1">
            <a:gsLst>
              <a:gs pos="0">
                <a:srgbClr val="CEF1F2"/>
              </a:gs>
              <a:gs pos="100000">
                <a:srgbClr val="FFFFFF"/>
              </a:gs>
            </a:gsLst>
            <a:lin ang="5400000" scaled="1"/>
          </a:gradFill>
          <a:ln w="28575">
            <a:noFill/>
            <a:round/>
            <a:headEnd/>
            <a:tailEnd/>
          </a:ln>
        </p:spPr>
        <p:txBody>
          <a:bodyPr wrap="none" anchor="ctr"/>
          <a:lstStyle/>
          <a:p>
            <a:endParaRPr lang="id-ID"/>
          </a:p>
        </p:txBody>
      </p:sp>
      <p:sp>
        <p:nvSpPr>
          <p:cNvPr id="834564" name="Rectangle 4"/>
          <p:cNvSpPr>
            <a:spLocks noChangeArrowheads="1"/>
          </p:cNvSpPr>
          <p:nvPr/>
        </p:nvSpPr>
        <p:spPr bwMode="auto">
          <a:xfrm>
            <a:off x="2209800" y="260350"/>
            <a:ext cx="5029200" cy="531813"/>
          </a:xfrm>
          <a:prstGeom prst="rect">
            <a:avLst/>
          </a:prstGeom>
          <a:noFill/>
          <a:ln w="9525">
            <a:noFill/>
            <a:miter lim="800000"/>
            <a:headEnd/>
            <a:tailEnd/>
          </a:ln>
        </p:spPr>
        <p:txBody>
          <a:bodyPr anchor="ctr"/>
          <a:lstStyle/>
          <a:p>
            <a:pPr algn="ctr">
              <a:defRPr/>
            </a:pPr>
            <a:r>
              <a:rPr lang="en-US" sz="4400" b="1" dirty="0">
                <a:solidFill>
                  <a:schemeClr val="tx2">
                    <a:lumMod val="75000"/>
                  </a:schemeClr>
                </a:solidFill>
                <a:effectLst>
                  <a:outerShdw blurRad="38100" dist="38100" dir="2700000" algn="tl">
                    <a:srgbClr val="C0C0C0"/>
                  </a:outerShdw>
                </a:effectLst>
                <a:latin typeface="Arial Rounded MT Bold" pitchFamily="34" charset="0"/>
              </a:rPr>
              <a:t>MISI BAN-S/M</a:t>
            </a:r>
            <a:endParaRPr lang="id-ID" sz="4400" b="1" dirty="0">
              <a:solidFill>
                <a:schemeClr val="tx2">
                  <a:lumMod val="75000"/>
                </a:schemeClr>
              </a:solidFill>
              <a:effectLst>
                <a:outerShdw blurRad="38100" dist="38100" dir="2700000" algn="tl">
                  <a:srgbClr val="C0C0C0"/>
                </a:outerShdw>
              </a:effectLst>
              <a:latin typeface="Arial Rounded MT Bold" pitchFamily="34" charset="0"/>
            </a:endParaRPr>
          </a:p>
        </p:txBody>
      </p:sp>
      <p:sp>
        <p:nvSpPr>
          <p:cNvPr id="6148" name="Content Placeholder 2"/>
          <p:cNvSpPr>
            <a:spLocks/>
          </p:cNvSpPr>
          <p:nvPr/>
        </p:nvSpPr>
        <p:spPr bwMode="auto">
          <a:xfrm>
            <a:off x="304800" y="1143000"/>
            <a:ext cx="8589963" cy="5334000"/>
          </a:xfrm>
          <a:prstGeom prst="rect">
            <a:avLst/>
          </a:prstGeom>
          <a:solidFill>
            <a:schemeClr val="accent6">
              <a:lumMod val="20000"/>
              <a:lumOff val="80000"/>
            </a:schemeClr>
          </a:solidFill>
          <a:ln w="9525">
            <a:solidFill>
              <a:schemeClr val="accent1">
                <a:lumMod val="60000"/>
                <a:lumOff val="40000"/>
              </a:schemeClr>
            </a:solidFill>
            <a:miter lim="800000"/>
            <a:headEnd/>
            <a:tailEnd/>
          </a:ln>
        </p:spPr>
        <p:txBody>
          <a:bodyPr/>
          <a:lstStyle/>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sistem penyelenggaraan akreditasi yang efektif dan efisien sebagai bagian dari penjaminan mutu pendidikan nasional</a:t>
            </a:r>
          </a:p>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perangkat akreditasi dan mekanisme yang tepat dan bermutu.</a:t>
            </a:r>
          </a:p>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integritas dan kompetensi pengelola dan pelaksana akreditasi. </a:t>
            </a:r>
          </a:p>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jejaring akreditasi dengan berbagai pemangku kepentingan. </a:t>
            </a:r>
          </a:p>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sistem informasi akreditasi sebagai bagian dari akuntabilitas publik dan mendukung pengambilan keputusan.</a:t>
            </a:r>
          </a:p>
          <a:p>
            <a:pPr marL="514350" indent="-514350" eaLnBrk="0" hangingPunct="0">
              <a:lnSpc>
                <a:spcPct val="115000"/>
              </a:lnSpc>
              <a:spcAft>
                <a:spcPct val="10000"/>
              </a:spcAft>
              <a:buFont typeface="Calibri" pitchFamily="34" charset="0"/>
              <a:buAutoNum type="arabicPeriod"/>
              <a:defRPr/>
            </a:pPr>
            <a:r>
              <a:rPr lang="id-ID" sz="2000" b="1" dirty="0">
                <a:solidFill>
                  <a:srgbClr val="0000CC"/>
                </a:solidFill>
                <a:latin typeface="Verdana" pitchFamily="34" charset="0"/>
                <a:cs typeface="Arial" charset="0"/>
              </a:rPr>
              <a:t>Mengembangkan jejaring dan kemitraan dengan institusi akreditasi negara lain.</a:t>
            </a:r>
          </a:p>
          <a:p>
            <a:pPr marL="514350" indent="-514350" eaLnBrk="0" hangingPunct="0">
              <a:lnSpc>
                <a:spcPct val="115000"/>
              </a:lnSpc>
              <a:spcAft>
                <a:spcPct val="10000"/>
              </a:spcAft>
              <a:buClr>
                <a:schemeClr val="hlink"/>
              </a:buClr>
              <a:buFont typeface="Wingdings" pitchFamily="2" charset="2"/>
              <a:buChar char="v"/>
              <a:defRPr/>
            </a:pPr>
            <a:endParaRPr lang="id-ID" sz="2000" b="1" dirty="0">
              <a:solidFill>
                <a:srgbClr val="0000CC"/>
              </a:solidFill>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34564"/>
                                        </p:tgtEl>
                                        <p:attrNameLst>
                                          <p:attrName>style.visibility</p:attrName>
                                        </p:attrNameLst>
                                      </p:cBhvr>
                                      <p:to>
                                        <p:strVal val="visible"/>
                                      </p:to>
                                    </p:set>
                                    <p:animEffect transition="in" filter="diamond(in)">
                                      <p:cBhvr>
                                        <p:cTn id="7" dur="500"/>
                                        <p:tgtEl>
                                          <p:spTgt spid="83456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7570"/>
                                        </p:tgtEl>
                                        <p:attrNameLst>
                                          <p:attrName>style.visibility</p:attrName>
                                        </p:attrNameLst>
                                      </p:cBhvr>
                                      <p:to>
                                        <p:strVal val="visible"/>
                                      </p:to>
                                    </p:set>
                                    <p:animEffect transition="in" filter="wipe(up)">
                                      <p:cBhvr>
                                        <p:cTn id="11" dur="1000"/>
                                        <p:tgtEl>
                                          <p:spTgt spid="237570"/>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box(in)">
                                      <p:cBhvr>
                                        <p:cTn id="14"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nimBg="1"/>
      <p:bldP spid="834564" grpId="0"/>
      <p:bldP spid="61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10" name="Rectangle 6"/>
          <p:cNvSpPr>
            <a:spLocks noChangeArrowheads="1"/>
          </p:cNvSpPr>
          <p:nvPr/>
        </p:nvSpPr>
        <p:spPr bwMode="auto">
          <a:xfrm>
            <a:off x="942975" y="2057400"/>
            <a:ext cx="7362825" cy="4419600"/>
          </a:xfrm>
          <a:prstGeom prst="rect">
            <a:avLst/>
          </a:prstGeom>
          <a:noFill/>
          <a:ln w="9525">
            <a:noFill/>
            <a:miter lim="800000"/>
            <a:headEnd/>
            <a:tailEnd/>
          </a:ln>
          <a:effectLst/>
        </p:spPr>
        <p:txBody>
          <a:bodyPr/>
          <a:lstStyle/>
          <a:p>
            <a:pPr marL="465138" indent="-465138">
              <a:spcBef>
                <a:spcPct val="20000"/>
              </a:spcBef>
              <a:buSzPct val="100000"/>
              <a:buFont typeface="Wingdings" pitchFamily="2" charset="2"/>
              <a:buChar char="q"/>
              <a:defRPr/>
            </a:pPr>
            <a:r>
              <a:rPr lang="en-US" sz="2400" b="1" dirty="0" err="1">
                <a:effectLst>
                  <a:outerShdw blurRad="38100" dist="38100" dir="2700000" algn="tl">
                    <a:srgbClr val="4E5B6F"/>
                  </a:outerShdw>
                </a:effectLst>
                <a:latin typeface="Arial Rounded MT Bold" pitchFamily="34" charset="0"/>
                <a:cs typeface="Arial" charset="0"/>
              </a:rPr>
              <a:t>Akreditasi</a:t>
            </a:r>
            <a:r>
              <a:rPr lang="en-US" sz="2400" b="1" dirty="0">
                <a:effectLst>
                  <a:outerShdw blurRad="38100" dist="38100" dir="2700000" algn="tl">
                    <a:srgbClr val="4E5B6F"/>
                  </a:outerShdw>
                </a:effectLst>
                <a:latin typeface="Arial Rounded MT Bold" pitchFamily="34" charset="0"/>
                <a:cs typeface="Arial" charset="0"/>
              </a:rPr>
              <a:t> d</a:t>
            </a:r>
            <a:r>
              <a:rPr lang="id-ID" sz="2400" b="1" dirty="0">
                <a:effectLst>
                  <a:outerShdw blurRad="38100" dist="38100" dir="2700000" algn="tl">
                    <a:srgbClr val="4E5B6F"/>
                  </a:outerShdw>
                </a:effectLst>
                <a:latin typeface="Arial Rounded MT Bold" pitchFamily="34" charset="0"/>
                <a:cs typeface="Arial" charset="0"/>
              </a:rPr>
              <a:t>ilakukan untuk menentukan kelayakan program dan/atau satuan pendidikan pada jalur pendidikan formal dan non-formal pada setiap jenjang dan jenis pendidikan</a:t>
            </a:r>
            <a:r>
              <a:rPr lang="en-US" sz="2400" b="1" dirty="0">
                <a:effectLst>
                  <a:outerShdw blurRad="38100" dist="38100" dir="2700000" algn="tl">
                    <a:srgbClr val="4E5B6F"/>
                  </a:outerShdw>
                </a:effectLst>
                <a:latin typeface="Arial Rounded MT Bold" pitchFamily="34" charset="0"/>
                <a:cs typeface="Arial" charset="0"/>
              </a:rPr>
              <a:t>. [</a:t>
            </a:r>
            <a:r>
              <a:rPr lang="id-ID" sz="2400" b="1" dirty="0">
                <a:effectLst>
                  <a:outerShdw blurRad="38100" dist="38100" dir="2700000" algn="tl">
                    <a:srgbClr val="4E5B6F"/>
                  </a:outerShdw>
                </a:effectLst>
                <a:latin typeface="Arial Rounded MT Bold" pitchFamily="34" charset="0"/>
                <a:cs typeface="Arial" charset="0"/>
              </a:rPr>
              <a:t>Pasal 60 ayat </a:t>
            </a:r>
            <a:r>
              <a:rPr lang="en-US" sz="2400" b="1" dirty="0">
                <a:effectLst>
                  <a:outerShdw blurRad="38100" dist="38100" dir="2700000" algn="tl">
                    <a:srgbClr val="4E5B6F"/>
                  </a:outerShdw>
                </a:effectLst>
                <a:latin typeface="Arial Rounded MT Bold" pitchFamily="34" charset="0"/>
                <a:cs typeface="Arial" charset="0"/>
              </a:rPr>
              <a:t>(</a:t>
            </a:r>
            <a:r>
              <a:rPr lang="id-ID" sz="2400" b="1" dirty="0">
                <a:effectLst>
                  <a:outerShdw blurRad="38100" dist="38100" dir="2700000" algn="tl">
                    <a:srgbClr val="4E5B6F"/>
                  </a:outerShdw>
                </a:effectLst>
                <a:latin typeface="Arial Rounded MT Bold" pitchFamily="34" charset="0"/>
                <a:cs typeface="Arial" charset="0"/>
              </a:rPr>
              <a:t>1</a:t>
            </a:r>
            <a:r>
              <a:rPr lang="en-US" sz="2400" b="1" dirty="0">
                <a:effectLst>
                  <a:outerShdw blurRad="38100" dist="38100" dir="2700000" algn="tl">
                    <a:srgbClr val="4E5B6F"/>
                  </a:outerShdw>
                </a:effectLst>
                <a:latin typeface="Arial Rounded MT Bold" pitchFamily="34" charset="0"/>
                <a:cs typeface="Arial" charset="0"/>
              </a:rPr>
              <a:t>)</a:t>
            </a:r>
            <a:r>
              <a:rPr lang="id-ID" sz="2400" b="1" dirty="0">
                <a:effectLst>
                  <a:outerShdw blurRad="38100" dist="38100" dir="2700000" algn="tl">
                    <a:srgbClr val="4E5B6F"/>
                  </a:outerShdw>
                </a:effectLst>
                <a:latin typeface="Arial Rounded MT Bold" pitchFamily="34" charset="0"/>
                <a:cs typeface="Arial" charset="0"/>
              </a:rPr>
              <a:t>]</a:t>
            </a:r>
            <a:endParaRPr lang="en-US" sz="2400" b="1" dirty="0">
              <a:effectLst>
                <a:outerShdw blurRad="38100" dist="38100" dir="2700000" algn="tl">
                  <a:srgbClr val="4E5B6F"/>
                </a:outerShdw>
              </a:effectLst>
              <a:latin typeface="Arial Rounded MT Bold" pitchFamily="34" charset="0"/>
              <a:cs typeface="Arial" charset="0"/>
            </a:endParaRPr>
          </a:p>
          <a:p>
            <a:pPr marL="465138" indent="-465138">
              <a:spcBef>
                <a:spcPct val="20000"/>
              </a:spcBef>
              <a:buSzPct val="100000"/>
              <a:buFont typeface="Wingdings" pitchFamily="2" charset="2"/>
              <a:buChar char="q"/>
              <a:defRPr/>
            </a:pPr>
            <a:endParaRPr lang="en-US" sz="2400" b="1" dirty="0">
              <a:effectLst>
                <a:outerShdw blurRad="38100" dist="38100" dir="2700000" algn="tl">
                  <a:srgbClr val="4E5B6F"/>
                </a:outerShdw>
              </a:effectLst>
              <a:latin typeface="Arial Rounded MT Bold" pitchFamily="34" charset="0"/>
              <a:cs typeface="Arial" charset="0"/>
            </a:endParaRPr>
          </a:p>
          <a:p>
            <a:pPr marL="465138" indent="-465138">
              <a:spcBef>
                <a:spcPct val="20000"/>
              </a:spcBef>
              <a:buSzPct val="100000"/>
              <a:buFont typeface="Wingdings" pitchFamily="2" charset="2"/>
              <a:buChar char="q"/>
              <a:defRPr/>
            </a:pPr>
            <a:r>
              <a:rPr lang="id-ID" sz="2400" b="1" dirty="0">
                <a:effectLst>
                  <a:outerShdw blurRad="38100" dist="38100" dir="2700000" algn="tl">
                    <a:srgbClr val="4E5B6F"/>
                  </a:outerShdw>
                </a:effectLst>
                <a:latin typeface="Arial Rounded MT Bold" pitchFamily="34" charset="0"/>
                <a:cs typeface="Arial" charset="0"/>
              </a:rPr>
              <a:t>Akreditasi terhadap program dan</a:t>
            </a:r>
            <a:r>
              <a:rPr lang="en-US" sz="2400" b="1" dirty="0">
                <a:effectLst>
                  <a:outerShdw blurRad="38100" dist="38100" dir="2700000" algn="tl">
                    <a:srgbClr val="4E5B6F"/>
                  </a:outerShdw>
                </a:effectLst>
                <a:latin typeface="Arial Rounded MT Bold" pitchFamily="34" charset="0"/>
                <a:cs typeface="Arial" charset="0"/>
              </a:rPr>
              <a:t> </a:t>
            </a:r>
            <a:r>
              <a:rPr lang="id-ID" sz="2400" b="1" dirty="0">
                <a:effectLst>
                  <a:outerShdw blurRad="38100" dist="38100" dir="2700000" algn="tl">
                    <a:srgbClr val="4E5B6F"/>
                  </a:outerShdw>
                </a:effectLst>
                <a:latin typeface="Arial Rounded MT Bold" pitchFamily="34" charset="0"/>
                <a:cs typeface="Arial" charset="0"/>
              </a:rPr>
              <a:t>satuan pendidikan dilakukan oleh pemerintah dan/atau lembaga mandiri yang berwenang sebagai bentuk akuntabilitas publik. </a:t>
            </a:r>
          </a:p>
          <a:p>
            <a:pPr marL="465138" indent="-465138">
              <a:spcBef>
                <a:spcPct val="20000"/>
              </a:spcBef>
              <a:buSzPct val="100000"/>
              <a:defRPr/>
            </a:pPr>
            <a:r>
              <a:rPr lang="id-ID" sz="2400" b="1" dirty="0">
                <a:effectLst>
                  <a:outerShdw blurRad="38100" dist="38100" dir="2700000" algn="tl">
                    <a:srgbClr val="4E5B6F"/>
                  </a:outerShdw>
                </a:effectLst>
                <a:latin typeface="Arial Rounded MT Bold" pitchFamily="34" charset="0"/>
                <a:cs typeface="Arial" charset="0"/>
              </a:rPr>
              <a:t>	[Pasal 60 ayat </a:t>
            </a:r>
            <a:r>
              <a:rPr lang="en-US" sz="2400" b="1" dirty="0">
                <a:effectLst>
                  <a:outerShdw blurRad="38100" dist="38100" dir="2700000" algn="tl">
                    <a:srgbClr val="4E5B6F"/>
                  </a:outerShdw>
                </a:effectLst>
                <a:latin typeface="Arial Rounded MT Bold" pitchFamily="34" charset="0"/>
                <a:cs typeface="Arial" charset="0"/>
              </a:rPr>
              <a:t>(</a:t>
            </a:r>
            <a:r>
              <a:rPr lang="id-ID" sz="2400" b="1" dirty="0">
                <a:effectLst>
                  <a:outerShdw blurRad="38100" dist="38100" dir="2700000" algn="tl">
                    <a:srgbClr val="4E5B6F"/>
                  </a:outerShdw>
                </a:effectLst>
                <a:latin typeface="Arial Rounded MT Bold" pitchFamily="34" charset="0"/>
                <a:cs typeface="Arial" charset="0"/>
              </a:rPr>
              <a:t>2</a:t>
            </a:r>
            <a:r>
              <a:rPr lang="en-US" sz="2400" b="1" dirty="0">
                <a:effectLst>
                  <a:outerShdw blurRad="38100" dist="38100" dir="2700000" algn="tl">
                    <a:srgbClr val="4E5B6F"/>
                  </a:outerShdw>
                </a:effectLst>
                <a:latin typeface="Arial Rounded MT Bold" pitchFamily="34" charset="0"/>
                <a:cs typeface="Arial" charset="0"/>
              </a:rPr>
              <a:t>)</a:t>
            </a:r>
            <a:r>
              <a:rPr lang="id-ID" sz="2400" b="1" dirty="0">
                <a:effectLst>
                  <a:outerShdw blurRad="38100" dist="38100" dir="2700000" algn="tl">
                    <a:srgbClr val="4E5B6F"/>
                  </a:outerShdw>
                </a:effectLst>
                <a:latin typeface="Arial Rounded MT Bold" pitchFamily="34" charset="0"/>
                <a:cs typeface="Arial" charset="0"/>
              </a:rPr>
              <a:t>]</a:t>
            </a:r>
          </a:p>
        </p:txBody>
      </p:sp>
      <p:sp>
        <p:nvSpPr>
          <p:cNvPr id="14340" name="Text Box 118"/>
          <p:cNvSpPr txBox="1">
            <a:spLocks noChangeArrowheads="1"/>
          </p:cNvSpPr>
          <p:nvPr/>
        </p:nvSpPr>
        <p:spPr bwMode="auto">
          <a:xfrm>
            <a:off x="1500188" y="1371600"/>
            <a:ext cx="6019800" cy="461963"/>
          </a:xfrm>
          <a:prstGeom prst="rect">
            <a:avLst/>
          </a:prstGeom>
          <a:noFill/>
          <a:ln w="12700" cap="sq">
            <a:solidFill>
              <a:srgbClr val="FFFFCC"/>
            </a:solidFill>
            <a:miter lim="800000"/>
            <a:headEnd type="none" w="sm" len="sm"/>
            <a:tailEnd type="none" w="sm" len="sm"/>
          </a:ln>
        </p:spPr>
        <p:txBody>
          <a:bodyPr>
            <a:spAutoFit/>
          </a:bodyPr>
          <a:lstStyle/>
          <a:p>
            <a:pPr>
              <a:spcBef>
                <a:spcPct val="50000"/>
              </a:spcBef>
            </a:pPr>
            <a:r>
              <a:rPr lang="en-US" sz="2400">
                <a:latin typeface="Arial Rounded MT Bold" pitchFamily="34" charset="0"/>
              </a:rPr>
              <a:t>UU N0. 20/2003 tentang SISDIKNAS</a:t>
            </a:r>
          </a:p>
        </p:txBody>
      </p:sp>
      <p:sp>
        <p:nvSpPr>
          <p:cNvPr id="6" name="Rectangle 5"/>
          <p:cNvSpPr>
            <a:spLocks noChangeArrowheads="1"/>
          </p:cNvSpPr>
          <p:nvPr/>
        </p:nvSpPr>
        <p:spPr bwMode="auto">
          <a:xfrm>
            <a:off x="1143000" y="381000"/>
            <a:ext cx="6324600" cy="838200"/>
          </a:xfrm>
          <a:prstGeom prst="rect">
            <a:avLst/>
          </a:prstGeom>
          <a:noFill/>
          <a:ln w="9525">
            <a:noFill/>
            <a:miter lim="800000"/>
            <a:headEnd/>
            <a:tailEnd/>
          </a:ln>
          <a:effectLst/>
        </p:spPr>
        <p:txBody>
          <a:bodyPr anchor="ctr"/>
          <a:lstStyle/>
          <a:p>
            <a:pPr algn="ctr">
              <a:defRPr/>
            </a:pPr>
            <a:r>
              <a:rPr lang="en-US" sz="4400" dirty="0">
                <a:solidFill>
                  <a:schemeClr val="tx2"/>
                </a:solidFill>
                <a:effectLst>
                  <a:outerShdw blurRad="38100" dist="38100" dir="2700000" algn="tl">
                    <a:srgbClr val="FFFFFF"/>
                  </a:outerShdw>
                </a:effectLst>
                <a:latin typeface="Arial Rounded MT Bold" pitchFamily="34" charset="0"/>
                <a:cs typeface="Arial" charset="0"/>
              </a:rPr>
              <a:t>  </a:t>
            </a:r>
            <a:r>
              <a:rPr lang="en-US" sz="4400" dirty="0" err="1">
                <a:effectLst>
                  <a:outerShdw blurRad="38100" dist="38100" dir="2700000" algn="tl">
                    <a:srgbClr val="4E5B6F"/>
                  </a:outerShdw>
                </a:effectLst>
                <a:latin typeface="Arial Rounded MT Bold" pitchFamily="34" charset="0"/>
                <a:cs typeface="Arial" charset="0"/>
              </a:rPr>
              <a:t>Pengertian</a:t>
            </a:r>
            <a:r>
              <a:rPr lang="en-US" sz="4400" dirty="0">
                <a:effectLst>
                  <a:outerShdw blurRad="38100" dist="38100" dir="2700000" algn="tl">
                    <a:srgbClr val="4E5B6F"/>
                  </a:outerShdw>
                </a:effectLst>
                <a:latin typeface="Arial Rounded MT Bold" pitchFamily="34" charset="0"/>
                <a:cs typeface="Arial" charset="0"/>
              </a:rPr>
              <a:t> </a:t>
            </a:r>
            <a:r>
              <a:rPr lang="id-ID" sz="4200" dirty="0">
                <a:effectLst>
                  <a:outerShdw blurRad="38100" dist="38100" dir="2700000" algn="tl">
                    <a:srgbClr val="4E5B6F"/>
                  </a:outerShdw>
                </a:effectLst>
                <a:latin typeface="Arial Rounded MT Bold" pitchFamily="34" charset="0"/>
                <a:cs typeface="Arial" charset="0"/>
              </a:rPr>
              <a:t>Akreditasi</a:t>
            </a:r>
            <a:r>
              <a:rPr lang="id-ID" sz="4200" dirty="0">
                <a:solidFill>
                  <a:schemeClr val="tx2"/>
                </a:solidFill>
                <a:effectLst>
                  <a:outerShdw blurRad="38100" dist="38100" dir="2700000" algn="tl">
                    <a:srgbClr val="FFFFFF"/>
                  </a:outerShdw>
                </a:effectLst>
                <a:latin typeface="Arial Rounded MT Bold" pitchFamily="34" charset="0"/>
                <a:cs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450"/>
                            </p:stCondLst>
                            <p:childTnLst>
                              <p:par>
                                <p:cTn id="11" presetID="10" presetClass="entr" presetSubtype="0" fill="hold" grpId="0" nodeType="after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fade">
                                      <p:cBhvr>
                                        <p:cTn id="13" dur="500"/>
                                        <p:tgtEl>
                                          <p:spTgt spid="14340"/>
                                        </p:tgtEl>
                                      </p:cBhvr>
                                    </p:animEffect>
                                  </p:childTnLst>
                                </p:cTn>
                              </p:par>
                            </p:childTnLst>
                          </p:cTn>
                        </p:par>
                        <p:par>
                          <p:cTn id="14" fill="hold">
                            <p:stCondLst>
                              <p:cond delay="1950"/>
                            </p:stCondLst>
                            <p:childTnLst>
                              <p:par>
                                <p:cTn id="15" presetID="53" presetClass="entr" presetSubtype="0" fill="hold" nodeType="afterEffect">
                                  <p:stCondLst>
                                    <p:cond delay="0"/>
                                  </p:stCondLst>
                                  <p:childTnLst>
                                    <p:set>
                                      <p:cBhvr>
                                        <p:cTn id="16" dur="1" fill="hold">
                                          <p:stCondLst>
                                            <p:cond delay="0"/>
                                          </p:stCondLst>
                                        </p:cTn>
                                        <p:tgtEl>
                                          <p:spTgt spid="815110">
                                            <p:txEl>
                                              <p:pRg st="0" end="0"/>
                                            </p:txEl>
                                          </p:spTgt>
                                        </p:tgtEl>
                                        <p:attrNameLst>
                                          <p:attrName>style.visibility</p:attrName>
                                        </p:attrNameLst>
                                      </p:cBhvr>
                                      <p:to>
                                        <p:strVal val="visible"/>
                                      </p:to>
                                    </p:set>
                                    <p:anim calcmode="lin" valueType="num">
                                      <p:cBhvr>
                                        <p:cTn id="17" dur="500" fill="hold"/>
                                        <p:tgtEl>
                                          <p:spTgt spid="81511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815110">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815110">
                                            <p:txEl>
                                              <p:pRg st="0" end="0"/>
                                            </p:txEl>
                                          </p:spTgt>
                                        </p:tgtEl>
                                      </p:cBhvr>
                                    </p:animEffect>
                                  </p:childTnLst>
                                </p:cTn>
                              </p:par>
                            </p:childTnLst>
                          </p:cTn>
                        </p:par>
                        <p:par>
                          <p:cTn id="20" fill="hold">
                            <p:stCondLst>
                              <p:cond delay="2450"/>
                            </p:stCondLst>
                            <p:childTnLst>
                              <p:par>
                                <p:cTn id="21" presetID="55" presetClass="entr" presetSubtype="0" fill="hold" nodeType="afterEffect">
                                  <p:stCondLst>
                                    <p:cond delay="0"/>
                                  </p:stCondLst>
                                  <p:childTnLst>
                                    <p:set>
                                      <p:cBhvr>
                                        <p:cTn id="22" dur="1" fill="hold">
                                          <p:stCondLst>
                                            <p:cond delay="0"/>
                                          </p:stCondLst>
                                        </p:cTn>
                                        <p:tgtEl>
                                          <p:spTgt spid="815110">
                                            <p:txEl>
                                              <p:pRg st="2" end="2"/>
                                            </p:txEl>
                                          </p:spTgt>
                                        </p:tgtEl>
                                        <p:attrNameLst>
                                          <p:attrName>style.visibility</p:attrName>
                                        </p:attrNameLst>
                                      </p:cBhvr>
                                      <p:to>
                                        <p:strVal val="visible"/>
                                      </p:to>
                                    </p:set>
                                    <p:anim calcmode="lin" valueType="num">
                                      <p:cBhvr>
                                        <p:cTn id="23" dur="500" fill="hold"/>
                                        <p:tgtEl>
                                          <p:spTgt spid="815110">
                                            <p:txEl>
                                              <p:pRg st="2" end="2"/>
                                            </p:txEl>
                                          </p:spTgt>
                                        </p:tgtEl>
                                        <p:attrNameLst>
                                          <p:attrName>ppt_w</p:attrName>
                                        </p:attrNameLst>
                                      </p:cBhvr>
                                      <p:tavLst>
                                        <p:tav tm="0">
                                          <p:val>
                                            <p:strVal val="#ppt_w*0.70"/>
                                          </p:val>
                                        </p:tav>
                                        <p:tav tm="100000">
                                          <p:val>
                                            <p:strVal val="#ppt_w"/>
                                          </p:val>
                                        </p:tav>
                                      </p:tavLst>
                                    </p:anim>
                                    <p:anim calcmode="lin" valueType="num">
                                      <p:cBhvr>
                                        <p:cTn id="24" dur="500" fill="hold"/>
                                        <p:tgtEl>
                                          <p:spTgt spid="815110">
                                            <p:txEl>
                                              <p:pRg st="2" end="2"/>
                                            </p:txEl>
                                          </p:spTgt>
                                        </p:tgtEl>
                                        <p:attrNameLst>
                                          <p:attrName>ppt_h</p:attrName>
                                        </p:attrNameLst>
                                      </p:cBhvr>
                                      <p:tavLst>
                                        <p:tav tm="0">
                                          <p:val>
                                            <p:strVal val="#ppt_h"/>
                                          </p:val>
                                        </p:tav>
                                        <p:tav tm="100000">
                                          <p:val>
                                            <p:strVal val="#ppt_h"/>
                                          </p:val>
                                        </p:tav>
                                      </p:tavLst>
                                    </p:anim>
                                    <p:animEffect transition="in" filter="fade">
                                      <p:cBhvr>
                                        <p:cTn id="25" dur="500"/>
                                        <p:tgtEl>
                                          <p:spTgt spid="815110">
                                            <p:txEl>
                                              <p:pRg st="2" end="2"/>
                                            </p:txEl>
                                          </p:spTgt>
                                        </p:tgtEl>
                                      </p:cBhvr>
                                    </p:animEffect>
                                  </p:childTnLst>
                                </p:cTn>
                              </p:par>
                            </p:childTnLst>
                          </p:cTn>
                        </p:par>
                        <p:par>
                          <p:cTn id="26" fill="hold">
                            <p:stCondLst>
                              <p:cond delay="2950"/>
                            </p:stCondLst>
                            <p:childTnLst>
                              <p:par>
                                <p:cTn id="27" presetID="55" presetClass="entr" presetSubtype="0" fill="hold" nodeType="afterEffect">
                                  <p:stCondLst>
                                    <p:cond delay="0"/>
                                  </p:stCondLst>
                                  <p:childTnLst>
                                    <p:set>
                                      <p:cBhvr>
                                        <p:cTn id="28" dur="1" fill="hold">
                                          <p:stCondLst>
                                            <p:cond delay="0"/>
                                          </p:stCondLst>
                                        </p:cTn>
                                        <p:tgtEl>
                                          <p:spTgt spid="815110">
                                            <p:txEl>
                                              <p:pRg st="3" end="3"/>
                                            </p:txEl>
                                          </p:spTgt>
                                        </p:tgtEl>
                                        <p:attrNameLst>
                                          <p:attrName>style.visibility</p:attrName>
                                        </p:attrNameLst>
                                      </p:cBhvr>
                                      <p:to>
                                        <p:strVal val="visible"/>
                                      </p:to>
                                    </p:set>
                                    <p:anim calcmode="lin" valueType="num">
                                      <p:cBhvr>
                                        <p:cTn id="29" dur="500" fill="hold"/>
                                        <p:tgtEl>
                                          <p:spTgt spid="815110">
                                            <p:txEl>
                                              <p:pRg st="3" end="3"/>
                                            </p:txEl>
                                          </p:spTgt>
                                        </p:tgtEl>
                                        <p:attrNameLst>
                                          <p:attrName>ppt_w</p:attrName>
                                        </p:attrNameLst>
                                      </p:cBhvr>
                                      <p:tavLst>
                                        <p:tav tm="0">
                                          <p:val>
                                            <p:strVal val="#ppt_w*0.70"/>
                                          </p:val>
                                        </p:tav>
                                        <p:tav tm="100000">
                                          <p:val>
                                            <p:strVal val="#ppt_w"/>
                                          </p:val>
                                        </p:tav>
                                      </p:tavLst>
                                    </p:anim>
                                    <p:anim calcmode="lin" valueType="num">
                                      <p:cBhvr>
                                        <p:cTn id="30" dur="500" fill="hold"/>
                                        <p:tgtEl>
                                          <p:spTgt spid="815110">
                                            <p:txEl>
                                              <p:pRg st="3" end="3"/>
                                            </p:txEl>
                                          </p:spTgt>
                                        </p:tgtEl>
                                        <p:attrNameLst>
                                          <p:attrName>ppt_h</p:attrName>
                                        </p:attrNameLst>
                                      </p:cBhvr>
                                      <p:tavLst>
                                        <p:tav tm="0">
                                          <p:val>
                                            <p:strVal val="#ppt_h"/>
                                          </p:val>
                                        </p:tav>
                                        <p:tav tm="100000">
                                          <p:val>
                                            <p:strVal val="#ppt_h"/>
                                          </p:val>
                                        </p:tav>
                                      </p:tavLst>
                                    </p:anim>
                                    <p:animEffect transition="in" filter="fade">
                                      <p:cBhvr>
                                        <p:cTn id="31" dur="500"/>
                                        <p:tgtEl>
                                          <p:spTgt spid="8151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Rectangle 4"/>
          <p:cNvSpPr>
            <a:spLocks noGrp="1" noChangeArrowheads="1"/>
          </p:cNvSpPr>
          <p:nvPr>
            <p:ph type="title"/>
          </p:nvPr>
        </p:nvSpPr>
        <p:spPr>
          <a:xfrm>
            <a:off x="914400" y="304800"/>
            <a:ext cx="7162800" cy="914400"/>
          </a:xfrm>
        </p:spPr>
        <p:txBody>
          <a:bodyPr/>
          <a:lstStyle/>
          <a:p>
            <a:pPr eaLnBrk="1" hangingPunct="1">
              <a:defRPr/>
            </a:pPr>
            <a:r>
              <a:rPr lang="id-ID" sz="3600" i="0" dirty="0" smtClean="0">
                <a:solidFill>
                  <a:srgbClr val="99CC00"/>
                </a:solidFill>
                <a:latin typeface="Arial Rounded MT Bold" pitchFamily="34" charset="0"/>
              </a:rPr>
              <a:t>Akreditasi Sekolah/Madrasah </a:t>
            </a:r>
            <a:r>
              <a:rPr lang="en-US" sz="3600" i="0" dirty="0" smtClean="0">
                <a:solidFill>
                  <a:srgbClr val="99CC00"/>
                </a:solidFill>
                <a:latin typeface="Arial Rounded MT Bold" pitchFamily="34" charset="0"/>
              </a:rPr>
              <a:t/>
            </a:r>
            <a:br>
              <a:rPr lang="en-US" sz="3600" i="0" dirty="0" smtClean="0">
                <a:solidFill>
                  <a:srgbClr val="99CC00"/>
                </a:solidFill>
                <a:latin typeface="Arial Rounded MT Bold" pitchFamily="34" charset="0"/>
              </a:rPr>
            </a:br>
            <a:r>
              <a:rPr lang="en-US" sz="3600" i="0" dirty="0" err="1" smtClean="0">
                <a:solidFill>
                  <a:srgbClr val="99CC00"/>
                </a:solidFill>
                <a:latin typeface="Arial Rounded MT Bold" pitchFamily="34" charset="0"/>
              </a:rPr>
              <a:t>berdasarkan</a:t>
            </a:r>
            <a:r>
              <a:rPr lang="en-US" sz="3600" i="0" dirty="0" smtClean="0">
                <a:solidFill>
                  <a:srgbClr val="99CC00"/>
                </a:solidFill>
                <a:latin typeface="Arial Rounded MT Bold" pitchFamily="34" charset="0"/>
              </a:rPr>
              <a:t> PP No. 19/2005</a:t>
            </a:r>
            <a:endParaRPr lang="id-ID" sz="3600" i="0" dirty="0" smtClean="0">
              <a:solidFill>
                <a:srgbClr val="99CC00"/>
              </a:solidFill>
              <a:latin typeface="Arial Rounded MT Bold" pitchFamily="34" charset="0"/>
            </a:endParaRPr>
          </a:p>
        </p:txBody>
      </p:sp>
      <p:sp>
        <p:nvSpPr>
          <p:cNvPr id="15364" name="Text Box 7"/>
          <p:cNvSpPr txBox="1">
            <a:spLocks noChangeArrowheads="1"/>
          </p:cNvSpPr>
          <p:nvPr/>
        </p:nvSpPr>
        <p:spPr bwMode="auto">
          <a:xfrm>
            <a:off x="533400" y="1676400"/>
            <a:ext cx="8334375" cy="5078413"/>
          </a:xfrm>
          <a:prstGeom prst="rect">
            <a:avLst/>
          </a:prstGeom>
          <a:noFill/>
          <a:ln w="12700" cap="sq">
            <a:noFill/>
            <a:miter lim="800000"/>
            <a:headEnd type="none" w="sm" len="sm"/>
            <a:tailEnd type="none" w="sm" len="sm"/>
          </a:ln>
        </p:spPr>
        <p:txBody>
          <a:bodyPr>
            <a:spAutoFit/>
          </a:bodyPr>
          <a:lstStyle/>
          <a:p>
            <a:pPr>
              <a:spcBef>
                <a:spcPct val="50000"/>
              </a:spcBef>
            </a:pPr>
            <a:r>
              <a:rPr lang="en-US" sz="2400">
                <a:latin typeface="Arial Rounded MT Bold" pitchFamily="34" charset="0"/>
              </a:rPr>
              <a:t>Akreditasi adalah kegiatan penilaian kelayakan program dan/atau satuan pendidikan berdasarkan kriteria yang telah ditetapkan [Pasal 1 ayat 21]</a:t>
            </a:r>
          </a:p>
          <a:p>
            <a:pPr>
              <a:spcBef>
                <a:spcPct val="50000"/>
              </a:spcBef>
            </a:pPr>
            <a:r>
              <a:rPr lang="en-US" sz="2400">
                <a:latin typeface="Arial Rounded MT Bold" pitchFamily="34" charset="0"/>
              </a:rPr>
              <a:t>Pemerintah melakukan akreditasi pd setiap jenjang dan satuan pendidikan untuk menentukan kelayakan program dan/atau satuan pendidikan. [Pasal 86 ay 1]</a:t>
            </a:r>
            <a:endParaRPr lang="id-ID" sz="2400">
              <a:latin typeface="Arial Rounded MT Bold" pitchFamily="34" charset="0"/>
            </a:endParaRPr>
          </a:p>
          <a:p>
            <a:pPr>
              <a:spcBef>
                <a:spcPct val="50000"/>
              </a:spcBef>
            </a:pPr>
            <a:r>
              <a:rPr lang="en-US" sz="2400">
                <a:latin typeface="Arial Rounded MT Bold" pitchFamily="34" charset="0"/>
              </a:rPr>
              <a:t>Akreditasi merupakan bentuk akuntabilitas publik dilakukan secara obyektif, adil, transparan, dan komprehensif dengan menggunakan instrumen dan kriteria yang mengacu kepada Standar Nasional Pendidikan [Pasal 86 ayat 3]</a:t>
            </a:r>
          </a:p>
          <a:p>
            <a:pPr>
              <a:spcBef>
                <a:spcPct val="50000"/>
              </a:spcBef>
            </a:pPr>
            <a:endParaRPr lang="en-US" sz="2400">
              <a:latin typeface="Arial Rounded MT Bold"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61188"/>
                                        </p:tgtEl>
                                        <p:attrNameLst>
                                          <p:attrName>style.visibility</p:attrName>
                                        </p:attrNameLst>
                                      </p:cBhvr>
                                      <p:to>
                                        <p:strVal val="visible"/>
                                      </p:to>
                                    </p:set>
                                  </p:childTnLst>
                                </p:cTn>
                              </p:par>
                            </p:childTnLst>
                          </p:cTn>
                        </p:par>
                        <p:par>
                          <p:cTn id="7" fill="hold">
                            <p:stCondLst>
                              <p:cond delay="0"/>
                            </p:stCondLst>
                            <p:childTnLst>
                              <p:par>
                                <p:cTn id="8" presetID="7" presetClass="entr" presetSubtype="4" fill="hold" grpId="0" nodeType="afterEffect">
                                  <p:stCondLst>
                                    <p:cond delay="0"/>
                                  </p:stCondLst>
                                  <p:childTnLst>
                                    <p:set>
                                      <p:cBhvr>
                                        <p:cTn id="9" dur="1" fill="hold">
                                          <p:stCondLst>
                                            <p:cond delay="0"/>
                                          </p:stCondLst>
                                        </p:cTn>
                                        <p:tgtEl>
                                          <p:spTgt spid="15364">
                                            <p:txEl>
                                              <p:pRg st="0" end="0"/>
                                            </p:txEl>
                                          </p:spTgt>
                                        </p:tgtEl>
                                        <p:attrNameLst>
                                          <p:attrName>style.visibility</p:attrName>
                                        </p:attrNameLst>
                                      </p:cBhvr>
                                      <p:to>
                                        <p:strVal val="visible"/>
                                      </p:to>
                                    </p:set>
                                    <p:anim calcmode="lin" valueType="num">
                                      <p:cBhvr additive="base">
                                        <p:cTn id="10"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15364">
                                            <p:txEl>
                                              <p:pRg st="1" end="1"/>
                                            </p:txEl>
                                          </p:spTgt>
                                        </p:tgtEl>
                                        <p:attrNameLst>
                                          <p:attrName>style.visibility</p:attrName>
                                        </p:attrNameLst>
                                      </p:cBhvr>
                                      <p:to>
                                        <p:strVal val="visible"/>
                                      </p:to>
                                    </p:set>
                                    <p:animEffect transition="in" filter="dissolve">
                                      <p:cBhvr>
                                        <p:cTn id="15" dur="500"/>
                                        <p:tgtEl>
                                          <p:spTgt spid="15364">
                                            <p:txEl>
                                              <p:pRg st="1" end="1"/>
                                            </p:txEl>
                                          </p:spTgt>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15364">
                                            <p:txEl>
                                              <p:pRg st="2" end="2"/>
                                            </p:txEl>
                                          </p:spTgt>
                                        </p:tgtEl>
                                        <p:attrNameLst>
                                          <p:attrName>style.visibility</p:attrName>
                                        </p:attrNameLst>
                                      </p:cBhvr>
                                      <p:to>
                                        <p:strVal val="visible"/>
                                      </p:to>
                                    </p:set>
                                    <p:animEffect transition="in" filter="dissolve">
                                      <p:cBhvr>
                                        <p:cTn id="19" dur="500"/>
                                        <p:tgtEl>
                                          <p:spTgt spid="15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p:bldP spid="1536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0" y="0"/>
            <a:ext cx="9144000" cy="1600200"/>
          </a:xfrm>
        </p:spPr>
        <p:txBody>
          <a:bodyPr/>
          <a:lstStyle/>
          <a:p>
            <a:pPr eaLnBrk="1" hangingPunct="1">
              <a:defRPr/>
            </a:pPr>
            <a:r>
              <a:rPr lang="id-ID" sz="3600" i="0" dirty="0" smtClean="0">
                <a:solidFill>
                  <a:schemeClr val="tx1"/>
                </a:solidFill>
                <a:latin typeface="Arial Rounded MT Bold" pitchFamily="34" charset="0"/>
              </a:rPr>
              <a:t>Akreditasi S/M </a:t>
            </a:r>
            <a:br>
              <a:rPr lang="id-ID" sz="3600" i="0" dirty="0" smtClean="0">
                <a:solidFill>
                  <a:schemeClr val="tx1"/>
                </a:solidFill>
                <a:latin typeface="Arial Rounded MT Bold" pitchFamily="34" charset="0"/>
              </a:rPr>
            </a:br>
            <a:r>
              <a:rPr lang="en-US" sz="3600" i="0" dirty="0" err="1" smtClean="0">
                <a:solidFill>
                  <a:schemeClr val="tx1"/>
                </a:solidFill>
                <a:latin typeface="Arial Rounded MT Bold" pitchFamily="34" charset="0"/>
              </a:rPr>
              <a:t>Berdasarkan</a:t>
            </a:r>
            <a:r>
              <a:rPr lang="en-US" sz="3600" i="0" dirty="0" smtClean="0">
                <a:solidFill>
                  <a:schemeClr val="tx1"/>
                </a:solidFill>
                <a:latin typeface="Arial Rounded MT Bold" pitchFamily="34" charset="0"/>
              </a:rPr>
              <a:t> </a:t>
            </a:r>
            <a:r>
              <a:rPr lang="en-US" sz="3600" i="0" dirty="0" err="1" smtClean="0">
                <a:solidFill>
                  <a:schemeClr val="tx1"/>
                </a:solidFill>
                <a:latin typeface="Arial Rounded MT Bold" pitchFamily="34" charset="0"/>
              </a:rPr>
              <a:t>Permendiknas</a:t>
            </a:r>
            <a:r>
              <a:rPr lang="en-US" sz="3600" i="0" dirty="0" smtClean="0">
                <a:solidFill>
                  <a:schemeClr val="tx1"/>
                </a:solidFill>
                <a:latin typeface="Arial Rounded MT Bold" pitchFamily="34" charset="0"/>
              </a:rPr>
              <a:t> 29/2005</a:t>
            </a:r>
          </a:p>
        </p:txBody>
      </p:sp>
      <p:sp>
        <p:nvSpPr>
          <p:cNvPr id="16387" name="Rectangle 3"/>
          <p:cNvSpPr>
            <a:spLocks noGrp="1" noChangeArrowheads="1"/>
          </p:cNvSpPr>
          <p:nvPr>
            <p:ph idx="1"/>
          </p:nvPr>
        </p:nvSpPr>
        <p:spPr>
          <a:xfrm>
            <a:off x="457200" y="1676400"/>
            <a:ext cx="8305800" cy="4572000"/>
          </a:xfrm>
        </p:spPr>
        <p:txBody>
          <a:bodyPr/>
          <a:lstStyle/>
          <a:p>
            <a:pPr eaLnBrk="1" hangingPunct="1">
              <a:lnSpc>
                <a:spcPct val="90000"/>
              </a:lnSpc>
            </a:pPr>
            <a:r>
              <a:rPr lang="id-ID" sz="2800" smtClean="0">
                <a:latin typeface="Arial Rounded MT Bold" pitchFamily="34" charset="0"/>
              </a:rPr>
              <a:t>Akreditasi S/M adalah suatu kegiatan penilaian</a:t>
            </a:r>
            <a:r>
              <a:rPr lang="en-US" sz="2800" smtClean="0">
                <a:latin typeface="Arial Rounded MT Bold" pitchFamily="34" charset="0"/>
              </a:rPr>
              <a:t> </a:t>
            </a:r>
            <a:r>
              <a:rPr lang="id-ID" sz="2800" smtClean="0">
                <a:latin typeface="Arial Rounded MT Bold" pitchFamily="34" charset="0"/>
              </a:rPr>
              <a:t>kelayakan suatu S/M berdasarkan kriteria yang</a:t>
            </a:r>
            <a:r>
              <a:rPr lang="en-US" sz="2800" smtClean="0">
                <a:latin typeface="Arial Rounded MT Bold" pitchFamily="34" charset="0"/>
              </a:rPr>
              <a:t>  </a:t>
            </a:r>
            <a:r>
              <a:rPr lang="id-ID" sz="2800" smtClean="0">
                <a:latin typeface="Arial Rounded MT Bold" pitchFamily="34" charset="0"/>
              </a:rPr>
              <a:t>telah ditetapkan dan dilakukan oleh BAN-S/M yang hasilnya</a:t>
            </a:r>
            <a:r>
              <a:rPr lang="en-US" sz="2800" smtClean="0">
                <a:latin typeface="Arial Rounded MT Bold" pitchFamily="34" charset="0"/>
              </a:rPr>
              <a:t> </a:t>
            </a:r>
            <a:r>
              <a:rPr lang="id-ID" sz="2800" smtClean="0">
                <a:latin typeface="Arial Rounded MT Bold" pitchFamily="34" charset="0"/>
              </a:rPr>
              <a:t>diwujudkan da</a:t>
            </a:r>
            <a:r>
              <a:rPr lang="en-US" sz="2800" smtClean="0">
                <a:latin typeface="Arial Rounded MT Bold" pitchFamily="34" charset="0"/>
              </a:rPr>
              <a:t>-</a:t>
            </a:r>
            <a:r>
              <a:rPr lang="id-ID" sz="2800" smtClean="0">
                <a:latin typeface="Arial Rounded MT Bold" pitchFamily="34" charset="0"/>
              </a:rPr>
              <a:t>lam bentuk pengakuan peringkat kelayakan</a:t>
            </a:r>
            <a:r>
              <a:rPr lang="en-US" sz="2800" smtClean="0">
                <a:latin typeface="Arial Rounded MT Bold" pitchFamily="34" charset="0"/>
              </a:rPr>
              <a:t>.</a:t>
            </a:r>
          </a:p>
          <a:p>
            <a:pPr eaLnBrk="1" hangingPunct="1">
              <a:lnSpc>
                <a:spcPct val="90000"/>
              </a:lnSpc>
              <a:buFont typeface="Wingdings" pitchFamily="2" charset="2"/>
              <a:buNone/>
            </a:pPr>
            <a:r>
              <a:rPr lang="en-US" sz="2800" smtClean="0">
                <a:latin typeface="Arial Rounded MT Bold" pitchFamily="34" charset="0"/>
              </a:rPr>
              <a:t>    </a:t>
            </a:r>
            <a:r>
              <a:rPr lang="id-ID" sz="2800" smtClean="0">
                <a:latin typeface="Arial Rounded MT Bold" pitchFamily="34" charset="0"/>
              </a:rPr>
              <a:t>[Pasal 1 ayat (5)]</a:t>
            </a:r>
            <a:endParaRPr lang="en-US" sz="2800" smtClean="0">
              <a:latin typeface="Arial Rounded MT Bold" pitchFamily="34" charset="0"/>
            </a:endParaRPr>
          </a:p>
          <a:p>
            <a:pPr eaLnBrk="1" hangingPunct="1">
              <a:lnSpc>
                <a:spcPct val="90000"/>
              </a:lnSpc>
              <a:buFont typeface="Wingdings" pitchFamily="2" charset="2"/>
              <a:buNone/>
            </a:pPr>
            <a:endParaRPr lang="en-US" sz="2800" smtClean="0">
              <a:latin typeface="Arial Rounded MT Bold" pitchFamily="34" charset="0"/>
            </a:endParaRPr>
          </a:p>
          <a:p>
            <a:pPr eaLnBrk="1" hangingPunct="1">
              <a:lnSpc>
                <a:spcPct val="90000"/>
              </a:lnSpc>
              <a:spcBef>
                <a:spcPct val="0"/>
              </a:spcBef>
            </a:pPr>
            <a:r>
              <a:rPr lang="en-US" sz="2800" smtClean="0">
                <a:latin typeface="Arial Rounded MT Bold" pitchFamily="34" charset="0"/>
              </a:rPr>
              <a:t>Untuk melaksanakan a</a:t>
            </a:r>
            <a:r>
              <a:rPr lang="id-ID" sz="2800" smtClean="0">
                <a:latin typeface="Arial Rounded MT Bold" pitchFamily="34" charset="0"/>
              </a:rPr>
              <a:t>kreditasi </a:t>
            </a:r>
            <a:r>
              <a:rPr lang="en-US" sz="2800" smtClean="0">
                <a:latin typeface="Arial Rounded MT Bold" pitchFamily="34" charset="0"/>
              </a:rPr>
              <a:t>S/M, pemerintah membentuk BAN-S/M </a:t>
            </a:r>
          </a:p>
          <a:p>
            <a:pPr eaLnBrk="1" hangingPunct="1">
              <a:lnSpc>
                <a:spcPct val="90000"/>
              </a:lnSpc>
              <a:spcBef>
                <a:spcPct val="0"/>
              </a:spcBef>
              <a:buFont typeface="Wingdings 2" pitchFamily="18" charset="2"/>
              <a:buNone/>
            </a:pPr>
            <a:r>
              <a:rPr lang="en-US" sz="2800" smtClean="0">
                <a:latin typeface="Arial Rounded MT Bold" pitchFamily="34" charset="0"/>
              </a:rPr>
              <a:t>	</a:t>
            </a:r>
            <a:r>
              <a:rPr lang="id-ID" smtClean="0">
                <a:latin typeface="Arial Rounded MT Bold" pitchFamily="34" charset="0"/>
              </a:rPr>
              <a:t>[Pasal </a:t>
            </a:r>
            <a:r>
              <a:rPr lang="en-US" smtClean="0">
                <a:latin typeface="Arial Rounded MT Bold" pitchFamily="34" charset="0"/>
              </a:rPr>
              <a:t>2</a:t>
            </a:r>
            <a:r>
              <a:rPr lang="id-ID" smtClean="0">
                <a:latin typeface="Arial Rounded MT Bold" pitchFamily="34" charset="0"/>
              </a:rPr>
              <a:t> ayat (</a:t>
            </a:r>
            <a:r>
              <a:rPr lang="en-US" smtClean="0">
                <a:latin typeface="Arial Rounded MT Bold" pitchFamily="34" charset="0"/>
              </a:rPr>
              <a:t>1</a:t>
            </a:r>
            <a:r>
              <a:rPr lang="id-ID" smtClean="0">
                <a:latin typeface="Arial Rounded MT Bold" pitchFamily="34" charset="0"/>
              </a:rPr>
              <a:t>)]</a:t>
            </a:r>
            <a:endParaRPr lang="en-US" smtClean="0">
              <a:latin typeface="Arial Rounded MT Bold"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14114"/>
                                        </p:tgtEl>
                                        <p:attrNameLst>
                                          <p:attrName>style.visibility</p:attrName>
                                        </p:attrNameLst>
                                      </p:cBhvr>
                                      <p:to>
                                        <p:strVal val="visible"/>
                                      </p:to>
                                    </p:set>
                                    <p:animEffect transition="in" filter="fade">
                                      <p:cBhvr>
                                        <p:cTn id="7" dur="500"/>
                                        <p:tgtEl>
                                          <p:spTgt spid="1114114"/>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Effect transition="in" filter="plus(in)">
                                      <p:cBhvr>
                                        <p:cTn id="11" dur="500"/>
                                        <p:tgtEl>
                                          <p:spTgt spid="16387">
                                            <p:txEl>
                                              <p:pRg st="0" end="0"/>
                                            </p:txEl>
                                          </p:spTgt>
                                        </p:tgtEl>
                                      </p:cBhvr>
                                    </p:animEffect>
                                  </p:childTnLst>
                                </p:cTn>
                              </p:par>
                            </p:childTnLst>
                          </p:cTn>
                        </p:par>
                        <p:par>
                          <p:cTn id="12" fill="hold">
                            <p:stCondLst>
                              <p:cond delay="1000"/>
                            </p:stCondLst>
                            <p:childTnLst>
                              <p:par>
                                <p:cTn id="13" presetID="13" presetClass="entr" presetSubtype="16" fill="hold" nodeType="after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plus(in)">
                                      <p:cBhvr>
                                        <p:cTn id="15" dur="500"/>
                                        <p:tgtEl>
                                          <p:spTgt spid="16387">
                                            <p:txEl>
                                              <p:pRg st="1" end="1"/>
                                            </p:txEl>
                                          </p:spTgt>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 calcmode="lin" valueType="num">
                                      <p:cBhvr additive="base">
                                        <p:cTn id="24"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066800" y="533400"/>
          <a:ext cx="69342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3" name="Rectangle 4"/>
          <p:cNvSpPr>
            <a:spLocks noChangeArrowheads="1"/>
          </p:cNvSpPr>
          <p:nvPr/>
        </p:nvSpPr>
        <p:spPr bwMode="auto">
          <a:xfrm>
            <a:off x="609600" y="1828800"/>
            <a:ext cx="7772400" cy="4324350"/>
          </a:xfrm>
          <a:prstGeom prst="rect">
            <a:avLst/>
          </a:prstGeom>
          <a:noFill/>
          <a:ln w="9525">
            <a:noFill/>
            <a:miter lim="800000"/>
            <a:headEnd/>
            <a:tailEnd/>
          </a:ln>
        </p:spPr>
        <p:txBody>
          <a:bodyPr>
            <a:spAutoFit/>
          </a:bodyPr>
          <a:lstStyle/>
          <a:p>
            <a:pPr marL="569913" indent="-344488">
              <a:spcAft>
                <a:spcPct val="50000"/>
              </a:spcAft>
              <a:buSzPct val="100000"/>
              <a:buFont typeface="Wingdings" pitchFamily="2" charset="2"/>
              <a:buChar char="Ø"/>
            </a:pPr>
            <a:r>
              <a:rPr lang="id-ID" sz="2500">
                <a:latin typeface="Arial Rounded MT Bold" pitchFamily="34" charset="0"/>
              </a:rPr>
              <a:t>Memberikan informasi tentang kelayakan S/M </a:t>
            </a:r>
            <a:r>
              <a:rPr lang="en-US" sz="2500">
                <a:latin typeface="Arial Rounded MT Bold" pitchFamily="34" charset="0"/>
              </a:rPr>
              <a:t>sebagai satuan pendidikan </a:t>
            </a:r>
            <a:r>
              <a:rPr lang="id-ID" sz="2500">
                <a:latin typeface="Arial Rounded MT Bold" pitchFamily="34" charset="0"/>
              </a:rPr>
              <a:t>atau program </a:t>
            </a:r>
            <a:r>
              <a:rPr lang="en-US" sz="2500">
                <a:latin typeface="Arial Rounded MT Bold" pitchFamily="34" charset="0"/>
              </a:rPr>
              <a:t>pendidikan </a:t>
            </a:r>
            <a:r>
              <a:rPr lang="id-ID" sz="2500">
                <a:latin typeface="Arial Rounded MT Bold" pitchFamily="34" charset="0"/>
              </a:rPr>
              <a:t>berdasarkan Standar Nasional Pendidikan. </a:t>
            </a:r>
            <a:endParaRPr lang="en-US" sz="2500">
              <a:latin typeface="Arial Rounded MT Bold" pitchFamily="34" charset="0"/>
            </a:endParaRPr>
          </a:p>
          <a:p>
            <a:pPr marL="569913" indent="-344488">
              <a:spcAft>
                <a:spcPct val="50000"/>
              </a:spcAft>
              <a:buSzPct val="100000"/>
              <a:buFont typeface="Wingdings" pitchFamily="2" charset="2"/>
              <a:buChar char="Ø"/>
            </a:pPr>
            <a:r>
              <a:rPr lang="id-ID" sz="2500">
                <a:latin typeface="Arial Rounded MT Bold" pitchFamily="34" charset="0"/>
              </a:rPr>
              <a:t>Memberikan pengakuan peringkat kelayakan. </a:t>
            </a:r>
            <a:endParaRPr lang="en-US" sz="2500">
              <a:latin typeface="Arial Rounded MT Bold" pitchFamily="34" charset="0"/>
            </a:endParaRPr>
          </a:p>
          <a:p>
            <a:pPr marL="569913" indent="-344488">
              <a:spcAft>
                <a:spcPct val="50000"/>
              </a:spcAft>
              <a:buSzPct val="100000"/>
              <a:buFont typeface="Wingdings" pitchFamily="2" charset="2"/>
              <a:buChar char="Ø"/>
            </a:pPr>
            <a:r>
              <a:rPr lang="id-ID" sz="2500">
                <a:latin typeface="Arial Rounded MT Bold" pitchFamily="34" charset="0"/>
              </a:rPr>
              <a:t>Memberikan rekomendasi tentang penjaminan mutu pendidikan kepada program dan/atau satuan pendidikan yang diakreditasi dan pihak terkait</a:t>
            </a:r>
            <a:r>
              <a:rPr lang="en-US" sz="2500">
                <a:latin typeface="Arial Rounded MT Bold" pitchFamily="34" charset="0"/>
              </a:rPr>
              <a:t> (rekomendasi tindak lanjut)</a:t>
            </a:r>
            <a:r>
              <a:rPr lang="id-ID" sz="2500">
                <a:latin typeface="Arial Rounded MT Bold" pitchFamily="34" charset="0"/>
              </a:rPr>
              <a:t>.</a:t>
            </a:r>
            <a:endParaRPr lang="en-US" sz="2500">
              <a:latin typeface="Arial Rounded MT Bold"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diamond(in)">
                                      <p:cBhvr>
                                        <p:cTn id="11"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04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i="0" dirty="0" smtClean="0"/>
              <a:t>LINGKUP PRESENTASI</a:t>
            </a:r>
            <a:endParaRPr lang="en-US" i="0" dirty="0"/>
          </a:p>
        </p:txBody>
      </p:sp>
      <p:sp>
        <p:nvSpPr>
          <p:cNvPr id="5" name="Content Placeholder 4"/>
          <p:cNvSpPr>
            <a:spLocks noGrp="1"/>
          </p:cNvSpPr>
          <p:nvPr>
            <p:ph idx="1"/>
          </p:nvPr>
        </p:nvSpPr>
        <p:spPr>
          <a:xfrm>
            <a:off x="457200" y="1493837"/>
            <a:ext cx="8229600" cy="4830763"/>
          </a:xfrm>
        </p:spPr>
        <p:txBody>
          <a:bodyPr/>
          <a:lstStyle/>
          <a:p>
            <a:pPr marL="571500" indent="-571500">
              <a:buFontTx/>
              <a:buAutoNum type="romanUcPeriod"/>
              <a:defRPr/>
            </a:pPr>
            <a:r>
              <a:rPr lang="id-ID" sz="2800" b="1" dirty="0" smtClean="0">
                <a:solidFill>
                  <a:srgbClr val="D7F1FB"/>
                </a:solidFill>
                <a:ea typeface="Andalus"/>
                <a:cs typeface="Andalus"/>
              </a:rPr>
              <a:t>Dasar </a:t>
            </a:r>
            <a:r>
              <a:rPr lang="en-US" sz="2800" b="1" dirty="0" err="1" smtClean="0">
                <a:solidFill>
                  <a:srgbClr val="D7F1FB"/>
                </a:solidFill>
                <a:ea typeface="Andalus"/>
                <a:cs typeface="Andalus"/>
              </a:rPr>
              <a:t>Hu</a:t>
            </a:r>
            <a:r>
              <a:rPr lang="id-ID" sz="2800" b="1" dirty="0" smtClean="0">
                <a:solidFill>
                  <a:srgbClr val="D7F1FB"/>
                </a:solidFill>
                <a:ea typeface="Andalus"/>
                <a:cs typeface="Andalus"/>
              </a:rPr>
              <a:t>kum dan Peran BAN-S/M dalam Penjaminan Mutu</a:t>
            </a:r>
            <a:endParaRPr lang="en-US" sz="2800" b="1" dirty="0" smtClean="0">
              <a:solidFill>
                <a:srgbClr val="D7F1FB"/>
              </a:solidFill>
              <a:ea typeface="Andalus"/>
              <a:cs typeface="Andalus"/>
            </a:endParaRPr>
          </a:p>
          <a:p>
            <a:pPr marL="571500" indent="-571500">
              <a:buFontTx/>
              <a:buAutoNum type="romanUcPeriod"/>
              <a:defRPr/>
            </a:pPr>
            <a:r>
              <a:rPr lang="en-US" sz="2800" b="1" dirty="0" smtClean="0">
                <a:solidFill>
                  <a:srgbClr val="D7F1FB"/>
                </a:solidFill>
                <a:ea typeface="Andalus"/>
                <a:cs typeface="Andalus"/>
              </a:rPr>
              <a:t>K</a:t>
            </a:r>
            <a:r>
              <a:rPr lang="id-ID" sz="2800" b="1" dirty="0" smtClean="0">
                <a:solidFill>
                  <a:srgbClr val="D7F1FB"/>
                </a:solidFill>
                <a:ea typeface="Andalus"/>
                <a:cs typeface="Andalus"/>
              </a:rPr>
              <a:t>ebijakan Umum Akreditasi</a:t>
            </a:r>
          </a:p>
          <a:p>
            <a:pPr marL="571500" indent="-571500">
              <a:buFontTx/>
              <a:buAutoNum type="romanUcPeriod"/>
              <a:defRPr/>
            </a:pPr>
            <a:r>
              <a:rPr lang="id-ID" sz="2800" b="1" dirty="0" smtClean="0">
                <a:solidFill>
                  <a:srgbClr val="D7F1FB"/>
                </a:solidFill>
                <a:ea typeface="Andalus"/>
                <a:cs typeface="Andalus"/>
              </a:rPr>
              <a:t>Kebijakan Khusus Akreditasi</a:t>
            </a:r>
          </a:p>
          <a:p>
            <a:pPr marL="571500" indent="-571500">
              <a:buFontTx/>
              <a:buAutoNum type="romanUcPeriod"/>
              <a:defRPr/>
            </a:pPr>
            <a:r>
              <a:rPr lang="id-ID" sz="2800" b="1" dirty="0" smtClean="0">
                <a:solidFill>
                  <a:srgbClr val="D7F1FB"/>
                </a:solidFill>
                <a:ea typeface="Andalus"/>
                <a:cs typeface="Andalus"/>
              </a:rPr>
              <a:t>Sifat, Kedudukan, Tupoksi, dan Struktur Organisasi BAN-S/M</a:t>
            </a:r>
            <a:endParaRPr lang="en-US" sz="2800" b="1" dirty="0" smtClean="0">
              <a:solidFill>
                <a:srgbClr val="D7F1FB"/>
              </a:solidFill>
              <a:ea typeface="Andalus"/>
              <a:cs typeface="Andalus"/>
            </a:endParaRPr>
          </a:p>
          <a:p>
            <a:pPr marL="571500" indent="-571500">
              <a:buFontTx/>
              <a:buAutoNum type="romanUcPeriod"/>
              <a:defRPr/>
            </a:pPr>
            <a:r>
              <a:rPr lang="id-ID" sz="2800" b="1" dirty="0" smtClean="0">
                <a:solidFill>
                  <a:srgbClr val="D7F1FB"/>
                </a:solidFill>
                <a:ea typeface="Andalus"/>
                <a:cs typeface="Andalus"/>
              </a:rPr>
              <a:t>Sasaran Akreditasi S/M dan Tindak Lanjut Hasil Akreditasi</a:t>
            </a:r>
          </a:p>
          <a:p>
            <a:pPr marL="571500" indent="-571500">
              <a:buFontTx/>
              <a:buAutoNum type="romanUcPeriod"/>
              <a:defRPr/>
            </a:pPr>
            <a:r>
              <a:rPr lang="id-ID" sz="2800" b="1" dirty="0" smtClean="0">
                <a:solidFill>
                  <a:srgbClr val="D7F1FB"/>
                </a:solidFill>
                <a:ea typeface="Andalus"/>
                <a:cs typeface="Andalus"/>
              </a:rPr>
              <a:t>Prospek Akreditasi Masa Kini dan Masa Depan</a:t>
            </a:r>
            <a:endParaRPr lang="id-ID" sz="2800" dirty="0" smtClean="0">
              <a:solidFill>
                <a:srgbClr val="D7F1FB"/>
              </a:solidFill>
              <a:ea typeface="Andalus"/>
              <a:cs typeface="Andalus"/>
            </a:endParaRPr>
          </a:p>
          <a:p>
            <a:pPr marL="571500" indent="-571500">
              <a:buFontTx/>
              <a:buAutoNum type="romanUcPeriod"/>
              <a:defRPr/>
            </a:pPr>
            <a:endParaRPr lang="id-ID" sz="2800" b="1" dirty="0" smtClean="0">
              <a:solidFill>
                <a:srgbClr val="D7F1FB"/>
              </a:solidFill>
              <a:ea typeface="Andalus"/>
              <a:cs typeface="Andalus"/>
            </a:endParaRPr>
          </a:p>
          <a:p>
            <a:pPr marL="571500" indent="-571500">
              <a:buFontTx/>
              <a:buAutoNum type="romanUcPeriod"/>
              <a:defRPr/>
            </a:pPr>
            <a:endParaRPr lang="id-ID" sz="2800" b="1" dirty="0" smtClean="0">
              <a:solidFill>
                <a:srgbClr val="D7F1FB"/>
              </a:solidFill>
              <a:ea typeface="Andalus"/>
              <a:cs typeface="Andalus"/>
            </a:endParaRPr>
          </a:p>
          <a:p>
            <a:pPr marL="571500" indent="-571500">
              <a:buFontTx/>
              <a:buAutoNum type="romanUcPeriod"/>
              <a:defRPr/>
            </a:pPr>
            <a:endParaRPr lang="en-US" sz="2800" b="1" dirty="0" smtClean="0">
              <a:solidFill>
                <a:srgbClr val="D7F1FB"/>
              </a:solidFill>
              <a:ea typeface="Andalus"/>
              <a:cs typeface="Andalus"/>
            </a:endParaRPr>
          </a:p>
          <a:p>
            <a:pPr marL="571500" indent="-571500">
              <a:buFontTx/>
              <a:buAutoNum type="romanUcPeriod"/>
              <a:defRPr/>
            </a:pPr>
            <a:endParaRPr lang="en-US" sz="2800" b="1" dirty="0" smtClean="0">
              <a:solidFill>
                <a:srgbClr val="D7F1FB"/>
              </a:solidFill>
              <a:ea typeface="Andalus"/>
              <a:cs typeface="Andalus"/>
            </a:endParaRPr>
          </a:p>
          <a:p>
            <a:pPr marL="571500" indent="-571500">
              <a:buFontTx/>
              <a:buAutoNum type="romanUcPeriod"/>
              <a:defRPr/>
            </a:pPr>
            <a:endParaRPr lang="id-ID" sz="2800" b="1" dirty="0" smtClean="0">
              <a:solidFill>
                <a:srgbClr val="D7F1FB"/>
              </a:solidFill>
              <a:ea typeface="Andalus"/>
              <a:cs typeface="Andalus"/>
            </a:endParaRPr>
          </a:p>
          <a:p>
            <a:pPr marL="571500" indent="-571500">
              <a:defRPr/>
            </a:pPr>
            <a:endParaRPr lang="en-US" sz="2800" dirty="0" smtClean="0">
              <a:solidFill>
                <a:srgbClr val="D7F1FB"/>
              </a:solidFill>
              <a:ea typeface="Andalus"/>
              <a:cs typeface="Andalu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par>
                          <p:cTn id="8" fill="hold">
                            <p:stCondLst>
                              <p:cond delay="1000"/>
                            </p:stCondLst>
                            <p:childTnLst>
                              <p:par>
                                <p:cTn id="9" presetID="16" presetClass="entr" presetSubtype="26"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Horizontal)">
                                      <p:cBhvr>
                                        <p:cTn id="11" dur="500"/>
                                        <p:tgtEl>
                                          <p:spTgt spid="5">
                                            <p:txEl>
                                              <p:pRg st="0" end="0"/>
                                            </p:txEl>
                                          </p:spTgt>
                                        </p:tgtEl>
                                      </p:cBhvr>
                                    </p:animEffect>
                                  </p:childTnLst>
                                </p:cTn>
                              </p:par>
                            </p:childTnLst>
                          </p:cTn>
                        </p:par>
                        <p:par>
                          <p:cTn id="12" fill="hold">
                            <p:stCondLst>
                              <p:cond delay="1500"/>
                            </p:stCondLst>
                            <p:childTnLst>
                              <p:par>
                                <p:cTn id="13" presetID="16" presetClass="entr" presetSubtype="26"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Horizontal)">
                                      <p:cBhvr>
                                        <p:cTn id="15" dur="500"/>
                                        <p:tgtEl>
                                          <p:spTgt spid="5">
                                            <p:txEl>
                                              <p:pRg st="1" end="1"/>
                                            </p:txEl>
                                          </p:spTgt>
                                        </p:tgtEl>
                                      </p:cBhvr>
                                    </p:animEffect>
                                  </p:childTnLst>
                                </p:cTn>
                              </p:par>
                            </p:childTnLst>
                          </p:cTn>
                        </p:par>
                        <p:par>
                          <p:cTn id="16" fill="hold">
                            <p:stCondLst>
                              <p:cond delay="2000"/>
                            </p:stCondLst>
                            <p:childTnLst>
                              <p:par>
                                <p:cTn id="17" presetID="16" presetClass="entr" presetSubtype="26"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Horizontal)">
                                      <p:cBhvr>
                                        <p:cTn id="19" dur="500"/>
                                        <p:tgtEl>
                                          <p:spTgt spid="5">
                                            <p:txEl>
                                              <p:pRg st="2" end="2"/>
                                            </p:txEl>
                                          </p:spTgt>
                                        </p:tgtEl>
                                      </p:cBhvr>
                                    </p:animEffect>
                                  </p:childTnLst>
                                </p:cTn>
                              </p:par>
                            </p:childTnLst>
                          </p:cTn>
                        </p:par>
                        <p:par>
                          <p:cTn id="20" fill="hold">
                            <p:stCondLst>
                              <p:cond delay="2500"/>
                            </p:stCondLst>
                            <p:childTnLst>
                              <p:par>
                                <p:cTn id="21" presetID="16" presetClass="entr" presetSubtype="26"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arn(inHorizontal)">
                                      <p:cBhvr>
                                        <p:cTn id="23" dur="500"/>
                                        <p:tgtEl>
                                          <p:spTgt spid="5">
                                            <p:txEl>
                                              <p:pRg st="3" end="3"/>
                                            </p:txEl>
                                          </p:spTgt>
                                        </p:tgtEl>
                                      </p:cBhvr>
                                    </p:animEffect>
                                  </p:childTnLst>
                                </p:cTn>
                              </p:par>
                            </p:childTnLst>
                          </p:cTn>
                        </p:par>
                        <p:par>
                          <p:cTn id="24" fill="hold">
                            <p:stCondLst>
                              <p:cond delay="3000"/>
                            </p:stCondLst>
                            <p:childTnLst>
                              <p:par>
                                <p:cTn id="25" presetID="16" presetClass="entr" presetSubtype="26"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Horizontal)">
                                      <p:cBhvr>
                                        <p:cTn id="27" dur="500"/>
                                        <p:tgtEl>
                                          <p:spTgt spid="5">
                                            <p:txEl>
                                              <p:pRg st="4" end="4"/>
                                            </p:txEl>
                                          </p:spTgt>
                                        </p:tgtEl>
                                      </p:cBhvr>
                                    </p:animEffect>
                                  </p:childTnLst>
                                </p:cTn>
                              </p:par>
                            </p:childTnLst>
                          </p:cTn>
                        </p:par>
                        <p:par>
                          <p:cTn id="28" fill="hold">
                            <p:stCondLst>
                              <p:cond delay="3500"/>
                            </p:stCondLst>
                            <p:childTnLst>
                              <p:par>
                                <p:cTn id="29" presetID="16" presetClass="entr" presetSubtype="26"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arn(inHorizontal)">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990600" y="1905000"/>
            <a:ext cx="8153400" cy="4267200"/>
          </a:xfrm>
        </p:spPr>
        <p:txBody>
          <a:bodyPr/>
          <a:lstStyle/>
          <a:p>
            <a:pPr marL="347663" indent="-347663" eaLnBrk="1" hangingPunct="1">
              <a:buFontTx/>
              <a:buAutoNum type="arabicPeriod"/>
            </a:pPr>
            <a:r>
              <a:rPr lang="id-ID" sz="2400" b="1" smtClean="0">
                <a:latin typeface="Arial Rounded MT Bold" pitchFamily="34" charset="0"/>
              </a:rPr>
              <a:t>Acuan dalam upaya peningkatan mutu S/M dan rencana pengembangan S/M. </a:t>
            </a:r>
            <a:endParaRPr lang="en-US" sz="2400" b="1" smtClean="0">
              <a:latin typeface="Arial Rounded MT Bold" pitchFamily="34" charset="0"/>
            </a:endParaRPr>
          </a:p>
          <a:p>
            <a:pPr marL="347663" indent="-347663" eaLnBrk="1" hangingPunct="1">
              <a:buFontTx/>
              <a:buAutoNum type="arabicPeriod"/>
            </a:pPr>
            <a:r>
              <a:rPr lang="en-US" sz="2400" b="1" smtClean="0">
                <a:latin typeface="Arial Rounded MT Bold" pitchFamily="34" charset="0"/>
              </a:rPr>
              <a:t> </a:t>
            </a:r>
            <a:r>
              <a:rPr lang="id-ID" sz="2400" b="1" smtClean="0">
                <a:latin typeface="Arial Rounded MT Bold" pitchFamily="34" charset="0"/>
              </a:rPr>
              <a:t>Motivator agar S/M terus meningkatkan mutu pendidikan secara bertahap, terencana, dan kompetitif baik di tingkat kabupaten/kota, provinsi, nasional bahkan regional dan internasional.</a:t>
            </a:r>
            <a:endParaRPr lang="en-US" sz="2400" b="1" smtClean="0">
              <a:latin typeface="Arial Rounded MT Bold" pitchFamily="34" charset="0"/>
            </a:endParaRPr>
          </a:p>
          <a:p>
            <a:pPr marL="347663" indent="-347663" eaLnBrk="1" hangingPunct="1">
              <a:buFontTx/>
              <a:buAutoNum type="arabicPeriod"/>
            </a:pPr>
            <a:r>
              <a:rPr lang="id-ID" sz="2400" b="1" smtClean="0">
                <a:latin typeface="Arial Rounded MT Bold" pitchFamily="34" charset="0"/>
              </a:rPr>
              <a:t>Umpan balik dalam usaha pemberdayaan dan pengembangan kinerja warga S/M dalam rangka menerapkan visi, misi, tujuan, sasaran, strategi, dan program S/M. </a:t>
            </a:r>
            <a:endParaRPr lang="en-US" sz="2400" b="1" smtClean="0">
              <a:latin typeface="Arial Rounded MT Bold" pitchFamily="34" charset="0"/>
            </a:endParaRPr>
          </a:p>
          <a:p>
            <a:pPr marL="347663" indent="-347663" eaLnBrk="1" hangingPunct="1">
              <a:buClr>
                <a:srgbClr val="0000CC"/>
              </a:buClr>
              <a:buFontTx/>
              <a:buAutoNum type="arabicPeriod"/>
            </a:pPr>
            <a:endParaRPr lang="en-US" sz="2400" b="1" smtClean="0">
              <a:latin typeface="Arial Rounded MT Bold" pitchFamily="34" charset="0"/>
            </a:endParaRPr>
          </a:p>
          <a:p>
            <a:pPr marL="347663" indent="-347663" eaLnBrk="1" hangingPunct="1">
              <a:buClr>
                <a:schemeClr val="tx1"/>
              </a:buClr>
              <a:buFontTx/>
              <a:buNone/>
            </a:pPr>
            <a:endParaRPr lang="en-US" sz="2400" b="1" smtClean="0">
              <a:latin typeface="Arial Rounded MT Bold" pitchFamily="34" charset="0"/>
            </a:endParaRPr>
          </a:p>
        </p:txBody>
      </p:sp>
      <p:sp>
        <p:nvSpPr>
          <p:cNvPr id="5" name="Horizontal Scroll 4"/>
          <p:cNvSpPr/>
          <p:nvPr/>
        </p:nvSpPr>
        <p:spPr>
          <a:xfrm>
            <a:off x="762000" y="609600"/>
            <a:ext cx="7315200" cy="9906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4000" dirty="0">
                <a:solidFill>
                  <a:schemeClr val="tx1"/>
                </a:solidFill>
                <a:latin typeface="Arial Rounded MT Bold" pitchFamily="34" charset="0"/>
              </a:rPr>
              <a:t>Manfaat Akreditasi</a:t>
            </a:r>
            <a:r>
              <a:rPr lang="en-US" sz="4000" dirty="0">
                <a:solidFill>
                  <a:schemeClr val="tx1"/>
                </a:solidFill>
                <a:latin typeface="Arial Rounded MT Bold" pitchFamily="34" charset="0"/>
              </a:rPr>
              <a:t> </a:t>
            </a:r>
            <a:r>
              <a:rPr lang="id-ID" sz="4000" dirty="0">
                <a:solidFill>
                  <a:schemeClr val="tx1"/>
                </a:solidFill>
                <a:latin typeface="Arial Rounded MT Bold" pitchFamily="34" charset="0"/>
              </a:rPr>
              <a:t>S/M</a:t>
            </a:r>
            <a:endParaRPr lang="en-US" sz="4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animEffect transition="in" filter="dissolve">
                                      <p:cBhvr>
                                        <p:cTn id="11" dur="500"/>
                                        <p:tgtEl>
                                          <p:spTgt spid="19459">
                                            <p:txEl>
                                              <p:pRg st="0" end="0"/>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animEffect transition="in" filter="diamond(in)">
                                      <p:cBhvr>
                                        <p:cTn id="15" dur="500"/>
                                        <p:tgtEl>
                                          <p:spTgt spid="19459">
                                            <p:txEl>
                                              <p:pRg st="1" end="1"/>
                                            </p:txEl>
                                          </p:spTgt>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Effect transition="in" filter="diamond(in)">
                                      <p:cBhvr>
                                        <p:cTn id="19"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990600" y="2133600"/>
            <a:ext cx="8153400" cy="3260725"/>
          </a:xfrm>
        </p:spPr>
        <p:txBody>
          <a:bodyPr/>
          <a:lstStyle/>
          <a:p>
            <a:pPr marL="347663" indent="-347663" eaLnBrk="1" hangingPunct="1">
              <a:buClr>
                <a:srgbClr val="0000CC"/>
              </a:buClr>
              <a:buFont typeface="Wingdings 2" pitchFamily="18" charset="2"/>
              <a:buNone/>
            </a:pPr>
            <a:r>
              <a:rPr lang="en-US" sz="2400" b="1" smtClean="0">
                <a:latin typeface="Arial Rounded MT Bold" pitchFamily="34" charset="0"/>
              </a:rPr>
              <a:t>4. </a:t>
            </a:r>
            <a:r>
              <a:rPr lang="id-ID" sz="2400" b="1" smtClean="0">
                <a:latin typeface="Arial Rounded MT Bold" pitchFamily="34" charset="0"/>
              </a:rPr>
              <a:t>Membantu mengidentifikasi S/M dan program dalam rangka pemberian bantuan pemerintah, investasi dana swasta dan donatur atau bentuk bantuan lainnya. </a:t>
            </a:r>
            <a:endParaRPr lang="en-US" sz="2400" b="1" smtClean="0">
              <a:latin typeface="Arial Rounded MT Bold" pitchFamily="34" charset="0"/>
            </a:endParaRPr>
          </a:p>
          <a:p>
            <a:pPr marL="347663" indent="-347663" eaLnBrk="1" hangingPunct="1">
              <a:buClr>
                <a:srgbClr val="0000CC"/>
              </a:buClr>
              <a:buFont typeface="Wingdings 2" pitchFamily="18" charset="2"/>
              <a:buNone/>
            </a:pPr>
            <a:r>
              <a:rPr lang="en-US" sz="2400" b="1" smtClean="0">
                <a:latin typeface="Arial Rounded MT Bold" pitchFamily="34" charset="0"/>
              </a:rPr>
              <a:t>5. </a:t>
            </a:r>
            <a:r>
              <a:rPr lang="id-ID" sz="2400" b="1" smtClean="0">
                <a:latin typeface="Arial Rounded MT Bold" pitchFamily="34" charset="0"/>
              </a:rPr>
              <a:t>Bahan informasi bagi S/M sebagai masy</a:t>
            </a:r>
            <a:r>
              <a:rPr lang="en-US" sz="2400" b="1" smtClean="0">
                <a:latin typeface="Arial Rounded MT Bold" pitchFamily="34" charset="0"/>
              </a:rPr>
              <a:t>.</a:t>
            </a:r>
            <a:r>
              <a:rPr lang="id-ID" sz="2400" b="1" smtClean="0">
                <a:latin typeface="Arial Rounded MT Bold" pitchFamily="34" charset="0"/>
              </a:rPr>
              <a:t> belajar untuk meningkatkan dukungan dari pemerintah, masy, maupun sektor swasta dalam hal profesionalisme, moral, tenaga, dan dana. </a:t>
            </a:r>
            <a:endParaRPr lang="en-US" sz="2400" b="1" smtClean="0">
              <a:latin typeface="Arial Rounded MT Bold" pitchFamily="34" charset="0"/>
            </a:endParaRPr>
          </a:p>
          <a:p>
            <a:pPr marL="347663" indent="-347663" eaLnBrk="1" hangingPunct="1">
              <a:buClr>
                <a:srgbClr val="0000CC"/>
              </a:buClr>
              <a:buFont typeface="Wingdings 2" pitchFamily="18" charset="2"/>
              <a:buNone/>
            </a:pPr>
            <a:endParaRPr lang="en-US" sz="2400" b="1" smtClean="0">
              <a:latin typeface="Arial Rounded MT Bold" pitchFamily="34" charset="0"/>
            </a:endParaRPr>
          </a:p>
        </p:txBody>
      </p:sp>
      <p:sp>
        <p:nvSpPr>
          <p:cNvPr id="6" name="Horizontal Scroll 5"/>
          <p:cNvSpPr/>
          <p:nvPr/>
        </p:nvSpPr>
        <p:spPr>
          <a:xfrm>
            <a:off x="762000" y="609600"/>
            <a:ext cx="7315200" cy="9906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4000" dirty="0">
                <a:solidFill>
                  <a:schemeClr val="tx1"/>
                </a:solidFill>
                <a:latin typeface="Arial Rounded MT Bold" pitchFamily="34" charset="0"/>
              </a:rPr>
              <a:t>Manfaat Akreditasi</a:t>
            </a:r>
            <a:r>
              <a:rPr lang="en-US" sz="4000" dirty="0">
                <a:solidFill>
                  <a:schemeClr val="tx1"/>
                </a:solidFill>
                <a:latin typeface="Arial Rounded MT Bold" pitchFamily="34" charset="0"/>
              </a:rPr>
              <a:t> </a:t>
            </a:r>
            <a:r>
              <a:rPr lang="id-ID" sz="4000" dirty="0">
                <a:solidFill>
                  <a:schemeClr val="tx1"/>
                </a:solidFill>
                <a:latin typeface="Arial Rounded MT Bold" pitchFamily="34" charset="0"/>
              </a:rPr>
              <a:t>S/M</a:t>
            </a:r>
            <a:endParaRPr lang="en-US" sz="4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ssolve">
                                      <p:cBhvr>
                                        <p:cTn id="7" dur="500"/>
                                        <p:tgtEl>
                                          <p:spTgt spid="1945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Effect transition="in" filter="dissolve">
                                      <p:cBhvr>
                                        <p:cTn id="11" dur="500"/>
                                        <p:tgtEl>
                                          <p:spTgt spid="19459">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p:cNvSpPr/>
          <p:nvPr/>
        </p:nvSpPr>
        <p:spPr>
          <a:xfrm>
            <a:off x="152400" y="1295400"/>
            <a:ext cx="8839200" cy="5410200"/>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spcAft>
                <a:spcPct val="40000"/>
              </a:spcAft>
              <a:buSzPct val="100000"/>
              <a:buFont typeface="Wingdings" pitchFamily="2" charset="2"/>
              <a:buChar char="v"/>
              <a:defRPr/>
            </a:pPr>
            <a:endParaRPr lang="en-US" sz="2400" dirty="0">
              <a:solidFill>
                <a:schemeClr val="tx1"/>
              </a:solidFill>
              <a:latin typeface="Arial Rounded MT Bold" pitchFamily="34" charset="0"/>
            </a:endParaRPr>
          </a:p>
          <a:p>
            <a:pPr marL="406400" indent="-406400">
              <a:spcAft>
                <a:spcPct val="40000"/>
              </a:spcAft>
              <a:buSzPct val="100000"/>
              <a:buFont typeface="Wingdings" pitchFamily="2" charset="2"/>
              <a:buChar char="v"/>
              <a:defRPr/>
            </a:pPr>
            <a:r>
              <a:rPr lang="id-ID" sz="2400" dirty="0">
                <a:solidFill>
                  <a:srgbClr val="99CC00"/>
                </a:solidFill>
                <a:latin typeface="Arial Rounded MT Bold" pitchFamily="34" charset="0"/>
              </a:rPr>
              <a:t>Akuntabilitas</a:t>
            </a:r>
            <a:r>
              <a:rPr lang="id-ID" sz="2400" dirty="0">
                <a:solidFill>
                  <a:schemeClr val="tx1"/>
                </a:solidFill>
                <a:latin typeface="Arial Rounded MT Bold" pitchFamily="34" charset="0"/>
              </a:rPr>
              <a:t>, yaitu sebagai bentuk pertanggung</a:t>
            </a:r>
            <a:r>
              <a:rPr lang="en-US" sz="2400" dirty="0">
                <a:solidFill>
                  <a:schemeClr val="tx1"/>
                </a:solidFill>
                <a:latin typeface="Arial Rounded MT Bold" pitchFamily="34" charset="0"/>
              </a:rPr>
              <a:t>-</a:t>
            </a:r>
            <a:r>
              <a:rPr lang="id-ID" sz="2400" dirty="0">
                <a:solidFill>
                  <a:schemeClr val="tx1"/>
                </a:solidFill>
                <a:latin typeface="Arial Rounded MT Bold" pitchFamily="34" charset="0"/>
              </a:rPr>
              <a:t>jawaban S/M kepada publik, apakah layanan yang dilakukan dan diberikan oleh sekolah/ madrasah telah memenuhi harapan atau keinginan masyarakat. </a:t>
            </a:r>
            <a:endParaRPr lang="en-US" sz="2400" dirty="0">
              <a:solidFill>
                <a:schemeClr val="tx1"/>
              </a:solidFill>
              <a:latin typeface="Arial Rounded MT Bold" pitchFamily="34" charset="0"/>
            </a:endParaRPr>
          </a:p>
          <a:p>
            <a:pPr marL="406400" indent="-406400">
              <a:spcAft>
                <a:spcPct val="40000"/>
              </a:spcAft>
              <a:buSzPct val="100000"/>
              <a:buFont typeface="Wingdings" pitchFamily="2" charset="2"/>
              <a:buChar char="v"/>
              <a:defRPr/>
            </a:pPr>
            <a:r>
              <a:rPr lang="id-ID" sz="2400" dirty="0">
                <a:solidFill>
                  <a:srgbClr val="99CC00"/>
                </a:solidFill>
                <a:latin typeface="Arial Rounded MT Bold" pitchFamily="34" charset="0"/>
              </a:rPr>
              <a:t>Pengetahuan</a:t>
            </a:r>
            <a:r>
              <a:rPr lang="id-ID" sz="2400" dirty="0">
                <a:solidFill>
                  <a:schemeClr val="tx1"/>
                </a:solidFill>
                <a:latin typeface="Arial Rounded MT Bold" pitchFamily="34" charset="0"/>
              </a:rPr>
              <a:t>, yaitu sebagai informasi bagi semua pihak tentang kelayakan S/M dilihat dari berbagai unsur terkait yang mengacu pada standar minimal beserta indikator-indikatornya. </a:t>
            </a:r>
            <a:endParaRPr lang="en-US" sz="2400" dirty="0">
              <a:solidFill>
                <a:schemeClr val="tx1"/>
              </a:solidFill>
              <a:latin typeface="Arial Rounded MT Bold" pitchFamily="34" charset="0"/>
            </a:endParaRPr>
          </a:p>
          <a:p>
            <a:pPr marL="406400" indent="-406400">
              <a:spcAft>
                <a:spcPct val="40000"/>
              </a:spcAft>
              <a:buSzPct val="100000"/>
              <a:buFont typeface="Wingdings" pitchFamily="2" charset="2"/>
              <a:buChar char="v"/>
              <a:defRPr/>
            </a:pPr>
            <a:r>
              <a:rPr lang="id-ID" sz="2400" dirty="0">
                <a:solidFill>
                  <a:srgbClr val="99CC00"/>
                </a:solidFill>
                <a:latin typeface="Arial Rounded MT Bold" pitchFamily="34" charset="0"/>
              </a:rPr>
              <a:t>Pembinaan dan pengembangan</a:t>
            </a:r>
            <a:r>
              <a:rPr lang="id-ID" sz="2400" dirty="0">
                <a:solidFill>
                  <a:schemeClr val="tx1"/>
                </a:solidFill>
                <a:latin typeface="Arial Rounded MT Bold" pitchFamily="34" charset="0"/>
              </a:rPr>
              <a:t>, yaitu sebagai dasar bagi S/M, pemerintah, dan masyarakat dalam upaya peningkatan atau pengembangan mutu S/M. </a:t>
            </a:r>
            <a:endParaRPr lang="en-US" sz="2400" dirty="0">
              <a:solidFill>
                <a:schemeClr val="tx1"/>
              </a:solidFill>
              <a:latin typeface="Arial Rounded MT Bold" pitchFamily="34" charset="0"/>
            </a:endParaRPr>
          </a:p>
          <a:p>
            <a:pPr algn="ctr">
              <a:defRPr/>
            </a:pPr>
            <a:endParaRPr lang="en-US" sz="2400" dirty="0">
              <a:solidFill>
                <a:schemeClr val="tx1"/>
              </a:solidFill>
            </a:endParaRPr>
          </a:p>
        </p:txBody>
      </p:sp>
      <p:sp>
        <p:nvSpPr>
          <p:cNvPr id="7" name="Double Wave 6"/>
          <p:cNvSpPr/>
          <p:nvPr/>
        </p:nvSpPr>
        <p:spPr>
          <a:xfrm>
            <a:off x="990600" y="228600"/>
            <a:ext cx="7162800" cy="1066800"/>
          </a:xfrm>
          <a:prstGeom prst="doubleWav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4000" dirty="0">
                <a:solidFill>
                  <a:schemeClr val="tx1"/>
                </a:solidFill>
                <a:latin typeface="Arial Rounded MT Bold" pitchFamily="34" charset="0"/>
              </a:rPr>
              <a:t>Fungsi Akreditasi S/M</a:t>
            </a:r>
            <a:endParaRPr lang="en-US" sz="4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ppt_w</p:attrName>
                                        </p:attrNameLst>
                                      </p:cBhvr>
                                      <p:tavLst>
                                        <p:tav tm="0" fmla="#ppt_w*sin(2.5*pi*$)">
                                          <p:val>
                                            <p:fltVal val="0"/>
                                          </p:val>
                                        </p:tav>
                                        <p:tav tm="100000">
                                          <p:val>
                                            <p:fltVal val="1"/>
                                          </p:val>
                                        </p:tav>
                                      </p:tavLst>
                                    </p:anim>
                                    <p:anim calcmode="lin" valueType="num">
                                      <p:cBhvr>
                                        <p:cTn id="9" dur="500" fill="hold"/>
                                        <p:tgtEl>
                                          <p:spTgt spid="7"/>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12" presetClass="entr" presetSubtype="4"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slide(fromBottom)">
                                      <p:cBhvr>
                                        <p:cTn id="13" dur="500"/>
                                        <p:tgtEl>
                                          <p:spTgt spid="5">
                                            <p:txEl>
                                              <p:pRg st="1" end="1"/>
                                            </p:txEl>
                                          </p:spTgt>
                                        </p:tgtEl>
                                      </p:cBhvr>
                                    </p:animEffect>
                                  </p:childTnLst>
                                </p:cTn>
                              </p:par>
                            </p:childTnLst>
                          </p:cTn>
                        </p:par>
                        <p:par>
                          <p:cTn id="14" fill="hold">
                            <p:stCondLst>
                              <p:cond delay="1900"/>
                            </p:stCondLst>
                            <p:childTnLst>
                              <p:par>
                                <p:cTn id="15" presetID="18" presetClass="entr" presetSubtype="12"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trips(downLeft)">
                                      <p:cBhvr>
                                        <p:cTn id="17" dur="500"/>
                                        <p:tgtEl>
                                          <p:spTgt spid="5">
                                            <p:txEl>
                                              <p:pRg st="2" end="2"/>
                                            </p:txEl>
                                          </p:spTgt>
                                        </p:tgtEl>
                                      </p:cBhvr>
                                    </p:animEffect>
                                  </p:childTnLst>
                                </p:cTn>
                              </p:par>
                            </p:childTnLst>
                          </p:cTn>
                        </p:par>
                        <p:par>
                          <p:cTn id="18" fill="hold">
                            <p:stCondLst>
                              <p:cond delay="2400"/>
                            </p:stCondLst>
                            <p:childTnLst>
                              <p:par>
                                <p:cTn id="19" presetID="22" presetClass="entr" presetSubtype="4" fill="hold" nodeType="after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228600" y="1676400"/>
            <a:ext cx="8382000" cy="4724400"/>
          </a:xfrm>
        </p:spPr>
        <p:txBody>
          <a:bodyPr/>
          <a:lstStyle/>
          <a:p>
            <a:pPr marL="514350" indent="-514350" eaLnBrk="1" hangingPunct="1">
              <a:buFont typeface="Calibri" pitchFamily="34" charset="0"/>
              <a:buAutoNum type="arabicPeriod"/>
            </a:pPr>
            <a:r>
              <a:rPr lang="id-ID" sz="2800" smtClean="0">
                <a:solidFill>
                  <a:srgbClr val="FFC000"/>
                </a:solidFill>
                <a:latin typeface="Arial Rounded MT Bold" pitchFamily="34" charset="0"/>
              </a:rPr>
              <a:t>Objektif</a:t>
            </a:r>
            <a:endParaRPr lang="en-US" sz="2800" smtClean="0">
              <a:solidFill>
                <a:srgbClr val="FFC000"/>
              </a:solidFill>
              <a:latin typeface="Arial Rounded MT Bold" pitchFamily="34" charset="0"/>
            </a:endParaRPr>
          </a:p>
          <a:p>
            <a:pPr marL="514350" indent="-514350" eaLnBrk="1" hangingPunct="1">
              <a:buClr>
                <a:schemeClr val="tx1"/>
              </a:buClr>
              <a:buFont typeface="Wingdings" pitchFamily="2" charset="2"/>
              <a:buNone/>
            </a:pPr>
            <a:r>
              <a:rPr lang="en-US" sz="1900" smtClean="0">
                <a:latin typeface="Arial Rounded MT Bold" pitchFamily="34" charset="0"/>
              </a:rPr>
              <a:t>	</a:t>
            </a:r>
            <a:r>
              <a:rPr lang="id-ID" sz="2200" smtClean="0">
                <a:latin typeface="Arial Rounded MT Bold" pitchFamily="34" charset="0"/>
              </a:rPr>
              <a:t>Akreditasi S/M pada hakikatnya merupakan kegiatan penilaian tentang kelayakan penyelenggaraan pendidikan yang ditunjukkan oleh suatu </a:t>
            </a:r>
            <a:r>
              <a:rPr lang="en-US" sz="2200" smtClean="0">
                <a:latin typeface="Arial Rounded MT Bold" pitchFamily="34" charset="0"/>
              </a:rPr>
              <a:t>S/M</a:t>
            </a:r>
            <a:r>
              <a:rPr lang="id-ID" sz="2200" smtClean="0">
                <a:latin typeface="Arial Rounded MT Bold" pitchFamily="34" charset="0"/>
              </a:rPr>
              <a:t>. </a:t>
            </a:r>
            <a:endParaRPr lang="en-US" sz="2200" smtClean="0">
              <a:latin typeface="Arial Rounded MT Bold" pitchFamily="34" charset="0"/>
            </a:endParaRPr>
          </a:p>
          <a:p>
            <a:pPr marL="514350" indent="-514350" eaLnBrk="1" hangingPunct="1">
              <a:buClr>
                <a:schemeClr val="tx1"/>
              </a:buClr>
              <a:buFont typeface="Wingdings" pitchFamily="2" charset="2"/>
              <a:buNone/>
            </a:pPr>
            <a:r>
              <a:rPr lang="en-US" sz="2200" smtClean="0">
                <a:latin typeface="Arial Rounded MT Bold" pitchFamily="34" charset="0"/>
              </a:rPr>
              <a:t>	</a:t>
            </a:r>
            <a:r>
              <a:rPr lang="id-ID" sz="2200" smtClean="0">
                <a:latin typeface="Arial Rounded MT Bold" pitchFamily="34" charset="0"/>
              </a:rPr>
              <a:t>Dalam pelaksanaan penilaian ini berbagai aspek yang terkait dengan kelayakan itu diperiksa dengan jelas dan benar untuk memperoleh informasi tentang kebera</a:t>
            </a:r>
            <a:r>
              <a:rPr lang="en-US" sz="2200" smtClean="0">
                <a:latin typeface="Arial Rounded MT Bold" pitchFamily="34" charset="0"/>
              </a:rPr>
              <a:t>-</a:t>
            </a:r>
            <a:r>
              <a:rPr lang="id-ID" sz="2200" smtClean="0">
                <a:latin typeface="Arial Rounded MT Bold" pitchFamily="34" charset="0"/>
              </a:rPr>
              <a:t>daannya. Agar hasil penilaian itu dapat menggambarkan kondisi yang sebenarnya untuk dibandingkan dengan kondisi yang diharapkan maka dalam prosesnya digunakan indikator-indikator terkait dengan kriteria-kriteria yang ditetapkan.</a:t>
            </a:r>
            <a:endParaRPr lang="en-US" sz="2200" smtClean="0">
              <a:latin typeface="Arial Rounded MT Bold" pitchFamily="34" charset="0"/>
            </a:endParaRPr>
          </a:p>
          <a:p>
            <a:pPr marL="514350" indent="-514350" eaLnBrk="1" hangingPunct="1">
              <a:buClr>
                <a:schemeClr val="tx1"/>
              </a:buClr>
              <a:buFont typeface="Wingdings" pitchFamily="2" charset="2"/>
              <a:buNone/>
            </a:pPr>
            <a:endParaRPr lang="en-US" sz="1900" smtClean="0">
              <a:latin typeface="Arial Rounded MT Bold" pitchFamily="34" charset="0"/>
            </a:endParaRPr>
          </a:p>
        </p:txBody>
      </p:sp>
      <p:sp>
        <p:nvSpPr>
          <p:cNvPr id="6" name="Wave 5"/>
          <p:cNvSpPr>
            <a:spLocks noChangeArrowheads="1"/>
          </p:cNvSpPr>
          <p:nvPr/>
        </p:nvSpPr>
        <p:spPr bwMode="auto">
          <a:xfrm>
            <a:off x="914400" y="304800"/>
            <a:ext cx="5638800" cy="1295400"/>
          </a:xfrm>
          <a:prstGeom prst="wave">
            <a:avLst>
              <a:gd name="adj1" fmla="val 8241"/>
              <a:gd name="adj2" fmla="val -486"/>
            </a:avLst>
          </a:prstGeom>
          <a:solidFill>
            <a:schemeClr val="bg1"/>
          </a:solidFill>
          <a:ln w="25400" algn="ctr">
            <a:solidFill>
              <a:srgbClr val="6F95BC"/>
            </a:solidFill>
            <a:round/>
            <a:headEnd/>
            <a:tailEnd/>
          </a:ln>
        </p:spPr>
        <p:txBody>
          <a:bodyPr anchor="ctr"/>
          <a:lstStyle/>
          <a:p>
            <a:pPr algn="ctr"/>
            <a:r>
              <a:rPr lang="id-ID" sz="3600">
                <a:latin typeface="Arial Rounded MT Bold" pitchFamily="34" charset="0"/>
              </a:rPr>
              <a:t>Prinsip</a:t>
            </a:r>
            <a:r>
              <a:rPr lang="en-US" sz="3600">
                <a:latin typeface="Arial Rounded MT Bold" pitchFamily="34" charset="0"/>
              </a:rPr>
              <a:t> </a:t>
            </a:r>
            <a:r>
              <a:rPr lang="id-ID" sz="3600">
                <a:latin typeface="Arial Rounded MT Bold" pitchFamily="34" charset="0"/>
              </a:rPr>
              <a:t>Akreditasi</a:t>
            </a:r>
            <a:r>
              <a:rPr lang="en-US" sz="3600">
                <a:latin typeface="Arial Rounded MT Bold" pitchFamily="34" charset="0"/>
              </a:rPr>
              <a:t> </a:t>
            </a:r>
            <a:r>
              <a:rPr lang="id-ID" sz="3600">
                <a:latin typeface="Arial Rounded MT Bold" pitchFamily="34" charset="0"/>
              </a:rPr>
              <a:t>S</a:t>
            </a:r>
            <a:r>
              <a:rPr lang="en-US" sz="3600">
                <a:latin typeface="Arial Rounded MT Bold" pitchFamily="34" charset="0"/>
              </a:rPr>
              <a:t>/M</a:t>
            </a:r>
            <a:endParaRPr 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Effect transition="in" filter="fade">
                                      <p:cBhvr>
                                        <p:cTn id="13" dur="500"/>
                                        <p:tgtEl>
                                          <p:spTgt spid="21507">
                                            <p:txEl>
                                              <p:pRg st="0" end="0"/>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slide(fromBottom)">
                                      <p:cBhvr>
                                        <p:cTn id="17" dur="500"/>
                                        <p:tgtEl>
                                          <p:spTgt spid="21507">
                                            <p:txEl>
                                              <p:pRg st="1" end="1"/>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slide(fromBottom)">
                                      <p:cBhvr>
                                        <p:cTn id="21"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228600" y="1600200"/>
            <a:ext cx="8534400" cy="4876800"/>
          </a:xfrm>
        </p:spPr>
        <p:txBody>
          <a:bodyPr/>
          <a:lstStyle/>
          <a:p>
            <a:pPr marL="514350" indent="-514350" eaLnBrk="1" hangingPunct="1">
              <a:buClr>
                <a:schemeClr val="tx1"/>
              </a:buClr>
              <a:buFont typeface="Wingdings" pitchFamily="2" charset="2"/>
              <a:buNone/>
            </a:pPr>
            <a:r>
              <a:rPr lang="id-ID" sz="2800" smtClean="0">
                <a:solidFill>
                  <a:srgbClr val="FF9900"/>
                </a:solidFill>
                <a:latin typeface="Arial Rounded MT Bold" pitchFamily="34" charset="0"/>
              </a:rPr>
              <a:t> </a:t>
            </a:r>
            <a:r>
              <a:rPr lang="en-US" sz="2800" smtClean="0">
                <a:solidFill>
                  <a:srgbClr val="FFC000"/>
                </a:solidFill>
                <a:latin typeface="Arial Rounded MT Bold" pitchFamily="34" charset="0"/>
              </a:rPr>
              <a:t>2.  </a:t>
            </a:r>
            <a:r>
              <a:rPr lang="id-ID" sz="2800" smtClean="0">
                <a:solidFill>
                  <a:srgbClr val="FFC000"/>
                </a:solidFill>
                <a:latin typeface="Arial Rounded MT Bold" pitchFamily="34" charset="0"/>
              </a:rPr>
              <a:t>Komprehensif</a:t>
            </a:r>
            <a:endParaRPr lang="en-US" sz="2800" smtClean="0">
              <a:solidFill>
                <a:srgbClr val="FFC000"/>
              </a:solidFill>
              <a:latin typeface="Arial Rounded MT Bold" pitchFamily="34" charset="0"/>
            </a:endParaRPr>
          </a:p>
          <a:p>
            <a:pPr marL="514350" indent="-514350" eaLnBrk="1" hangingPunct="1">
              <a:buClr>
                <a:schemeClr val="tx1"/>
              </a:buClr>
              <a:buFont typeface="Wingdings" pitchFamily="2" charset="2"/>
              <a:buNone/>
            </a:pPr>
            <a:r>
              <a:rPr lang="en-US" sz="2000" smtClean="0">
                <a:latin typeface="Arial Rounded MT Bold" pitchFamily="34" charset="0"/>
              </a:rPr>
              <a:t>	</a:t>
            </a:r>
            <a:r>
              <a:rPr lang="id-ID" sz="2000" smtClean="0">
                <a:latin typeface="Arial Rounded MT Bold" pitchFamily="34" charset="0"/>
              </a:rPr>
              <a:t>Dalam pelaksanaan akreditasi S/M, fokus penilaian tidak hanya terbatas pada aspek-aspek tertentu saja tetapi juga meliputi berbagai komponen pendidikan yang bersifat menye</a:t>
            </a:r>
            <a:r>
              <a:rPr lang="en-US" sz="2000" smtClean="0">
                <a:latin typeface="Arial Rounded MT Bold" pitchFamily="34" charset="0"/>
              </a:rPr>
              <a:t>lu</a:t>
            </a:r>
            <a:r>
              <a:rPr lang="id-ID" sz="2000" smtClean="0">
                <a:latin typeface="Arial Rounded MT Bold" pitchFamily="34" charset="0"/>
              </a:rPr>
              <a:t>ruh. Dengan demikian hasil yang diperoleh dapat menggambarkan secara utuh kondisi kelayakan S/M tersebut. </a:t>
            </a:r>
            <a:endParaRPr lang="en-US" sz="2000" smtClean="0">
              <a:latin typeface="Arial Rounded MT Bold" pitchFamily="34" charset="0"/>
            </a:endParaRPr>
          </a:p>
          <a:p>
            <a:pPr marL="514350" indent="-514350" eaLnBrk="1" hangingPunct="1">
              <a:buClr>
                <a:schemeClr val="tx1"/>
              </a:buClr>
              <a:buSzPct val="101000"/>
              <a:buFont typeface="Wingdings" pitchFamily="2" charset="2"/>
              <a:buNone/>
            </a:pPr>
            <a:r>
              <a:rPr lang="id-ID" sz="2800" b="1" smtClean="0">
                <a:solidFill>
                  <a:srgbClr val="FFC000"/>
                </a:solidFill>
              </a:rPr>
              <a:t> </a:t>
            </a:r>
            <a:r>
              <a:rPr lang="en-US" sz="2800" smtClean="0">
                <a:solidFill>
                  <a:srgbClr val="FFC000"/>
                </a:solidFill>
                <a:latin typeface="Arial Rounded MT Bold" pitchFamily="34" charset="0"/>
              </a:rPr>
              <a:t>3.  </a:t>
            </a:r>
            <a:r>
              <a:rPr lang="id-ID" sz="2800" smtClean="0">
                <a:solidFill>
                  <a:srgbClr val="FFC000"/>
                </a:solidFill>
                <a:latin typeface="Arial Rounded MT Bold" pitchFamily="34" charset="0"/>
              </a:rPr>
              <a:t>Adil</a:t>
            </a:r>
            <a:endParaRPr lang="en-US" sz="2800" smtClean="0">
              <a:solidFill>
                <a:srgbClr val="FFC000"/>
              </a:solidFill>
              <a:latin typeface="Arial Rounded MT Bold" pitchFamily="34" charset="0"/>
            </a:endParaRPr>
          </a:p>
          <a:p>
            <a:pPr marL="514350" indent="-514350" eaLnBrk="1" hangingPunct="1">
              <a:buClr>
                <a:schemeClr val="tx1"/>
              </a:buClr>
              <a:buSzPct val="101000"/>
              <a:buFont typeface="Wingdings" pitchFamily="2" charset="2"/>
              <a:buNone/>
            </a:pPr>
            <a:r>
              <a:rPr lang="en-US" sz="2000" smtClean="0">
                <a:latin typeface="Arial Rounded MT Bold" pitchFamily="34" charset="0"/>
              </a:rPr>
              <a:t>	</a:t>
            </a:r>
            <a:r>
              <a:rPr lang="id-ID" sz="2000" smtClean="0">
                <a:latin typeface="Arial Rounded MT Bold" pitchFamily="34" charset="0"/>
              </a:rPr>
              <a:t>Dalam melaksanakan akreditasi, semua S/M harus diperlakukan sama dengan tidak membedakan S/M atas dasar kultur, keyakinan, sosial budaya, dan tidak memandang status S/M baik negeri ataupun swasta. S/M harus dilayani sesuai dengan kriteria dan mekanisme kerja secara adil dan/atau tidak diskriminatif.</a:t>
            </a:r>
            <a:endParaRPr lang="en-US" sz="2000" smtClean="0">
              <a:latin typeface="Arial Rounded MT Bold" pitchFamily="34" charset="0"/>
            </a:endParaRPr>
          </a:p>
          <a:p>
            <a:pPr marL="514350" indent="-514350" eaLnBrk="1" hangingPunct="1">
              <a:buClr>
                <a:schemeClr val="tx1"/>
              </a:buClr>
              <a:buFont typeface="Wingdings" pitchFamily="2" charset="2"/>
              <a:buNone/>
            </a:pPr>
            <a:endParaRPr lang="en-US" sz="2000" smtClean="0">
              <a:latin typeface="Arial Rounded MT Bold" pitchFamily="34" charset="0"/>
            </a:endParaRPr>
          </a:p>
        </p:txBody>
      </p:sp>
      <p:sp>
        <p:nvSpPr>
          <p:cNvPr id="6" name="Wave 5"/>
          <p:cNvSpPr>
            <a:spLocks noChangeArrowheads="1"/>
          </p:cNvSpPr>
          <p:nvPr/>
        </p:nvSpPr>
        <p:spPr bwMode="auto">
          <a:xfrm>
            <a:off x="914400" y="304800"/>
            <a:ext cx="7042150" cy="1295400"/>
          </a:xfrm>
          <a:prstGeom prst="wave">
            <a:avLst>
              <a:gd name="adj1" fmla="val 8241"/>
              <a:gd name="adj2" fmla="val -486"/>
            </a:avLst>
          </a:prstGeom>
          <a:solidFill>
            <a:schemeClr val="bg1"/>
          </a:solidFill>
          <a:ln w="25400" algn="ctr">
            <a:solidFill>
              <a:srgbClr val="6F95BC"/>
            </a:solidFill>
            <a:round/>
            <a:headEnd/>
            <a:tailEnd/>
          </a:ln>
        </p:spPr>
        <p:txBody>
          <a:bodyPr anchor="ctr"/>
          <a:lstStyle/>
          <a:p>
            <a:pPr algn="ctr"/>
            <a:r>
              <a:rPr lang="id-ID" sz="3600">
                <a:latin typeface="Arial Rounded MT Bold" pitchFamily="34" charset="0"/>
              </a:rPr>
              <a:t>Prinsip</a:t>
            </a:r>
            <a:r>
              <a:rPr lang="en-US" sz="3600">
                <a:latin typeface="Arial Rounded MT Bold" pitchFamily="34" charset="0"/>
              </a:rPr>
              <a:t> </a:t>
            </a:r>
            <a:r>
              <a:rPr lang="id-ID" sz="3600">
                <a:latin typeface="Arial Rounded MT Bold" pitchFamily="34" charset="0"/>
              </a:rPr>
              <a:t>Akreditasi</a:t>
            </a:r>
            <a:r>
              <a:rPr lang="en-US" sz="3600">
                <a:latin typeface="Arial Rounded MT Bold" pitchFamily="34" charset="0"/>
              </a:rPr>
              <a:t> </a:t>
            </a:r>
            <a:r>
              <a:rPr lang="id-ID" sz="3600">
                <a:latin typeface="Arial Rounded MT Bold" pitchFamily="34" charset="0"/>
              </a:rPr>
              <a:t>S</a:t>
            </a:r>
            <a:r>
              <a:rPr lang="en-US" sz="3600">
                <a:latin typeface="Arial Rounded MT Bold" pitchFamily="34" charset="0"/>
              </a:rPr>
              <a:t>/M </a:t>
            </a:r>
            <a:r>
              <a:rPr lang="en-US" sz="1400">
                <a:latin typeface="Arial Rounded MT Bold" pitchFamily="34" charset="0"/>
              </a:rPr>
              <a:t>(Lanjutan)</a:t>
            </a:r>
            <a:endParaRPr 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Effect transition="in" filter="fade">
                                      <p:cBhvr>
                                        <p:cTn id="13" dur="500"/>
                                        <p:tgtEl>
                                          <p:spTgt spid="21507">
                                            <p:txEl>
                                              <p:pRg st="0" end="0"/>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slide(fromBottom)">
                                      <p:cBhvr>
                                        <p:cTn id="17" dur="500"/>
                                        <p:tgtEl>
                                          <p:spTgt spid="21507">
                                            <p:txEl>
                                              <p:pRg st="1" end="1"/>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fade">
                                      <p:cBhvr>
                                        <p:cTn id="21" dur="500"/>
                                        <p:tgtEl>
                                          <p:spTgt spid="21507">
                                            <p:txEl>
                                              <p:pRg st="2" end="2"/>
                                            </p:txEl>
                                          </p:spTgt>
                                        </p:tgtEl>
                                      </p:cBhvr>
                                    </p:animEffect>
                                  </p:childTnLst>
                                </p:cTn>
                              </p:par>
                            </p:childTnLst>
                          </p:cTn>
                        </p:par>
                        <p:par>
                          <p:cTn id="22" fill="hold">
                            <p:stCondLst>
                              <p:cond delay="2000"/>
                            </p:stCondLst>
                            <p:childTnLst>
                              <p:par>
                                <p:cTn id="23" presetID="12" presetClass="entr" presetSubtype="4" fill="hold" nodeType="after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slide(fromBottom)">
                                      <p:cBhvr>
                                        <p:cTn id="25"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304800" y="1600200"/>
            <a:ext cx="8382000" cy="4953000"/>
          </a:xfrm>
        </p:spPr>
        <p:txBody>
          <a:bodyPr/>
          <a:lstStyle/>
          <a:p>
            <a:pPr marL="514350" indent="-514350" eaLnBrk="1" hangingPunct="1">
              <a:buClr>
                <a:schemeClr val="tx1"/>
              </a:buClr>
              <a:buSzPct val="101000"/>
              <a:buFont typeface="Wingdings" pitchFamily="2" charset="2"/>
              <a:buNone/>
            </a:pPr>
            <a:r>
              <a:rPr lang="id-ID" sz="2800" smtClean="0">
                <a:solidFill>
                  <a:srgbClr val="FF9900"/>
                </a:solidFill>
                <a:latin typeface="Arial Rounded MT Bold" pitchFamily="34" charset="0"/>
              </a:rPr>
              <a:t> </a:t>
            </a:r>
            <a:r>
              <a:rPr lang="en-US" sz="2800" smtClean="0">
                <a:solidFill>
                  <a:srgbClr val="FFC000"/>
                </a:solidFill>
                <a:latin typeface="Arial Rounded MT Bold" pitchFamily="34" charset="0"/>
              </a:rPr>
              <a:t>4.  </a:t>
            </a:r>
            <a:r>
              <a:rPr lang="id-ID" sz="2800" smtClean="0">
                <a:solidFill>
                  <a:srgbClr val="FFC000"/>
                </a:solidFill>
                <a:latin typeface="Arial Rounded MT Bold" pitchFamily="34" charset="0"/>
              </a:rPr>
              <a:t>Transparan</a:t>
            </a:r>
            <a:endParaRPr lang="en-US" sz="2800" smtClean="0">
              <a:solidFill>
                <a:srgbClr val="FFC000"/>
              </a:solidFill>
              <a:latin typeface="Arial Rounded MT Bold" pitchFamily="34" charset="0"/>
            </a:endParaRPr>
          </a:p>
          <a:p>
            <a:pPr marL="514350" indent="-514350" eaLnBrk="1" hangingPunct="1">
              <a:buClr>
                <a:schemeClr val="tx1"/>
              </a:buClr>
              <a:buSzPct val="101000"/>
              <a:buFont typeface="Wingdings" pitchFamily="2" charset="2"/>
              <a:buNone/>
            </a:pPr>
            <a:r>
              <a:rPr lang="en-US" sz="2400" smtClean="0">
                <a:latin typeface="Arial Rounded MT Bold" pitchFamily="34" charset="0"/>
              </a:rPr>
              <a:t>	</a:t>
            </a:r>
            <a:r>
              <a:rPr lang="id-ID" sz="2400" smtClean="0">
                <a:latin typeface="Arial Rounded MT Bold" pitchFamily="34" charset="0"/>
              </a:rPr>
              <a:t>Data dan informasi yang berkaitan dengan pelaksanaan akreditasi S/M seperti kriteria, mekanisme kerja, jadwal serta sistem penilaian akreditasi dan lainnya harus disampaikan secara terbuka dan dapat diakses oleh siapa saja yang memerlukannya. </a:t>
            </a:r>
            <a:endParaRPr lang="en-US" sz="2400" smtClean="0">
              <a:latin typeface="Arial Rounded MT Bold" pitchFamily="34" charset="0"/>
            </a:endParaRPr>
          </a:p>
          <a:p>
            <a:pPr marL="514350" indent="-514350" eaLnBrk="1" hangingPunct="1">
              <a:buSzPct val="101000"/>
              <a:buFont typeface="Calibri" pitchFamily="34" charset="0"/>
              <a:buAutoNum type="arabicPeriod" startAt="5"/>
            </a:pPr>
            <a:r>
              <a:rPr lang="id-ID" sz="2800" smtClean="0">
                <a:solidFill>
                  <a:srgbClr val="FFC000"/>
                </a:solidFill>
                <a:latin typeface="Arial Rounded MT Bold" pitchFamily="34" charset="0"/>
              </a:rPr>
              <a:t>Akuntabel</a:t>
            </a:r>
            <a:endParaRPr lang="en-US" sz="2800" smtClean="0">
              <a:solidFill>
                <a:srgbClr val="FFC000"/>
              </a:solidFill>
              <a:latin typeface="Arial Rounded MT Bold" pitchFamily="34" charset="0"/>
            </a:endParaRPr>
          </a:p>
          <a:p>
            <a:pPr marL="514350" indent="-514350" eaLnBrk="1" hangingPunct="1">
              <a:buClr>
                <a:schemeClr val="tx1"/>
              </a:buClr>
              <a:buSzPct val="101000"/>
              <a:buFont typeface="Wingdings" pitchFamily="2" charset="2"/>
              <a:buNone/>
            </a:pPr>
            <a:r>
              <a:rPr lang="en-US" sz="2400" smtClean="0">
                <a:latin typeface="Arial Rounded MT Bold" pitchFamily="34" charset="0"/>
              </a:rPr>
              <a:t>	</a:t>
            </a:r>
            <a:r>
              <a:rPr lang="id-ID" sz="2400" smtClean="0">
                <a:latin typeface="Arial Rounded MT Bold" pitchFamily="34" charset="0"/>
              </a:rPr>
              <a:t>Pelaksanaan akreditasi S/M harus dapat dipertanggungjawabkan baik dari sisi penilaian maupun keputusannya sesuai aturan dan prosedur yang telah ditetapkan. </a:t>
            </a:r>
            <a:endParaRPr lang="en-US" sz="2400" smtClean="0">
              <a:latin typeface="Arial Rounded MT Bold" pitchFamily="34" charset="0"/>
            </a:endParaRPr>
          </a:p>
          <a:p>
            <a:pPr marL="514350" indent="-514350" eaLnBrk="1" hangingPunct="1">
              <a:buClr>
                <a:schemeClr val="tx1"/>
              </a:buClr>
              <a:buSzPct val="101000"/>
              <a:buFont typeface="Calibri" pitchFamily="34" charset="0"/>
              <a:buAutoNum type="arabicPeriod"/>
            </a:pPr>
            <a:endParaRPr lang="en-US" sz="2400" smtClean="0">
              <a:latin typeface="Arial Rounded MT Bold" pitchFamily="34" charset="0"/>
            </a:endParaRPr>
          </a:p>
        </p:txBody>
      </p:sp>
      <p:sp>
        <p:nvSpPr>
          <p:cNvPr id="6" name="Wave 5"/>
          <p:cNvSpPr>
            <a:spLocks noChangeArrowheads="1"/>
          </p:cNvSpPr>
          <p:nvPr/>
        </p:nvSpPr>
        <p:spPr bwMode="auto">
          <a:xfrm>
            <a:off x="914400" y="304800"/>
            <a:ext cx="6826250" cy="1295400"/>
          </a:xfrm>
          <a:prstGeom prst="wave">
            <a:avLst>
              <a:gd name="adj1" fmla="val 8241"/>
              <a:gd name="adj2" fmla="val -486"/>
            </a:avLst>
          </a:prstGeom>
          <a:solidFill>
            <a:schemeClr val="bg1"/>
          </a:solidFill>
          <a:ln w="25400" algn="ctr">
            <a:solidFill>
              <a:srgbClr val="6F95BC"/>
            </a:solidFill>
            <a:round/>
            <a:headEnd/>
            <a:tailEnd/>
          </a:ln>
        </p:spPr>
        <p:txBody>
          <a:bodyPr anchor="ctr"/>
          <a:lstStyle/>
          <a:p>
            <a:pPr algn="ctr"/>
            <a:r>
              <a:rPr lang="id-ID" sz="3600">
                <a:latin typeface="Arial Rounded MT Bold" pitchFamily="34" charset="0"/>
              </a:rPr>
              <a:t>Prinsip</a:t>
            </a:r>
            <a:r>
              <a:rPr lang="en-US" sz="3600">
                <a:latin typeface="Arial Rounded MT Bold" pitchFamily="34" charset="0"/>
              </a:rPr>
              <a:t> </a:t>
            </a:r>
            <a:r>
              <a:rPr lang="id-ID" sz="3600">
                <a:latin typeface="Arial Rounded MT Bold" pitchFamily="34" charset="0"/>
              </a:rPr>
              <a:t>Akreditasi</a:t>
            </a:r>
            <a:r>
              <a:rPr lang="en-US" sz="3600">
                <a:latin typeface="Arial Rounded MT Bold" pitchFamily="34" charset="0"/>
              </a:rPr>
              <a:t> </a:t>
            </a:r>
            <a:r>
              <a:rPr lang="id-ID" sz="3600">
                <a:latin typeface="Arial Rounded MT Bold" pitchFamily="34" charset="0"/>
              </a:rPr>
              <a:t>S</a:t>
            </a:r>
            <a:r>
              <a:rPr lang="en-US" sz="3600">
                <a:latin typeface="Arial Rounded MT Bold" pitchFamily="34" charset="0"/>
              </a:rPr>
              <a:t>/M </a:t>
            </a:r>
            <a:r>
              <a:rPr lang="en-US" b="1"/>
              <a:t>(Lanjutan)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nodeType="afterEffect">
                                  <p:stCondLst>
                                    <p:cond delay="0"/>
                                  </p:stCondLst>
                                  <p:childTnLst>
                                    <p:set>
                                      <p:cBhvr>
                                        <p:cTn id="12" dur="1" fill="hold">
                                          <p:stCondLst>
                                            <p:cond delay="0"/>
                                          </p:stCondLst>
                                        </p:cTn>
                                        <p:tgtEl>
                                          <p:spTgt spid="27650">
                                            <p:txEl>
                                              <p:pRg st="0" end="0"/>
                                            </p:txEl>
                                          </p:spTgt>
                                        </p:tgtEl>
                                        <p:attrNameLst>
                                          <p:attrName>style.visibility</p:attrName>
                                        </p:attrNameLst>
                                      </p:cBhvr>
                                      <p:to>
                                        <p:strVal val="visible"/>
                                      </p:to>
                                    </p:set>
                                    <p:animEffect transition="in" filter="dissolve">
                                      <p:cBhvr>
                                        <p:cTn id="13" dur="500"/>
                                        <p:tgtEl>
                                          <p:spTgt spid="27650">
                                            <p:txEl>
                                              <p:pRg st="0" end="0"/>
                                            </p:txEl>
                                          </p:spTgt>
                                        </p:tgtEl>
                                      </p:cBhvr>
                                    </p:animEffect>
                                  </p:childTnLst>
                                </p:cTn>
                              </p:par>
                            </p:childTnLst>
                          </p:cTn>
                        </p:par>
                        <p:par>
                          <p:cTn id="14" fill="hold">
                            <p:stCondLst>
                              <p:cond delay="1000"/>
                            </p:stCondLst>
                            <p:childTnLst>
                              <p:par>
                                <p:cTn id="15" presetID="21" presetClass="entr" presetSubtype="4" fill="hold" nodeType="afterEffect">
                                  <p:stCondLst>
                                    <p:cond delay="0"/>
                                  </p:stCondLst>
                                  <p:childTnLst>
                                    <p:set>
                                      <p:cBhvr>
                                        <p:cTn id="16" dur="1" fill="hold">
                                          <p:stCondLst>
                                            <p:cond delay="0"/>
                                          </p:stCondLst>
                                        </p:cTn>
                                        <p:tgtEl>
                                          <p:spTgt spid="27650">
                                            <p:txEl>
                                              <p:pRg st="1" end="1"/>
                                            </p:txEl>
                                          </p:spTgt>
                                        </p:tgtEl>
                                        <p:attrNameLst>
                                          <p:attrName>style.visibility</p:attrName>
                                        </p:attrNameLst>
                                      </p:cBhvr>
                                      <p:to>
                                        <p:strVal val="visible"/>
                                      </p:to>
                                    </p:set>
                                    <p:animEffect transition="in" filter="wheel(4)">
                                      <p:cBhvr>
                                        <p:cTn id="17" dur="500"/>
                                        <p:tgtEl>
                                          <p:spTgt spid="27650">
                                            <p:txEl>
                                              <p:pRg st="1" end="1"/>
                                            </p:txEl>
                                          </p:spTgt>
                                        </p:tgtEl>
                                      </p:cBhvr>
                                    </p:animEffect>
                                  </p:childTnLst>
                                </p:cTn>
                              </p:par>
                            </p:childTnLst>
                          </p:cTn>
                        </p:par>
                        <p:par>
                          <p:cTn id="18" fill="hold">
                            <p:stCondLst>
                              <p:cond delay="1500"/>
                            </p:stCondLst>
                            <p:childTnLst>
                              <p:par>
                                <p:cTn id="19" presetID="45" presetClass="entr" presetSubtype="0" fill="hold" nodeType="afterEffect">
                                  <p:stCondLst>
                                    <p:cond delay="0"/>
                                  </p:stCondLst>
                                  <p:iterate type="lt">
                                    <p:tmPct val="10000"/>
                                  </p:iterate>
                                  <p:childTnLst>
                                    <p:set>
                                      <p:cBhvr>
                                        <p:cTn id="20" dur="1" fill="hold">
                                          <p:stCondLst>
                                            <p:cond delay="0"/>
                                          </p:stCondLst>
                                        </p:cTn>
                                        <p:tgtEl>
                                          <p:spTgt spid="27650">
                                            <p:txEl>
                                              <p:pRg st="2" end="2"/>
                                            </p:txEl>
                                          </p:spTgt>
                                        </p:tgtEl>
                                        <p:attrNameLst>
                                          <p:attrName>style.visibility</p:attrName>
                                        </p:attrNameLst>
                                      </p:cBhvr>
                                      <p:to>
                                        <p:strVal val="visible"/>
                                      </p:to>
                                    </p:set>
                                    <p:animEffect transition="in" filter="fade">
                                      <p:cBhvr>
                                        <p:cTn id="21" dur="500"/>
                                        <p:tgtEl>
                                          <p:spTgt spid="27650">
                                            <p:txEl>
                                              <p:pRg st="2" end="2"/>
                                            </p:txEl>
                                          </p:spTgt>
                                        </p:tgtEl>
                                      </p:cBhvr>
                                    </p:animEffect>
                                    <p:anim calcmode="lin" valueType="num">
                                      <p:cBhvr>
                                        <p:cTn id="22" dur="500" fill="hold"/>
                                        <p:tgtEl>
                                          <p:spTgt spid="27650">
                                            <p:txEl>
                                              <p:pRg st="2" end="2"/>
                                            </p:txEl>
                                          </p:spTgt>
                                        </p:tgtEl>
                                        <p:attrNameLst>
                                          <p:attrName>ppt_w</p:attrName>
                                        </p:attrNameLst>
                                      </p:cBhvr>
                                      <p:tavLst>
                                        <p:tav tm="0" fmla="#ppt_w*sin(2.5*pi*$)">
                                          <p:val>
                                            <p:fltVal val="0"/>
                                          </p:val>
                                        </p:tav>
                                        <p:tav tm="100000">
                                          <p:val>
                                            <p:fltVal val="1"/>
                                          </p:val>
                                        </p:tav>
                                      </p:tavLst>
                                    </p:anim>
                                    <p:anim calcmode="lin" valueType="num">
                                      <p:cBhvr>
                                        <p:cTn id="23" dur="500" fill="hold"/>
                                        <p:tgtEl>
                                          <p:spTgt spid="27650">
                                            <p:txEl>
                                              <p:pRg st="2" end="2"/>
                                            </p:txEl>
                                          </p:spTgt>
                                        </p:tgtEl>
                                        <p:attrNameLst>
                                          <p:attrName>ppt_h</p:attrName>
                                        </p:attrNameLst>
                                      </p:cBhvr>
                                      <p:tavLst>
                                        <p:tav tm="0">
                                          <p:val>
                                            <p:strVal val="#ppt_h"/>
                                          </p:val>
                                        </p:tav>
                                        <p:tav tm="100000">
                                          <p:val>
                                            <p:strVal val="#ppt_h"/>
                                          </p:val>
                                        </p:tav>
                                      </p:tavLst>
                                    </p:anim>
                                  </p:childTnLst>
                                </p:cTn>
                              </p:par>
                            </p:childTnLst>
                          </p:cTn>
                        </p:par>
                        <p:par>
                          <p:cTn id="24" fill="hold">
                            <p:stCondLst>
                              <p:cond delay="2400"/>
                            </p:stCondLst>
                            <p:childTnLst>
                              <p:par>
                                <p:cTn id="25" presetID="22" presetClass="entr" presetSubtype="4" fill="hold" nodeType="afterEffect">
                                  <p:stCondLst>
                                    <p:cond delay="0"/>
                                  </p:stCondLst>
                                  <p:childTnLst>
                                    <p:set>
                                      <p:cBhvr>
                                        <p:cTn id="26" dur="1" fill="hold">
                                          <p:stCondLst>
                                            <p:cond delay="0"/>
                                          </p:stCondLst>
                                        </p:cTn>
                                        <p:tgtEl>
                                          <p:spTgt spid="27650">
                                            <p:txEl>
                                              <p:pRg st="3" end="3"/>
                                            </p:txEl>
                                          </p:spTgt>
                                        </p:tgtEl>
                                        <p:attrNameLst>
                                          <p:attrName>style.visibility</p:attrName>
                                        </p:attrNameLst>
                                      </p:cBhvr>
                                      <p:to>
                                        <p:strVal val="visible"/>
                                      </p:to>
                                    </p:set>
                                    <p:animEffect transition="in" filter="wipe(down)">
                                      <p:cBhvr>
                                        <p:cTn id="27" dur="500"/>
                                        <p:tgtEl>
                                          <p:spTgt spid="27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57200" y="1295400"/>
            <a:ext cx="8229600" cy="4800600"/>
          </a:xfrm>
          <a:prstGeom prst="rect">
            <a:avLst/>
          </a:prstGeom>
          <a:noFill/>
          <a:ln w="9525">
            <a:noFill/>
            <a:miter lim="800000"/>
            <a:headEnd/>
            <a:tailEnd/>
          </a:ln>
        </p:spPr>
        <p:txBody>
          <a:bodyPr anchor="ctr"/>
          <a:lstStyle/>
          <a:p>
            <a:pPr marL="457200" indent="-457200">
              <a:lnSpc>
                <a:spcPct val="90000"/>
              </a:lnSpc>
              <a:buClr>
                <a:srgbClr val="66FFFF"/>
              </a:buClr>
              <a:buSzPct val="75000"/>
              <a:buFont typeface="Calibri" pitchFamily="34" charset="0"/>
              <a:buNone/>
            </a:pPr>
            <a:endParaRPr lang="en-US" sz="2400">
              <a:solidFill>
                <a:srgbClr val="FFC000"/>
              </a:solidFill>
              <a:latin typeface="Arial Rounded MT Bold" pitchFamily="34" charset="0"/>
              <a:cs typeface="Times New Roman" pitchFamily="18" charset="0"/>
            </a:endParaRPr>
          </a:p>
          <a:p>
            <a:pPr marL="914400" lvl="1" indent="-457200">
              <a:buFont typeface="Calibri" pitchFamily="34" charset="0"/>
              <a:buAutoNum type="arabicPeriod"/>
            </a:pPr>
            <a:r>
              <a:rPr lang="id-ID" sz="2400">
                <a:solidFill>
                  <a:srgbClr val="FFC000"/>
                </a:solidFill>
                <a:latin typeface="Arial Rounded MT Bold" pitchFamily="34" charset="0"/>
              </a:rPr>
              <a:t>Taman Kanak-kanak (TK)/Raudhatul Atfal (RA).</a:t>
            </a:r>
            <a:endParaRPr lang="en-US" sz="2400">
              <a:solidFill>
                <a:srgbClr val="FFC000"/>
              </a:solidFill>
              <a:latin typeface="Arial Rounded MT Bold" pitchFamily="34" charset="0"/>
            </a:endParaRPr>
          </a:p>
          <a:p>
            <a:pPr marL="914400" lvl="1" indent="-457200">
              <a:buFont typeface="Calibri" pitchFamily="34" charset="0"/>
              <a:buAutoNum type="arabicPeriod"/>
            </a:pPr>
            <a:r>
              <a:rPr lang="id-ID" sz="2400">
                <a:solidFill>
                  <a:srgbClr val="FFC000"/>
                </a:solidFill>
                <a:latin typeface="Arial Rounded MT Bold" pitchFamily="34" charset="0"/>
              </a:rPr>
              <a:t>Sekolah Dasar (SD)/Madrasah Ibtidaiyah (MI).</a:t>
            </a:r>
            <a:endParaRPr lang="en-US" sz="2400">
              <a:solidFill>
                <a:srgbClr val="FFC000"/>
              </a:solidFill>
              <a:latin typeface="Arial Rounded MT Bold" pitchFamily="34" charset="0"/>
            </a:endParaRPr>
          </a:p>
          <a:p>
            <a:pPr marL="914400" lvl="1" indent="-457200">
              <a:buFont typeface="Calibri" pitchFamily="34" charset="0"/>
              <a:buAutoNum type="arabicPeriod"/>
            </a:pPr>
            <a:r>
              <a:rPr lang="id-ID" sz="2400">
                <a:solidFill>
                  <a:srgbClr val="FFC000"/>
                </a:solidFill>
                <a:latin typeface="Arial Rounded MT Bold" pitchFamily="34" charset="0"/>
              </a:rPr>
              <a:t>Sekolah Menengah Pertama (SMP)/Madrasah Tsanawiyah (MTs). </a:t>
            </a:r>
            <a:endParaRPr lang="en-US" sz="2400">
              <a:solidFill>
                <a:srgbClr val="FFC000"/>
              </a:solidFill>
              <a:latin typeface="Arial Rounded MT Bold" pitchFamily="34" charset="0"/>
            </a:endParaRPr>
          </a:p>
          <a:p>
            <a:pPr marL="914400" lvl="1" indent="-457200">
              <a:buFont typeface="Calibri" pitchFamily="34" charset="0"/>
              <a:buAutoNum type="arabicPeriod"/>
            </a:pPr>
            <a:r>
              <a:rPr lang="id-ID" sz="2400">
                <a:solidFill>
                  <a:srgbClr val="FFC000"/>
                </a:solidFill>
                <a:latin typeface="Arial Rounded MT Bold" pitchFamily="34" charset="0"/>
              </a:rPr>
              <a:t>Sekolah Menengah Atas (SMA)/Madrasah Aliyah (MA).</a:t>
            </a:r>
            <a:endParaRPr lang="en-US" sz="2400">
              <a:solidFill>
                <a:srgbClr val="FFC000"/>
              </a:solidFill>
              <a:latin typeface="Arial Rounded MT Bold" pitchFamily="34" charset="0"/>
            </a:endParaRPr>
          </a:p>
          <a:p>
            <a:pPr marL="914400" lvl="1" indent="-457200">
              <a:buFont typeface="Calibri" pitchFamily="34" charset="0"/>
              <a:buAutoNum type="arabicPeriod"/>
            </a:pPr>
            <a:r>
              <a:rPr lang="id-ID" sz="2400">
                <a:solidFill>
                  <a:srgbClr val="FFC000"/>
                </a:solidFill>
                <a:latin typeface="Arial Rounded MT Bold" pitchFamily="34" charset="0"/>
              </a:rPr>
              <a:t>Sekolah Menengah Kejuruan (SMK)/Madrasah Aliyah Kejuruan (MAK).</a:t>
            </a:r>
            <a:endParaRPr lang="en-US" sz="2400">
              <a:solidFill>
                <a:srgbClr val="FFC000"/>
              </a:solidFill>
              <a:latin typeface="Arial Rounded MT Bold" pitchFamily="34" charset="0"/>
            </a:endParaRPr>
          </a:p>
          <a:p>
            <a:pPr marL="914400" lvl="1" indent="-457200">
              <a:buFont typeface="Calibri" pitchFamily="34" charset="0"/>
              <a:buAutoNum type="arabicPeriod"/>
            </a:pPr>
            <a:r>
              <a:rPr lang="id-ID" sz="2400">
                <a:solidFill>
                  <a:srgbClr val="FFC000"/>
                </a:solidFill>
                <a:latin typeface="Arial Rounded MT Bold" pitchFamily="34" charset="0"/>
              </a:rPr>
              <a:t>Sekolah Luar Biasa (SLB) yang terdiri dari Taman Kanak-kanak Luar Biasa (TKLB), Sekolah Dasar Luar Biasa (SDLB), Sekolah Lanjutan Tingkat Pertama Luar Biasa (SLTPLB), dan Sekolah Menengah Luar Biasa (SMLB).</a:t>
            </a:r>
            <a:endParaRPr lang="en-US" sz="2400">
              <a:solidFill>
                <a:srgbClr val="FFC000"/>
              </a:solidFill>
              <a:latin typeface="Arial Rounded MT Bold" pitchFamily="34" charset="0"/>
              <a:cs typeface="Times New Roman" pitchFamily="18" charset="0"/>
            </a:endParaRPr>
          </a:p>
        </p:txBody>
      </p:sp>
      <p:sp>
        <p:nvSpPr>
          <p:cNvPr id="6" name="Rectangle 7"/>
          <p:cNvSpPr>
            <a:spLocks noChangeArrowheads="1"/>
          </p:cNvSpPr>
          <p:nvPr/>
        </p:nvSpPr>
        <p:spPr bwMode="auto">
          <a:xfrm>
            <a:off x="838200" y="609600"/>
            <a:ext cx="7162800" cy="609600"/>
          </a:xfrm>
          <a:prstGeom prst="rect">
            <a:avLst/>
          </a:prstGeom>
          <a:solidFill>
            <a:schemeClr val="bg1"/>
          </a:solidFill>
          <a:ln w="9525">
            <a:noFill/>
            <a:miter lim="800000"/>
            <a:headEnd/>
            <a:tailEnd/>
          </a:ln>
          <a:effectLst>
            <a:prstShdw prst="shdw13" dist="53882" dir="13500000">
              <a:schemeClr val="bg2">
                <a:alpha val="50000"/>
              </a:schemeClr>
            </a:prstShdw>
          </a:effectLst>
        </p:spPr>
        <p:txBody>
          <a:bodyPr anchor="ctr"/>
          <a:lstStyle/>
          <a:p>
            <a:pPr algn="ctr" defTabSz="841375"/>
            <a:r>
              <a:rPr lang="id-ID" sz="2800">
                <a:latin typeface="Arial Rounded MT Bold" pitchFamily="34" charset="0"/>
              </a:rPr>
              <a:t>Lingkup </a:t>
            </a:r>
            <a:r>
              <a:rPr lang="en-US" sz="2800">
                <a:latin typeface="Arial Rounded MT Bold" pitchFamily="34" charset="0"/>
              </a:rPr>
              <a:t>Akreditasi </a:t>
            </a:r>
            <a:r>
              <a:rPr lang="id-ID" sz="2800">
                <a:latin typeface="Arial Rounded MT Bold" pitchFamily="34" charset="0"/>
              </a:rPr>
              <a:t>Satuan Pendidikan  </a:t>
            </a:r>
            <a:endParaRPr lang="en-US" sz="2800">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p:cTn id="18"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5">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childTnLst>
                          </p:cTn>
                        </p:par>
                        <p:par>
                          <p:cTn id="25" fill="hold">
                            <p:stCondLst>
                              <p:cond delay="2000"/>
                            </p:stCondLst>
                            <p:childTnLst>
                              <p:par>
                                <p:cTn id="26" presetID="21" presetClass="entr" presetSubtype="4"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heel(4)">
                                      <p:cBhvr>
                                        <p:cTn id="28" dur="500"/>
                                        <p:tgtEl>
                                          <p:spTgt spid="5">
                                            <p:txEl>
                                              <p:pRg st="4" end="4"/>
                                            </p:txEl>
                                          </p:spTgt>
                                        </p:tgtEl>
                                      </p:cBhvr>
                                    </p:animEffect>
                                  </p:childTnLst>
                                </p:cTn>
                              </p:par>
                            </p:childTnLst>
                          </p:cTn>
                        </p:par>
                        <p:par>
                          <p:cTn id="29" fill="hold">
                            <p:stCondLst>
                              <p:cond delay="2500"/>
                            </p:stCondLst>
                            <p:childTnLst>
                              <p:par>
                                <p:cTn id="30" presetID="20" presetClass="entr" presetSubtype="0"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edge">
                                      <p:cBhvr>
                                        <p:cTn id="32" dur="500"/>
                                        <p:tgtEl>
                                          <p:spTgt spid="5">
                                            <p:txEl>
                                              <p:pRg st="5" end="5"/>
                                            </p:txEl>
                                          </p:spTgt>
                                        </p:tgtEl>
                                      </p:cBhvr>
                                    </p:animEffect>
                                  </p:childTnLst>
                                </p:cTn>
                              </p:par>
                            </p:childTnLst>
                          </p:cTn>
                        </p:par>
                        <p:par>
                          <p:cTn id="33" fill="hold">
                            <p:stCondLst>
                              <p:cond delay="3000"/>
                            </p:stCondLst>
                            <p:childTnLst>
                              <p:par>
                                <p:cTn id="34" presetID="9" presetClass="entr" presetSubtype="0" fill="hold" nodeType="after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dissolve">
                                      <p:cBhvr>
                                        <p:cTn id="3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ChangeArrowheads="1"/>
          </p:cNvSpPr>
          <p:nvPr/>
        </p:nvSpPr>
        <p:spPr bwMode="auto">
          <a:xfrm>
            <a:off x="533400" y="1828800"/>
            <a:ext cx="8458200" cy="3886200"/>
          </a:xfrm>
          <a:prstGeom prst="rect">
            <a:avLst/>
          </a:prstGeom>
          <a:noFill/>
          <a:ln w="9525">
            <a:noFill/>
            <a:miter lim="800000"/>
            <a:headEnd/>
            <a:tailEnd/>
          </a:ln>
        </p:spPr>
        <p:txBody>
          <a:bodyPr anchor="ctr"/>
          <a:lstStyle/>
          <a:p>
            <a:pPr marL="730250" indent="-514350">
              <a:spcAft>
                <a:spcPct val="10000"/>
              </a:spcAft>
              <a:buFont typeface="Calibri" pitchFamily="34" charset="0"/>
              <a:buAutoNum type="arabicPeriod"/>
            </a:pPr>
            <a:r>
              <a:rPr lang="id-ID" sz="2800">
                <a:latin typeface="Arial Rounded MT Bold" pitchFamily="34" charset="0"/>
              </a:rPr>
              <a:t>Memiliki Surat Keputusan Pendirian/</a:t>
            </a:r>
            <a:r>
              <a:rPr lang="en-US" sz="2800">
                <a:latin typeface="Arial Rounded MT Bold" pitchFamily="34" charset="0"/>
              </a:rPr>
              <a:t> </a:t>
            </a:r>
            <a:r>
              <a:rPr lang="id-ID" sz="2800">
                <a:latin typeface="Arial Rounded MT Bold" pitchFamily="34" charset="0"/>
              </a:rPr>
              <a:t>Operasional Sekolah</a:t>
            </a:r>
            <a:r>
              <a:rPr lang="en-US" sz="2800">
                <a:latin typeface="Arial Rounded MT Bold" pitchFamily="34" charset="0"/>
              </a:rPr>
              <a:t>/M</a:t>
            </a:r>
            <a:r>
              <a:rPr lang="id-ID" sz="2800">
                <a:latin typeface="Arial Rounded MT Bold" pitchFamily="34" charset="0"/>
              </a:rPr>
              <a:t>adrasah.</a:t>
            </a:r>
            <a:endParaRPr lang="en-US" sz="2800">
              <a:latin typeface="Arial Rounded MT Bold" pitchFamily="34" charset="0"/>
            </a:endParaRPr>
          </a:p>
          <a:p>
            <a:pPr marL="730250" indent="-514350">
              <a:spcAft>
                <a:spcPct val="10000"/>
              </a:spcAft>
              <a:buFont typeface="Calibri" pitchFamily="34" charset="0"/>
              <a:buAutoNum type="arabicPeriod"/>
            </a:pPr>
            <a:r>
              <a:rPr lang="id-ID" sz="2800">
                <a:latin typeface="Arial Rounded MT Bold" pitchFamily="34" charset="0"/>
              </a:rPr>
              <a:t>Memiliki peserta didik pada semua tingkatan kelas.</a:t>
            </a:r>
            <a:endParaRPr lang="en-US" sz="2800">
              <a:latin typeface="Arial Rounded MT Bold" pitchFamily="34" charset="0"/>
            </a:endParaRPr>
          </a:p>
          <a:p>
            <a:pPr marL="730250" indent="-514350">
              <a:spcAft>
                <a:spcPct val="10000"/>
              </a:spcAft>
              <a:buFont typeface="Calibri" pitchFamily="34" charset="0"/>
              <a:buAutoNum type="arabicPeriod"/>
            </a:pPr>
            <a:r>
              <a:rPr lang="id-ID" sz="2800">
                <a:latin typeface="Arial Rounded MT Bold" pitchFamily="34" charset="0"/>
              </a:rPr>
              <a:t>Memiliki sarana dan prasarana pendidikan.</a:t>
            </a:r>
            <a:endParaRPr lang="en-US" sz="2800">
              <a:latin typeface="Arial Rounded MT Bold" pitchFamily="34" charset="0"/>
            </a:endParaRPr>
          </a:p>
          <a:p>
            <a:pPr marL="730250" indent="-514350">
              <a:spcAft>
                <a:spcPct val="10000"/>
              </a:spcAft>
              <a:buFont typeface="Calibri" pitchFamily="34" charset="0"/>
              <a:buAutoNum type="arabicPeriod"/>
            </a:pPr>
            <a:r>
              <a:rPr lang="id-ID" sz="2800">
                <a:latin typeface="Arial Rounded MT Bold" pitchFamily="34" charset="0"/>
              </a:rPr>
              <a:t>Memiliki pendidik dan tenaga kependidikan.</a:t>
            </a:r>
            <a:endParaRPr lang="en-US" sz="2800">
              <a:latin typeface="Arial Rounded MT Bold" pitchFamily="34" charset="0"/>
            </a:endParaRPr>
          </a:p>
          <a:p>
            <a:pPr marL="730250" indent="-514350">
              <a:spcAft>
                <a:spcPct val="10000"/>
              </a:spcAft>
              <a:buFont typeface="Calibri" pitchFamily="34" charset="0"/>
              <a:buAutoNum type="arabicPeriod"/>
            </a:pPr>
            <a:r>
              <a:rPr lang="id-ID" sz="2800">
                <a:latin typeface="Arial Rounded MT Bold" pitchFamily="34" charset="0"/>
              </a:rPr>
              <a:t>Melaksanakan kurikulum yang berlaku, dan</a:t>
            </a:r>
            <a:r>
              <a:rPr lang="fi-FI" sz="2800">
                <a:latin typeface="Arial Rounded MT Bold" pitchFamily="34" charset="0"/>
              </a:rPr>
              <a:t> </a:t>
            </a:r>
            <a:endParaRPr lang="en-US" sz="2800">
              <a:latin typeface="Arial Rounded MT Bold" pitchFamily="34" charset="0"/>
            </a:endParaRPr>
          </a:p>
          <a:p>
            <a:pPr marL="730250" indent="-514350">
              <a:spcAft>
                <a:spcPct val="10000"/>
              </a:spcAft>
              <a:buFont typeface="Calibri" pitchFamily="34" charset="0"/>
              <a:buAutoNum type="arabicPeriod"/>
            </a:pPr>
            <a:r>
              <a:rPr lang="id-ID" sz="2800">
                <a:latin typeface="Arial Rounded MT Bold" pitchFamily="34" charset="0"/>
              </a:rPr>
              <a:t>Telah menamatkan peserta didik.  </a:t>
            </a:r>
            <a:endParaRPr lang="en-US" sz="2800">
              <a:latin typeface="Arial Rounded MT Bold" pitchFamily="34" charset="0"/>
            </a:endParaRPr>
          </a:p>
        </p:txBody>
      </p:sp>
      <p:sp>
        <p:nvSpPr>
          <p:cNvPr id="14340" name="Rectangle 7"/>
          <p:cNvSpPr>
            <a:spLocks noChangeArrowheads="1"/>
          </p:cNvSpPr>
          <p:nvPr/>
        </p:nvSpPr>
        <p:spPr bwMode="auto">
          <a:xfrm>
            <a:off x="914400" y="457200"/>
            <a:ext cx="7467600" cy="838200"/>
          </a:xfrm>
          <a:prstGeom prst="rect">
            <a:avLst/>
          </a:prstGeom>
          <a:solidFill>
            <a:schemeClr val="bg1"/>
          </a:solidFill>
          <a:ln w="9525">
            <a:noFill/>
            <a:miter lim="800000"/>
            <a:headEnd/>
            <a:tailEnd/>
          </a:ln>
          <a:effectLst>
            <a:prstShdw prst="shdw13" dist="53882" dir="13500000">
              <a:schemeClr val="bg2">
                <a:alpha val="50000"/>
              </a:schemeClr>
            </a:prstShdw>
          </a:effectLst>
        </p:spPr>
        <p:txBody>
          <a:bodyPr anchor="ctr"/>
          <a:lstStyle/>
          <a:p>
            <a:pPr algn="ctr" defTabSz="841375"/>
            <a:r>
              <a:rPr lang="id-ID" sz="2800" b="1"/>
              <a:t>Persyaratan Mengikuti Akreditasi Sekolah/Madrasah </a:t>
            </a:r>
            <a:endParaRPr 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heel(4)">
                                      <p:cBhvr>
                                        <p:cTn id="7" dur="500"/>
                                        <p:tgtEl>
                                          <p:spTgt spid="14340"/>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checkerboard(across)">
                                      <p:cBhvr>
                                        <p:cTn id="11" dur="500"/>
                                        <p:tgtEl>
                                          <p:spTgt spid="14339">
                                            <p:txEl>
                                              <p:pRg st="0" end="0"/>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checkerboard(across)">
                                      <p:cBhvr>
                                        <p:cTn id="15" dur="500"/>
                                        <p:tgtEl>
                                          <p:spTgt spid="14339">
                                            <p:txEl>
                                              <p:pRg st="1" end="1"/>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checkerboard(across)">
                                      <p:cBhvr>
                                        <p:cTn id="19" dur="500"/>
                                        <p:tgtEl>
                                          <p:spTgt spid="14339">
                                            <p:txEl>
                                              <p:pRg st="2" end="2"/>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Effect transition="in" filter="checkerboard(across)">
                                      <p:cBhvr>
                                        <p:cTn id="23" dur="500"/>
                                        <p:tgtEl>
                                          <p:spTgt spid="14339">
                                            <p:txEl>
                                              <p:pRg st="3" end="3"/>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checkerboard(across)">
                                      <p:cBhvr>
                                        <p:cTn id="27" dur="500"/>
                                        <p:tgtEl>
                                          <p:spTgt spid="14339">
                                            <p:txEl>
                                              <p:pRg st="4" end="4"/>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checkerboard(across)">
                                      <p:cBhvr>
                                        <p:cTn id="31"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AutoShape 5"/>
          <p:cNvSpPr>
            <a:spLocks noChangeArrowheads="1"/>
          </p:cNvSpPr>
          <p:nvPr/>
        </p:nvSpPr>
        <p:spPr bwMode="auto">
          <a:xfrm>
            <a:off x="381000" y="2438400"/>
            <a:ext cx="8382000" cy="167640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156678" name="Text Box 6"/>
          <p:cNvSpPr txBox="1">
            <a:spLocks noChangeArrowheads="1"/>
          </p:cNvSpPr>
          <p:nvPr/>
        </p:nvSpPr>
        <p:spPr bwMode="auto">
          <a:xfrm>
            <a:off x="762000" y="2859088"/>
            <a:ext cx="7924800" cy="646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id-ID" sz="3600" b="1" dirty="0">
                <a:solidFill>
                  <a:srgbClr val="333300"/>
                </a:solidFill>
                <a:latin typeface="Lucida Sans" pitchFamily="34" charset="0"/>
                <a:cs typeface="Arial" charset="0"/>
              </a:rPr>
              <a:t> III. Kebijakan Khusus Akreditasi</a:t>
            </a:r>
            <a:endParaRPr lang="en-US" sz="3600" b="1" dirty="0">
              <a:solidFill>
                <a:srgbClr val="333300"/>
              </a:solidFill>
              <a:latin typeface="Lucida Sans"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box(in)">
                                      <p:cBhvr>
                                        <p:cTn id="7" dur="500"/>
                                        <p:tgtEl>
                                          <p:spTgt spid="15667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678"/>
                                        </p:tgtEl>
                                        <p:attrNameLst>
                                          <p:attrName>style.visibility</p:attrName>
                                        </p:attrNameLst>
                                      </p:cBhvr>
                                      <p:to>
                                        <p:strVal val="visible"/>
                                      </p:to>
                                    </p:set>
                                    <p:animEffect transition="in" filter="blinds(horizontal)">
                                      <p:cBhvr>
                                        <p:cTn id="11"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Box 3"/>
          <p:cNvSpPr txBox="1">
            <a:spLocks noChangeArrowheads="1"/>
          </p:cNvSpPr>
          <p:nvPr/>
        </p:nvSpPr>
        <p:spPr bwMode="auto">
          <a:xfrm>
            <a:off x="457200" y="228600"/>
            <a:ext cx="8382000" cy="708025"/>
          </a:xfrm>
          <a:prstGeom prst="rect">
            <a:avLst/>
          </a:prstGeom>
          <a:noFill/>
          <a:ln w="9525">
            <a:noFill/>
            <a:miter lim="800000"/>
            <a:headEnd/>
            <a:tailEnd/>
          </a:ln>
        </p:spPr>
        <p:txBody>
          <a:bodyPr>
            <a:spAutoFit/>
          </a:bodyPr>
          <a:lstStyle/>
          <a:p>
            <a:pPr algn="ctr"/>
            <a:r>
              <a:rPr lang="id-ID" sz="4000">
                <a:latin typeface="Arial Rounded MT Bold" pitchFamily="34" charset="0"/>
              </a:rPr>
              <a:t>KEBIJAKAN AKREDITASI SLB</a:t>
            </a:r>
          </a:p>
        </p:txBody>
      </p:sp>
      <p:sp>
        <p:nvSpPr>
          <p:cNvPr id="5" name="TextBox 4"/>
          <p:cNvSpPr txBox="1"/>
          <p:nvPr/>
        </p:nvSpPr>
        <p:spPr>
          <a:xfrm>
            <a:off x="457200" y="990600"/>
            <a:ext cx="8229600" cy="5294313"/>
          </a:xfrm>
          <a:prstGeom prst="rect">
            <a:avLst/>
          </a:prstGeom>
          <a:noFill/>
        </p:spPr>
        <p:txBody>
          <a:bodyPr>
            <a:spAutoFit/>
          </a:bodyPr>
          <a:lstStyle/>
          <a:p>
            <a:pPr>
              <a:defRPr/>
            </a:pPr>
            <a:r>
              <a:rPr lang="id-ID" sz="2600" b="1" dirty="0">
                <a:latin typeface="Arial Rounded MT Bold" pitchFamily="34" charset="0"/>
                <a:cs typeface="Arial" charset="0"/>
              </a:rPr>
              <a:t>Kebijakan akreditasi untuk SLB diatur sebagai berikut:</a:t>
            </a:r>
          </a:p>
          <a:p>
            <a:pPr>
              <a:defRPr/>
            </a:pPr>
            <a:r>
              <a:rPr lang="id-ID" sz="2600" b="1" dirty="0">
                <a:latin typeface="Arial Rounded MT Bold" pitchFamily="34" charset="0"/>
                <a:cs typeface="Arial" charset="0"/>
              </a:rPr>
              <a:t>A.  Persyaratan Mengikuti Akreditasi Khusus SLB</a:t>
            </a:r>
          </a:p>
          <a:p>
            <a:pPr marL="901700" indent="-457200">
              <a:buFont typeface="Calibri" pitchFamily="34" charset="0"/>
              <a:buAutoNum type="arabicPeriod"/>
              <a:defRPr/>
            </a:pPr>
            <a:r>
              <a:rPr lang="id-ID" sz="2600" b="1" dirty="0">
                <a:latin typeface="Arial Rounded MT Bold" pitchFamily="34" charset="0"/>
                <a:cs typeface="Arial" charset="0"/>
              </a:rPr>
              <a:t>Memiliki Surat Keputusan Pendirian</a:t>
            </a:r>
            <a:r>
              <a:rPr lang="id-ID" sz="2600" b="1" dirty="0" smtClean="0">
                <a:latin typeface="Arial Rounded MT Bold" pitchFamily="34" charset="0"/>
                <a:cs typeface="Arial" charset="0"/>
              </a:rPr>
              <a:t>/</a:t>
            </a:r>
            <a:r>
              <a:rPr lang="en-US" sz="2600" b="1" dirty="0" smtClean="0">
                <a:latin typeface="Arial Rounded MT Bold" pitchFamily="34" charset="0"/>
                <a:cs typeface="Arial" charset="0"/>
              </a:rPr>
              <a:t> </a:t>
            </a:r>
            <a:r>
              <a:rPr lang="id-ID" sz="2600" b="1" dirty="0" smtClean="0">
                <a:latin typeface="Arial Rounded MT Bold" pitchFamily="34" charset="0"/>
                <a:cs typeface="Arial" charset="0"/>
              </a:rPr>
              <a:t>Operasional </a:t>
            </a:r>
            <a:r>
              <a:rPr lang="id-ID" sz="2600" b="1" dirty="0">
                <a:latin typeface="Arial Rounded MT Bold" pitchFamily="34" charset="0"/>
                <a:cs typeface="Arial" charset="0"/>
              </a:rPr>
              <a:t>Sekolah/Madrasah</a:t>
            </a:r>
          </a:p>
          <a:p>
            <a:pPr marL="901700" indent="-457200">
              <a:buFont typeface="Calibri" pitchFamily="34" charset="0"/>
              <a:buAutoNum type="arabicPeriod"/>
              <a:defRPr/>
            </a:pPr>
            <a:r>
              <a:rPr lang="id-ID" sz="2600" b="1" dirty="0">
                <a:latin typeface="Arial Rounded MT Bold" pitchFamily="34" charset="0"/>
                <a:cs typeface="Arial" charset="0"/>
              </a:rPr>
              <a:t>Memiliki sarana dan prasarana pendidikan;</a:t>
            </a:r>
          </a:p>
          <a:p>
            <a:pPr marL="901700" indent="-457200">
              <a:buFont typeface="Calibri" pitchFamily="34" charset="0"/>
              <a:buAutoNum type="arabicPeriod"/>
              <a:defRPr/>
            </a:pPr>
            <a:r>
              <a:rPr lang="id-ID" sz="2600" b="1" dirty="0">
                <a:latin typeface="Arial Rounded MT Bold" pitchFamily="34" charset="0"/>
                <a:cs typeface="Arial" charset="0"/>
              </a:rPr>
              <a:t>Memiliki pendidik dan tenaga kependidikan;</a:t>
            </a:r>
          </a:p>
          <a:p>
            <a:pPr marL="901700" indent="-457200">
              <a:buFont typeface="Calibri" pitchFamily="34" charset="0"/>
              <a:buAutoNum type="arabicPeriod"/>
              <a:defRPr/>
            </a:pPr>
            <a:r>
              <a:rPr lang="id-ID" sz="2600" b="1" dirty="0">
                <a:latin typeface="Arial Rounded MT Bold" pitchFamily="34" charset="0"/>
                <a:cs typeface="Arial" charset="0"/>
              </a:rPr>
              <a:t>Melaksanakan kurikulum yang berlaku; </a:t>
            </a:r>
          </a:p>
          <a:p>
            <a:pPr marL="901700" indent="-457200">
              <a:buFont typeface="Calibri" pitchFamily="34" charset="0"/>
              <a:buAutoNum type="arabicPeriod"/>
              <a:defRPr/>
            </a:pPr>
            <a:r>
              <a:rPr lang="id-ID" sz="2600" b="1" dirty="0">
                <a:latin typeface="Arial Rounded MT Bold" pitchFamily="34" charset="0"/>
                <a:cs typeface="Arial" charset="0"/>
              </a:rPr>
              <a:t>Telah melaksanakan pendidikan dalam 4 tahun berturut-turut untuk SMALB dan SMPLB, 3 tahun berturut-turut untuk SDLB dan TKLB.</a:t>
            </a:r>
          </a:p>
          <a:p>
            <a:pPr marL="457200" indent="-457200">
              <a:defRPr/>
            </a:pPr>
            <a:endParaRPr lang="id-ID" sz="2600" b="1" dirty="0">
              <a:latin typeface="Arial Rounded MT Bold" pitchFamily="34"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381000" y="2438400"/>
            <a:ext cx="8382000" cy="167640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4099" name="Text Placeholder 2"/>
          <p:cNvSpPr>
            <a:spLocks noGrp="1"/>
          </p:cNvSpPr>
          <p:nvPr>
            <p:ph type="body" idx="1"/>
          </p:nvPr>
        </p:nvSpPr>
        <p:spPr>
          <a:xfrm>
            <a:off x="685800" y="2743200"/>
            <a:ext cx="7772400" cy="609600"/>
          </a:xfrm>
        </p:spPr>
        <p:txBody>
          <a:bodyPr anchor="t"/>
          <a:lstStyle/>
          <a:p>
            <a:pPr algn="ctr"/>
            <a:r>
              <a:rPr lang="id-ID" sz="3600" b="1" dirty="0" smtClean="0">
                <a:solidFill>
                  <a:srgbClr val="0070C0"/>
                </a:solidFill>
                <a:latin typeface="Andalus" pitchFamily="18" charset="-78"/>
                <a:cs typeface="Andalus" pitchFamily="18" charset="-78"/>
              </a:rPr>
              <a:t>I. DASAR </a:t>
            </a:r>
            <a:r>
              <a:rPr lang="en-US" sz="3600" b="1" dirty="0" smtClean="0">
                <a:solidFill>
                  <a:srgbClr val="0070C0"/>
                </a:solidFill>
                <a:latin typeface="Andalus" pitchFamily="18" charset="-78"/>
                <a:cs typeface="Andalus" pitchFamily="18" charset="-78"/>
              </a:rPr>
              <a:t>H</a:t>
            </a:r>
            <a:r>
              <a:rPr lang="id-ID" sz="3600" b="1" dirty="0" smtClean="0">
                <a:solidFill>
                  <a:srgbClr val="0070C0"/>
                </a:solidFill>
                <a:latin typeface="Andalus" pitchFamily="18" charset="-78"/>
                <a:cs typeface="Andalus" pitchFamily="18" charset="-78"/>
              </a:rPr>
              <a:t>UKUM DAN PERAN BAN-S/M DALAM PENJAMINAN MUTU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Box 3"/>
          <p:cNvSpPr txBox="1">
            <a:spLocks noChangeArrowheads="1"/>
          </p:cNvSpPr>
          <p:nvPr/>
        </p:nvSpPr>
        <p:spPr bwMode="auto">
          <a:xfrm>
            <a:off x="914400" y="0"/>
            <a:ext cx="7010400" cy="523875"/>
          </a:xfrm>
          <a:prstGeom prst="rect">
            <a:avLst/>
          </a:prstGeom>
          <a:noFill/>
          <a:ln w="9525">
            <a:noFill/>
            <a:miter lim="800000"/>
            <a:headEnd/>
            <a:tailEnd/>
          </a:ln>
        </p:spPr>
        <p:txBody>
          <a:bodyPr>
            <a:spAutoFit/>
          </a:bodyPr>
          <a:lstStyle/>
          <a:p>
            <a:pPr algn="ctr"/>
            <a:r>
              <a:rPr lang="id-ID" sz="2800" b="1"/>
              <a:t>KEBIJAKAN AKREDITASI SLB</a:t>
            </a:r>
          </a:p>
        </p:txBody>
      </p:sp>
      <p:sp>
        <p:nvSpPr>
          <p:cNvPr id="5" name="TextBox 4"/>
          <p:cNvSpPr txBox="1"/>
          <p:nvPr/>
        </p:nvSpPr>
        <p:spPr>
          <a:xfrm>
            <a:off x="76200" y="395288"/>
            <a:ext cx="8839200" cy="6462712"/>
          </a:xfrm>
          <a:prstGeom prst="rect">
            <a:avLst/>
          </a:prstGeom>
          <a:noFill/>
        </p:spPr>
        <p:txBody>
          <a:bodyPr>
            <a:spAutoFit/>
          </a:bodyPr>
          <a:lstStyle/>
          <a:p>
            <a:pPr marL="457200" indent="-457200">
              <a:buFontTx/>
              <a:buAutoNum type="alphaUcPeriod" startAt="2"/>
              <a:defRPr/>
            </a:pPr>
            <a:r>
              <a:rPr lang="id-ID" sz="2300" dirty="0">
                <a:latin typeface="Arial Rounded MT Bold" pitchFamily="34" charset="0"/>
                <a:cs typeface="Arial" charset="0"/>
              </a:rPr>
              <a:t>Kepemilikan dan penggunaan fasilitas dan sumber daya bersama</a:t>
            </a:r>
          </a:p>
          <a:p>
            <a:pPr marL="444500" indent="-176213">
              <a:defRPr/>
            </a:pPr>
            <a:r>
              <a:rPr lang="id-ID" sz="2300" dirty="0">
                <a:latin typeface="Arial Rounded MT Bold" pitchFamily="34" charset="0"/>
                <a:cs typeface="Arial" charset="0"/>
              </a:rPr>
              <a:t>   </a:t>
            </a:r>
            <a:r>
              <a:rPr lang="nl-BE" sz="2300" dirty="0">
                <a:latin typeface="Arial Rounded MT Bold" pitchFamily="34" charset="0"/>
                <a:cs typeface="Arial" charset="0"/>
              </a:rPr>
              <a:t>SLB yang menyelenggarakan pendidikan </a:t>
            </a:r>
            <a:r>
              <a:rPr lang="id-ID" sz="2300" dirty="0">
                <a:latin typeface="Arial Rounded MT Bold" pitchFamily="34" charset="0"/>
                <a:cs typeface="Arial" charset="0"/>
              </a:rPr>
              <a:t>satu atap serta memiliki tingkat pendidikan dan program berbeda dapat mendayagunakan pendidik dan tenaga kependidikan, sarana dan prasarana, pengelolaan dan pembiayaan bersama.</a:t>
            </a:r>
          </a:p>
          <a:p>
            <a:pPr marL="914400" lvl="1" indent="-457200">
              <a:buFont typeface="+mj-lt"/>
              <a:buAutoNum type="arabicPeriod"/>
              <a:defRPr/>
            </a:pPr>
            <a:r>
              <a:rPr lang="id-ID" sz="2300" dirty="0">
                <a:latin typeface="Arial Rounded MT Bold" pitchFamily="34" charset="0"/>
                <a:cs typeface="Arial" charset="0"/>
              </a:rPr>
              <a:t>Pendidik dan tenaga kependidikan</a:t>
            </a:r>
          </a:p>
          <a:p>
            <a:pPr marL="1344613" lvl="1" indent="-457200">
              <a:buFont typeface="Wingdings" pitchFamily="2" charset="2"/>
              <a:buChar char="Ø"/>
              <a:defRPr/>
            </a:pPr>
            <a:r>
              <a:rPr lang="id-ID" sz="2300" dirty="0">
                <a:latin typeface="Arial Rounded MT Bold" pitchFamily="34" charset="0"/>
                <a:cs typeface="Arial" charset="0"/>
              </a:rPr>
              <a:t>Guru (Guru tidak melampaui jumlah maksimum beban mengajar)</a:t>
            </a:r>
          </a:p>
          <a:p>
            <a:pPr marL="1344613" lvl="1" indent="-457200">
              <a:buFont typeface="Wingdings" pitchFamily="2" charset="2"/>
              <a:buChar char="Ø"/>
              <a:defRPr/>
            </a:pPr>
            <a:r>
              <a:rPr lang="id-ID" sz="2300" dirty="0">
                <a:latin typeface="Arial Rounded MT Bold" pitchFamily="34" charset="0"/>
                <a:cs typeface="Arial" charset="0"/>
              </a:rPr>
              <a:t>Kepala sekolah/madrasah, TU, dan Tenaga pendukung lainnya</a:t>
            </a:r>
          </a:p>
          <a:p>
            <a:pPr marL="914400" lvl="1" indent="-457200">
              <a:buFont typeface="+mj-lt"/>
              <a:buAutoNum type="arabicPeriod" startAt="2"/>
              <a:defRPr/>
            </a:pPr>
            <a:r>
              <a:rPr lang="id-ID" sz="2300" dirty="0">
                <a:latin typeface="Arial Rounded MT Bold" pitchFamily="34" charset="0"/>
                <a:cs typeface="Arial" charset="0"/>
              </a:rPr>
              <a:t>Sarana dan prasarana (tidak melampaui kapasitas maksimal penggunaan)</a:t>
            </a:r>
          </a:p>
          <a:p>
            <a:pPr marL="1344613" indent="-457200">
              <a:buFont typeface="Wingdings" pitchFamily="2" charset="2"/>
              <a:buChar char="Ø"/>
              <a:defRPr/>
            </a:pPr>
            <a:r>
              <a:rPr lang="id-ID" sz="2300" dirty="0">
                <a:latin typeface="Arial Rounded MT Bold" pitchFamily="34" charset="0"/>
                <a:cs typeface="Arial" charset="0"/>
              </a:rPr>
              <a:t>Pepustakaan</a:t>
            </a:r>
            <a:r>
              <a:rPr lang="en-US" sz="2300" dirty="0">
                <a:latin typeface="Arial Rounded MT Bold" pitchFamily="34" charset="0"/>
                <a:cs typeface="Arial" charset="0"/>
              </a:rPr>
              <a:t>	</a:t>
            </a:r>
            <a:endParaRPr lang="id-ID" sz="2300" dirty="0">
              <a:latin typeface="Arial Rounded MT Bold" pitchFamily="34" charset="0"/>
              <a:cs typeface="Arial" charset="0"/>
            </a:endParaRPr>
          </a:p>
          <a:p>
            <a:pPr marL="1344613" indent="-457200">
              <a:buFont typeface="Wingdings" pitchFamily="2" charset="2"/>
              <a:buChar char="Ø"/>
              <a:defRPr/>
            </a:pPr>
            <a:r>
              <a:rPr lang="id-ID" sz="2300" dirty="0">
                <a:latin typeface="Arial Rounded MT Bold" pitchFamily="34" charset="0"/>
                <a:cs typeface="Arial" charset="0"/>
              </a:rPr>
              <a:t>Ruang ibadah</a:t>
            </a:r>
          </a:p>
          <a:p>
            <a:pPr marL="1344613" indent="-457200">
              <a:buFont typeface="Wingdings" pitchFamily="2" charset="2"/>
              <a:buChar char="Ø"/>
              <a:defRPr/>
            </a:pPr>
            <a:r>
              <a:rPr lang="id-ID" sz="2300" dirty="0">
                <a:latin typeface="Arial Rounded MT Bold" pitchFamily="34" charset="0"/>
                <a:cs typeface="Arial" charset="0"/>
              </a:rPr>
              <a:t>Ruang bina diri</a:t>
            </a:r>
          </a:p>
          <a:p>
            <a:pPr marL="1344613" indent="-457200">
              <a:buFont typeface="Wingdings" pitchFamily="2" charset="2"/>
              <a:buChar char="Ø"/>
              <a:defRPr/>
            </a:pPr>
            <a:r>
              <a:rPr lang="id-ID" sz="2300" dirty="0">
                <a:latin typeface="Arial Rounded MT Bold" pitchFamily="34" charset="0"/>
                <a:cs typeface="Arial" charset="0"/>
              </a:rPr>
              <a:t>Tempat dan alat olah raga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Box 3"/>
          <p:cNvSpPr txBox="1">
            <a:spLocks noChangeArrowheads="1"/>
          </p:cNvSpPr>
          <p:nvPr/>
        </p:nvSpPr>
        <p:spPr bwMode="auto">
          <a:xfrm>
            <a:off x="381000" y="304800"/>
            <a:ext cx="7924800" cy="523875"/>
          </a:xfrm>
          <a:prstGeom prst="rect">
            <a:avLst/>
          </a:prstGeom>
          <a:noFill/>
          <a:ln w="9525">
            <a:noFill/>
            <a:miter lim="800000"/>
            <a:headEnd/>
            <a:tailEnd/>
          </a:ln>
        </p:spPr>
        <p:txBody>
          <a:bodyPr>
            <a:spAutoFit/>
          </a:bodyPr>
          <a:lstStyle/>
          <a:p>
            <a:pPr algn="ctr"/>
            <a:r>
              <a:rPr lang="id-ID" sz="2800" b="1"/>
              <a:t>KEBIJAKAN AKREDITASI SLB </a:t>
            </a:r>
            <a:r>
              <a:rPr lang="en-US" sz="2800" b="1"/>
              <a:t>(Lanjutan)</a:t>
            </a:r>
          </a:p>
        </p:txBody>
      </p:sp>
      <p:sp>
        <p:nvSpPr>
          <p:cNvPr id="5" name="TextBox 4"/>
          <p:cNvSpPr txBox="1"/>
          <p:nvPr/>
        </p:nvSpPr>
        <p:spPr>
          <a:xfrm>
            <a:off x="304800" y="685800"/>
            <a:ext cx="8839200" cy="4154488"/>
          </a:xfrm>
          <a:prstGeom prst="rect">
            <a:avLst/>
          </a:prstGeom>
          <a:noFill/>
        </p:spPr>
        <p:txBody>
          <a:bodyPr>
            <a:spAutoFit/>
          </a:bodyPr>
          <a:lstStyle/>
          <a:p>
            <a:pPr marL="457200" indent="-457200">
              <a:defRPr/>
            </a:pPr>
            <a:r>
              <a:rPr lang="id-ID" sz="2400" b="1" dirty="0">
                <a:latin typeface="Arial Rounded MT Bold" pitchFamily="34" charset="0"/>
                <a:cs typeface="Arial" charset="0"/>
              </a:rPr>
              <a:t>	</a:t>
            </a:r>
          </a:p>
          <a:p>
            <a:pPr marL="914400" lvl="1" indent="-457200">
              <a:buFont typeface="+mj-lt"/>
              <a:buAutoNum type="arabicPeriod" startAt="3"/>
              <a:defRPr/>
            </a:pPr>
            <a:r>
              <a:rPr lang="id-ID" sz="2400" b="1" dirty="0">
                <a:latin typeface="Arial Rounded MT Bold" pitchFamily="34" charset="0"/>
                <a:cs typeface="Arial" charset="0"/>
              </a:rPr>
              <a:t>Pengelolaan</a:t>
            </a:r>
          </a:p>
          <a:p>
            <a:pPr marL="1344613" lvl="1" indent="-457200">
              <a:buFont typeface="Wingdings" pitchFamily="2" charset="2"/>
              <a:buChar char="Ø"/>
              <a:defRPr/>
            </a:pPr>
            <a:r>
              <a:rPr lang="id-ID" sz="2400" b="1" dirty="0">
                <a:latin typeface="Arial Rounded MT Bold" pitchFamily="34" charset="0"/>
                <a:cs typeface="Arial" charset="0"/>
              </a:rPr>
              <a:t>Dapat dikelola dalam satu sistem manajemen untuk semua program pendidikan, tingkat satuan, dan jenjang yang dimiliki</a:t>
            </a:r>
          </a:p>
          <a:p>
            <a:pPr marL="914400" lvl="1" indent="-457200">
              <a:buFont typeface="+mj-lt"/>
              <a:buAutoNum type="arabicPeriod" startAt="4"/>
              <a:defRPr/>
            </a:pPr>
            <a:r>
              <a:rPr lang="id-ID" sz="2400" b="1" dirty="0">
                <a:latin typeface="Arial Rounded MT Bold" pitchFamily="34" charset="0"/>
                <a:cs typeface="Arial" charset="0"/>
              </a:rPr>
              <a:t>Pembiayaan</a:t>
            </a:r>
          </a:p>
          <a:p>
            <a:pPr marL="1344613" lvl="1" indent="-457200">
              <a:buFont typeface="Wingdings" pitchFamily="2" charset="2"/>
              <a:buChar char="Ø"/>
              <a:defRPr/>
            </a:pPr>
            <a:r>
              <a:rPr lang="id-ID" sz="2400" b="1" dirty="0">
                <a:latin typeface="Arial Rounded MT Bold" pitchFamily="34" charset="0"/>
                <a:cs typeface="Arial" charset="0"/>
              </a:rPr>
              <a:t>Boleh terintegrasi atau terpisah	</a:t>
            </a:r>
          </a:p>
          <a:p>
            <a:pPr marL="538163" lvl="1" indent="-457200">
              <a:defRPr/>
            </a:pPr>
            <a:endParaRPr lang="id-ID" sz="2400" b="1" dirty="0">
              <a:latin typeface="Arial Rounded MT Bold" pitchFamily="34" charset="0"/>
              <a:cs typeface="Arial" charset="0"/>
            </a:endParaRPr>
          </a:p>
          <a:p>
            <a:pPr marL="538163" lvl="1" indent="-457200">
              <a:buFont typeface="Wingdings" pitchFamily="2" charset="2"/>
              <a:buChar char="v"/>
              <a:defRPr/>
            </a:pPr>
            <a:r>
              <a:rPr lang="id-ID" sz="2400" b="1" dirty="0">
                <a:latin typeface="Arial Rounded MT Bold" pitchFamily="34" charset="0"/>
                <a:cs typeface="Arial" charset="0"/>
              </a:rPr>
              <a:t>Catatan:</a:t>
            </a:r>
          </a:p>
          <a:p>
            <a:pPr marL="538163" lvl="1">
              <a:defRPr/>
            </a:pPr>
            <a:r>
              <a:rPr lang="id-ID" sz="2400" b="1" dirty="0">
                <a:latin typeface="Arial Rounded MT Bold" pitchFamily="34" charset="0"/>
                <a:cs typeface="Arial" charset="0"/>
              </a:rPr>
              <a:t>Fasilitas dan sumber daya bersama harus menjamin proses pembelajaran secara layak sesuai ketentuan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Box 3"/>
          <p:cNvSpPr txBox="1">
            <a:spLocks noChangeArrowheads="1"/>
          </p:cNvSpPr>
          <p:nvPr/>
        </p:nvSpPr>
        <p:spPr bwMode="auto">
          <a:xfrm>
            <a:off x="304800" y="457200"/>
            <a:ext cx="8534400" cy="708025"/>
          </a:xfrm>
          <a:prstGeom prst="rect">
            <a:avLst/>
          </a:prstGeom>
          <a:noFill/>
          <a:ln w="9525">
            <a:noFill/>
            <a:miter lim="800000"/>
            <a:headEnd/>
            <a:tailEnd/>
          </a:ln>
        </p:spPr>
        <p:txBody>
          <a:bodyPr>
            <a:spAutoFit/>
          </a:bodyPr>
          <a:lstStyle/>
          <a:p>
            <a:pPr algn="ctr"/>
            <a:r>
              <a:rPr lang="id-ID" sz="4000" b="1"/>
              <a:t>KEBIJAKAN AKREDITASI SLB</a:t>
            </a:r>
          </a:p>
        </p:txBody>
      </p:sp>
      <p:sp>
        <p:nvSpPr>
          <p:cNvPr id="5" name="TextBox 4"/>
          <p:cNvSpPr txBox="1"/>
          <p:nvPr/>
        </p:nvSpPr>
        <p:spPr>
          <a:xfrm>
            <a:off x="838200" y="1371600"/>
            <a:ext cx="7162800" cy="3600450"/>
          </a:xfrm>
          <a:prstGeom prst="rect">
            <a:avLst/>
          </a:prstGeom>
          <a:noFill/>
        </p:spPr>
        <p:txBody>
          <a:bodyPr>
            <a:spAutoFit/>
          </a:bodyPr>
          <a:lstStyle/>
          <a:p>
            <a:pPr marL="457200" indent="-457200">
              <a:defRPr/>
            </a:pPr>
            <a:r>
              <a:rPr lang="id-ID" sz="3200" dirty="0">
                <a:latin typeface="Arial Rounded MT Bold" pitchFamily="34" charset="0"/>
                <a:cs typeface="Arial" charset="0"/>
              </a:rPr>
              <a:t>C.  Asesor SLB</a:t>
            </a:r>
          </a:p>
          <a:p>
            <a:pPr marL="361950">
              <a:defRPr/>
            </a:pPr>
            <a:endParaRPr lang="id-ID" sz="2800" dirty="0">
              <a:latin typeface="Arial Rounded MT Bold" pitchFamily="34" charset="0"/>
              <a:cs typeface="Arial" charset="0"/>
            </a:endParaRPr>
          </a:p>
          <a:p>
            <a:pPr marL="361950">
              <a:defRPr/>
            </a:pPr>
            <a:r>
              <a:rPr lang="id-ID" sz="2800" dirty="0">
                <a:latin typeface="Arial Rounded MT Bold" pitchFamily="34" charset="0"/>
                <a:cs typeface="Arial" charset="0"/>
              </a:rPr>
              <a:t>Asesor akreditasi Sekolah Luar Biasa (SLB), memiliki kewenangan untuk melakukan penilaian kelayakan program pada semua tingkat satuan dan jenjang pendidikan TKLB, SDLB, SMPLB, dan SMALB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3"/>
          <p:cNvSpPr txBox="1">
            <a:spLocks noChangeArrowheads="1"/>
          </p:cNvSpPr>
          <p:nvPr/>
        </p:nvSpPr>
        <p:spPr bwMode="auto">
          <a:xfrm>
            <a:off x="228600" y="228600"/>
            <a:ext cx="8610600" cy="646113"/>
          </a:xfrm>
          <a:prstGeom prst="rect">
            <a:avLst/>
          </a:prstGeom>
          <a:noFill/>
          <a:ln w="9525">
            <a:noFill/>
            <a:miter lim="800000"/>
            <a:headEnd/>
            <a:tailEnd/>
          </a:ln>
        </p:spPr>
        <p:txBody>
          <a:bodyPr>
            <a:spAutoFit/>
          </a:bodyPr>
          <a:lstStyle/>
          <a:p>
            <a:pPr algn="ctr"/>
            <a:r>
              <a:rPr lang="id-ID" sz="3600" b="1"/>
              <a:t>KEBIJAKAN AKREDITASI TK/RA</a:t>
            </a:r>
          </a:p>
        </p:txBody>
      </p:sp>
      <p:sp>
        <p:nvSpPr>
          <p:cNvPr id="20485" name="TextBox 4"/>
          <p:cNvSpPr txBox="1">
            <a:spLocks noChangeArrowheads="1"/>
          </p:cNvSpPr>
          <p:nvPr/>
        </p:nvSpPr>
        <p:spPr bwMode="auto">
          <a:xfrm>
            <a:off x="304800" y="914400"/>
            <a:ext cx="8534400" cy="1200150"/>
          </a:xfrm>
          <a:prstGeom prst="rect">
            <a:avLst/>
          </a:prstGeom>
          <a:noFill/>
          <a:ln w="9525">
            <a:noFill/>
            <a:miter lim="800000"/>
            <a:headEnd/>
            <a:tailEnd/>
          </a:ln>
        </p:spPr>
        <p:txBody>
          <a:bodyPr>
            <a:spAutoFit/>
          </a:bodyPr>
          <a:lstStyle/>
          <a:p>
            <a:r>
              <a:rPr lang="id-ID" sz="2400" b="1"/>
              <a:t>Dasar kebijakan akreditasi TK/RA mengacu kepada Standar Pendidikan Anak Usia Dini (PAUD) jalur pendidikan formal untuk kelompok usia 4 – 6 tahun</a:t>
            </a:r>
          </a:p>
        </p:txBody>
      </p:sp>
      <p:sp>
        <p:nvSpPr>
          <p:cNvPr id="7" name="Rectangle 6"/>
          <p:cNvSpPr>
            <a:spLocks noChangeArrowheads="1"/>
          </p:cNvSpPr>
          <p:nvPr/>
        </p:nvSpPr>
        <p:spPr bwMode="auto">
          <a:xfrm>
            <a:off x="381000" y="2209800"/>
            <a:ext cx="8229600" cy="4343400"/>
          </a:xfrm>
          <a:prstGeom prst="rect">
            <a:avLst/>
          </a:prstGeom>
          <a:noFill/>
          <a:ln w="9525">
            <a:noFill/>
            <a:miter lim="800000"/>
            <a:headEnd/>
            <a:tailEnd/>
          </a:ln>
        </p:spPr>
        <p:txBody>
          <a:bodyPr/>
          <a:lstStyle/>
          <a:p>
            <a:pPr marL="536575" indent="-536575">
              <a:spcBef>
                <a:spcPct val="20000"/>
              </a:spcBef>
              <a:buSzPct val="100000"/>
              <a:buFontTx/>
              <a:buAutoNum type="alphaUcPeriod"/>
              <a:defRPr/>
            </a:pPr>
            <a:r>
              <a:rPr lang="id-ID" sz="2400" b="1" dirty="0">
                <a:latin typeface="+mj-lt"/>
                <a:ea typeface="Dotum" pitchFamily="34" charset="-127"/>
                <a:cs typeface="Arial" charset="0"/>
              </a:rPr>
              <a:t>Standar </a:t>
            </a:r>
          </a:p>
          <a:p>
            <a:pPr marL="536575" indent="-536575">
              <a:spcBef>
                <a:spcPct val="20000"/>
              </a:spcBef>
              <a:buSzPct val="100000"/>
              <a:defRPr/>
            </a:pPr>
            <a:r>
              <a:rPr lang="id-ID" sz="2400" b="1" dirty="0">
                <a:latin typeface="+mj-lt"/>
                <a:ea typeface="Dotum" pitchFamily="34" charset="-127"/>
                <a:cs typeface="Arial" charset="0"/>
              </a:rPr>
              <a:t>       Standar PAUD merupakan bagian integral dari 8 SNP, sebagaimana diamanatkan dalam PP nomor 19 tahun 2005. Kedelapan SNP tersebut dikelompokkan menjadi 4 standar sebagai berikut.</a:t>
            </a:r>
          </a:p>
          <a:p>
            <a:pPr marL="441325" indent="-441325">
              <a:spcBef>
                <a:spcPct val="20000"/>
              </a:spcBef>
              <a:buSzPct val="100000"/>
              <a:buFont typeface="Consolas" pitchFamily="49" charset="0"/>
              <a:buAutoNum type="arabicPeriod"/>
              <a:defRPr/>
            </a:pPr>
            <a:r>
              <a:rPr lang="id-ID" sz="2400" b="1" dirty="0">
                <a:latin typeface="+mj-lt"/>
                <a:ea typeface="Dotum" pitchFamily="34" charset="-127"/>
                <a:cs typeface="Arial" charset="0"/>
              </a:rPr>
              <a:t> Standar tingkat pencapaian perkembangan</a:t>
            </a:r>
          </a:p>
          <a:p>
            <a:pPr marL="441325" indent="-441325">
              <a:spcBef>
                <a:spcPct val="20000"/>
              </a:spcBef>
              <a:buSzPct val="100000"/>
              <a:buFont typeface="Consolas" pitchFamily="49" charset="0"/>
              <a:buAutoNum type="arabicPeriod"/>
              <a:defRPr/>
            </a:pPr>
            <a:r>
              <a:rPr lang="id-ID" sz="2400" b="1" dirty="0">
                <a:latin typeface="+mj-lt"/>
                <a:ea typeface="Dotum" pitchFamily="34" charset="-127"/>
                <a:cs typeface="Arial" charset="0"/>
              </a:rPr>
              <a:t> Standar pendidik dan tenaga kependidikan</a:t>
            </a:r>
          </a:p>
          <a:p>
            <a:pPr marL="441325" indent="-441325">
              <a:spcBef>
                <a:spcPct val="20000"/>
              </a:spcBef>
              <a:buSzPct val="100000"/>
              <a:buFont typeface="Consolas" pitchFamily="49" charset="0"/>
              <a:buAutoNum type="arabicPeriod"/>
              <a:defRPr/>
            </a:pPr>
            <a:r>
              <a:rPr lang="id-ID" sz="2400" b="1" dirty="0">
                <a:latin typeface="+mj-lt"/>
                <a:ea typeface="Dotum" pitchFamily="34" charset="-127"/>
                <a:cs typeface="Arial" charset="0"/>
              </a:rPr>
              <a:t> Standar isi</a:t>
            </a:r>
            <a:r>
              <a:rPr lang="en-US" sz="2400" b="1" dirty="0">
                <a:latin typeface="+mj-lt"/>
                <a:ea typeface="Dotum" pitchFamily="34" charset="-127"/>
                <a:cs typeface="Arial" charset="0"/>
              </a:rPr>
              <a:t>,</a:t>
            </a:r>
            <a:r>
              <a:rPr lang="id-ID" sz="2400" b="1" dirty="0">
                <a:latin typeface="+mj-lt"/>
                <a:ea typeface="Dotum" pitchFamily="34" charset="-127"/>
                <a:cs typeface="Arial" charset="0"/>
              </a:rPr>
              <a:t> proses, dan penilaian</a:t>
            </a:r>
          </a:p>
          <a:p>
            <a:pPr marL="441325" indent="-441325">
              <a:spcBef>
                <a:spcPct val="20000"/>
              </a:spcBef>
              <a:buSzPct val="100000"/>
              <a:buFont typeface="Consolas" pitchFamily="49" charset="0"/>
              <a:buAutoNum type="arabicPeriod"/>
              <a:defRPr/>
            </a:pPr>
            <a:r>
              <a:rPr lang="id-ID" sz="2400" b="1" dirty="0">
                <a:latin typeface="+mj-lt"/>
                <a:ea typeface="Dotum" pitchFamily="34" charset="-127"/>
                <a:cs typeface="Arial" charset="0"/>
              </a:rPr>
              <a:t> Standar sarana dan prasarana, pengelolaan, dan pembiayaan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1000"/>
                                        <p:tgtEl>
                                          <p:spTgt spid="20484"/>
                                        </p:tgtEl>
                                      </p:cBhvr>
                                    </p:animEffect>
                                  </p:childTnLst>
                                </p:cTn>
                              </p:par>
                            </p:childTnLst>
                          </p:cTn>
                        </p:par>
                        <p:par>
                          <p:cTn id="8" fill="hold">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20485"/>
                                        </p:tgtEl>
                                        <p:attrNameLst>
                                          <p:attrName>style.visibility</p:attrName>
                                        </p:attrNameLst>
                                      </p:cBhvr>
                                      <p:to>
                                        <p:strVal val="visible"/>
                                      </p:to>
                                    </p:set>
                                    <p:animEffect transition="in" filter="checkerboard(across)">
                                      <p:cBhvr>
                                        <p:cTn id="11" dur="1000"/>
                                        <p:tgtEl>
                                          <p:spTgt spid="20485"/>
                                        </p:tgtEl>
                                      </p:cBhvr>
                                    </p:animEffect>
                                  </p:childTnLst>
                                </p:cTn>
                              </p:par>
                            </p:childTnLst>
                          </p:cTn>
                        </p:par>
                        <p:par>
                          <p:cTn id="12" fill="hold">
                            <p:stCondLst>
                              <p:cond delay="20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3"/>
          <p:cNvSpPr txBox="1">
            <a:spLocks noChangeArrowheads="1"/>
          </p:cNvSpPr>
          <p:nvPr/>
        </p:nvSpPr>
        <p:spPr bwMode="auto">
          <a:xfrm>
            <a:off x="228600" y="533400"/>
            <a:ext cx="8610600" cy="646113"/>
          </a:xfrm>
          <a:prstGeom prst="rect">
            <a:avLst/>
          </a:prstGeom>
          <a:noFill/>
          <a:ln w="9525">
            <a:noFill/>
            <a:miter lim="800000"/>
            <a:headEnd/>
            <a:tailEnd/>
          </a:ln>
        </p:spPr>
        <p:txBody>
          <a:bodyPr>
            <a:spAutoFit/>
          </a:bodyPr>
          <a:lstStyle/>
          <a:p>
            <a:pPr algn="ctr"/>
            <a:r>
              <a:rPr lang="id-ID" sz="3600" b="1"/>
              <a:t>KEBIJAKAN AKREDITASI TK/RA</a:t>
            </a:r>
          </a:p>
        </p:txBody>
      </p:sp>
      <p:sp>
        <p:nvSpPr>
          <p:cNvPr id="7" name="Rectangle 6"/>
          <p:cNvSpPr>
            <a:spLocks noChangeArrowheads="1"/>
          </p:cNvSpPr>
          <p:nvPr/>
        </p:nvSpPr>
        <p:spPr bwMode="auto">
          <a:xfrm>
            <a:off x="533400" y="1828800"/>
            <a:ext cx="8229600" cy="4648200"/>
          </a:xfrm>
          <a:prstGeom prst="rect">
            <a:avLst/>
          </a:prstGeom>
          <a:noFill/>
          <a:ln w="9525">
            <a:noFill/>
            <a:miter lim="800000"/>
            <a:headEnd/>
            <a:tailEnd/>
          </a:ln>
        </p:spPr>
        <p:txBody>
          <a:bodyPr/>
          <a:lstStyle/>
          <a:p>
            <a:pPr marL="457200" indent="-457200">
              <a:spcBef>
                <a:spcPct val="20000"/>
              </a:spcBef>
              <a:buSzPct val="100000"/>
              <a:buFontTx/>
              <a:buAutoNum type="alphaUcPeriod" startAt="2"/>
              <a:defRPr/>
            </a:pPr>
            <a:r>
              <a:rPr lang="id-ID" sz="2400" b="1" dirty="0">
                <a:latin typeface="+mj-lt"/>
                <a:ea typeface="Dotum" pitchFamily="34" charset="-127"/>
                <a:cs typeface="Arial" charset="0"/>
              </a:rPr>
              <a:t>Perangkat Akreditasi</a:t>
            </a:r>
          </a:p>
          <a:p>
            <a:pPr marL="457200" indent="-457200">
              <a:spcBef>
                <a:spcPct val="20000"/>
              </a:spcBef>
              <a:buSzPct val="100000"/>
              <a:defRPr/>
            </a:pPr>
            <a:endParaRPr lang="id-ID" sz="2400" b="1" dirty="0">
              <a:latin typeface="+mj-lt"/>
              <a:ea typeface="Dotum" pitchFamily="34" charset="-127"/>
              <a:cs typeface="Arial" charset="0"/>
            </a:endParaRPr>
          </a:p>
          <a:p>
            <a:pPr marL="457200" indent="-457200">
              <a:spcBef>
                <a:spcPct val="20000"/>
              </a:spcBef>
              <a:buSzPct val="100000"/>
              <a:buFontTx/>
              <a:buAutoNum type="arabicPeriod"/>
              <a:defRPr/>
            </a:pPr>
            <a:r>
              <a:rPr lang="id-ID" sz="2400" b="1" dirty="0">
                <a:latin typeface="+mj-lt"/>
                <a:ea typeface="Dotum" pitchFamily="34" charset="-127"/>
                <a:cs typeface="Arial" charset="0"/>
              </a:rPr>
              <a:t>Terdapat kekhususan instrumen untuk kelompok usia 4 – 5 tahun dan   5 – 6 tahun, pada standar tingkat pencapaian perkembangan</a:t>
            </a:r>
          </a:p>
          <a:p>
            <a:pPr marL="457200" indent="-457200">
              <a:spcBef>
                <a:spcPct val="20000"/>
              </a:spcBef>
              <a:buSzPct val="100000"/>
              <a:defRPr/>
            </a:pPr>
            <a:endParaRPr lang="id-ID" sz="2400" b="1" dirty="0">
              <a:latin typeface="+mj-lt"/>
              <a:ea typeface="Dotum" pitchFamily="34" charset="-127"/>
              <a:cs typeface="Arial" charset="0"/>
            </a:endParaRPr>
          </a:p>
          <a:p>
            <a:pPr marL="457200" indent="-457200">
              <a:spcBef>
                <a:spcPct val="20000"/>
              </a:spcBef>
              <a:buSzPct val="100000"/>
              <a:buFontTx/>
              <a:buAutoNum type="arabicPeriod"/>
              <a:defRPr/>
            </a:pPr>
            <a:r>
              <a:rPr lang="id-ID" sz="2400" b="1" dirty="0">
                <a:latin typeface="+mj-lt"/>
                <a:ea typeface="Dotum" pitchFamily="34" charset="-127"/>
                <a:cs typeface="Arial" charset="0"/>
              </a:rPr>
              <a:t>Instrumen untuk standar ke-2 , 3, dan 4 sama untuk kelompok usia 4 -5 tahun dan 5 – 6 tahun.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1000"/>
                                        <p:tgtEl>
                                          <p:spTgt spid="20484"/>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57200" y="304800"/>
            <a:ext cx="8305800" cy="584775"/>
          </a:xfrm>
          <a:prstGeom prst="rect">
            <a:avLst/>
          </a:prstGeom>
          <a:noFill/>
          <a:ln w="9525">
            <a:noFill/>
            <a:miter lim="800000"/>
            <a:headEnd/>
            <a:tailEnd/>
          </a:ln>
        </p:spPr>
        <p:txBody>
          <a:bodyPr>
            <a:spAutoFit/>
          </a:bodyPr>
          <a:lstStyle/>
          <a:p>
            <a:pPr algn="ctr"/>
            <a:r>
              <a:rPr lang="id-ID" sz="3200" b="1" dirty="0">
                <a:latin typeface="Arial Rounded MT Bold" pitchFamily="34" charset="0"/>
                <a:cs typeface="Andalus" pitchFamily="18" charset="-78"/>
              </a:rPr>
              <a:t>Akreditasi </a:t>
            </a:r>
            <a:r>
              <a:rPr lang="id-ID" sz="3200" b="1" dirty="0" smtClean="0">
                <a:latin typeface="Arial Rounded MT Bold" pitchFamily="34" charset="0"/>
                <a:cs typeface="Andalus" pitchFamily="18" charset="-78"/>
              </a:rPr>
              <a:t>Pendidikan </a:t>
            </a:r>
            <a:r>
              <a:rPr lang="id-ID" sz="3200" b="1" dirty="0">
                <a:latin typeface="Arial Rounded MT Bold" pitchFamily="34" charset="0"/>
                <a:cs typeface="Andalus" pitchFamily="18" charset="-78"/>
              </a:rPr>
              <a:t>Satu </a:t>
            </a:r>
            <a:r>
              <a:rPr lang="id-ID" sz="3200" b="1" dirty="0" smtClean="0">
                <a:latin typeface="Arial Rounded MT Bold" pitchFamily="34" charset="0"/>
                <a:cs typeface="Andalus" pitchFamily="18" charset="-78"/>
              </a:rPr>
              <a:t>Atap</a:t>
            </a:r>
            <a:endParaRPr lang="id-ID" sz="3200" b="1" dirty="0">
              <a:latin typeface="Arial Rounded MT Bold" pitchFamily="34" charset="0"/>
              <a:cs typeface="Andalus" pitchFamily="18" charset="-78"/>
            </a:endParaRPr>
          </a:p>
        </p:txBody>
      </p:sp>
      <p:sp>
        <p:nvSpPr>
          <p:cNvPr id="4" name="Rectangle 11"/>
          <p:cNvSpPr txBox="1">
            <a:spLocks noChangeArrowheads="1"/>
          </p:cNvSpPr>
          <p:nvPr/>
        </p:nvSpPr>
        <p:spPr>
          <a:xfrm>
            <a:off x="685800" y="1447800"/>
            <a:ext cx="7848600" cy="4030662"/>
          </a:xfrm>
          <a:prstGeom prst="rect">
            <a:avLst/>
          </a:prstGeom>
        </p:spPr>
        <p:txBody>
          <a:bodyPr/>
          <a:lstStyle/>
          <a:p>
            <a:pPr eaLnBrk="0" hangingPunct="0">
              <a:spcBef>
                <a:spcPct val="20000"/>
              </a:spcBef>
              <a:defRPr/>
            </a:pPr>
            <a:r>
              <a:rPr lang="id-ID" sz="2800" b="1" kern="0" dirty="0">
                <a:latin typeface="Andalus" pitchFamily="18" charset="-78"/>
                <a:cs typeface="Andalus" pitchFamily="18" charset="-78"/>
              </a:rPr>
              <a:t>Layanan pendidikan satu atap adalah dua satuan pendidikan yang dikelola dalam satu manajemen dengan  memanfaatkan sumber daya bersama untuk meningkatkan efektifitas dan efisiensi  pengelolaan dalam rangka wajib belajar  9 tahun</a:t>
            </a:r>
            <a:r>
              <a:rPr lang="id-ID" sz="2800" b="1" kern="0" dirty="0" smtClean="0">
                <a:latin typeface="Andalus" pitchFamily="18" charset="-78"/>
                <a:cs typeface="Andalus" pitchFamily="18" charset="-78"/>
              </a:rPr>
              <a:t>.</a:t>
            </a:r>
          </a:p>
          <a:p>
            <a:pPr eaLnBrk="0" hangingPunct="0">
              <a:spcBef>
                <a:spcPct val="20000"/>
              </a:spcBef>
              <a:defRPr/>
            </a:pPr>
            <a:r>
              <a:rPr lang="en-US" sz="2800" b="1" dirty="0" err="1" smtClean="0">
                <a:latin typeface="Andalus" pitchFamily="18" charset="-78"/>
                <a:cs typeface="Andalus" pitchFamily="18" charset="-78"/>
              </a:rPr>
              <a:t>Akreditasi</a:t>
            </a:r>
            <a:r>
              <a:rPr lang="en-US" sz="2800" b="1" dirty="0" smtClean="0">
                <a:latin typeface="Andalus" pitchFamily="18" charset="-78"/>
                <a:cs typeface="Andalus" pitchFamily="18" charset="-78"/>
              </a:rPr>
              <a:t> </a:t>
            </a:r>
            <a:r>
              <a:rPr lang="en-US" sz="2800" b="1" dirty="0" err="1" smtClean="0">
                <a:latin typeface="Andalus" pitchFamily="18" charset="-78"/>
                <a:cs typeface="Andalus" pitchFamily="18" charset="-78"/>
              </a:rPr>
              <a:t>Satuan</a:t>
            </a:r>
            <a:r>
              <a:rPr lang="en-US" sz="2800" b="1" dirty="0" smtClean="0">
                <a:latin typeface="Andalus" pitchFamily="18" charset="-78"/>
                <a:cs typeface="Andalus" pitchFamily="18" charset="-78"/>
              </a:rPr>
              <a:t> </a:t>
            </a:r>
            <a:r>
              <a:rPr lang="en-US" sz="2800" b="1" dirty="0" err="1" smtClean="0">
                <a:latin typeface="Andalus" pitchFamily="18" charset="-78"/>
                <a:cs typeface="Andalus" pitchFamily="18" charset="-78"/>
              </a:rPr>
              <a:t>Pendidikan</a:t>
            </a:r>
            <a:r>
              <a:rPr lang="en-US" sz="2800" b="1" dirty="0" smtClean="0">
                <a:latin typeface="Andalus" pitchFamily="18" charset="-78"/>
                <a:cs typeface="Andalus" pitchFamily="18" charset="-78"/>
              </a:rPr>
              <a:t> </a:t>
            </a:r>
            <a:r>
              <a:rPr lang="en-US" sz="2800" b="1" dirty="0" err="1" smtClean="0">
                <a:latin typeface="Andalus" pitchFamily="18" charset="-78"/>
                <a:cs typeface="Andalus" pitchFamily="18" charset="-78"/>
              </a:rPr>
              <a:t>Satu</a:t>
            </a:r>
            <a:r>
              <a:rPr lang="en-US" sz="2800" b="1" dirty="0" smtClean="0">
                <a:latin typeface="Andalus" pitchFamily="18" charset="-78"/>
                <a:cs typeface="Andalus" pitchFamily="18" charset="-78"/>
              </a:rPr>
              <a:t> </a:t>
            </a:r>
            <a:r>
              <a:rPr lang="en-US" sz="2800" b="1" dirty="0" err="1" smtClean="0">
                <a:latin typeface="Andalus" pitchFamily="18" charset="-78"/>
                <a:cs typeface="Andalus" pitchFamily="18" charset="-78"/>
              </a:rPr>
              <a:t>Atap</a:t>
            </a:r>
            <a:r>
              <a:rPr lang="id-ID" sz="2800" b="1" dirty="0" smtClean="0">
                <a:latin typeface="Andalus" pitchFamily="18" charset="-78"/>
                <a:cs typeface="Andalus" pitchFamily="18" charset="-78"/>
              </a:rPr>
              <a:t> terdiri dari TK-SD Satap, </a:t>
            </a:r>
            <a:r>
              <a:rPr lang="en-US" sz="2800" b="1" dirty="0" smtClean="0">
                <a:latin typeface="Andalus" pitchFamily="18" charset="-78"/>
                <a:cs typeface="Andalus" pitchFamily="18" charset="-78"/>
              </a:rPr>
              <a:t>SD-SMP</a:t>
            </a:r>
            <a:r>
              <a:rPr lang="id-ID" sz="2800" b="1" dirty="0" smtClean="0">
                <a:latin typeface="Andalus" pitchFamily="18" charset="-78"/>
                <a:cs typeface="Andalus" pitchFamily="18" charset="-78"/>
              </a:rPr>
              <a:t> </a:t>
            </a:r>
            <a:r>
              <a:rPr lang="en-US" sz="2800" b="1" dirty="0" smtClean="0">
                <a:latin typeface="Andalus" pitchFamily="18" charset="-78"/>
                <a:cs typeface="Andalus" pitchFamily="18" charset="-78"/>
              </a:rPr>
              <a:t>S</a:t>
            </a:r>
            <a:r>
              <a:rPr lang="id-ID" sz="2800" b="1" dirty="0" smtClean="0">
                <a:latin typeface="Andalus" pitchFamily="18" charset="-78"/>
                <a:cs typeface="Andalus" pitchFamily="18" charset="-78"/>
              </a:rPr>
              <a:t>atap</a:t>
            </a:r>
            <a:r>
              <a:rPr lang="en-US" sz="2800" b="1" dirty="0" smtClean="0">
                <a:latin typeface="Andalus" pitchFamily="18" charset="-78"/>
                <a:cs typeface="Andalus" pitchFamily="18" charset="-78"/>
              </a:rPr>
              <a:t>, </a:t>
            </a:r>
            <a:r>
              <a:rPr lang="id-ID" sz="2800" b="1" dirty="0" smtClean="0">
                <a:latin typeface="Andalus" pitchFamily="18" charset="-78"/>
                <a:cs typeface="Andalus" pitchFamily="18" charset="-78"/>
              </a:rPr>
              <a:t>RA-MI Satap, dan MI-MTs Satap. </a:t>
            </a:r>
          </a:p>
          <a:p>
            <a:pPr eaLnBrk="0" hangingPunct="0">
              <a:spcBef>
                <a:spcPct val="20000"/>
              </a:spcBef>
              <a:defRPr/>
            </a:pPr>
            <a:endParaRPr lang="id-ID" sz="2800" b="1" kern="0" dirty="0">
              <a:latin typeface="Andalus" pitchFamily="18" charset="-78"/>
              <a:cs typeface="Andalus" pitchFamily="18" charset="-78"/>
            </a:endParaRPr>
          </a:p>
          <a:p>
            <a:pPr eaLnBrk="0" hangingPunct="0">
              <a:spcBef>
                <a:spcPct val="20000"/>
              </a:spcBef>
              <a:defRPr/>
            </a:pPr>
            <a:endParaRPr lang="en-US" sz="2800" b="1" dirty="0" smtClean="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57200" y="304800"/>
            <a:ext cx="8305800" cy="584775"/>
          </a:xfrm>
          <a:prstGeom prst="rect">
            <a:avLst/>
          </a:prstGeom>
          <a:noFill/>
          <a:ln w="9525">
            <a:noFill/>
            <a:miter lim="800000"/>
            <a:headEnd/>
            <a:tailEnd/>
          </a:ln>
        </p:spPr>
        <p:txBody>
          <a:bodyPr>
            <a:spAutoFit/>
          </a:bodyPr>
          <a:lstStyle/>
          <a:p>
            <a:pPr algn="ctr"/>
            <a:r>
              <a:rPr lang="id-ID" sz="3200" b="1" dirty="0">
                <a:latin typeface="Arial Rounded MT Bold" pitchFamily="34" charset="0"/>
                <a:cs typeface="Andalus" pitchFamily="18" charset="-78"/>
              </a:rPr>
              <a:t>Akreditasi </a:t>
            </a:r>
            <a:r>
              <a:rPr lang="id-ID" sz="3200" b="1" dirty="0" smtClean="0">
                <a:latin typeface="Arial Rounded MT Bold" pitchFamily="34" charset="0"/>
                <a:cs typeface="Andalus" pitchFamily="18" charset="-78"/>
              </a:rPr>
              <a:t>Pendidikan </a:t>
            </a:r>
            <a:r>
              <a:rPr lang="id-ID" sz="3200" b="1" dirty="0">
                <a:latin typeface="Arial Rounded MT Bold" pitchFamily="34" charset="0"/>
                <a:cs typeface="Andalus" pitchFamily="18" charset="-78"/>
              </a:rPr>
              <a:t>Satu </a:t>
            </a:r>
            <a:r>
              <a:rPr lang="id-ID" sz="3200" b="1" dirty="0" smtClean="0">
                <a:latin typeface="Arial Rounded MT Bold" pitchFamily="34" charset="0"/>
                <a:cs typeface="Andalus" pitchFamily="18" charset="-78"/>
              </a:rPr>
              <a:t>Atap</a:t>
            </a:r>
            <a:endParaRPr lang="id-ID" sz="3200" b="1" dirty="0">
              <a:latin typeface="Arial Rounded MT Bold" pitchFamily="34" charset="0"/>
              <a:cs typeface="Andalus" pitchFamily="18" charset="-78"/>
            </a:endParaRPr>
          </a:p>
        </p:txBody>
      </p:sp>
      <p:sp>
        <p:nvSpPr>
          <p:cNvPr id="4" name="Rectangle 11"/>
          <p:cNvSpPr txBox="1">
            <a:spLocks noChangeArrowheads="1"/>
          </p:cNvSpPr>
          <p:nvPr/>
        </p:nvSpPr>
        <p:spPr>
          <a:xfrm>
            <a:off x="685800" y="1295400"/>
            <a:ext cx="8001000" cy="4876800"/>
          </a:xfrm>
          <a:prstGeom prst="rect">
            <a:avLst/>
          </a:prstGeom>
        </p:spPr>
        <p:txBody>
          <a:bodyPr/>
          <a:lstStyle/>
          <a:p>
            <a:r>
              <a:rPr lang="id-ID" sz="2800" dirty="0" smtClean="0">
                <a:latin typeface="Andalus" pitchFamily="18" charset="-78"/>
                <a:cs typeface="Andalus" pitchFamily="18" charset="-78"/>
              </a:rPr>
              <a:t>Satuan pendidikan satu atap ditentukan berdasarkan realitas di lapangan yang dilengkapi dengan Surat Keterangan atau bukti tertulis dari pihak berwenang.</a:t>
            </a:r>
          </a:p>
          <a:p>
            <a:pPr marL="514350" lvl="0" indent="-514350">
              <a:buFont typeface="+mj-lt"/>
              <a:buAutoNum type="arabicPeriod"/>
            </a:pPr>
            <a:r>
              <a:rPr lang="id-ID" sz="2800" dirty="0" smtClean="0">
                <a:latin typeface="Andalus" pitchFamily="18" charset="-78"/>
                <a:cs typeface="Andalus" pitchFamily="18" charset="-78"/>
              </a:rPr>
              <a:t>Sekolah Negeri Satu Atap ditentukan oleh Dinas Pendidikan; </a:t>
            </a:r>
          </a:p>
          <a:p>
            <a:pPr marL="514350" lvl="0" indent="-514350">
              <a:buFont typeface="+mj-lt"/>
              <a:buAutoNum type="arabicPeriod"/>
            </a:pPr>
            <a:r>
              <a:rPr lang="id-ID" sz="2800" dirty="0" smtClean="0">
                <a:latin typeface="Andalus" pitchFamily="18" charset="-78"/>
                <a:cs typeface="Andalus" pitchFamily="18" charset="-78"/>
              </a:rPr>
              <a:t>Sekolah Swasta Satu Atap ditentukan oleh Yayasan;</a:t>
            </a:r>
          </a:p>
          <a:p>
            <a:pPr marL="514350" lvl="0" indent="-514350">
              <a:buFont typeface="+mj-lt"/>
              <a:buAutoNum type="arabicPeriod"/>
            </a:pPr>
            <a:r>
              <a:rPr lang="id-ID" sz="2800" dirty="0" smtClean="0">
                <a:latin typeface="Andalus" pitchFamily="18" charset="-78"/>
                <a:cs typeface="Andalus" pitchFamily="18" charset="-78"/>
              </a:rPr>
              <a:t>Madrasah Negeri Satu Atap ditentukan oleh Kanwil atau Kankemenag Kabupaten/Kota; dan</a:t>
            </a:r>
          </a:p>
          <a:p>
            <a:pPr marL="514350" lvl="0" indent="-514350">
              <a:buFont typeface="+mj-lt"/>
              <a:buAutoNum type="arabicPeriod"/>
            </a:pPr>
            <a:r>
              <a:rPr lang="id-ID" sz="2800" dirty="0" smtClean="0">
                <a:latin typeface="Andalus" pitchFamily="18" charset="-78"/>
                <a:cs typeface="Andalus" pitchFamily="18" charset="-78"/>
              </a:rPr>
              <a:t>Madrasah Swasta Satu Atap ditentukan oleh Yayasan</a:t>
            </a:r>
            <a:endParaRPr lang="id-ID" sz="2800" b="1" kern="0" dirty="0">
              <a:latin typeface="Andalus" pitchFamily="18" charset="-78"/>
              <a:cs typeface="Andalus" pitchFamily="18" charset="-78"/>
            </a:endParaRPr>
          </a:p>
          <a:p>
            <a:pPr eaLnBrk="0" hangingPunct="0">
              <a:spcBef>
                <a:spcPct val="20000"/>
              </a:spcBef>
              <a:defRPr/>
            </a:pPr>
            <a:endParaRPr lang="en-US" sz="2800" b="1" dirty="0" smtClean="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81000" y="381000"/>
            <a:ext cx="8305800" cy="584775"/>
          </a:xfrm>
          <a:prstGeom prst="rect">
            <a:avLst/>
          </a:prstGeom>
          <a:noFill/>
          <a:ln w="9525">
            <a:noFill/>
            <a:miter lim="800000"/>
            <a:headEnd/>
            <a:tailEnd/>
          </a:ln>
        </p:spPr>
        <p:txBody>
          <a:bodyPr>
            <a:spAutoFit/>
          </a:bodyPr>
          <a:lstStyle/>
          <a:p>
            <a:pPr algn="ctr"/>
            <a:r>
              <a:rPr lang="id-ID" sz="3200" b="1" dirty="0">
                <a:latin typeface="Arial Rounded MT Bold" pitchFamily="34" charset="0"/>
                <a:cs typeface="Andalus" pitchFamily="18" charset="-78"/>
              </a:rPr>
              <a:t>Akreditasi </a:t>
            </a:r>
            <a:r>
              <a:rPr lang="id-ID" sz="3200" b="1" dirty="0" smtClean="0">
                <a:latin typeface="Arial Rounded MT Bold" pitchFamily="34" charset="0"/>
                <a:cs typeface="Andalus" pitchFamily="18" charset="-78"/>
              </a:rPr>
              <a:t>Sekolah </a:t>
            </a:r>
            <a:r>
              <a:rPr lang="id-ID" sz="3200" b="1" dirty="0">
                <a:latin typeface="Arial Rounded MT Bold" pitchFamily="34" charset="0"/>
                <a:cs typeface="Andalus" pitchFamily="18" charset="-78"/>
              </a:rPr>
              <a:t>Satu </a:t>
            </a:r>
            <a:r>
              <a:rPr lang="id-ID" sz="3200" b="1" dirty="0" smtClean="0">
                <a:latin typeface="Arial Rounded MT Bold" pitchFamily="34" charset="0"/>
                <a:cs typeface="Andalus" pitchFamily="18" charset="-78"/>
              </a:rPr>
              <a:t>Atap</a:t>
            </a:r>
            <a:endParaRPr lang="id-ID" sz="3200" b="1" dirty="0">
              <a:latin typeface="Arial Rounded MT Bold" pitchFamily="34" charset="0"/>
              <a:cs typeface="Andalus" pitchFamily="18" charset="-78"/>
            </a:endParaRPr>
          </a:p>
        </p:txBody>
      </p:sp>
      <p:sp>
        <p:nvSpPr>
          <p:cNvPr id="4" name="Rectangle 11"/>
          <p:cNvSpPr txBox="1">
            <a:spLocks noChangeArrowheads="1"/>
          </p:cNvSpPr>
          <p:nvPr/>
        </p:nvSpPr>
        <p:spPr>
          <a:xfrm>
            <a:off x="228600" y="1371600"/>
            <a:ext cx="8686800" cy="4640262"/>
          </a:xfrm>
          <a:prstGeom prst="rect">
            <a:avLst/>
          </a:prstGeom>
        </p:spPr>
        <p:txBody>
          <a:bodyPr/>
          <a:lstStyle/>
          <a:p>
            <a:pPr marL="538163" indent="-457200" eaLnBrk="0" hangingPunct="0">
              <a:spcBef>
                <a:spcPct val="20000"/>
              </a:spcBef>
              <a:buFont typeface="+mj-lt"/>
              <a:buAutoNum type="arabicPeriod"/>
              <a:defRPr/>
            </a:pPr>
            <a:r>
              <a:rPr lang="id-ID" sz="2400" b="1" dirty="0" smtClean="0">
                <a:latin typeface="Andalus" pitchFamily="18" charset="-78"/>
                <a:cs typeface="Andalus" pitchFamily="18" charset="-78"/>
              </a:rPr>
              <a:t>Pendidik dan Tenaga Kependidikan  serta Sarana dan Prasarana  dapat dimanfaatkan secara bersama</a:t>
            </a:r>
            <a:endParaRPr lang="id-ID" sz="2400" b="1" kern="0" dirty="0" smtClean="0">
              <a:latin typeface="Andalus" pitchFamily="18" charset="-78"/>
              <a:cs typeface="Andalus" pitchFamily="18" charset="-78"/>
            </a:endParaRPr>
          </a:p>
          <a:p>
            <a:pPr marL="538163" indent="-457200" eaLnBrk="0" hangingPunct="0">
              <a:spcBef>
                <a:spcPct val="20000"/>
              </a:spcBef>
              <a:buFont typeface="+mj-lt"/>
              <a:buAutoNum type="arabicPeriod"/>
              <a:defRPr/>
            </a:pPr>
            <a:r>
              <a:rPr lang="id-ID" sz="2400" b="1" kern="0" dirty="0" smtClean="0">
                <a:latin typeface="Andalus" pitchFamily="18" charset="-78"/>
                <a:cs typeface="Andalus" pitchFamily="18" charset="-78"/>
              </a:rPr>
              <a:t>Akreditasi bagi sekolah/madrasah satu atap  dilaksanakan dan berlaku untuk setiap satuan  pendidikan. </a:t>
            </a:r>
          </a:p>
          <a:p>
            <a:pPr marL="538163" indent="-457200" eaLnBrk="0" hangingPunct="0">
              <a:spcBef>
                <a:spcPct val="20000"/>
              </a:spcBef>
              <a:buFont typeface="+mj-lt"/>
              <a:buAutoNum type="arabicPeriod"/>
              <a:defRPr/>
            </a:pPr>
            <a:r>
              <a:rPr lang="id-ID" sz="2400" b="1" kern="0" dirty="0" smtClean="0">
                <a:latin typeface="Andalus" pitchFamily="18" charset="-78"/>
                <a:cs typeface="Andalus" pitchFamily="18" charset="-78"/>
              </a:rPr>
              <a:t>Waktu </a:t>
            </a:r>
            <a:r>
              <a:rPr lang="id-ID" sz="2400" b="1" kern="0" dirty="0">
                <a:latin typeface="Andalus" pitchFamily="18" charset="-78"/>
                <a:cs typeface="Andalus" pitchFamily="18" charset="-78"/>
              </a:rPr>
              <a:t>pelaksanaan akreditasi di antara dua satuan pendidikan dalam sekolah/madrasah satu  atap bisa sama dan bisa pula berbeda</a:t>
            </a:r>
            <a:r>
              <a:rPr lang="en-US" sz="2400" b="1" kern="0" dirty="0">
                <a:latin typeface="Andalus" pitchFamily="18" charset="-78"/>
                <a:cs typeface="Andalus" pitchFamily="18" charset="-78"/>
              </a:rPr>
              <a:t>.</a:t>
            </a:r>
            <a:endParaRPr lang="id-ID" sz="2400" b="1" kern="0" dirty="0">
              <a:latin typeface="Andalus" pitchFamily="18" charset="-78"/>
              <a:cs typeface="Andalus" pitchFamily="18" charset="-78"/>
            </a:endParaRPr>
          </a:p>
          <a:p>
            <a:pPr marL="538163" indent="-457200" eaLnBrk="0" hangingPunct="0">
              <a:spcBef>
                <a:spcPct val="20000"/>
              </a:spcBef>
              <a:defRPr/>
            </a:pPr>
            <a:r>
              <a:rPr lang="id-ID" sz="2400" b="1" kern="0" dirty="0">
                <a:latin typeface="Andalus" pitchFamily="18" charset="-78"/>
                <a:cs typeface="Andalus" pitchFamily="18" charset="-78"/>
              </a:rPr>
              <a:t>4.  Hasil akreditasi di antara dua satuan pendidikan dalam sekolah/madrasah satu atap bisa sama  dan bisa pula berbeda</a:t>
            </a:r>
            <a:r>
              <a:rPr lang="en-US" sz="2400" b="1" kern="0" dirty="0">
                <a:latin typeface="Andalus" pitchFamily="18" charset="-78"/>
                <a:cs typeface="Andalus" pitchFamily="18" charset="-78"/>
              </a:rPr>
              <a:t>.</a:t>
            </a:r>
            <a:endParaRPr lang="id-ID" sz="2400" b="1" kern="0" dirty="0">
              <a:latin typeface="Andalus" pitchFamily="18" charset="-78"/>
              <a:cs typeface="Andalus" pitchFamily="18" charset="-78"/>
            </a:endParaRPr>
          </a:p>
          <a:p>
            <a:pPr marL="538163" indent="-457200" eaLnBrk="0" hangingPunct="0">
              <a:spcBef>
                <a:spcPct val="20000"/>
              </a:spcBef>
              <a:buFont typeface="+mj-lt"/>
              <a:buAutoNum type="arabicPeriod" startAt="5"/>
              <a:defRPr/>
            </a:pPr>
            <a:r>
              <a:rPr lang="id-ID" sz="2400" b="1" dirty="0">
                <a:latin typeface="Andalus" pitchFamily="18" charset="-78"/>
                <a:cs typeface="Andalus" pitchFamily="18" charset="-78"/>
              </a:rPr>
              <a:t>Akreditasi sekolah/madrasah satu atap  dilaksanakan oleh asesor sesuai kompetensi berdasarkan pelatihan dan sertifikat asesor yang  dimiliki dan masih berlaku.</a:t>
            </a:r>
          </a:p>
          <a:p>
            <a:pPr marL="538163" indent="-457200" eaLnBrk="0" hangingPunct="0">
              <a:spcBef>
                <a:spcPct val="20000"/>
              </a:spcBef>
              <a:buFont typeface="+mj-lt"/>
              <a:buAutoNum type="arabicPeriod" startAt="5"/>
              <a:defRPr/>
            </a:pPr>
            <a:endParaRPr lang="id-ID" sz="2400" b="1" dirty="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304800" y="41030"/>
            <a:ext cx="8382000" cy="707886"/>
          </a:xfrm>
          <a:prstGeom prst="rect">
            <a:avLst/>
          </a:prstGeom>
          <a:noFill/>
          <a:ln w="9525">
            <a:noFill/>
            <a:miter lim="800000"/>
            <a:headEnd/>
            <a:tailEnd/>
          </a:ln>
        </p:spPr>
        <p:txBody>
          <a:bodyPr wrap="square">
            <a:spAutoFit/>
          </a:bodyPr>
          <a:lstStyle/>
          <a:p>
            <a:pPr algn="ctr"/>
            <a:r>
              <a:rPr lang="id-ID" sz="4000" b="1" dirty="0" smtClean="0">
                <a:latin typeface="Arial Rounded MT Bold" pitchFamily="34" charset="0"/>
                <a:cs typeface="Andalus" pitchFamily="18" charset="-78"/>
              </a:rPr>
              <a:t>Akreditasi Online </a:t>
            </a:r>
            <a:endParaRPr lang="id-ID" sz="4000" b="1" dirty="0">
              <a:latin typeface="Arial Rounded MT Bold" pitchFamily="34" charset="0"/>
              <a:cs typeface="Andalus" pitchFamily="18" charset="-78"/>
            </a:endParaRPr>
          </a:p>
        </p:txBody>
      </p:sp>
      <p:sp>
        <p:nvSpPr>
          <p:cNvPr id="4" name="Rectangle 6"/>
          <p:cNvSpPr>
            <a:spLocks noChangeArrowheads="1"/>
          </p:cNvSpPr>
          <p:nvPr/>
        </p:nvSpPr>
        <p:spPr bwMode="auto">
          <a:xfrm>
            <a:off x="228600" y="709244"/>
            <a:ext cx="8610600" cy="5920155"/>
          </a:xfrm>
          <a:prstGeom prst="rect">
            <a:avLst/>
          </a:prstGeom>
          <a:noFill/>
          <a:ln w="9525">
            <a:noFill/>
            <a:miter lim="800000"/>
            <a:headEnd/>
            <a:tailEnd/>
          </a:ln>
          <a:effectLst/>
        </p:spPr>
        <p:txBody>
          <a:bodyPr lIns="90488" tIns="44450" rIns="90488" bIns="44450"/>
          <a:lstStyle/>
          <a:p>
            <a:pPr marL="514350" indent="-514350">
              <a:lnSpc>
                <a:spcPct val="90000"/>
              </a:lnSpc>
              <a:buFontTx/>
              <a:buAutoNum type="arabi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Pengertian dan Lingkup Akreditasi Online</a:t>
            </a:r>
          </a:p>
          <a:p>
            <a:pPr marL="514350" indent="-514350">
              <a:lnSpc>
                <a:spcPct val="90000"/>
              </a:lnSpc>
              <a:defRPr/>
            </a:pPr>
            <a:r>
              <a:rPr lang="id-ID" sz="2200" b="1" dirty="0" smtClean="0">
                <a:effectLst>
                  <a:outerShdw blurRad="38100" dist="38100" dir="2700000" algn="tl">
                    <a:srgbClr val="000000"/>
                  </a:outerShdw>
                </a:effectLst>
                <a:latin typeface="Arial Rounded MT Bold" pitchFamily="34" charset="0"/>
                <a:cs typeface="Andalus" pitchFamily="18" charset="-78"/>
              </a:rPr>
              <a:t>	Akreditasi online adalah proses akreditasi </a:t>
            </a:r>
            <a:r>
              <a:rPr lang="en-US" sz="2200" b="1" dirty="0" smtClean="0">
                <a:effectLst>
                  <a:outerShdw blurRad="38100" dist="38100" dir="2700000" algn="tl">
                    <a:srgbClr val="000000"/>
                  </a:outerShdw>
                </a:effectLst>
                <a:latin typeface="Arial Rounded MT Bold" pitchFamily="34" charset="0"/>
                <a:cs typeface="Andalus" pitchFamily="18" charset="-78"/>
              </a:rPr>
              <a:t>yang </a:t>
            </a:r>
            <a:r>
              <a:rPr lang="id-ID" sz="2200" b="1" dirty="0" smtClean="0">
                <a:effectLst>
                  <a:outerShdw blurRad="38100" dist="38100" dir="2700000" algn="tl">
                    <a:srgbClr val="000000"/>
                  </a:outerShdw>
                </a:effectLst>
                <a:latin typeface="Arial Rounded MT Bold" pitchFamily="34" charset="0"/>
                <a:cs typeface="Andalus" pitchFamily="18" charset="-78"/>
              </a:rPr>
              <a:t>meng</a:t>
            </a:r>
            <a:r>
              <a:rPr lang="en-US" sz="2200" b="1" dirty="0" err="1" smtClean="0">
                <a:effectLst>
                  <a:outerShdw blurRad="38100" dist="38100" dir="2700000" algn="tl">
                    <a:srgbClr val="000000"/>
                  </a:outerShdw>
                </a:effectLst>
                <a:latin typeface="Arial Rounded MT Bold" pitchFamily="34" charset="0"/>
                <a:cs typeface="Andalus" pitchFamily="18" charset="-78"/>
              </a:rPr>
              <a:t>gu</a:t>
            </a:r>
            <a:r>
              <a:rPr lang="en-US" sz="2200" b="1" dirty="0" smtClean="0">
                <a:effectLst>
                  <a:outerShdw blurRad="38100" dist="38100" dir="2700000" algn="tl">
                    <a:srgbClr val="000000"/>
                  </a:outerShdw>
                </a:effectLst>
                <a:latin typeface="Arial Rounded MT Bold" pitchFamily="34" charset="0"/>
                <a:cs typeface="Andalus" pitchFamily="18" charset="-78"/>
              </a:rPr>
              <a:t>-</a:t>
            </a:r>
            <a:r>
              <a:rPr lang="id-ID" sz="2200" b="1" dirty="0" smtClean="0">
                <a:effectLst>
                  <a:outerShdw blurRad="38100" dist="38100" dir="2700000" algn="tl">
                    <a:srgbClr val="000000"/>
                  </a:outerShdw>
                </a:effectLst>
                <a:latin typeface="Arial Rounded MT Bold" pitchFamily="34" charset="0"/>
                <a:cs typeface="Andalus" pitchFamily="18" charset="-78"/>
              </a:rPr>
              <a:t>nakan teknologi informasi dan  komunikasi serta jaringan internet secara online  yang dilaksanakan oleh BAN-S/M, BAP-S/M , dan sekolah/madrasah yang diakreditasi.  </a:t>
            </a:r>
          </a:p>
          <a:p>
            <a:pPr marL="514350" indent="-514350">
              <a:lnSpc>
                <a:spcPct val="90000"/>
              </a:lnSpc>
              <a:defRPr/>
            </a:pPr>
            <a:r>
              <a:rPr lang="id-ID" sz="2200" b="1" dirty="0" smtClean="0">
                <a:effectLst>
                  <a:outerShdw blurRad="38100" dist="38100" dir="2700000" algn="tl">
                    <a:srgbClr val="000000"/>
                  </a:outerShdw>
                </a:effectLst>
                <a:latin typeface="Arial Rounded MT Bold" pitchFamily="34" charset="0"/>
                <a:cs typeface="Andalus" pitchFamily="18" charset="-78"/>
              </a:rPr>
              <a:t>	Proses akreditasi yang dilaksanakan secara online ini mencakup:</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Informasi umum tentang pelaksanaan akreditasi online </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Pemberian informasi  tentang panduan, perangkat dan prosedur  akreditasi dalam website  BAN-S/M: </a:t>
            </a:r>
            <a:r>
              <a:rPr lang="en-US" sz="2200" b="1" dirty="0" smtClean="0">
                <a:effectLst>
                  <a:outerShdw blurRad="38100" dist="38100" dir="2700000" algn="tl">
                    <a:srgbClr val="000000"/>
                  </a:outerShdw>
                </a:effectLst>
                <a:latin typeface="Arial Rounded MT Bold" pitchFamily="34" charset="0"/>
                <a:cs typeface="Andalus" pitchFamily="18" charset="-78"/>
              </a:rPr>
              <a:t> http://www.ban-sm.or.id</a:t>
            </a:r>
            <a:endParaRPr lang="id-ID" sz="2200" b="1" dirty="0" smtClean="0">
              <a:effectLst>
                <a:outerShdw blurRad="38100" dist="38100" dir="2700000" algn="tl">
                  <a:srgbClr val="000000"/>
                </a:outerShdw>
              </a:effectLst>
              <a:latin typeface="Arial Rounded MT Bold" pitchFamily="34" charset="0"/>
              <a:cs typeface="Andalus" pitchFamily="18" charset="-78"/>
            </a:endParaRP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Pengunduhan  keseluruhan bahan akreditasi  online</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Pengisian instrumen akreditasi oleh sekolah/madrasah yang akan diakreditasi </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Pengiriman instrumen akreditasi yang sudah diisi kepada BAP-S/M</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Pemberitahuan tentang waktu vistasi oleh BAP-S/M</a:t>
            </a:r>
          </a:p>
          <a:p>
            <a:pPr marL="896938" indent="-457200">
              <a:lnSpc>
                <a:spcPct val="90000"/>
              </a:lnSpc>
              <a:buFont typeface="+mj-lt"/>
              <a:buAutoNum type="alphaLcPeriod"/>
              <a:defRPr/>
            </a:pPr>
            <a:r>
              <a:rPr lang="id-ID" sz="2200" b="1" dirty="0" smtClean="0">
                <a:effectLst>
                  <a:outerShdw blurRad="38100" dist="38100" dir="2700000" algn="tl">
                    <a:srgbClr val="000000"/>
                  </a:outerShdw>
                </a:effectLst>
                <a:latin typeface="Arial Rounded MT Bold" pitchFamily="34" charset="0"/>
                <a:cs typeface="Andalus" pitchFamily="18" charset="-78"/>
              </a:rPr>
              <a:t>Pertanyaan-pertanyaan yang diajukan oleh BAN-S/M tentang persoalan yang belum jelas </a:t>
            </a:r>
          </a:p>
          <a:p>
            <a:pPr marL="514350" indent="-514350">
              <a:lnSpc>
                <a:spcPct val="90000"/>
              </a:lnSpc>
              <a:buFontTx/>
              <a:buAutoNum type="arabicPeriod"/>
              <a:defRPr/>
            </a:pPr>
            <a:endParaRPr lang="id-ID" sz="2200" b="1" dirty="0">
              <a:effectLst>
                <a:outerShdw blurRad="38100" dist="38100" dir="2700000" algn="tl">
                  <a:srgbClr val="000000"/>
                </a:outerShdw>
              </a:effectLst>
              <a:latin typeface="Arial Rounded MT Bold" pitchFamily="34" charset="0"/>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slide(fromBottom)">
                                      <p:cBhvr>
                                        <p:cTn id="7" dur="500"/>
                                        <p:tgtEl>
                                          <p:spTgt spid="45058"/>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plus(i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304800" y="76200"/>
            <a:ext cx="8382000" cy="707886"/>
          </a:xfrm>
          <a:prstGeom prst="rect">
            <a:avLst/>
          </a:prstGeom>
          <a:noFill/>
          <a:ln w="9525">
            <a:noFill/>
            <a:miter lim="800000"/>
            <a:headEnd/>
            <a:tailEnd/>
          </a:ln>
        </p:spPr>
        <p:txBody>
          <a:bodyPr wrap="square">
            <a:spAutoFit/>
          </a:bodyPr>
          <a:lstStyle/>
          <a:p>
            <a:pPr algn="ctr"/>
            <a:r>
              <a:rPr lang="id-ID" sz="4000" b="1" dirty="0" smtClean="0">
                <a:latin typeface="Arial Rounded MT Bold" pitchFamily="34" charset="0"/>
                <a:cs typeface="Andalus" pitchFamily="18" charset="-78"/>
              </a:rPr>
              <a:t>Akreditasi Online </a:t>
            </a:r>
            <a:endParaRPr lang="id-ID" sz="4000" b="1" dirty="0">
              <a:latin typeface="Arial Rounded MT Bold" pitchFamily="34" charset="0"/>
              <a:cs typeface="Andalus" pitchFamily="18" charset="-78"/>
            </a:endParaRPr>
          </a:p>
        </p:txBody>
      </p:sp>
      <p:sp>
        <p:nvSpPr>
          <p:cNvPr id="4" name="Rectangle 6"/>
          <p:cNvSpPr>
            <a:spLocks noChangeArrowheads="1"/>
          </p:cNvSpPr>
          <p:nvPr/>
        </p:nvSpPr>
        <p:spPr bwMode="auto">
          <a:xfrm>
            <a:off x="381000" y="914400"/>
            <a:ext cx="8458200" cy="5638800"/>
          </a:xfrm>
          <a:prstGeom prst="rect">
            <a:avLst/>
          </a:prstGeom>
          <a:noFill/>
          <a:ln w="9525">
            <a:noFill/>
            <a:miter lim="800000"/>
            <a:headEnd/>
            <a:tailEnd/>
          </a:ln>
          <a:effectLst/>
        </p:spPr>
        <p:txBody>
          <a:bodyPr lIns="90488" tIns="44450" rIns="90488" bIns="44450"/>
          <a:lstStyle/>
          <a:p>
            <a:pPr marL="514350" indent="-514350">
              <a:lnSpc>
                <a:spcPct val="90000"/>
              </a:lnSpc>
              <a:defRPr/>
            </a:pPr>
            <a:r>
              <a:rPr lang="id-ID" sz="2800" b="1" dirty="0" smtClean="0">
                <a:effectLst>
                  <a:outerShdw blurRad="38100" dist="38100" dir="2700000" algn="tl">
                    <a:srgbClr val="000000"/>
                  </a:outerShdw>
                </a:effectLst>
                <a:latin typeface="Arial Rounded MT Bold" pitchFamily="34" charset="0"/>
                <a:cs typeface="Andalus" pitchFamily="18" charset="-78"/>
              </a:rPr>
              <a:t>2. Tujuan  </a:t>
            </a:r>
          </a:p>
          <a:p>
            <a:pPr marL="514350" indent="-514350">
              <a:lnSpc>
                <a:spcPct val="90000"/>
              </a:lnSpc>
              <a:defRPr/>
            </a:pPr>
            <a:endParaRPr lang="id-ID" sz="1100" b="1" dirty="0" smtClean="0">
              <a:effectLst>
                <a:outerShdw blurRad="38100" dist="38100" dir="2700000" algn="tl">
                  <a:srgbClr val="000000"/>
                </a:outerShdw>
              </a:effectLst>
              <a:latin typeface="Arial Rounded MT Bold" pitchFamily="34" charset="0"/>
              <a:cs typeface="Andalus" pitchFamily="18" charset="-78"/>
            </a:endParaRPr>
          </a:p>
          <a:p>
            <a:pPr marL="989013" indent="-514350">
              <a:lnSpc>
                <a:spcPct val="90000"/>
              </a:lnSpc>
              <a:buFont typeface="+mj-lt"/>
              <a:buAutoNum type="alphaLcPeriod"/>
              <a:defRPr/>
            </a:pPr>
            <a:r>
              <a:rPr lang="id-ID" sz="2800" b="1" dirty="0" smtClean="0">
                <a:effectLst>
                  <a:outerShdw blurRad="38100" dist="38100" dir="2700000" algn="tl">
                    <a:srgbClr val="000000"/>
                  </a:outerShdw>
                </a:effectLst>
                <a:latin typeface="Arial Rounded MT Bold" pitchFamily="34" charset="0"/>
                <a:cs typeface="Andalus" pitchFamily="18" charset="-78"/>
              </a:rPr>
              <a:t>Mempercepat proses pelaksanaan akreditasi dengan menggunakan ICT</a:t>
            </a:r>
          </a:p>
          <a:p>
            <a:pPr marL="989013" indent="-514350">
              <a:lnSpc>
                <a:spcPct val="90000"/>
              </a:lnSpc>
              <a:buFont typeface="+mj-lt"/>
              <a:buAutoNum type="alphaLcPeriod"/>
              <a:defRPr/>
            </a:pPr>
            <a:r>
              <a:rPr lang="id-ID" sz="2800" b="1" dirty="0" smtClean="0">
                <a:effectLst>
                  <a:outerShdw blurRad="38100" dist="38100" dir="2700000" algn="tl">
                    <a:srgbClr val="000000"/>
                  </a:outerShdw>
                </a:effectLst>
                <a:latin typeface="Arial Rounded MT Bold" pitchFamily="34" charset="0"/>
                <a:cs typeface="Andalus" pitchFamily="18" charset="-78"/>
              </a:rPr>
              <a:t>Meningkatkan efisiensi pelaksanaan akreditasi</a:t>
            </a:r>
          </a:p>
          <a:p>
            <a:pPr marL="989013" indent="-514350">
              <a:lnSpc>
                <a:spcPct val="90000"/>
              </a:lnSpc>
              <a:buFont typeface="+mj-lt"/>
              <a:buAutoNum type="alphaLcPeriod"/>
              <a:defRPr/>
            </a:pPr>
            <a:r>
              <a:rPr lang="id-ID" sz="2800" b="1" dirty="0" smtClean="0">
                <a:effectLst>
                  <a:outerShdw blurRad="38100" dist="38100" dir="2700000" algn="tl">
                    <a:srgbClr val="000000"/>
                  </a:outerShdw>
                </a:effectLst>
                <a:latin typeface="Arial Rounded MT Bold" pitchFamily="34" charset="0"/>
                <a:cs typeface="Andalus" pitchFamily="18" charset="-78"/>
              </a:rPr>
              <a:t>Mengikuti perkembangan dan kemajuan teknologi informasi yang diterapkan dalam proses akreditasi</a:t>
            </a:r>
          </a:p>
          <a:p>
            <a:pPr marL="989013" indent="-514350">
              <a:lnSpc>
                <a:spcPct val="90000"/>
              </a:lnSpc>
              <a:buFont typeface="+mj-lt"/>
              <a:buAutoNum type="alphaLcPeriod"/>
              <a:defRPr/>
            </a:pPr>
            <a:r>
              <a:rPr lang="id-ID" sz="2800" b="1" dirty="0" smtClean="0">
                <a:effectLst>
                  <a:outerShdw blurRad="38100" dist="38100" dir="2700000" algn="tl">
                    <a:srgbClr val="000000"/>
                  </a:outerShdw>
                </a:effectLst>
                <a:latin typeface="Arial Rounded MT Bold" pitchFamily="34" charset="0"/>
                <a:cs typeface="Andalus" pitchFamily="18" charset="-78"/>
              </a:rPr>
              <a:t>Mempercepat proses komunikasi antara BAP-S/M dan sekolah/madrasah dalam proses akreditasi secara akurat dan profesional</a:t>
            </a:r>
          </a:p>
          <a:p>
            <a:pPr marL="989013" indent="-514350">
              <a:lnSpc>
                <a:spcPct val="90000"/>
              </a:lnSpc>
              <a:buFont typeface="+mj-lt"/>
              <a:buAutoNum type="alphaLcPeriod"/>
              <a:defRPr/>
            </a:pPr>
            <a:r>
              <a:rPr lang="id-ID" sz="2800" b="1" dirty="0" smtClean="0">
                <a:effectLst>
                  <a:outerShdw blurRad="38100" dist="38100" dir="2700000" algn="tl">
                    <a:srgbClr val="000000"/>
                  </a:outerShdw>
                </a:effectLst>
                <a:latin typeface="Arial Rounded MT Bold" pitchFamily="34" charset="0"/>
                <a:cs typeface="Andalus" pitchFamily="18" charset="-78"/>
              </a:rPr>
              <a:t>Memanfaatkan SIA-S/M yang telah dikembangkan oleh BAN-S/M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strips(downLeft)">
                                      <p:cBhvr>
                                        <p:cTn id="7" dur="500"/>
                                        <p:tgtEl>
                                          <p:spTgt spid="45058"/>
                                        </p:tgtEl>
                                      </p:cBhvr>
                                    </p:animEffect>
                                  </p:childTnLst>
                                </p:cTn>
                              </p:par>
                            </p:childTnLst>
                          </p:cTn>
                        </p:par>
                        <p:par>
                          <p:cTn id="8" fill="hold">
                            <p:stCondLst>
                              <p:cond delay="500"/>
                            </p:stCondLst>
                            <p:childTnLst>
                              <p:par>
                                <p:cTn id="9" presetID="21"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4)">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428625" y="304800"/>
            <a:ext cx="8486775" cy="531813"/>
          </a:xfrm>
          <a:prstGeom prst="rect">
            <a:avLst/>
          </a:prstGeom>
          <a:noFill/>
          <a:ln w="9525">
            <a:noFill/>
            <a:miter lim="800000"/>
            <a:headEnd/>
            <a:tailEnd/>
          </a:ln>
        </p:spPr>
        <p:txBody>
          <a:bodyPr anchor="ctr"/>
          <a:lstStyle/>
          <a:p>
            <a:pPr algn="ctr">
              <a:defRPr/>
            </a:pPr>
            <a:r>
              <a:rPr lang="id-ID" sz="4000" b="1" dirty="0" smtClean="0">
                <a:solidFill>
                  <a:srgbClr val="CC9900"/>
                </a:solidFill>
                <a:effectLst>
                  <a:outerShdw blurRad="38100" dist="38100" dir="2700000" algn="tl">
                    <a:srgbClr val="C0C0C0"/>
                  </a:outerShdw>
                </a:effectLst>
                <a:latin typeface="Arial Rounded MT Bold" pitchFamily="34" charset="0"/>
                <a:cs typeface="Arial" charset="0"/>
              </a:rPr>
              <a:t>Dasar Hukum</a:t>
            </a:r>
            <a:endParaRPr lang="id-ID" sz="4000" b="1" dirty="0">
              <a:solidFill>
                <a:srgbClr val="CC9900"/>
              </a:solidFill>
              <a:effectLst>
                <a:outerShdw blurRad="38100" dist="38100" dir="2700000" algn="tl">
                  <a:srgbClr val="C0C0C0"/>
                </a:outerShdw>
              </a:effectLst>
              <a:latin typeface="Arial Rounded MT Bold" pitchFamily="34" charset="0"/>
              <a:cs typeface="Arial" charset="0"/>
            </a:endParaRPr>
          </a:p>
        </p:txBody>
      </p:sp>
      <p:sp>
        <p:nvSpPr>
          <p:cNvPr id="20" name="Rectangle 7"/>
          <p:cNvSpPr txBox="1">
            <a:spLocks noChangeArrowheads="1"/>
          </p:cNvSpPr>
          <p:nvPr/>
        </p:nvSpPr>
        <p:spPr bwMode="auto">
          <a:xfrm>
            <a:off x="457200" y="1219200"/>
            <a:ext cx="8305800" cy="5029200"/>
          </a:xfrm>
          <a:prstGeom prst="rect">
            <a:avLst/>
          </a:prstGeom>
          <a:noFill/>
          <a:ln w="9525">
            <a:noFill/>
            <a:miter lim="800000"/>
            <a:headEnd/>
            <a:tailEnd/>
          </a:ln>
        </p:spPr>
        <p:txBody>
          <a:bodyPr/>
          <a:lstStyle/>
          <a:p>
            <a:pPr marL="403225" indent="-403225">
              <a:spcBef>
                <a:spcPts val="0"/>
              </a:spcBef>
              <a:buFont typeface="Wingdings" pitchFamily="2" charset="2"/>
              <a:buNone/>
              <a:defRPr/>
            </a:pPr>
            <a:r>
              <a:rPr lang="en-US" sz="2400" b="1" kern="1100" dirty="0">
                <a:latin typeface="Andalus" pitchFamily="18" charset="-78"/>
                <a:cs typeface="Andalus" pitchFamily="18" charset="-78"/>
              </a:rPr>
              <a:t>1.	</a:t>
            </a:r>
            <a:r>
              <a:rPr lang="id-ID" sz="2400" b="1" kern="1100" dirty="0">
                <a:latin typeface="Andalus" pitchFamily="18" charset="-78"/>
                <a:cs typeface="Andalus" pitchFamily="18" charset="-78"/>
              </a:rPr>
              <a:t>UU No.20</a:t>
            </a:r>
            <a:r>
              <a:rPr lang="en-US" sz="2400" b="1" kern="1100" dirty="0">
                <a:latin typeface="Andalus" pitchFamily="18" charset="-78"/>
                <a:cs typeface="Andalus" pitchFamily="18" charset="-78"/>
              </a:rPr>
              <a:t> </a:t>
            </a:r>
            <a:r>
              <a:rPr lang="id-ID" sz="2400" b="1" kern="1100" dirty="0">
                <a:latin typeface="Andalus" pitchFamily="18" charset="-78"/>
                <a:cs typeface="Andalus" pitchFamily="18" charset="-78"/>
              </a:rPr>
              <a:t>Tahun 2003 tentang Sisdiknas </a:t>
            </a:r>
            <a:r>
              <a:rPr lang="en-US" sz="2400" b="1" kern="1100" dirty="0">
                <a:latin typeface="Andalus" pitchFamily="18" charset="-78"/>
                <a:cs typeface="Andalus" pitchFamily="18" charset="-78"/>
              </a:rPr>
              <a:t>(</a:t>
            </a:r>
            <a:r>
              <a:rPr lang="id-ID" sz="2400" b="1" kern="1100" dirty="0">
                <a:latin typeface="Andalus" pitchFamily="18" charset="-78"/>
                <a:cs typeface="Andalus" pitchFamily="18" charset="-78"/>
              </a:rPr>
              <a:t>Pasal 60</a:t>
            </a:r>
            <a:r>
              <a:rPr lang="en-US" sz="2400" b="1" kern="1100" dirty="0">
                <a:latin typeface="Andalus" pitchFamily="18" charset="-78"/>
                <a:cs typeface="Andalus" pitchFamily="18" charset="-78"/>
              </a:rPr>
              <a:t>)</a:t>
            </a:r>
            <a:r>
              <a:rPr lang="id-ID" sz="2400" b="1" kern="1100" dirty="0">
                <a:latin typeface="Andalus" pitchFamily="18" charset="-78"/>
                <a:cs typeface="Andalus" pitchFamily="18" charset="-78"/>
              </a:rPr>
              <a:t>.</a:t>
            </a:r>
          </a:p>
          <a:p>
            <a:pPr marL="403225" indent="-403225">
              <a:spcBef>
                <a:spcPts val="0"/>
              </a:spcBef>
              <a:buFont typeface="Wingdings" pitchFamily="2" charset="2"/>
              <a:buNone/>
              <a:defRPr/>
            </a:pPr>
            <a:r>
              <a:rPr lang="id-ID" sz="2400" b="1" kern="1100" dirty="0">
                <a:latin typeface="Andalus" pitchFamily="18" charset="-78"/>
                <a:cs typeface="Andalus" pitchFamily="18" charset="-78"/>
              </a:rPr>
              <a:t>2.</a:t>
            </a:r>
            <a:r>
              <a:rPr lang="en-US" sz="2400" b="1" kern="1100" dirty="0">
                <a:latin typeface="Andalus" pitchFamily="18" charset="-78"/>
                <a:cs typeface="Andalus" pitchFamily="18" charset="-78"/>
              </a:rPr>
              <a:t>	</a:t>
            </a:r>
            <a:r>
              <a:rPr lang="id-ID" sz="2400" b="1" kern="1100" dirty="0">
                <a:latin typeface="Andalus" pitchFamily="18" charset="-78"/>
                <a:cs typeface="Andalus" pitchFamily="18" charset="-78"/>
              </a:rPr>
              <a:t>P</a:t>
            </a:r>
            <a:r>
              <a:rPr lang="en-US" sz="2400" b="1" kern="1100" dirty="0">
                <a:latin typeface="Andalus" pitchFamily="18" charset="-78"/>
                <a:cs typeface="Andalus" pitchFamily="18" charset="-78"/>
              </a:rPr>
              <a:t>P </a:t>
            </a:r>
            <a:r>
              <a:rPr lang="id-ID" sz="2400" b="1" kern="1100" dirty="0">
                <a:latin typeface="Andalus" pitchFamily="18" charset="-78"/>
                <a:cs typeface="Andalus" pitchFamily="18" charset="-78"/>
              </a:rPr>
              <a:t>No.19 Tahun 2005 tentang Standar Nasional</a:t>
            </a:r>
            <a:r>
              <a:rPr lang="en-US" sz="2400" b="1" kern="1100" dirty="0">
                <a:latin typeface="Andalus" pitchFamily="18" charset="-78"/>
                <a:cs typeface="Andalus" pitchFamily="18" charset="-78"/>
              </a:rPr>
              <a:t> </a:t>
            </a:r>
            <a:r>
              <a:rPr lang="id-ID" sz="2400" b="1" kern="1100" dirty="0">
                <a:latin typeface="Andalus" pitchFamily="18" charset="-78"/>
                <a:cs typeface="Andalus" pitchFamily="18" charset="-78"/>
              </a:rPr>
              <a:t>Pendidikan </a:t>
            </a:r>
            <a:r>
              <a:rPr lang="en-US" sz="2400" b="1" kern="1100" dirty="0">
                <a:latin typeface="Andalus" pitchFamily="18" charset="-78"/>
                <a:cs typeface="Andalus" pitchFamily="18" charset="-78"/>
              </a:rPr>
              <a:t>(</a:t>
            </a:r>
            <a:r>
              <a:rPr lang="id-ID" sz="2400" b="1" kern="1100" dirty="0">
                <a:latin typeface="Andalus" pitchFamily="18" charset="-78"/>
                <a:cs typeface="Andalus" pitchFamily="18" charset="-78"/>
              </a:rPr>
              <a:t>Pasal 86</a:t>
            </a:r>
            <a:r>
              <a:rPr lang="en-US" sz="2400" b="1" kern="1100" dirty="0">
                <a:latin typeface="Andalus" pitchFamily="18" charset="-78"/>
                <a:cs typeface="Andalus" pitchFamily="18" charset="-78"/>
              </a:rPr>
              <a:t> </a:t>
            </a:r>
            <a:r>
              <a:rPr lang="en-US" sz="2400" b="1" kern="1100" dirty="0" err="1">
                <a:latin typeface="Andalus" pitchFamily="18" charset="-78"/>
                <a:cs typeface="Andalus" pitchFamily="18" charset="-78"/>
              </a:rPr>
              <a:t>dan</a:t>
            </a:r>
            <a:r>
              <a:rPr lang="id-ID" sz="2400" b="1" kern="1100" dirty="0">
                <a:latin typeface="Andalus" pitchFamily="18" charset="-78"/>
                <a:cs typeface="Andalus" pitchFamily="18" charset="-78"/>
              </a:rPr>
              <a:t> 87).</a:t>
            </a:r>
          </a:p>
          <a:p>
            <a:pPr marL="403225" indent="-403225">
              <a:spcBef>
                <a:spcPts val="0"/>
              </a:spcBef>
              <a:buFont typeface="Wingdings" pitchFamily="2" charset="2"/>
              <a:buNone/>
              <a:defRPr/>
            </a:pPr>
            <a:r>
              <a:rPr lang="id-ID" sz="2400" b="1" kern="1100" dirty="0">
                <a:latin typeface="Andalus" pitchFamily="18" charset="-78"/>
                <a:cs typeface="Andalus" pitchFamily="18" charset="-78"/>
              </a:rPr>
              <a:t>3.</a:t>
            </a:r>
            <a:r>
              <a:rPr lang="en-US" sz="2400" b="1" kern="1100" dirty="0">
                <a:latin typeface="Andalus" pitchFamily="18" charset="-78"/>
                <a:cs typeface="Andalus" pitchFamily="18" charset="-78"/>
              </a:rPr>
              <a:t>	</a:t>
            </a:r>
            <a:r>
              <a:rPr lang="id-ID" sz="2400" b="1" kern="1100" dirty="0">
                <a:latin typeface="Andalus" pitchFamily="18" charset="-78"/>
                <a:cs typeface="Andalus" pitchFamily="18" charset="-78"/>
              </a:rPr>
              <a:t>Per</a:t>
            </a:r>
            <a:r>
              <a:rPr lang="en-US" sz="2400" b="1" kern="1100" dirty="0">
                <a:latin typeface="Andalus" pitchFamily="18" charset="-78"/>
                <a:cs typeface="Andalus" pitchFamily="18" charset="-78"/>
              </a:rPr>
              <a:t>m</a:t>
            </a:r>
            <a:r>
              <a:rPr lang="id-ID" sz="2400" b="1" kern="1100" dirty="0">
                <a:latin typeface="Andalus" pitchFamily="18" charset="-78"/>
                <a:cs typeface="Andalus" pitchFamily="18" charset="-78"/>
              </a:rPr>
              <a:t>en</a:t>
            </a:r>
            <a:r>
              <a:rPr lang="en-US" sz="2400" b="1" kern="1100" dirty="0" err="1">
                <a:latin typeface="Andalus" pitchFamily="18" charset="-78"/>
                <a:cs typeface="Andalus" pitchFamily="18" charset="-78"/>
              </a:rPr>
              <a:t>diknas</a:t>
            </a:r>
            <a:r>
              <a:rPr lang="id-ID" sz="2400" b="1" kern="1100" dirty="0">
                <a:latin typeface="Andalus" pitchFamily="18" charset="-78"/>
                <a:cs typeface="Andalus" pitchFamily="18" charset="-78"/>
              </a:rPr>
              <a:t> No.29 Tahun 2005 tentang BAN-S/M.</a:t>
            </a:r>
          </a:p>
          <a:p>
            <a:pPr marL="457200" indent="-457200">
              <a:spcBef>
                <a:spcPts val="0"/>
              </a:spcBef>
              <a:buFont typeface="Wingdings" pitchFamily="2" charset="2"/>
              <a:buAutoNum type="arabicPeriod" startAt="4"/>
              <a:defRPr/>
            </a:pPr>
            <a:r>
              <a:rPr lang="id-ID" sz="2400" b="1" kern="1100" dirty="0" smtClean="0">
                <a:latin typeface="Andalus" pitchFamily="18" charset="-78"/>
                <a:cs typeface="Andalus" pitchFamily="18" charset="-78"/>
              </a:rPr>
              <a:t>Kepmendiknas No.064/P/2006 tentang </a:t>
            </a:r>
            <a:r>
              <a:rPr lang="en-US" sz="2400" b="1" kern="1100" dirty="0" smtClean="0">
                <a:latin typeface="Andalus" pitchFamily="18" charset="-78"/>
                <a:cs typeface="Andalus" pitchFamily="18" charset="-78"/>
              </a:rPr>
              <a:t>A</a:t>
            </a:r>
            <a:r>
              <a:rPr lang="id-ID" sz="2400" b="1" kern="1100" dirty="0" smtClean="0">
                <a:latin typeface="Andalus" pitchFamily="18" charset="-78"/>
                <a:cs typeface="Andalus" pitchFamily="18" charset="-78"/>
              </a:rPr>
              <a:t>nggota BAN-PT, BAN-S/M dan BAN-PNF</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dan</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Kepmendiknas</a:t>
            </a:r>
            <a:r>
              <a:rPr lang="en-US" sz="2400" b="1" kern="1100" dirty="0" smtClean="0">
                <a:latin typeface="Andalus" pitchFamily="18" charset="-78"/>
                <a:cs typeface="Andalus" pitchFamily="18" charset="-78"/>
              </a:rPr>
              <a:t> No. 149/P/2011 </a:t>
            </a:r>
            <a:r>
              <a:rPr lang="en-US" sz="2400" b="1" kern="1100" dirty="0" err="1" smtClean="0">
                <a:latin typeface="Andalus" pitchFamily="18" charset="-78"/>
                <a:cs typeface="Andalus" pitchFamily="18" charset="-78"/>
              </a:rPr>
              <a:t>tentang</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Perpanjangan</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Masa</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Bakti</a:t>
            </a:r>
            <a:r>
              <a:rPr lang="en-US" sz="2400" b="1" kern="1100" dirty="0" smtClean="0">
                <a:latin typeface="Andalus" pitchFamily="18" charset="-78"/>
                <a:cs typeface="Andalus" pitchFamily="18" charset="-78"/>
              </a:rPr>
              <a:t> </a:t>
            </a:r>
            <a:r>
              <a:rPr lang="en-US" sz="2400" b="1" kern="1100" dirty="0" err="1" smtClean="0">
                <a:latin typeface="Andalus" pitchFamily="18" charset="-78"/>
                <a:cs typeface="Andalus" pitchFamily="18" charset="-78"/>
              </a:rPr>
              <a:t>Keanggotaan</a:t>
            </a:r>
            <a:r>
              <a:rPr lang="en-US" sz="2400" b="1" kern="1100" dirty="0" smtClean="0">
                <a:latin typeface="Andalus" pitchFamily="18" charset="-78"/>
                <a:cs typeface="Andalus" pitchFamily="18" charset="-78"/>
              </a:rPr>
              <a:t> BAN-PT, BAN-S/M, </a:t>
            </a:r>
            <a:r>
              <a:rPr lang="en-US" sz="2400" b="1" kern="1100" dirty="0" err="1" smtClean="0">
                <a:latin typeface="Andalus" pitchFamily="18" charset="-78"/>
                <a:cs typeface="Andalus" pitchFamily="18" charset="-78"/>
              </a:rPr>
              <a:t>dan</a:t>
            </a:r>
            <a:r>
              <a:rPr lang="en-US" sz="2400" b="1" kern="1100" dirty="0" smtClean="0">
                <a:latin typeface="Andalus" pitchFamily="18" charset="-78"/>
                <a:cs typeface="Andalus" pitchFamily="18" charset="-78"/>
              </a:rPr>
              <a:t> BAN-PNF.</a:t>
            </a:r>
            <a:endParaRPr lang="id-ID" sz="2400" b="1" kern="1100" dirty="0">
              <a:latin typeface="Andalus" pitchFamily="18" charset="-78"/>
              <a:cs typeface="Andalus" pitchFamily="18" charset="-78"/>
            </a:endParaRPr>
          </a:p>
          <a:p>
            <a:pPr marL="457200" indent="-457200">
              <a:spcBef>
                <a:spcPts val="0"/>
              </a:spcBef>
              <a:buFont typeface="Wingdings" pitchFamily="2" charset="2"/>
              <a:buAutoNum type="arabicPeriod" startAt="4"/>
              <a:defRPr/>
            </a:pPr>
            <a:r>
              <a:rPr lang="id-ID" sz="2400" b="1" kern="1100" dirty="0">
                <a:latin typeface="Andalus" pitchFamily="18" charset="-78"/>
                <a:cs typeface="Andalus" pitchFamily="18" charset="-78"/>
              </a:rPr>
              <a:t>Permendiknas Nomor 2</a:t>
            </a:r>
            <a:r>
              <a:rPr lang="en-US" sz="2400" b="1" kern="1100" dirty="0">
                <a:latin typeface="Andalus" pitchFamily="18" charset="-78"/>
                <a:cs typeface="Andalus" pitchFamily="18" charset="-78"/>
              </a:rPr>
              <a:t> </a:t>
            </a:r>
            <a:r>
              <a:rPr lang="en-US" sz="2400" b="1" kern="1100" dirty="0" err="1">
                <a:latin typeface="Andalus" pitchFamily="18" charset="-78"/>
                <a:cs typeface="Andalus" pitchFamily="18" charset="-78"/>
              </a:rPr>
              <a:t>Tahun</a:t>
            </a:r>
            <a:r>
              <a:rPr lang="en-US" sz="2400" b="1" kern="1100" dirty="0">
                <a:latin typeface="Andalus" pitchFamily="18" charset="-78"/>
                <a:cs typeface="Andalus" pitchFamily="18" charset="-78"/>
              </a:rPr>
              <a:t> </a:t>
            </a:r>
            <a:r>
              <a:rPr lang="id-ID" sz="2400" b="1" kern="1100" dirty="0">
                <a:latin typeface="Andalus" pitchFamily="18" charset="-78"/>
                <a:cs typeface="Andalus" pitchFamily="18" charset="-78"/>
              </a:rPr>
              <a:t>2010</a:t>
            </a:r>
            <a:br>
              <a:rPr lang="id-ID" sz="2400" b="1" kern="1100" dirty="0">
                <a:latin typeface="Andalus" pitchFamily="18" charset="-78"/>
                <a:cs typeface="Andalus" pitchFamily="18" charset="-78"/>
              </a:rPr>
            </a:br>
            <a:r>
              <a:rPr lang="id-ID" sz="2400" b="1" kern="1100" dirty="0">
                <a:latin typeface="Andalus" pitchFamily="18" charset="-78"/>
                <a:cs typeface="Andalus" pitchFamily="18" charset="-78"/>
              </a:rPr>
              <a:t>tentang Rencana Strategis Kemetrian Pendidikan Nasional 2010-2014</a:t>
            </a:r>
          </a:p>
          <a:p>
            <a:pPr marL="457200" indent="-457200">
              <a:spcBef>
                <a:spcPts val="0"/>
              </a:spcBef>
              <a:buFont typeface="Wingdings" pitchFamily="2" charset="2"/>
              <a:buAutoNum type="arabicPeriod" startAt="4"/>
              <a:defRPr/>
            </a:pPr>
            <a:r>
              <a:rPr lang="id-ID" sz="2400" b="1" kern="1100" dirty="0">
                <a:latin typeface="Andalus" pitchFamily="18" charset="-78"/>
                <a:cs typeface="Andalus" pitchFamily="18" charset="-78"/>
              </a:rPr>
              <a:t>PP No. 17 Tahun 2010 tentang Pengelolaan dan Penyelenggaraan Pendidikan</a:t>
            </a:r>
          </a:p>
          <a:p>
            <a:pPr marL="457200" indent="-457200">
              <a:spcBef>
                <a:spcPts val="0"/>
              </a:spcBef>
              <a:buFont typeface="Wingdings" pitchFamily="2" charset="2"/>
              <a:buAutoNum type="arabicPeriod" startAt="4"/>
              <a:defRPr/>
            </a:pPr>
            <a:r>
              <a:rPr lang="en-US" sz="2400" b="1" dirty="0" err="1">
                <a:latin typeface="Andalus" pitchFamily="18" charset="-78"/>
                <a:cs typeface="Andalus" pitchFamily="18" charset="-78"/>
              </a:rPr>
              <a:t>Surat</a:t>
            </a:r>
            <a:r>
              <a:rPr lang="en-US" sz="2400" b="1" dirty="0">
                <a:latin typeface="Andalus" pitchFamily="18" charset="-78"/>
                <a:cs typeface="Andalus" pitchFamily="18" charset="-78"/>
              </a:rPr>
              <a:t> </a:t>
            </a:r>
            <a:r>
              <a:rPr lang="en-US" sz="2400" b="1" dirty="0" err="1">
                <a:latin typeface="Andalus" pitchFamily="18" charset="-78"/>
                <a:cs typeface="Andalus" pitchFamily="18" charset="-78"/>
              </a:rPr>
              <a:t>Edaran</a:t>
            </a:r>
            <a:r>
              <a:rPr lang="en-US" sz="2400" b="1" dirty="0">
                <a:latin typeface="Andalus" pitchFamily="18" charset="-78"/>
                <a:cs typeface="Andalus" pitchFamily="18" charset="-78"/>
              </a:rPr>
              <a:t> </a:t>
            </a:r>
            <a:r>
              <a:rPr lang="en-US" sz="2400" b="1" dirty="0" err="1">
                <a:latin typeface="Andalus" pitchFamily="18" charset="-78"/>
                <a:cs typeface="Andalus" pitchFamily="18" charset="-78"/>
              </a:rPr>
              <a:t>Dirjen</a:t>
            </a:r>
            <a:r>
              <a:rPr lang="en-US" sz="2400" b="1" dirty="0">
                <a:latin typeface="Andalus" pitchFamily="18" charset="-78"/>
                <a:cs typeface="Andalus" pitchFamily="18" charset="-78"/>
              </a:rPr>
              <a:t> </a:t>
            </a:r>
            <a:r>
              <a:rPr lang="en-US" sz="2400" b="1" dirty="0" err="1">
                <a:latin typeface="Andalus" pitchFamily="18" charset="-78"/>
                <a:cs typeface="Andalus" pitchFamily="18" charset="-78"/>
              </a:rPr>
              <a:t>Pendidikan</a:t>
            </a:r>
            <a:r>
              <a:rPr lang="en-US" sz="2400" b="1" dirty="0">
                <a:latin typeface="Andalus" pitchFamily="18" charset="-78"/>
                <a:cs typeface="Andalus" pitchFamily="18" charset="-78"/>
              </a:rPr>
              <a:t> Islam No. SE.DJ.I/PP.00/05/ 2008 </a:t>
            </a:r>
            <a:r>
              <a:rPr lang="en-US" sz="2400" b="1" dirty="0" err="1">
                <a:latin typeface="Andalus" pitchFamily="18" charset="-78"/>
                <a:cs typeface="Andalus" pitchFamily="18" charset="-78"/>
              </a:rPr>
              <a:t>tentang</a:t>
            </a:r>
            <a:r>
              <a:rPr lang="en-US" sz="2400" b="1" dirty="0">
                <a:latin typeface="Andalus" pitchFamily="18" charset="-78"/>
                <a:cs typeface="Andalus" pitchFamily="18" charset="-78"/>
              </a:rPr>
              <a:t> </a:t>
            </a:r>
            <a:r>
              <a:rPr lang="en-US" sz="2400" b="1" dirty="0" err="1">
                <a:latin typeface="Andalus" pitchFamily="18" charset="-78"/>
                <a:cs typeface="Andalus" pitchFamily="18" charset="-78"/>
              </a:rPr>
              <a:t>Akreditasi</a:t>
            </a:r>
            <a:r>
              <a:rPr lang="en-US" sz="2400" b="1" dirty="0">
                <a:latin typeface="Andalus" pitchFamily="18" charset="-78"/>
                <a:cs typeface="Andalus" pitchFamily="18" charset="-78"/>
              </a:rPr>
              <a:t> </a:t>
            </a:r>
            <a:r>
              <a:rPr lang="en-US" sz="2400" b="1" dirty="0" err="1">
                <a:latin typeface="Andalus" pitchFamily="18" charset="-78"/>
                <a:cs typeface="Andalus" pitchFamily="18" charset="-78"/>
              </a:rPr>
              <a:t>Madrasah</a:t>
            </a:r>
            <a:endParaRPr lang="en-US" sz="2400" b="1" dirty="0">
              <a:latin typeface="Andalus" pitchFamily="18" charset="-78"/>
              <a:cs typeface="Andalus" pitchFamily="18" charset="-78"/>
            </a:endParaRPr>
          </a:p>
          <a:p>
            <a:pPr marL="457200" indent="-457200">
              <a:spcBef>
                <a:spcPts val="0"/>
              </a:spcBef>
              <a:buFont typeface="Wingdings" pitchFamily="2" charset="2"/>
              <a:buAutoNum type="arabicPeriod" startAt="4"/>
              <a:defRPr/>
            </a:pPr>
            <a:endParaRPr lang="id-ID" sz="2400" b="1" kern="1100" dirty="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plus(in)">
                                      <p:cBhvr>
                                        <p:cTn id="7" dur="500"/>
                                        <p:tgtEl>
                                          <p:spTgt spid="19"/>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strips(downLeft)">
                                      <p:cBhvr>
                                        <p:cTn id="11" dur="500"/>
                                        <p:tgtEl>
                                          <p:spTgt spid="20">
                                            <p:txEl>
                                              <p:pRg st="0" end="0"/>
                                            </p:txEl>
                                          </p:spTgt>
                                        </p:tgtEl>
                                      </p:cBhvr>
                                    </p:animEffect>
                                  </p:childTnLst>
                                </p:cTn>
                              </p:par>
                            </p:childTnLst>
                          </p:cTn>
                        </p:par>
                        <p:par>
                          <p:cTn id="12" fill="hold">
                            <p:stCondLst>
                              <p:cond delay="1000"/>
                            </p:stCondLst>
                            <p:childTnLst>
                              <p:par>
                                <p:cTn id="13" presetID="21" presetClass="entr" presetSubtype="4" fill="hold" nodeType="after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animEffect transition="in" filter="wheel(4)">
                                      <p:cBhvr>
                                        <p:cTn id="15" dur="500"/>
                                        <p:tgtEl>
                                          <p:spTgt spid="20">
                                            <p:txEl>
                                              <p:pRg st="1" end="1"/>
                                            </p:txEl>
                                          </p:spTgt>
                                        </p:tgtEl>
                                      </p:cBhvr>
                                    </p:animEffect>
                                  </p:childTnLst>
                                </p:cTn>
                              </p:par>
                            </p:childTnLst>
                          </p:cTn>
                        </p:par>
                        <p:par>
                          <p:cTn id="16" fill="hold">
                            <p:stCondLst>
                              <p:cond delay="1500"/>
                            </p:stCondLst>
                            <p:childTnLst>
                              <p:par>
                                <p:cTn id="17" presetID="13" presetClass="entr" presetSubtype="16" fill="hold" nodeType="after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Effect transition="in" filter="plus(in)">
                                      <p:cBhvr>
                                        <p:cTn id="19" dur="500"/>
                                        <p:tgtEl>
                                          <p:spTgt spid="20">
                                            <p:txEl>
                                              <p:pRg st="2" end="2"/>
                                            </p:txEl>
                                          </p:spTgt>
                                        </p:tgtEl>
                                      </p:cBhvr>
                                    </p:animEffect>
                                  </p:childTnLst>
                                </p:cTn>
                              </p:par>
                            </p:childTnLst>
                          </p:cTn>
                        </p:par>
                        <p:par>
                          <p:cTn id="20" fill="hold">
                            <p:stCondLst>
                              <p:cond delay="2000"/>
                            </p:stCondLst>
                            <p:childTnLst>
                              <p:par>
                                <p:cTn id="21" presetID="7" presetClass="entr" presetSubtype="4" fill="hold" nodeType="after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anim calcmode="lin" valueType="num">
                                      <p:cBhvr additive="base">
                                        <p:cTn id="23"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7" presetClass="entr" presetSubtype="4" fill="hold" nodeType="afterEffect">
                                  <p:stCondLst>
                                    <p:cond delay="0"/>
                                  </p:stCondLst>
                                  <p:childTnLst>
                                    <p:set>
                                      <p:cBhvr>
                                        <p:cTn id="27" dur="1" fill="hold">
                                          <p:stCondLst>
                                            <p:cond delay="0"/>
                                          </p:stCondLst>
                                        </p:cTn>
                                        <p:tgtEl>
                                          <p:spTgt spid="20">
                                            <p:txEl>
                                              <p:pRg st="4" end="4"/>
                                            </p:txEl>
                                          </p:spTgt>
                                        </p:tgtEl>
                                        <p:attrNameLst>
                                          <p:attrName>style.visibility</p:attrName>
                                        </p:attrNameLst>
                                      </p:cBhvr>
                                      <p:to>
                                        <p:strVal val="visible"/>
                                      </p:to>
                                    </p:set>
                                    <p:anim calcmode="lin" valueType="num">
                                      <p:cBhvr additive="base">
                                        <p:cTn id="28"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7" presetClass="entr" presetSubtype="4" fill="hold" nodeType="afterEffect">
                                  <p:stCondLst>
                                    <p:cond delay="0"/>
                                  </p:stCondLst>
                                  <p:childTnLst>
                                    <p:set>
                                      <p:cBhvr>
                                        <p:cTn id="32" dur="1" fill="hold">
                                          <p:stCondLst>
                                            <p:cond delay="0"/>
                                          </p:stCondLst>
                                        </p:cTn>
                                        <p:tgtEl>
                                          <p:spTgt spid="20">
                                            <p:txEl>
                                              <p:pRg st="5" end="5"/>
                                            </p:txEl>
                                          </p:spTgt>
                                        </p:tgtEl>
                                        <p:attrNameLst>
                                          <p:attrName>style.visibility</p:attrName>
                                        </p:attrNameLst>
                                      </p:cBhvr>
                                      <p:to>
                                        <p:strVal val="visible"/>
                                      </p:to>
                                    </p:set>
                                    <p:anim calcmode="lin" valueType="num">
                                      <p:cBhvr additive="base">
                                        <p:cTn id="33"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7" presetClass="entr" presetSubtype="4" fill="hold" nodeType="afterEffect">
                                  <p:stCondLst>
                                    <p:cond delay="0"/>
                                  </p:stCondLst>
                                  <p:childTnLst>
                                    <p:set>
                                      <p:cBhvr>
                                        <p:cTn id="37" dur="1" fill="hold">
                                          <p:stCondLst>
                                            <p:cond delay="0"/>
                                          </p:stCondLst>
                                        </p:cTn>
                                        <p:tgtEl>
                                          <p:spTgt spid="20">
                                            <p:txEl>
                                              <p:pRg st="6" end="6"/>
                                            </p:txEl>
                                          </p:spTgt>
                                        </p:tgtEl>
                                        <p:attrNameLst>
                                          <p:attrName>style.visibility</p:attrName>
                                        </p:attrNameLst>
                                      </p:cBhvr>
                                      <p:to>
                                        <p:strVal val="visible"/>
                                      </p:to>
                                    </p:set>
                                    <p:anim calcmode="lin" valueType="num">
                                      <p:cBhvr additive="base">
                                        <p:cTn id="38"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304800" y="228600"/>
            <a:ext cx="8382000" cy="707886"/>
          </a:xfrm>
          <a:prstGeom prst="rect">
            <a:avLst/>
          </a:prstGeom>
          <a:noFill/>
          <a:ln w="9525">
            <a:noFill/>
            <a:miter lim="800000"/>
            <a:headEnd/>
            <a:tailEnd/>
          </a:ln>
        </p:spPr>
        <p:txBody>
          <a:bodyPr wrap="square">
            <a:spAutoFit/>
          </a:bodyPr>
          <a:lstStyle/>
          <a:p>
            <a:pPr algn="ctr"/>
            <a:r>
              <a:rPr lang="id-ID" sz="4000" b="1" dirty="0" smtClean="0">
                <a:latin typeface="Arial Rounded MT Bold" pitchFamily="34" charset="0"/>
                <a:cs typeface="Andalus" pitchFamily="18" charset="-78"/>
              </a:rPr>
              <a:t>Akreditasi Online </a:t>
            </a:r>
            <a:endParaRPr lang="id-ID" sz="4000" b="1" dirty="0">
              <a:latin typeface="Arial Rounded MT Bold" pitchFamily="34" charset="0"/>
              <a:cs typeface="Andalus" pitchFamily="18" charset="-78"/>
            </a:endParaRPr>
          </a:p>
        </p:txBody>
      </p:sp>
      <p:sp>
        <p:nvSpPr>
          <p:cNvPr id="4" name="Rectangle 6"/>
          <p:cNvSpPr>
            <a:spLocks noChangeArrowheads="1"/>
          </p:cNvSpPr>
          <p:nvPr/>
        </p:nvSpPr>
        <p:spPr bwMode="auto">
          <a:xfrm>
            <a:off x="457200" y="1219200"/>
            <a:ext cx="8382000" cy="4953000"/>
          </a:xfrm>
          <a:prstGeom prst="rect">
            <a:avLst/>
          </a:prstGeom>
          <a:noFill/>
          <a:ln w="9525">
            <a:noFill/>
            <a:miter lim="800000"/>
            <a:headEnd/>
            <a:tailEnd/>
          </a:ln>
          <a:effectLst/>
        </p:spPr>
        <p:txBody>
          <a:bodyPr lIns="90488" tIns="44450" rIns="90488" bIns="44450"/>
          <a:lstStyle/>
          <a:p>
            <a:pPr marL="514350" indent="-514350">
              <a:lnSpc>
                <a:spcPct val="90000"/>
              </a:lnSpc>
              <a:buAutoNum type="arabicPeriod" startAt="3"/>
              <a:defRPr/>
            </a:pPr>
            <a:r>
              <a:rPr lang="id-ID" sz="2600" b="1" dirty="0" smtClean="0">
                <a:effectLst>
                  <a:outerShdw blurRad="38100" dist="38100" dir="2700000" algn="tl">
                    <a:srgbClr val="000000"/>
                  </a:outerShdw>
                </a:effectLst>
                <a:latin typeface="Arial Rounded MT Bold" pitchFamily="34" charset="0"/>
                <a:cs typeface="Andalus" pitchFamily="18" charset="-78"/>
              </a:rPr>
              <a:t>Manfaat</a:t>
            </a:r>
          </a:p>
          <a:p>
            <a:pPr marL="514350" indent="-514350">
              <a:lnSpc>
                <a:spcPct val="90000"/>
              </a:lnSpc>
              <a:defRPr/>
            </a:pPr>
            <a:endParaRPr lang="id-ID" sz="1100" b="1" dirty="0" smtClean="0">
              <a:effectLst>
                <a:outerShdw blurRad="38100" dist="38100" dir="2700000" algn="tl">
                  <a:srgbClr val="000000"/>
                </a:outerShdw>
              </a:effectLst>
              <a:latin typeface="Arial Rounded MT Bold" pitchFamily="34" charset="0"/>
              <a:cs typeface="Andalus" pitchFamily="18" charset="-78"/>
            </a:endParaRPr>
          </a:p>
          <a:p>
            <a:pPr marL="989013" indent="-514350">
              <a:lnSpc>
                <a:spcPct val="90000"/>
              </a:lnSpc>
              <a:buFont typeface="+mj-lt"/>
              <a:buAutoNum type="alphaLcPeriod"/>
              <a:defRPr/>
            </a:pPr>
            <a:r>
              <a:rPr lang="id-ID" sz="2600" b="1" dirty="0" smtClean="0">
                <a:effectLst>
                  <a:outerShdw blurRad="38100" dist="38100" dir="2700000" algn="tl">
                    <a:srgbClr val="000000"/>
                  </a:outerShdw>
                </a:effectLst>
                <a:latin typeface="Arial Rounded MT Bold" pitchFamily="34" charset="0"/>
                <a:cs typeface="Andalus" pitchFamily="18" charset="-78"/>
              </a:rPr>
              <a:t>Meningkatkan kredibilitas dan profesionalitas BAN-S/M  dalam pelaksanaan akreditasi</a:t>
            </a:r>
          </a:p>
          <a:p>
            <a:pPr marL="989013" indent="-514350">
              <a:lnSpc>
                <a:spcPct val="90000"/>
              </a:lnSpc>
              <a:buFont typeface="+mj-lt"/>
              <a:buAutoNum type="alphaLcPeriod"/>
              <a:defRPr/>
            </a:pPr>
            <a:r>
              <a:rPr lang="id-ID" sz="2600" b="1" dirty="0" smtClean="0">
                <a:effectLst>
                  <a:outerShdw blurRad="38100" dist="38100" dir="2700000" algn="tl">
                    <a:srgbClr val="000000"/>
                  </a:outerShdw>
                </a:effectLst>
                <a:latin typeface="Arial Rounded MT Bold" pitchFamily="34" charset="0"/>
                <a:cs typeface="Andalus" pitchFamily="18" charset="-78"/>
              </a:rPr>
              <a:t>Untuk mewujudkan badan akreditasi yang independen, maju, dan modern</a:t>
            </a:r>
          </a:p>
          <a:p>
            <a:pPr marL="989013" indent="-514350">
              <a:lnSpc>
                <a:spcPct val="90000"/>
              </a:lnSpc>
              <a:buFont typeface="+mj-lt"/>
              <a:buAutoNum type="alphaLcPeriod"/>
              <a:defRPr/>
            </a:pPr>
            <a:r>
              <a:rPr lang="id-ID" sz="2600" b="1" dirty="0" smtClean="0">
                <a:effectLst>
                  <a:outerShdw blurRad="38100" dist="38100" dir="2700000" algn="tl">
                    <a:srgbClr val="000000"/>
                  </a:outerShdw>
                </a:effectLst>
                <a:latin typeface="Arial Rounded MT Bold" pitchFamily="34" charset="0"/>
                <a:cs typeface="Andalus" pitchFamily="18" charset="-78"/>
              </a:rPr>
              <a:t>Meningkatkan kemampuan sekolah/</a:t>
            </a:r>
            <a:r>
              <a:rPr lang="en-US" sz="2600" b="1" dirty="0" smtClean="0">
                <a:effectLst>
                  <a:outerShdw blurRad="38100" dist="38100" dir="2700000" algn="tl">
                    <a:srgbClr val="000000"/>
                  </a:outerShdw>
                </a:effectLst>
                <a:latin typeface="Arial Rounded MT Bold" pitchFamily="34" charset="0"/>
                <a:cs typeface="Andalus" pitchFamily="18" charset="-78"/>
              </a:rPr>
              <a:t> </a:t>
            </a:r>
            <a:r>
              <a:rPr lang="id-ID" sz="2600" b="1" dirty="0" smtClean="0">
                <a:effectLst>
                  <a:outerShdw blurRad="38100" dist="38100" dir="2700000" algn="tl">
                    <a:srgbClr val="000000"/>
                  </a:outerShdw>
                </a:effectLst>
                <a:latin typeface="Arial Rounded MT Bold" pitchFamily="34" charset="0"/>
                <a:cs typeface="Andalus" pitchFamily="18" charset="-78"/>
              </a:rPr>
              <a:t>madrasah dalam menggunakan ICT dalam proses akreditasi secara cepat, tepat dan akurat</a:t>
            </a:r>
          </a:p>
          <a:p>
            <a:pPr marL="989013" indent="-514350">
              <a:lnSpc>
                <a:spcPct val="90000"/>
              </a:lnSpc>
              <a:buFont typeface="+mj-lt"/>
              <a:buAutoNum type="alphaLcPeriod"/>
              <a:defRPr/>
            </a:pPr>
            <a:r>
              <a:rPr lang="id-ID" sz="2600" b="1" dirty="0" smtClean="0">
                <a:effectLst>
                  <a:outerShdw blurRad="38100" dist="38100" dir="2700000" algn="tl">
                    <a:srgbClr val="000000"/>
                  </a:outerShdw>
                </a:effectLst>
                <a:latin typeface="Arial Rounded MT Bold" pitchFamily="34" charset="0"/>
                <a:cs typeface="Andalus" pitchFamily="18" charset="-78"/>
              </a:rPr>
              <a:t>Membawa perubahan di kalangan guru, siswa, dan orang tua dalam penggunaan ICT di sekolah/madrasah</a:t>
            </a:r>
          </a:p>
          <a:p>
            <a:pPr marL="514350" indent="-514350">
              <a:lnSpc>
                <a:spcPct val="90000"/>
              </a:lnSpc>
              <a:defRPr/>
            </a:pPr>
            <a:endParaRPr lang="id-ID" sz="2600" b="1" dirty="0">
              <a:effectLst>
                <a:outerShdw blurRad="38100" dist="38100" dir="2700000" algn="tl">
                  <a:srgbClr val="000000"/>
                </a:outerShdw>
              </a:effectLst>
              <a:latin typeface="Arial Rounded MT Bold" pitchFamily="34" charset="0"/>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arn(inHorizontal)">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304800" y="228600"/>
            <a:ext cx="8382000" cy="707886"/>
          </a:xfrm>
          <a:prstGeom prst="rect">
            <a:avLst/>
          </a:prstGeom>
          <a:noFill/>
          <a:ln w="9525">
            <a:noFill/>
            <a:miter lim="800000"/>
            <a:headEnd/>
            <a:tailEnd/>
          </a:ln>
        </p:spPr>
        <p:txBody>
          <a:bodyPr wrap="square">
            <a:spAutoFit/>
          </a:bodyPr>
          <a:lstStyle/>
          <a:p>
            <a:pPr algn="ctr"/>
            <a:r>
              <a:rPr lang="id-ID" sz="4000" b="1" dirty="0" smtClean="0">
                <a:latin typeface="Arial Rounded MT Bold" pitchFamily="34" charset="0"/>
                <a:cs typeface="Andalus" pitchFamily="18" charset="-78"/>
              </a:rPr>
              <a:t>Akreditasi Online </a:t>
            </a:r>
            <a:endParaRPr lang="id-ID" sz="4000" b="1" dirty="0">
              <a:latin typeface="Arial Rounded MT Bold" pitchFamily="34" charset="0"/>
              <a:cs typeface="Andalus" pitchFamily="18" charset="-78"/>
            </a:endParaRPr>
          </a:p>
        </p:txBody>
      </p:sp>
      <p:sp>
        <p:nvSpPr>
          <p:cNvPr id="4" name="Rectangle 6"/>
          <p:cNvSpPr>
            <a:spLocks noChangeArrowheads="1"/>
          </p:cNvSpPr>
          <p:nvPr/>
        </p:nvSpPr>
        <p:spPr bwMode="auto">
          <a:xfrm>
            <a:off x="457200" y="1219200"/>
            <a:ext cx="8382000" cy="4953000"/>
          </a:xfrm>
          <a:prstGeom prst="rect">
            <a:avLst/>
          </a:prstGeom>
          <a:noFill/>
          <a:ln w="9525">
            <a:noFill/>
            <a:miter lim="800000"/>
            <a:headEnd/>
            <a:tailEnd/>
          </a:ln>
          <a:effectLst/>
        </p:spPr>
        <p:txBody>
          <a:bodyPr lIns="90488" tIns="44450" rIns="90488" bIns="44450"/>
          <a:lstStyle/>
          <a:p>
            <a:pPr marL="514350" indent="-514350">
              <a:lnSpc>
                <a:spcPct val="90000"/>
              </a:lnSpc>
              <a:buAutoNum type="arabicPeriod" startAt="4"/>
              <a:defRPr/>
            </a:pPr>
            <a:r>
              <a:rPr lang="id-ID" sz="3200" b="1" dirty="0" smtClean="0">
                <a:effectLst>
                  <a:outerShdw blurRad="38100" dist="38100" dir="2700000" algn="tl">
                    <a:srgbClr val="000000"/>
                  </a:outerShdw>
                </a:effectLst>
                <a:latin typeface="Arial Rounded MT Bold" pitchFamily="34" charset="0"/>
                <a:cs typeface="Andalus" pitchFamily="18" charset="-78"/>
              </a:rPr>
              <a:t>Syarat</a:t>
            </a:r>
          </a:p>
          <a:p>
            <a:pPr marL="514350" indent="-514350">
              <a:lnSpc>
                <a:spcPct val="90000"/>
              </a:lnSpc>
              <a:defRPr/>
            </a:pPr>
            <a:endParaRPr lang="id-ID" sz="3200" b="1" dirty="0" smtClean="0">
              <a:effectLst>
                <a:outerShdw blurRad="38100" dist="38100" dir="2700000" algn="tl">
                  <a:srgbClr val="000000"/>
                </a:outerShdw>
              </a:effectLst>
              <a:latin typeface="Arial Rounded MT Bold" pitchFamily="34" charset="0"/>
              <a:cs typeface="Andalus" pitchFamily="18" charset="-78"/>
            </a:endParaRPr>
          </a:p>
          <a:p>
            <a:pPr marL="989013" indent="-514350">
              <a:lnSpc>
                <a:spcPct val="90000"/>
              </a:lnSpc>
              <a:buFont typeface="+mj-lt"/>
              <a:buAutoNum type="alphaLcPeriod"/>
              <a:defRPr/>
            </a:pPr>
            <a:r>
              <a:rPr lang="id-ID" sz="3200" b="1" dirty="0" smtClean="0">
                <a:effectLst>
                  <a:outerShdw blurRad="38100" dist="38100" dir="2700000" algn="tl">
                    <a:srgbClr val="000000"/>
                  </a:outerShdw>
                </a:effectLst>
                <a:latin typeface="Arial Rounded MT Bold" pitchFamily="34" charset="0"/>
                <a:cs typeface="Andalus" pitchFamily="18" charset="-78"/>
              </a:rPr>
              <a:t>Memenuhi persyaratan umum untuk diakreditasi</a:t>
            </a:r>
          </a:p>
          <a:p>
            <a:pPr marL="989013" indent="-514350">
              <a:lnSpc>
                <a:spcPct val="90000"/>
              </a:lnSpc>
              <a:buFont typeface="+mj-lt"/>
              <a:buAutoNum type="alphaLcPeriod"/>
              <a:defRPr/>
            </a:pPr>
            <a:r>
              <a:rPr lang="id-ID" sz="3200" b="1" dirty="0" smtClean="0">
                <a:effectLst>
                  <a:outerShdw blurRad="38100" dist="38100" dir="2700000" algn="tl">
                    <a:srgbClr val="000000"/>
                  </a:outerShdw>
                </a:effectLst>
                <a:latin typeface="Arial Rounded MT Bold" pitchFamily="34" charset="0"/>
                <a:cs typeface="Andalus" pitchFamily="18" charset="-78"/>
              </a:rPr>
              <a:t>Memiliki fasilitas ICT dan jaringan internet</a:t>
            </a:r>
          </a:p>
          <a:p>
            <a:pPr marL="989013" indent="-514350">
              <a:lnSpc>
                <a:spcPct val="90000"/>
              </a:lnSpc>
              <a:buFont typeface="+mj-lt"/>
              <a:buAutoNum type="alphaLcPeriod"/>
              <a:defRPr/>
            </a:pPr>
            <a:r>
              <a:rPr lang="id-ID" sz="3200" b="1" dirty="0" smtClean="0">
                <a:effectLst>
                  <a:outerShdw blurRad="38100" dist="38100" dir="2700000" algn="tl">
                    <a:srgbClr val="000000"/>
                  </a:outerShdw>
                </a:effectLst>
                <a:latin typeface="Arial Rounded MT Bold" pitchFamily="34" charset="0"/>
                <a:cs typeface="Andalus" pitchFamily="18" charset="-78"/>
              </a:rPr>
              <a:t>Memiliki SDM yang terampil untuk mengoperasikan ICT</a:t>
            </a:r>
          </a:p>
          <a:p>
            <a:pPr marL="514350" indent="-514350">
              <a:lnSpc>
                <a:spcPct val="90000"/>
              </a:lnSpc>
              <a:defRPr/>
            </a:pPr>
            <a:r>
              <a:rPr lang="id-ID" sz="3200" b="1" dirty="0" smtClean="0">
                <a:effectLst>
                  <a:outerShdw blurRad="38100" dist="38100" dir="2700000" algn="tl">
                    <a:srgbClr val="000000"/>
                  </a:outerShdw>
                </a:effectLst>
                <a:latin typeface="Arial Rounded MT Bold" pitchFamily="34" charset="0"/>
                <a:cs typeface="Andalus" pitchFamily="18" charset="-7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slide(fromBottom)">
                                      <p:cBhvr>
                                        <p:cTn id="7" dur="500"/>
                                        <p:tgtEl>
                                          <p:spTgt spid="4505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i="0" dirty="0" err="1" smtClean="0"/>
              <a:t>PROVINSI</a:t>
            </a:r>
            <a:r>
              <a:rPr lang="en-US" sz="3200" i="0" dirty="0" smtClean="0"/>
              <a:t> </a:t>
            </a:r>
            <a:r>
              <a:rPr lang="en-US" sz="3200" i="0" dirty="0" err="1" smtClean="0"/>
              <a:t>PELAKSANA</a:t>
            </a:r>
            <a:r>
              <a:rPr lang="en-US" sz="3200" i="0" dirty="0" smtClean="0"/>
              <a:t> ON-LINE 2012</a:t>
            </a:r>
            <a:endParaRPr lang="en-US" sz="3200" i="0" dirty="0"/>
          </a:p>
        </p:txBody>
      </p:sp>
      <p:sp>
        <p:nvSpPr>
          <p:cNvPr id="230402" name="Content Placeholder 2"/>
          <p:cNvSpPr>
            <a:spLocks noGrp="1"/>
          </p:cNvSpPr>
          <p:nvPr>
            <p:ph idx="1"/>
          </p:nvPr>
        </p:nvSpPr>
        <p:spPr>
          <a:xfrm>
            <a:off x="304800" y="1447800"/>
            <a:ext cx="4267200" cy="4343400"/>
          </a:xfrm>
          <a:noFill/>
        </p:spPr>
        <p:txBody>
          <a:bodyPr/>
          <a:lstStyle/>
          <a:p>
            <a:pPr>
              <a:lnSpc>
                <a:spcPct val="100000"/>
              </a:lnSpc>
              <a:spcBef>
                <a:spcPct val="0"/>
              </a:spcBef>
            </a:pPr>
            <a:r>
              <a:rPr lang="en-US" sz="2800" b="1" dirty="0" smtClean="0"/>
              <a:t>Sumatera Selatan</a:t>
            </a:r>
          </a:p>
          <a:p>
            <a:pPr>
              <a:lnSpc>
                <a:spcPct val="100000"/>
              </a:lnSpc>
              <a:spcBef>
                <a:spcPct val="0"/>
              </a:spcBef>
            </a:pPr>
            <a:r>
              <a:rPr lang="en-US" sz="2800" b="1" dirty="0" smtClean="0"/>
              <a:t>DKI Jakarta</a:t>
            </a:r>
          </a:p>
          <a:p>
            <a:pPr>
              <a:lnSpc>
                <a:spcPct val="100000"/>
              </a:lnSpc>
              <a:spcBef>
                <a:spcPct val="0"/>
              </a:spcBef>
            </a:pPr>
            <a:r>
              <a:rPr lang="en-US" sz="2800" b="1" dirty="0" err="1" smtClean="0"/>
              <a:t>Jawa</a:t>
            </a:r>
            <a:r>
              <a:rPr lang="en-US" sz="2800" b="1" dirty="0" smtClean="0"/>
              <a:t> Barat</a:t>
            </a:r>
          </a:p>
          <a:p>
            <a:pPr>
              <a:lnSpc>
                <a:spcPct val="100000"/>
              </a:lnSpc>
              <a:spcBef>
                <a:spcPct val="0"/>
              </a:spcBef>
            </a:pPr>
            <a:r>
              <a:rPr lang="en-US" sz="2800" b="1" dirty="0" err="1" smtClean="0"/>
              <a:t>Jawa</a:t>
            </a:r>
            <a:r>
              <a:rPr lang="en-US" sz="2800" b="1" dirty="0" smtClean="0"/>
              <a:t> Tengah</a:t>
            </a:r>
          </a:p>
          <a:p>
            <a:pPr>
              <a:lnSpc>
                <a:spcPct val="100000"/>
              </a:lnSpc>
              <a:spcBef>
                <a:spcPct val="0"/>
              </a:spcBef>
            </a:pPr>
            <a:r>
              <a:rPr lang="en-US" sz="2800" b="1" dirty="0" smtClean="0"/>
              <a:t>Kalimantan </a:t>
            </a:r>
            <a:r>
              <a:rPr lang="en-US" sz="2800" b="1" dirty="0" err="1" smtClean="0"/>
              <a:t>Timur</a:t>
            </a:r>
            <a:endParaRPr lang="en-US" sz="2800" b="1" dirty="0" smtClean="0"/>
          </a:p>
          <a:p>
            <a:pPr>
              <a:lnSpc>
                <a:spcPct val="100000"/>
              </a:lnSpc>
              <a:spcBef>
                <a:spcPct val="0"/>
              </a:spcBef>
            </a:pPr>
            <a:endParaRPr lang="en-US" sz="2800" b="1" dirty="0" smtClean="0"/>
          </a:p>
        </p:txBody>
      </p:sp>
      <p:sp>
        <p:nvSpPr>
          <p:cNvPr id="4" name="Content Placeholder 2"/>
          <p:cNvSpPr txBox="1">
            <a:spLocks/>
          </p:cNvSpPr>
          <p:nvPr/>
        </p:nvSpPr>
        <p:spPr bwMode="auto">
          <a:xfrm>
            <a:off x="4419600" y="1447800"/>
            <a:ext cx="4267200" cy="4343400"/>
          </a:xfrm>
          <a:prstGeom prst="rect">
            <a:avLst/>
          </a:prstGeom>
          <a:noFill/>
          <a:ln w="9525">
            <a:noFill/>
            <a:miter lim="800000"/>
            <a:headEnd/>
            <a:tailEnd/>
          </a:ln>
        </p:spPr>
        <p:txBody>
          <a:bodyPr/>
          <a:lstStyle/>
          <a:p>
            <a:pPr marL="346075" indent="-346075">
              <a:buFont typeface="Arial" pitchFamily="34" charset="0"/>
              <a:buChar char="•"/>
              <a:tabLst>
                <a:tab pos="346075" algn="l"/>
              </a:tabLst>
            </a:pPr>
            <a:r>
              <a:rPr lang="en-US" sz="2800" b="1" dirty="0" smtClean="0">
                <a:solidFill>
                  <a:srgbClr val="FFFF00"/>
                </a:solidFill>
              </a:rPr>
              <a:t>Sumatera Utara</a:t>
            </a:r>
          </a:p>
          <a:p>
            <a:pPr marL="346075" indent="-346075">
              <a:buFont typeface="Arial" pitchFamily="34" charset="0"/>
              <a:buChar char="•"/>
              <a:tabLst>
                <a:tab pos="346075" algn="l"/>
              </a:tabLst>
            </a:pPr>
            <a:r>
              <a:rPr lang="en-US" sz="2800" b="1" dirty="0" err="1" smtClean="0">
                <a:solidFill>
                  <a:srgbClr val="FFFF00"/>
                </a:solidFill>
              </a:rPr>
              <a:t>Kepulauan</a:t>
            </a:r>
            <a:r>
              <a:rPr lang="en-US" sz="2800" b="1" dirty="0" smtClean="0">
                <a:solidFill>
                  <a:srgbClr val="FFFF00"/>
                </a:solidFill>
              </a:rPr>
              <a:t> Riau</a:t>
            </a:r>
          </a:p>
          <a:p>
            <a:pPr marL="346075" indent="-346075">
              <a:buFont typeface="Arial" pitchFamily="34" charset="0"/>
              <a:buChar char="•"/>
              <a:tabLst>
                <a:tab pos="346075" algn="l"/>
              </a:tabLst>
            </a:pPr>
            <a:r>
              <a:rPr lang="en-US" sz="2800" b="1" dirty="0" smtClean="0">
                <a:solidFill>
                  <a:srgbClr val="FFFF00"/>
                </a:solidFill>
              </a:rPr>
              <a:t>Bengkulu</a:t>
            </a:r>
          </a:p>
          <a:p>
            <a:pPr marL="346075" indent="-346075">
              <a:buFont typeface="Arial" pitchFamily="34" charset="0"/>
              <a:buChar char="•"/>
              <a:tabLst>
                <a:tab pos="346075" algn="l"/>
              </a:tabLst>
            </a:pPr>
            <a:r>
              <a:rPr lang="en-US" sz="2800" b="1" dirty="0" err="1" smtClean="0">
                <a:solidFill>
                  <a:srgbClr val="FFFF00"/>
                </a:solidFill>
              </a:rPr>
              <a:t>Banten</a:t>
            </a:r>
            <a:r>
              <a:rPr lang="en-US" sz="2800" b="1" dirty="0" smtClean="0">
                <a:solidFill>
                  <a:srgbClr val="FFFF00"/>
                </a:solidFill>
              </a:rPr>
              <a:t> </a:t>
            </a:r>
          </a:p>
          <a:p>
            <a:pPr marL="346075" indent="-346075" eaLnBrk="0" hangingPunct="0">
              <a:spcBef>
                <a:spcPts val="0"/>
              </a:spcBef>
              <a:buClr>
                <a:srgbClr val="DFFFF2"/>
              </a:buClr>
              <a:buFont typeface="Arial" pitchFamily="34" charset="0"/>
              <a:buChar char="•"/>
              <a:tabLst>
                <a:tab pos="346075" algn="l"/>
              </a:tabLst>
              <a:defRPr/>
            </a:pPr>
            <a:r>
              <a:rPr lang="en-US" sz="2800" b="1" kern="0" dirty="0" smtClean="0">
                <a:solidFill>
                  <a:srgbClr val="FFFF00"/>
                </a:solidFill>
                <a:latin typeface="+mn-lt"/>
                <a:cs typeface="+mn-cs"/>
              </a:rPr>
              <a:t>D.I</a:t>
            </a:r>
            <a:r>
              <a:rPr lang="en-US" sz="2800" b="1" kern="0" dirty="0">
                <a:solidFill>
                  <a:srgbClr val="FFFF00"/>
                </a:solidFill>
                <a:latin typeface="+mn-lt"/>
                <a:cs typeface="+mn-cs"/>
              </a:rPr>
              <a:t>. Yogyakarta</a:t>
            </a:r>
          </a:p>
          <a:p>
            <a:pPr marL="346075" indent="-346075" eaLnBrk="0" hangingPunct="0">
              <a:spcBef>
                <a:spcPts val="0"/>
              </a:spcBef>
              <a:buClr>
                <a:srgbClr val="DFFFF2"/>
              </a:buClr>
              <a:buFont typeface="Arial" pitchFamily="34" charset="0"/>
              <a:buChar char="•"/>
              <a:tabLst>
                <a:tab pos="346075" algn="l"/>
              </a:tabLst>
              <a:defRPr/>
            </a:pPr>
            <a:r>
              <a:rPr lang="en-US" sz="2800" b="1" kern="0" dirty="0" err="1">
                <a:solidFill>
                  <a:srgbClr val="FFFF00"/>
                </a:solidFill>
                <a:latin typeface="+mn-lt"/>
                <a:cs typeface="+mn-cs"/>
              </a:rPr>
              <a:t>Jawa</a:t>
            </a:r>
            <a:r>
              <a:rPr lang="en-US" sz="2800" b="1" kern="0" dirty="0">
                <a:solidFill>
                  <a:srgbClr val="FFFF00"/>
                </a:solidFill>
                <a:latin typeface="+mn-lt"/>
                <a:cs typeface="+mn-cs"/>
              </a:rPr>
              <a:t> </a:t>
            </a:r>
            <a:r>
              <a:rPr lang="en-US" sz="2800" b="1" kern="0" dirty="0" err="1">
                <a:solidFill>
                  <a:srgbClr val="FFFF00"/>
                </a:solidFill>
                <a:latin typeface="+mn-lt"/>
                <a:cs typeface="+mn-cs"/>
              </a:rPr>
              <a:t>Timur</a:t>
            </a:r>
            <a:endParaRPr lang="en-US" sz="2800" b="1" kern="0" dirty="0">
              <a:solidFill>
                <a:srgbClr val="FFFF00"/>
              </a:solidFill>
              <a:latin typeface="+mn-lt"/>
              <a:cs typeface="+mn-cs"/>
            </a:endParaRPr>
          </a:p>
          <a:p>
            <a:pPr marL="346075" indent="-346075" eaLnBrk="0" hangingPunct="0">
              <a:spcBef>
                <a:spcPts val="0"/>
              </a:spcBef>
              <a:buClr>
                <a:srgbClr val="DFFFF2"/>
              </a:buClr>
              <a:buFontTx/>
              <a:buChar char="•"/>
              <a:tabLst>
                <a:tab pos="346075" algn="l"/>
              </a:tabLst>
              <a:defRPr/>
            </a:pPr>
            <a:r>
              <a:rPr lang="en-US" sz="2800" b="1" kern="0" dirty="0">
                <a:solidFill>
                  <a:srgbClr val="FFFF00"/>
                </a:solidFill>
                <a:latin typeface="+mn-lt"/>
                <a:cs typeface="+mn-cs"/>
              </a:rPr>
              <a:t>Bali</a:t>
            </a:r>
          </a:p>
          <a:p>
            <a:pPr marL="346075" indent="-346075" eaLnBrk="0" hangingPunct="0">
              <a:spcBef>
                <a:spcPts val="0"/>
              </a:spcBef>
              <a:buClr>
                <a:srgbClr val="DFFFF2"/>
              </a:buClr>
              <a:buFontTx/>
              <a:buChar char="•"/>
              <a:tabLst>
                <a:tab pos="346075" algn="l"/>
              </a:tabLst>
              <a:defRPr/>
            </a:pPr>
            <a:r>
              <a:rPr lang="en-US" sz="2800" b="1" kern="0" dirty="0">
                <a:solidFill>
                  <a:srgbClr val="FFFF00"/>
                </a:solidFill>
                <a:latin typeface="+mn-lt"/>
                <a:cs typeface="+mn-cs"/>
              </a:rPr>
              <a:t>Kalimantan Selatan</a:t>
            </a:r>
          </a:p>
          <a:p>
            <a:pPr marL="346075" indent="-346075" eaLnBrk="0" hangingPunct="0">
              <a:spcBef>
                <a:spcPts val="0"/>
              </a:spcBef>
              <a:buClr>
                <a:srgbClr val="DFFFF2"/>
              </a:buClr>
              <a:buFontTx/>
              <a:buChar char="•"/>
              <a:tabLst>
                <a:tab pos="346075" algn="l"/>
              </a:tabLst>
              <a:defRPr/>
            </a:pPr>
            <a:r>
              <a:rPr lang="en-US" sz="2800" b="1" kern="0" dirty="0">
                <a:solidFill>
                  <a:srgbClr val="FFFF00"/>
                </a:solidFill>
                <a:latin typeface="+mn-lt"/>
                <a:cs typeface="+mn-cs"/>
              </a:rPr>
              <a:t>Aceh</a:t>
            </a:r>
          </a:p>
          <a:p>
            <a:pPr marL="346075" indent="-346075" eaLnBrk="0" hangingPunct="0">
              <a:spcBef>
                <a:spcPts val="0"/>
              </a:spcBef>
              <a:buClr>
                <a:srgbClr val="DFFFF2"/>
              </a:buClr>
              <a:buFontTx/>
              <a:buChar char="•"/>
              <a:tabLst>
                <a:tab pos="346075" algn="l"/>
              </a:tabLst>
              <a:defRPr/>
            </a:pPr>
            <a:r>
              <a:rPr lang="en-US" sz="2800" b="1" kern="0" dirty="0">
                <a:solidFill>
                  <a:srgbClr val="FFFF00"/>
                </a:solidFill>
                <a:latin typeface="+mn-lt"/>
                <a:cs typeface="+mn-cs"/>
              </a:rPr>
              <a:t>Lampung</a:t>
            </a:r>
          </a:p>
          <a:p>
            <a:pPr marL="233363" indent="-233363" eaLnBrk="0" hangingPunct="0">
              <a:spcBef>
                <a:spcPts val="0"/>
              </a:spcBef>
              <a:buClr>
                <a:srgbClr val="DFFFF2"/>
              </a:buClr>
              <a:defRPr/>
            </a:pPr>
            <a:endParaRPr lang="en-US" sz="2800" b="1" kern="0" dirty="0">
              <a:solidFill>
                <a:schemeClr val="bg1"/>
              </a:solidFill>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30402">
                                            <p:txEl>
                                              <p:pRg st="0" end="0"/>
                                            </p:txEl>
                                          </p:spTgt>
                                        </p:tgtEl>
                                        <p:attrNameLst>
                                          <p:attrName>style.visibility</p:attrName>
                                        </p:attrNameLst>
                                      </p:cBhvr>
                                      <p:to>
                                        <p:strVal val="visible"/>
                                      </p:to>
                                    </p:set>
                                    <p:animEffect transition="in" filter="slide(fromBottom)">
                                      <p:cBhvr>
                                        <p:cTn id="11" dur="500"/>
                                        <p:tgtEl>
                                          <p:spTgt spid="230402">
                                            <p:txEl>
                                              <p:pRg st="0" end="0"/>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30402">
                                            <p:txEl>
                                              <p:pRg st="1" end="1"/>
                                            </p:txEl>
                                          </p:spTgt>
                                        </p:tgtEl>
                                        <p:attrNameLst>
                                          <p:attrName>style.visibility</p:attrName>
                                        </p:attrNameLst>
                                      </p:cBhvr>
                                      <p:to>
                                        <p:strVal val="visible"/>
                                      </p:to>
                                    </p:set>
                                    <p:animEffect transition="in" filter="slide(fromBottom)">
                                      <p:cBhvr>
                                        <p:cTn id="15" dur="500"/>
                                        <p:tgtEl>
                                          <p:spTgt spid="230402">
                                            <p:txEl>
                                              <p:pRg st="1" end="1"/>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30402">
                                            <p:txEl>
                                              <p:pRg st="2" end="2"/>
                                            </p:txEl>
                                          </p:spTgt>
                                        </p:tgtEl>
                                        <p:attrNameLst>
                                          <p:attrName>style.visibility</p:attrName>
                                        </p:attrNameLst>
                                      </p:cBhvr>
                                      <p:to>
                                        <p:strVal val="visible"/>
                                      </p:to>
                                    </p:set>
                                    <p:animEffect transition="in" filter="slide(fromBottom)">
                                      <p:cBhvr>
                                        <p:cTn id="19" dur="500"/>
                                        <p:tgtEl>
                                          <p:spTgt spid="230402">
                                            <p:txEl>
                                              <p:pRg st="2" end="2"/>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30402">
                                            <p:txEl>
                                              <p:pRg st="3" end="3"/>
                                            </p:txEl>
                                          </p:spTgt>
                                        </p:tgtEl>
                                        <p:attrNameLst>
                                          <p:attrName>style.visibility</p:attrName>
                                        </p:attrNameLst>
                                      </p:cBhvr>
                                      <p:to>
                                        <p:strVal val="visible"/>
                                      </p:to>
                                    </p:set>
                                    <p:animEffect transition="in" filter="slide(fromBottom)">
                                      <p:cBhvr>
                                        <p:cTn id="23" dur="500"/>
                                        <p:tgtEl>
                                          <p:spTgt spid="230402">
                                            <p:txEl>
                                              <p:pRg st="3" end="3"/>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230402">
                                            <p:txEl>
                                              <p:pRg st="4" end="4"/>
                                            </p:txEl>
                                          </p:spTgt>
                                        </p:tgtEl>
                                        <p:attrNameLst>
                                          <p:attrName>style.visibility</p:attrName>
                                        </p:attrNameLst>
                                      </p:cBhvr>
                                      <p:to>
                                        <p:strVal val="visible"/>
                                      </p:to>
                                    </p:set>
                                    <p:animEffect transition="in" filter="slide(fromBottom)">
                                      <p:cBhvr>
                                        <p:cTn id="27" dur="500"/>
                                        <p:tgtEl>
                                          <p:spTgt spid="230402">
                                            <p:txEl>
                                              <p:pRg st="4" end="4"/>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lide(fromBottom)">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0402"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AutoShape 5"/>
          <p:cNvSpPr>
            <a:spLocks noChangeArrowheads="1"/>
          </p:cNvSpPr>
          <p:nvPr/>
        </p:nvSpPr>
        <p:spPr bwMode="auto">
          <a:xfrm>
            <a:off x="76200" y="2438400"/>
            <a:ext cx="8686800" cy="152400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156678" name="Text Box 6"/>
          <p:cNvSpPr txBox="1">
            <a:spLocks noChangeArrowheads="1"/>
          </p:cNvSpPr>
          <p:nvPr/>
        </p:nvSpPr>
        <p:spPr bwMode="auto">
          <a:xfrm>
            <a:off x="228600" y="2667000"/>
            <a:ext cx="8686800"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895350" indent="-895350">
              <a:defRPr/>
            </a:pPr>
            <a:r>
              <a:rPr lang="id-ID" sz="3600" b="1" dirty="0">
                <a:solidFill>
                  <a:srgbClr val="333300"/>
                </a:solidFill>
                <a:latin typeface="Lucida Sans" pitchFamily="34" charset="0"/>
                <a:cs typeface="Arial" charset="0"/>
              </a:rPr>
              <a:t> IV. Sifat, Kedudukan, Tupoksi, dan Struktur Organisasi BAN-S/M</a:t>
            </a:r>
            <a:endParaRPr lang="en-US" sz="3600" b="1" dirty="0">
              <a:solidFill>
                <a:srgbClr val="333300"/>
              </a:solidFill>
              <a:latin typeface="Lucida Sans"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box(in)">
                                      <p:cBhvr>
                                        <p:cTn id="7" dur="500"/>
                                        <p:tgtEl>
                                          <p:spTgt spid="15667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678"/>
                                        </p:tgtEl>
                                        <p:attrNameLst>
                                          <p:attrName>style.visibility</p:attrName>
                                        </p:attrNameLst>
                                      </p:cBhvr>
                                      <p:to>
                                        <p:strVal val="visible"/>
                                      </p:to>
                                    </p:set>
                                    <p:animEffect transition="in" filter="blinds(horizontal)">
                                      <p:cBhvr>
                                        <p:cTn id="11"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6" name="AutoShape 10"/>
          <p:cNvSpPr>
            <a:spLocks noChangeArrowheads="1"/>
          </p:cNvSpPr>
          <p:nvPr/>
        </p:nvSpPr>
        <p:spPr bwMode="gray">
          <a:xfrm>
            <a:off x="250825" y="1157288"/>
            <a:ext cx="8642350" cy="5257800"/>
          </a:xfrm>
          <a:prstGeom prst="roundRect">
            <a:avLst>
              <a:gd name="adj" fmla="val 2259"/>
            </a:avLst>
          </a:prstGeom>
          <a:gradFill rotWithShape="1">
            <a:gsLst>
              <a:gs pos="0">
                <a:srgbClr val="CEF1F2"/>
              </a:gs>
              <a:gs pos="100000">
                <a:srgbClr val="FFFFFF"/>
              </a:gs>
            </a:gsLst>
            <a:lin ang="5400000" scaled="1"/>
          </a:gradFill>
          <a:ln w="28575">
            <a:noFill/>
            <a:round/>
            <a:headEnd/>
            <a:tailEnd/>
          </a:ln>
        </p:spPr>
        <p:txBody>
          <a:bodyPr wrap="none" anchor="ctr"/>
          <a:lstStyle/>
          <a:p>
            <a:endParaRPr lang="id-ID"/>
          </a:p>
        </p:txBody>
      </p:sp>
      <p:sp>
        <p:nvSpPr>
          <p:cNvPr id="29699" name="Rectangle 5"/>
          <p:cNvSpPr>
            <a:spLocks noChangeArrowheads="1"/>
          </p:cNvSpPr>
          <p:nvPr/>
        </p:nvSpPr>
        <p:spPr bwMode="auto">
          <a:xfrm>
            <a:off x="657225" y="1600200"/>
            <a:ext cx="8105775" cy="2430463"/>
          </a:xfrm>
          <a:prstGeom prst="rect">
            <a:avLst/>
          </a:prstGeom>
          <a:noFill/>
          <a:ln w="9525">
            <a:noFill/>
            <a:miter lim="800000"/>
            <a:headEnd/>
            <a:tailEnd/>
          </a:ln>
        </p:spPr>
        <p:txBody>
          <a:bodyPr/>
          <a:lstStyle/>
          <a:p>
            <a:pPr marL="273050" indent="-273050">
              <a:lnSpc>
                <a:spcPct val="90000"/>
              </a:lnSpc>
              <a:spcBef>
                <a:spcPct val="20000"/>
              </a:spcBef>
              <a:buClr>
                <a:srgbClr val="7030A0"/>
              </a:buClr>
              <a:buFont typeface="Wingdings" pitchFamily="2" charset="2"/>
              <a:buChar char="v"/>
            </a:pPr>
            <a:r>
              <a:rPr lang="id-ID" sz="2600" b="1">
                <a:solidFill>
                  <a:srgbClr val="0000FF"/>
                </a:solidFill>
                <a:latin typeface="Maiandra GD" pitchFamily="34" charset="0"/>
              </a:rPr>
              <a:t>BAN-S/M adalah badan evaluasi mandiri yang menetapkan kelayakan program dan/</a:t>
            </a:r>
            <a:r>
              <a:rPr lang="en-US" sz="2600" b="1">
                <a:solidFill>
                  <a:srgbClr val="0000FF"/>
                </a:solidFill>
                <a:latin typeface="Maiandra GD" pitchFamily="34" charset="0"/>
              </a:rPr>
              <a:t> </a:t>
            </a:r>
            <a:r>
              <a:rPr lang="id-ID" sz="2600" b="1">
                <a:solidFill>
                  <a:srgbClr val="0000FF"/>
                </a:solidFill>
                <a:latin typeface="Maiandra GD" pitchFamily="34" charset="0"/>
              </a:rPr>
              <a:t>atau satuan pendidikan jenjang pendidikan dasar dan menengah jalur formal dengan mengacu pada standar nasional</a:t>
            </a:r>
            <a:r>
              <a:rPr lang="en-US" sz="2600" b="1">
                <a:solidFill>
                  <a:srgbClr val="0000FF"/>
                </a:solidFill>
                <a:latin typeface="Maiandra GD" pitchFamily="34" charset="0"/>
              </a:rPr>
              <a:t>. </a:t>
            </a:r>
          </a:p>
          <a:p>
            <a:pPr marL="273050" indent="-273050">
              <a:lnSpc>
                <a:spcPct val="90000"/>
              </a:lnSpc>
              <a:spcBef>
                <a:spcPct val="20000"/>
              </a:spcBef>
              <a:buClr>
                <a:schemeClr val="hlink"/>
              </a:buClr>
            </a:pPr>
            <a:r>
              <a:rPr lang="en-US" sz="2600" b="1">
                <a:solidFill>
                  <a:srgbClr val="0000FF"/>
                </a:solidFill>
                <a:latin typeface="Maiandra GD" pitchFamily="34" charset="0"/>
              </a:rPr>
              <a:t>	</a:t>
            </a:r>
            <a:r>
              <a:rPr lang="id-ID" sz="2400" b="1">
                <a:solidFill>
                  <a:srgbClr val="003300"/>
                </a:solidFill>
                <a:latin typeface="Maiandra GD" pitchFamily="34" charset="0"/>
              </a:rPr>
              <a:t>[Permen No.29/2005</a:t>
            </a:r>
            <a:r>
              <a:rPr lang="en-US" sz="2400" b="1">
                <a:solidFill>
                  <a:srgbClr val="003300"/>
                </a:solidFill>
                <a:latin typeface="Maiandra GD" pitchFamily="34" charset="0"/>
              </a:rPr>
              <a:t>,</a:t>
            </a:r>
            <a:r>
              <a:rPr lang="id-ID" sz="2400" b="1">
                <a:solidFill>
                  <a:srgbClr val="003300"/>
                </a:solidFill>
                <a:latin typeface="Maiandra GD" pitchFamily="34" charset="0"/>
              </a:rPr>
              <a:t> Pasal 1]</a:t>
            </a:r>
          </a:p>
        </p:txBody>
      </p:sp>
      <p:sp>
        <p:nvSpPr>
          <p:cNvPr id="396298" name="Rectangle 10"/>
          <p:cNvSpPr>
            <a:spLocks noChangeArrowheads="1"/>
          </p:cNvSpPr>
          <p:nvPr/>
        </p:nvSpPr>
        <p:spPr bwMode="auto">
          <a:xfrm>
            <a:off x="609600" y="3962400"/>
            <a:ext cx="7824788" cy="1670050"/>
          </a:xfrm>
          <a:prstGeom prst="rect">
            <a:avLst/>
          </a:prstGeom>
          <a:noFill/>
          <a:ln w="9525">
            <a:noFill/>
            <a:miter lim="800000"/>
            <a:headEnd/>
            <a:tailEnd/>
          </a:ln>
        </p:spPr>
        <p:txBody>
          <a:bodyPr/>
          <a:lstStyle/>
          <a:p>
            <a:pPr marL="342900" indent="-342900" eaLnBrk="0" hangingPunct="0">
              <a:lnSpc>
                <a:spcPct val="90000"/>
              </a:lnSpc>
              <a:spcBef>
                <a:spcPct val="20000"/>
              </a:spcBef>
              <a:buSzPct val="100000"/>
              <a:buFont typeface="Wingdings" pitchFamily="2" charset="2"/>
              <a:buChar char="v"/>
            </a:pPr>
            <a:r>
              <a:rPr kumimoji="1" lang="id-ID" sz="2600" b="1" dirty="0">
                <a:solidFill>
                  <a:srgbClr val="0000FF"/>
                </a:solidFill>
                <a:latin typeface="Maiandra GD" pitchFamily="34" charset="0"/>
              </a:rPr>
              <a:t>BAN-S/M merupakan badan nonstruktural yang bersifat nirlaba dan mandiri yang bertanggung jawab kepada Mendiknas.</a:t>
            </a:r>
          </a:p>
          <a:p>
            <a:pPr marL="342900" indent="-342900" eaLnBrk="0" hangingPunct="0">
              <a:lnSpc>
                <a:spcPct val="90000"/>
              </a:lnSpc>
              <a:spcBef>
                <a:spcPct val="20000"/>
              </a:spcBef>
              <a:buSzPct val="100000"/>
            </a:pPr>
            <a:r>
              <a:rPr kumimoji="1" lang="id-ID" sz="2600" b="1" dirty="0">
                <a:solidFill>
                  <a:srgbClr val="0000FF"/>
                </a:solidFill>
                <a:latin typeface="Maiandra GD" pitchFamily="34" charset="0"/>
              </a:rPr>
              <a:t>	</a:t>
            </a:r>
            <a:r>
              <a:rPr kumimoji="1" lang="id-ID" sz="2400" b="1" dirty="0">
                <a:solidFill>
                  <a:srgbClr val="003300"/>
                </a:solidFill>
                <a:latin typeface="Maiandra GD" pitchFamily="34" charset="0"/>
              </a:rPr>
              <a:t>[Permen No.29/2005, Pasal 2]</a:t>
            </a:r>
          </a:p>
        </p:txBody>
      </p:sp>
      <p:sp>
        <p:nvSpPr>
          <p:cNvPr id="482309" name="Rectangle 5"/>
          <p:cNvSpPr>
            <a:spLocks noChangeArrowheads="1"/>
          </p:cNvSpPr>
          <p:nvPr/>
        </p:nvSpPr>
        <p:spPr bwMode="auto">
          <a:xfrm>
            <a:off x="971550" y="115888"/>
            <a:ext cx="7200900" cy="792162"/>
          </a:xfrm>
          <a:prstGeom prst="rect">
            <a:avLst/>
          </a:prstGeom>
          <a:noFill/>
          <a:ln w="9525">
            <a:noFill/>
            <a:miter lim="800000"/>
            <a:headEnd/>
            <a:tailEnd/>
          </a:ln>
          <a:effectLst/>
        </p:spPr>
        <p:txBody>
          <a:bodyPr anchor="ctr"/>
          <a:lstStyle/>
          <a:p>
            <a:pPr algn="ctr" defTabSz="841375" eaLnBrk="0" hangingPunct="0">
              <a:defRPr/>
            </a:pPr>
            <a:r>
              <a:rPr kumimoji="1" lang="id-ID" sz="3600" b="1" dirty="0">
                <a:solidFill>
                  <a:srgbClr val="FFFF66"/>
                </a:solidFill>
                <a:effectLst>
                  <a:outerShdw blurRad="38100" dist="38100" dir="2700000" algn="tl">
                    <a:srgbClr val="C0C0C0"/>
                  </a:outerShdw>
                </a:effectLst>
                <a:latin typeface="Maiandra GD" pitchFamily="34" charset="0"/>
                <a:cs typeface="Arial" charset="0"/>
              </a:rPr>
              <a:t>Sifat dan Kedudukan BAN-S/M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3466"/>
                                        </p:tgtEl>
                                        <p:attrNameLst>
                                          <p:attrName>style.visibility</p:attrName>
                                        </p:attrNameLst>
                                      </p:cBhvr>
                                      <p:to>
                                        <p:strVal val="visible"/>
                                      </p:to>
                                    </p:set>
                                    <p:animEffect transition="in" filter="wipe(up)">
                                      <p:cBhvr>
                                        <p:cTn id="7" dur="500"/>
                                        <p:tgtEl>
                                          <p:spTgt spid="403466"/>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anim calcmode="lin" valueType="num">
                                      <p:cBhvr>
                                        <p:cTn id="11" dur="5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29699">
                                            <p:txEl>
                                              <p:pRg st="0" end="0"/>
                                            </p:txEl>
                                          </p:spTgt>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 calcmode="lin" valueType="num">
                                      <p:cBhvr>
                                        <p:cTn id="17" dur="500" fill="hold"/>
                                        <p:tgtEl>
                                          <p:spTgt spid="2969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9699">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29699">
                                            <p:txEl>
                                              <p:pRg st="1" end="1"/>
                                            </p:txEl>
                                          </p:spTgt>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396298"/>
                                        </p:tgtEl>
                                        <p:attrNameLst>
                                          <p:attrName>style.visibility</p:attrName>
                                        </p:attrNameLst>
                                      </p:cBhvr>
                                      <p:to>
                                        <p:strVal val="visible"/>
                                      </p:to>
                                    </p:set>
                                    <p:anim calcmode="lin" valueType="num">
                                      <p:cBhvr>
                                        <p:cTn id="23" dur="500" fill="hold"/>
                                        <p:tgtEl>
                                          <p:spTgt spid="396298"/>
                                        </p:tgtEl>
                                        <p:attrNameLst>
                                          <p:attrName>ppt_w</p:attrName>
                                        </p:attrNameLst>
                                      </p:cBhvr>
                                      <p:tavLst>
                                        <p:tav tm="0">
                                          <p:val>
                                            <p:fltVal val="0"/>
                                          </p:val>
                                        </p:tav>
                                        <p:tav tm="100000">
                                          <p:val>
                                            <p:strVal val="#ppt_w"/>
                                          </p:val>
                                        </p:tav>
                                      </p:tavLst>
                                    </p:anim>
                                    <p:anim calcmode="lin" valueType="num">
                                      <p:cBhvr>
                                        <p:cTn id="24" dur="500" fill="hold"/>
                                        <p:tgtEl>
                                          <p:spTgt spid="396298"/>
                                        </p:tgtEl>
                                        <p:attrNameLst>
                                          <p:attrName>ppt_h</p:attrName>
                                        </p:attrNameLst>
                                      </p:cBhvr>
                                      <p:tavLst>
                                        <p:tav tm="0">
                                          <p:val>
                                            <p:fltVal val="0"/>
                                          </p:val>
                                        </p:tav>
                                        <p:tav tm="100000">
                                          <p:val>
                                            <p:strVal val="#ppt_h"/>
                                          </p:val>
                                        </p:tav>
                                      </p:tavLst>
                                    </p:anim>
                                    <p:animEffect transition="in" filter="fade">
                                      <p:cBhvr>
                                        <p:cTn id="25" dur="500"/>
                                        <p:tgtEl>
                                          <p:spTgt spid="396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6" grpId="0" animBg="1"/>
      <p:bldP spid="29699" grpId="0" build="p"/>
      <p:bldP spid="3962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6"/>
          <p:cNvSpPr>
            <a:spLocks noChangeArrowheads="1"/>
          </p:cNvSpPr>
          <p:nvPr/>
        </p:nvSpPr>
        <p:spPr bwMode="auto">
          <a:xfrm>
            <a:off x="609600" y="2209800"/>
            <a:ext cx="8458200" cy="3962400"/>
          </a:xfrm>
          <a:prstGeom prst="rect">
            <a:avLst/>
          </a:prstGeom>
          <a:noFill/>
          <a:ln w="9525">
            <a:noFill/>
            <a:miter lim="800000"/>
            <a:headEnd/>
            <a:tailEnd/>
          </a:ln>
        </p:spPr>
        <p:txBody>
          <a:bodyPr anchor="ctr"/>
          <a:lstStyle/>
          <a:p>
            <a:pPr marL="457200" indent="-457200">
              <a:lnSpc>
                <a:spcPct val="150000"/>
              </a:lnSpc>
              <a:buClr>
                <a:srgbClr val="66FFFF"/>
              </a:buClr>
              <a:buSzPct val="75000"/>
              <a:buFont typeface="Wingdings" pitchFamily="2" charset="2"/>
              <a:buChar char="q"/>
              <a:defRPr/>
            </a:pPr>
            <a:endParaRPr lang="en-US" sz="3600" b="1" dirty="0">
              <a:solidFill>
                <a:srgbClr val="FFFFFF"/>
              </a:solidFill>
              <a:latin typeface="Calibri" pitchFamily="34" charset="0"/>
              <a:cs typeface="Times New Roman" pitchFamily="18" charset="0"/>
            </a:endParaRPr>
          </a:p>
          <a:p>
            <a:pPr marL="514350" indent="-514350">
              <a:lnSpc>
                <a:spcPct val="150000"/>
              </a:lnSpc>
              <a:spcBef>
                <a:spcPct val="5000"/>
              </a:spcBef>
              <a:spcAft>
                <a:spcPct val="5000"/>
              </a:spcAft>
              <a:buSzPct val="100000"/>
              <a:buFont typeface="Wingdings" pitchFamily="2" charset="2"/>
              <a:buAutoNum type="arabicPeriod"/>
              <a:defRPr/>
            </a:pPr>
            <a:r>
              <a:rPr lang="en-US" sz="3600" b="1" dirty="0" err="1">
                <a:latin typeface="Calibri" pitchFamily="34" charset="0"/>
                <a:cs typeface="Arial" charset="0"/>
              </a:rPr>
              <a:t>Merumuskan</a:t>
            </a:r>
            <a:r>
              <a:rPr lang="en-US" sz="3600" b="1" dirty="0">
                <a:latin typeface="Calibri" pitchFamily="34" charset="0"/>
                <a:cs typeface="Arial" charset="0"/>
              </a:rPr>
              <a:t> </a:t>
            </a:r>
            <a:r>
              <a:rPr lang="en-US" sz="3600" b="1" dirty="0" err="1">
                <a:latin typeface="Calibri" pitchFamily="34" charset="0"/>
                <a:cs typeface="Arial" charset="0"/>
              </a:rPr>
              <a:t>kebijakan</a:t>
            </a:r>
            <a:r>
              <a:rPr lang="en-US" sz="3600" b="1" dirty="0">
                <a:latin typeface="Calibri" pitchFamily="34" charset="0"/>
                <a:cs typeface="Arial" charset="0"/>
              </a:rPr>
              <a:t> </a:t>
            </a:r>
            <a:r>
              <a:rPr lang="en-US" sz="3600" b="1" dirty="0" err="1">
                <a:latin typeface="Calibri" pitchFamily="34" charset="0"/>
                <a:cs typeface="Arial" charset="0"/>
              </a:rPr>
              <a:t>operasional</a:t>
            </a:r>
            <a:endParaRPr lang="id-ID" sz="3600" b="1" dirty="0">
              <a:latin typeface="Calibri" pitchFamily="34" charset="0"/>
              <a:cs typeface="Arial" charset="0"/>
            </a:endParaRPr>
          </a:p>
          <a:p>
            <a:pPr marL="514350" indent="-514350">
              <a:lnSpc>
                <a:spcPct val="150000"/>
              </a:lnSpc>
              <a:spcBef>
                <a:spcPct val="5000"/>
              </a:spcBef>
              <a:spcAft>
                <a:spcPct val="5000"/>
              </a:spcAft>
              <a:buSzPct val="100000"/>
              <a:buFont typeface="Wingdings" pitchFamily="2" charset="2"/>
              <a:buAutoNum type="arabicPeriod"/>
              <a:defRPr/>
            </a:pPr>
            <a:r>
              <a:rPr lang="id-ID" sz="3600" b="1" dirty="0">
                <a:latin typeface="Calibri" pitchFamily="34" charset="0"/>
                <a:cs typeface="Arial" charset="0"/>
              </a:rPr>
              <a:t>M</a:t>
            </a:r>
            <a:r>
              <a:rPr lang="en-US" sz="3600" b="1" dirty="0" err="1">
                <a:latin typeface="Calibri" pitchFamily="34" charset="0"/>
                <a:cs typeface="Arial" charset="0"/>
              </a:rPr>
              <a:t>elakukan</a:t>
            </a:r>
            <a:r>
              <a:rPr lang="en-US" sz="3600" b="1" dirty="0">
                <a:latin typeface="Calibri" pitchFamily="34" charset="0"/>
                <a:cs typeface="Arial" charset="0"/>
              </a:rPr>
              <a:t> </a:t>
            </a:r>
            <a:r>
              <a:rPr lang="en-US" sz="3600" b="1" dirty="0" err="1">
                <a:latin typeface="Calibri" pitchFamily="34" charset="0"/>
                <a:cs typeface="Arial" charset="0"/>
              </a:rPr>
              <a:t>sosialisasi</a:t>
            </a:r>
            <a:r>
              <a:rPr lang="en-US" sz="3600" b="1" dirty="0">
                <a:latin typeface="Calibri" pitchFamily="34" charset="0"/>
                <a:cs typeface="Arial" charset="0"/>
              </a:rPr>
              <a:t> </a:t>
            </a:r>
            <a:r>
              <a:rPr lang="en-US" sz="3600" b="1" dirty="0" err="1">
                <a:latin typeface="Calibri" pitchFamily="34" charset="0"/>
                <a:cs typeface="Arial" charset="0"/>
              </a:rPr>
              <a:t>kebijaka</a:t>
            </a:r>
            <a:r>
              <a:rPr lang="id-ID" sz="3600" b="1" dirty="0">
                <a:latin typeface="Calibri" pitchFamily="34" charset="0"/>
                <a:cs typeface="Arial" charset="0"/>
              </a:rPr>
              <a:t>n</a:t>
            </a:r>
          </a:p>
          <a:p>
            <a:pPr marL="514350" indent="-514350">
              <a:lnSpc>
                <a:spcPct val="150000"/>
              </a:lnSpc>
              <a:spcBef>
                <a:spcPct val="5000"/>
              </a:spcBef>
              <a:spcAft>
                <a:spcPct val="5000"/>
              </a:spcAft>
              <a:buSzPct val="100000"/>
              <a:buFont typeface="Wingdings" pitchFamily="2" charset="2"/>
              <a:buAutoNum type="arabicPeriod"/>
              <a:defRPr/>
            </a:pPr>
            <a:r>
              <a:rPr lang="id-ID" sz="3600" b="1" dirty="0">
                <a:latin typeface="Calibri" pitchFamily="34" charset="0"/>
                <a:cs typeface="Arial" charset="0"/>
              </a:rPr>
              <a:t>M</a:t>
            </a:r>
            <a:r>
              <a:rPr lang="en-US" sz="3600" b="1" dirty="0" err="1">
                <a:latin typeface="Calibri" pitchFamily="34" charset="0"/>
                <a:cs typeface="Arial" charset="0"/>
              </a:rPr>
              <a:t>elaksanakan</a:t>
            </a:r>
            <a:r>
              <a:rPr lang="en-US" sz="3600" b="1" dirty="0">
                <a:latin typeface="Calibri" pitchFamily="34" charset="0"/>
                <a:cs typeface="Arial" charset="0"/>
              </a:rPr>
              <a:t> </a:t>
            </a:r>
            <a:r>
              <a:rPr lang="en-US" sz="3600" b="1" dirty="0" err="1">
                <a:latin typeface="Calibri" pitchFamily="34" charset="0"/>
                <a:cs typeface="Arial" charset="0"/>
              </a:rPr>
              <a:t>akreditasi</a:t>
            </a:r>
            <a:r>
              <a:rPr lang="en-US" sz="3600" b="1" dirty="0">
                <a:latin typeface="Calibri" pitchFamily="34" charset="0"/>
                <a:cs typeface="Arial" charset="0"/>
              </a:rPr>
              <a:t> </a:t>
            </a:r>
            <a:r>
              <a:rPr lang="id-ID" sz="3600" b="1" dirty="0">
                <a:latin typeface="Calibri" pitchFamily="34" charset="0"/>
                <a:cs typeface="Arial" charset="0"/>
              </a:rPr>
              <a:t>sekolah/madrasah</a:t>
            </a:r>
            <a:endParaRPr lang="en-US" sz="3600" b="1" dirty="0">
              <a:latin typeface="Calibri" pitchFamily="34" charset="0"/>
              <a:cs typeface="Arial" charset="0"/>
            </a:endParaRPr>
          </a:p>
          <a:p>
            <a:pPr marL="457200" indent="-457200">
              <a:lnSpc>
                <a:spcPct val="150000"/>
              </a:lnSpc>
              <a:spcBef>
                <a:spcPct val="5000"/>
              </a:spcBef>
              <a:spcAft>
                <a:spcPct val="5000"/>
              </a:spcAft>
              <a:buClr>
                <a:srgbClr val="66FFFF"/>
              </a:buClr>
              <a:buSzPct val="75000"/>
              <a:buFont typeface="Wingdings" pitchFamily="2" charset="2"/>
              <a:buNone/>
              <a:defRPr/>
            </a:pPr>
            <a:endParaRPr lang="en-US" sz="3600" b="1" dirty="0">
              <a:solidFill>
                <a:srgbClr val="C00000"/>
              </a:solidFill>
              <a:latin typeface="Calibri" pitchFamily="34" charset="0"/>
              <a:cs typeface="Times New Roman" pitchFamily="18" charset="0"/>
            </a:endParaRPr>
          </a:p>
          <a:p>
            <a:pPr marL="457200" indent="-457200">
              <a:lnSpc>
                <a:spcPct val="150000"/>
              </a:lnSpc>
              <a:spcBef>
                <a:spcPct val="5000"/>
              </a:spcBef>
              <a:spcAft>
                <a:spcPct val="5000"/>
              </a:spcAft>
              <a:buClr>
                <a:srgbClr val="66FFFF"/>
              </a:buClr>
              <a:buSzPct val="75000"/>
              <a:buFont typeface="Wingdings" pitchFamily="2" charset="2"/>
              <a:buNone/>
              <a:defRPr/>
            </a:pPr>
            <a:endParaRPr lang="en-US" sz="3600" b="1" dirty="0">
              <a:latin typeface="Calibri" pitchFamily="34" charset="0"/>
              <a:cs typeface="Times New Roman" pitchFamily="18" charset="0"/>
            </a:endParaRPr>
          </a:p>
        </p:txBody>
      </p:sp>
      <p:sp>
        <p:nvSpPr>
          <p:cNvPr id="6148" name="Rectangle 7"/>
          <p:cNvSpPr>
            <a:spLocks noChangeArrowheads="1"/>
          </p:cNvSpPr>
          <p:nvPr/>
        </p:nvSpPr>
        <p:spPr bwMode="auto">
          <a:xfrm>
            <a:off x="381000" y="609600"/>
            <a:ext cx="7848600" cy="990600"/>
          </a:xfrm>
          <a:prstGeom prst="rect">
            <a:avLst/>
          </a:prstGeom>
          <a:solidFill>
            <a:schemeClr val="bg1"/>
          </a:solidFill>
          <a:ln w="9525">
            <a:noFill/>
            <a:miter lim="800000"/>
            <a:headEnd/>
            <a:tailEnd/>
          </a:ln>
          <a:effectLst>
            <a:prstShdw prst="shdw13" dist="53882" dir="13500000">
              <a:schemeClr val="bg2">
                <a:alpha val="50000"/>
              </a:schemeClr>
            </a:prstShdw>
          </a:effectLst>
        </p:spPr>
        <p:txBody>
          <a:bodyPr anchor="ctr"/>
          <a:lstStyle/>
          <a:p>
            <a:pPr algn="ctr" defTabSz="841375"/>
            <a:r>
              <a:rPr lang="en-US" sz="4000" b="1">
                <a:latin typeface="Calibri" pitchFamily="34" charset="0"/>
              </a:rPr>
              <a:t>T</a:t>
            </a:r>
            <a:r>
              <a:rPr lang="id-ID" sz="4000" b="1">
                <a:latin typeface="Calibri" pitchFamily="34" charset="0"/>
              </a:rPr>
              <a:t>UGAS </a:t>
            </a:r>
            <a:r>
              <a:rPr lang="en-US" sz="4000" b="1">
                <a:latin typeface="Calibri" pitchFamily="34" charset="0"/>
              </a:rPr>
              <a:t>BAN</a:t>
            </a:r>
            <a:r>
              <a:rPr lang="id-ID" sz="4000" b="1">
                <a:latin typeface="Calibri" pitchFamily="34" charset="0"/>
              </a:rPr>
              <a:t>-S/M </a:t>
            </a:r>
            <a:endParaRPr lang="en-US" sz="4000" b="1">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with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strips(upLeft)">
                                      <p:cBhvr>
                                        <p:cTn id="7" dur="2000"/>
                                        <p:tgtEl>
                                          <p:spTgt spid="6148"/>
                                        </p:tgtEl>
                                      </p:cBhvr>
                                    </p:animEffect>
                                  </p:childTnLst>
                                </p:cTn>
                              </p:par>
                            </p:childTnLst>
                          </p:cTn>
                        </p:par>
                        <p:par>
                          <p:cTn id="8" fill="hold">
                            <p:stCondLst>
                              <p:cond delay="2000"/>
                            </p:stCondLst>
                            <p:childTnLst>
                              <p:par>
                                <p:cTn id="9" presetID="18" presetClass="entr" presetSubtype="12" fill="hold"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strips(downLeft)">
                                      <p:cBhvr>
                                        <p:cTn id="11" dur="500"/>
                                        <p:tgtEl>
                                          <p:spTgt spid="6147">
                                            <p:txEl>
                                              <p:pRg st="1" end="1"/>
                                            </p:txEl>
                                          </p:spTgt>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strips(downLeft)">
                                      <p:cBhvr>
                                        <p:cTn id="15" dur="500"/>
                                        <p:tgtEl>
                                          <p:spTgt spid="6147">
                                            <p:txEl>
                                              <p:pRg st="2" end="2"/>
                                            </p:txEl>
                                          </p:spTgt>
                                        </p:tgtEl>
                                      </p:cBhvr>
                                    </p:animEffect>
                                  </p:childTnLst>
                                </p:cTn>
                              </p:par>
                            </p:childTnLst>
                          </p:cTn>
                        </p:par>
                        <p:par>
                          <p:cTn id="16" fill="hold">
                            <p:stCondLst>
                              <p:cond delay="3000"/>
                            </p:stCondLst>
                            <p:childTnLst>
                              <p:par>
                                <p:cTn id="17" presetID="18" presetClass="entr" presetSubtype="12" fill="hold"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strips(downLeft)">
                                      <p:cBhvr>
                                        <p:cTn id="19"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a:spLocks noChangeArrowheads="1"/>
          </p:cNvSpPr>
          <p:nvPr/>
        </p:nvSpPr>
        <p:spPr bwMode="auto">
          <a:xfrm>
            <a:off x="381000" y="1295400"/>
            <a:ext cx="8458200" cy="4800600"/>
          </a:xfrm>
          <a:prstGeom prst="rect">
            <a:avLst/>
          </a:prstGeom>
          <a:noFill/>
          <a:ln w="9525">
            <a:noFill/>
            <a:miter lim="800000"/>
            <a:headEnd/>
            <a:tailEnd/>
          </a:ln>
        </p:spPr>
        <p:txBody>
          <a:bodyPr anchor="ctr"/>
          <a:lstStyle/>
          <a:p>
            <a:pPr lvl="1" indent="-346075">
              <a:spcBef>
                <a:spcPts val="600"/>
              </a:spcBef>
              <a:buFont typeface="Calibri" pitchFamily="34" charset="0"/>
              <a:buAutoNum type="arabicPeriod"/>
            </a:pPr>
            <a:r>
              <a:rPr lang="id-ID" sz="2200" b="1">
                <a:latin typeface="Arial Rounded MT Bold" pitchFamily="34" charset="0"/>
              </a:rPr>
              <a:t>Merumuskan kebijakan dan menetapkan akreditasi </a:t>
            </a:r>
            <a:r>
              <a:rPr lang="en-US" sz="2200" b="1">
                <a:latin typeface="Arial Rounded MT Bold" pitchFamily="34" charset="0"/>
              </a:rPr>
              <a:t>S/M</a:t>
            </a:r>
            <a:r>
              <a:rPr lang="id-ID" sz="2200" b="1">
                <a:latin typeface="Arial Rounded MT Bold" pitchFamily="34" charset="0"/>
              </a:rPr>
              <a:t>.</a:t>
            </a:r>
            <a:endParaRPr lang="en-US" sz="2200" b="1">
              <a:latin typeface="Arial Rounded MT Bold" pitchFamily="34" charset="0"/>
            </a:endParaRPr>
          </a:p>
          <a:p>
            <a:pPr lvl="1" indent="-346075">
              <a:spcBef>
                <a:spcPts val="600"/>
              </a:spcBef>
              <a:buFont typeface="Calibri" pitchFamily="34" charset="0"/>
              <a:buAutoNum type="arabicPeriod"/>
            </a:pPr>
            <a:r>
              <a:rPr lang="id-ID" sz="2200" b="1">
                <a:latin typeface="Arial Rounded MT Bold" pitchFamily="34" charset="0"/>
              </a:rPr>
              <a:t>Merumuskan kriteria dan perangkat akreditasi </a:t>
            </a:r>
            <a:r>
              <a:rPr lang="en-US" sz="2200" b="1">
                <a:latin typeface="Arial Rounded MT Bold" pitchFamily="34" charset="0"/>
              </a:rPr>
              <a:t>S/M</a:t>
            </a:r>
            <a:r>
              <a:rPr lang="id-ID" sz="2200" b="1">
                <a:latin typeface="Arial Rounded MT Bold" pitchFamily="34" charset="0"/>
              </a:rPr>
              <a:t> untuk diusulkan kepada Menteri.</a:t>
            </a:r>
            <a:endParaRPr lang="en-US" sz="2200" b="1">
              <a:latin typeface="Arial Rounded MT Bold" pitchFamily="34" charset="0"/>
            </a:endParaRPr>
          </a:p>
          <a:p>
            <a:pPr lvl="1" indent="-346075">
              <a:spcBef>
                <a:spcPts val="600"/>
              </a:spcBef>
              <a:buFont typeface="Calibri" pitchFamily="34" charset="0"/>
              <a:buAutoNum type="arabicPeriod"/>
            </a:pPr>
            <a:r>
              <a:rPr lang="fi-FI" sz="2200" b="1">
                <a:latin typeface="Arial Rounded MT Bold" pitchFamily="34" charset="0"/>
              </a:rPr>
              <a:t>Melaksanakan sosialisasi kebijakan, kriteria, dan perangkat akreditasi </a:t>
            </a:r>
            <a:r>
              <a:rPr lang="en-US" sz="2200" b="1">
                <a:latin typeface="Arial Rounded MT Bold" pitchFamily="34" charset="0"/>
              </a:rPr>
              <a:t>S/M</a:t>
            </a:r>
            <a:r>
              <a:rPr lang="fi-FI" sz="2200" b="1">
                <a:latin typeface="Arial Rounded MT Bold" pitchFamily="34" charset="0"/>
              </a:rPr>
              <a:t>.</a:t>
            </a:r>
            <a:endParaRPr lang="en-US" sz="2200" b="1">
              <a:latin typeface="Arial Rounded MT Bold" pitchFamily="34" charset="0"/>
            </a:endParaRPr>
          </a:p>
          <a:p>
            <a:pPr lvl="1" indent="-346075">
              <a:spcBef>
                <a:spcPts val="600"/>
              </a:spcBef>
              <a:buFont typeface="Calibri" pitchFamily="34" charset="0"/>
              <a:buAutoNum type="arabicPeriod"/>
            </a:pPr>
            <a:r>
              <a:rPr lang="fi-FI" sz="2200" b="1">
                <a:latin typeface="Arial Rounded MT Bold" pitchFamily="34" charset="0"/>
              </a:rPr>
              <a:t>Melaksanakan dan mengevaluasi pelaksanaan akreditasi </a:t>
            </a:r>
            <a:r>
              <a:rPr lang="en-US" sz="2200" b="1">
                <a:latin typeface="Arial Rounded MT Bold" pitchFamily="34" charset="0"/>
              </a:rPr>
              <a:t>S/M</a:t>
            </a:r>
            <a:r>
              <a:rPr lang="fi-FI" sz="2200" b="1">
                <a:latin typeface="Arial Rounded MT Bold" pitchFamily="34" charset="0"/>
              </a:rPr>
              <a:t>.</a:t>
            </a:r>
          </a:p>
          <a:p>
            <a:pPr lvl="1" indent="-346075">
              <a:spcBef>
                <a:spcPts val="600"/>
              </a:spcBef>
              <a:buClr>
                <a:schemeClr val="tx1"/>
              </a:buClr>
              <a:buSzPct val="100000"/>
              <a:buFont typeface="Calibri" pitchFamily="34" charset="0"/>
              <a:buAutoNum type="arabicPeriod" startAt="5"/>
            </a:pPr>
            <a:r>
              <a:rPr lang="nb-NO" sz="2200" b="1">
                <a:latin typeface="Arial Rounded MT Bold" pitchFamily="34" charset="0"/>
                <a:cs typeface="Aharoni" pitchFamily="2" charset="-79"/>
              </a:rPr>
              <a:t>Memberikan rekomendasi tindak lanjut hasil akreditasi.</a:t>
            </a:r>
            <a:endParaRPr lang="en-US" sz="2200" b="1">
              <a:latin typeface="Arial Rounded MT Bold" pitchFamily="34" charset="0"/>
              <a:cs typeface="Aharoni" pitchFamily="2" charset="-79"/>
            </a:endParaRPr>
          </a:p>
          <a:p>
            <a:pPr lvl="1" indent="-346075">
              <a:spcBef>
                <a:spcPts val="600"/>
              </a:spcBef>
              <a:buClr>
                <a:schemeClr val="tx1"/>
              </a:buClr>
              <a:buSzPct val="100000"/>
              <a:buFont typeface="Calibri" pitchFamily="34" charset="0"/>
              <a:buAutoNum type="arabicPeriod" startAt="5"/>
            </a:pPr>
            <a:r>
              <a:rPr lang="id-ID" sz="2200" b="1">
                <a:latin typeface="Arial Rounded MT Bold" pitchFamily="34" charset="0"/>
                <a:cs typeface="Aharoni" pitchFamily="2" charset="-79"/>
              </a:rPr>
              <a:t>Mengumumkan hasil akreditasi </a:t>
            </a:r>
            <a:r>
              <a:rPr lang="en-US" sz="2200" b="1">
                <a:latin typeface="Arial Rounded MT Bold" pitchFamily="34" charset="0"/>
              </a:rPr>
              <a:t>S/M</a:t>
            </a:r>
            <a:r>
              <a:rPr lang="id-ID" sz="2200" b="1">
                <a:latin typeface="Arial Rounded MT Bold" pitchFamily="34" charset="0"/>
                <a:cs typeface="Aharoni" pitchFamily="2" charset="-79"/>
              </a:rPr>
              <a:t> secara nasional.</a:t>
            </a:r>
            <a:endParaRPr lang="en-US" sz="2200" b="1">
              <a:latin typeface="Arial Rounded MT Bold" pitchFamily="34" charset="0"/>
              <a:cs typeface="Aharoni" pitchFamily="2" charset="-79"/>
            </a:endParaRPr>
          </a:p>
          <a:p>
            <a:pPr lvl="1" indent="-346075">
              <a:spcBef>
                <a:spcPts val="600"/>
              </a:spcBef>
              <a:buClr>
                <a:schemeClr val="tx1"/>
              </a:buClr>
              <a:buSzPct val="100000"/>
              <a:buFont typeface="Calibri" pitchFamily="34" charset="0"/>
              <a:buAutoNum type="arabicPeriod" startAt="5"/>
            </a:pPr>
            <a:r>
              <a:rPr lang="id-ID" sz="2200" b="1">
                <a:latin typeface="Arial Rounded MT Bold" pitchFamily="34" charset="0"/>
                <a:cs typeface="Aharoni" pitchFamily="2" charset="-79"/>
              </a:rPr>
              <a:t>Melaporkan hasil akreditasi </a:t>
            </a:r>
            <a:r>
              <a:rPr lang="en-US" sz="2200" b="1">
                <a:latin typeface="Arial Rounded MT Bold" pitchFamily="34" charset="0"/>
              </a:rPr>
              <a:t>S/M</a:t>
            </a:r>
            <a:r>
              <a:rPr lang="id-ID" sz="2200" b="1">
                <a:latin typeface="Arial Rounded MT Bold" pitchFamily="34" charset="0"/>
                <a:cs typeface="Aharoni" pitchFamily="2" charset="-79"/>
              </a:rPr>
              <a:t> kepada Menteri dengan tembusan disampaikan kepada Menteri Agama.</a:t>
            </a:r>
            <a:endParaRPr lang="en-US" sz="2200" b="1">
              <a:latin typeface="Arial Rounded MT Bold" pitchFamily="34" charset="0"/>
              <a:cs typeface="Aharoni" pitchFamily="2" charset="-79"/>
            </a:endParaRPr>
          </a:p>
          <a:p>
            <a:pPr lvl="1" indent="-346075">
              <a:spcBef>
                <a:spcPts val="600"/>
              </a:spcBef>
              <a:buClr>
                <a:schemeClr val="tx1"/>
              </a:buClr>
              <a:buSzPct val="100000"/>
              <a:buFont typeface="Calibri" pitchFamily="34" charset="0"/>
              <a:buAutoNum type="arabicPeriod" startAt="5"/>
            </a:pPr>
            <a:r>
              <a:rPr lang="fi-FI" sz="2200" b="1">
                <a:latin typeface="Arial Rounded MT Bold" pitchFamily="34" charset="0"/>
                <a:cs typeface="Aharoni" pitchFamily="2" charset="-79"/>
              </a:rPr>
              <a:t>Melaksanakan ketatausahaan BAN-S/M.</a:t>
            </a:r>
            <a:r>
              <a:rPr lang="en-US" sz="2200" b="1">
                <a:latin typeface="Arial Rounded MT Bold" pitchFamily="34" charset="0"/>
              </a:rPr>
              <a:t>	</a:t>
            </a:r>
          </a:p>
        </p:txBody>
      </p:sp>
      <p:sp>
        <p:nvSpPr>
          <p:cNvPr id="7172" name="Rectangle 7"/>
          <p:cNvSpPr>
            <a:spLocks noChangeArrowheads="1"/>
          </p:cNvSpPr>
          <p:nvPr/>
        </p:nvSpPr>
        <p:spPr bwMode="auto">
          <a:xfrm>
            <a:off x="457200" y="457200"/>
            <a:ext cx="4343400" cy="685800"/>
          </a:xfrm>
          <a:prstGeom prst="rect">
            <a:avLst/>
          </a:prstGeom>
          <a:solidFill>
            <a:schemeClr val="tx2">
              <a:lumMod val="40000"/>
              <a:lumOff val="60000"/>
            </a:schemeClr>
          </a:solidFill>
          <a:ln w="9525">
            <a:noFill/>
            <a:miter lim="800000"/>
            <a:headEnd/>
            <a:tailEnd/>
          </a:ln>
          <a:effectLst>
            <a:prstShdw prst="shdw13" dist="53882" dir="13500000">
              <a:schemeClr val="bg2">
                <a:alpha val="50000"/>
              </a:schemeClr>
            </a:prstShdw>
          </a:effectLst>
        </p:spPr>
        <p:txBody>
          <a:bodyPr anchor="ctr"/>
          <a:lstStyle/>
          <a:p>
            <a:pPr algn="ctr" defTabSz="841375">
              <a:defRPr/>
            </a:pPr>
            <a:r>
              <a:rPr lang="en-US" sz="3600" b="1" dirty="0">
                <a:solidFill>
                  <a:schemeClr val="bg2"/>
                </a:solidFill>
                <a:latin typeface="Arial" charset="0"/>
                <a:cs typeface="Arial" charset="0"/>
              </a:rPr>
              <a:t>FUNGSI BAN-S/M</a:t>
            </a:r>
            <a:endParaRPr lang="en-US" b="1" dirty="0">
              <a:solidFill>
                <a:schemeClr val="bg2"/>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strVal val="#ppt_w*0.70"/>
                                          </p:val>
                                        </p:tav>
                                        <p:tav tm="100000">
                                          <p:val>
                                            <p:strVal val="#ppt_w"/>
                                          </p:val>
                                        </p:tav>
                                      </p:tavLst>
                                    </p:anim>
                                    <p:anim calcmode="lin" valueType="num">
                                      <p:cBhvr>
                                        <p:cTn id="8" dur="500" fill="hold"/>
                                        <p:tgtEl>
                                          <p:spTgt spid="7172"/>
                                        </p:tgtEl>
                                        <p:attrNameLst>
                                          <p:attrName>ppt_h</p:attrName>
                                        </p:attrNameLst>
                                      </p:cBhvr>
                                      <p:tavLst>
                                        <p:tav tm="0">
                                          <p:val>
                                            <p:strVal val="#ppt_h"/>
                                          </p:val>
                                        </p:tav>
                                        <p:tav tm="100000">
                                          <p:val>
                                            <p:strVal val="#ppt_h"/>
                                          </p:val>
                                        </p:tav>
                                      </p:tavLst>
                                    </p:anim>
                                    <p:animEffect transition="in" filter="fade">
                                      <p:cBhvr>
                                        <p:cTn id="9" dur="500"/>
                                        <p:tgtEl>
                                          <p:spTgt spid="717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Effect transition="in" filter="slide(fromBottom)">
                                      <p:cBhvr>
                                        <p:cTn id="13" dur="500"/>
                                        <p:tgtEl>
                                          <p:spTgt spid="7171">
                                            <p:txEl>
                                              <p:pRg st="0" end="0"/>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slide(fromBottom)">
                                      <p:cBhvr>
                                        <p:cTn id="17" dur="500"/>
                                        <p:tgtEl>
                                          <p:spTgt spid="7171">
                                            <p:txEl>
                                              <p:pRg st="1" end="1"/>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animEffect transition="in" filter="slide(fromBottom)">
                                      <p:cBhvr>
                                        <p:cTn id="21" dur="500"/>
                                        <p:tgtEl>
                                          <p:spTgt spid="7171">
                                            <p:txEl>
                                              <p:pRg st="2" end="2"/>
                                            </p:txEl>
                                          </p:spTgt>
                                        </p:tgtEl>
                                      </p:cBhvr>
                                    </p:animEffect>
                                  </p:childTnLst>
                                </p:cTn>
                              </p:par>
                            </p:childTnLst>
                          </p:cTn>
                        </p:par>
                        <p:par>
                          <p:cTn id="22" fill="hold">
                            <p:stCondLst>
                              <p:cond delay="2000"/>
                            </p:stCondLst>
                            <p:childTnLst>
                              <p:par>
                                <p:cTn id="23" presetID="12" presetClass="entr" presetSubtype="4" fill="hold" nodeType="after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slide(fromBottom)">
                                      <p:cBhvr>
                                        <p:cTn id="25" dur="500"/>
                                        <p:tgtEl>
                                          <p:spTgt spid="7171">
                                            <p:txEl>
                                              <p:pRg st="3" end="3"/>
                                            </p:txEl>
                                          </p:spTgt>
                                        </p:tgtEl>
                                      </p:cBhvr>
                                    </p:animEffect>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7171">
                                            <p:txEl>
                                              <p:pRg st="4" end="4"/>
                                            </p:txEl>
                                          </p:spTgt>
                                        </p:tgtEl>
                                        <p:attrNameLst>
                                          <p:attrName>style.visibility</p:attrName>
                                        </p:attrNameLst>
                                      </p:cBhvr>
                                      <p:to>
                                        <p:strVal val="visible"/>
                                      </p:to>
                                    </p:set>
                                    <p:animEffect transition="in" filter="slide(fromBottom)">
                                      <p:cBhvr>
                                        <p:cTn id="29" dur="500"/>
                                        <p:tgtEl>
                                          <p:spTgt spid="7171">
                                            <p:txEl>
                                              <p:pRg st="4" end="4"/>
                                            </p:txEl>
                                          </p:spTgt>
                                        </p:tgtEl>
                                      </p:cBhvr>
                                    </p:animEffect>
                                  </p:childTnLst>
                                </p:cTn>
                              </p:par>
                            </p:childTnLst>
                          </p:cTn>
                        </p:par>
                        <p:par>
                          <p:cTn id="30" fill="hold">
                            <p:stCondLst>
                              <p:cond delay="3000"/>
                            </p:stCondLst>
                            <p:childTnLst>
                              <p:par>
                                <p:cTn id="31" presetID="12" presetClass="entr" presetSubtype="4" fill="hold" nodeType="afterEffect">
                                  <p:stCondLst>
                                    <p:cond delay="0"/>
                                  </p:stCondLst>
                                  <p:childTnLst>
                                    <p:set>
                                      <p:cBhvr>
                                        <p:cTn id="32" dur="1" fill="hold">
                                          <p:stCondLst>
                                            <p:cond delay="0"/>
                                          </p:stCondLst>
                                        </p:cTn>
                                        <p:tgtEl>
                                          <p:spTgt spid="7171">
                                            <p:txEl>
                                              <p:pRg st="5" end="5"/>
                                            </p:txEl>
                                          </p:spTgt>
                                        </p:tgtEl>
                                        <p:attrNameLst>
                                          <p:attrName>style.visibility</p:attrName>
                                        </p:attrNameLst>
                                      </p:cBhvr>
                                      <p:to>
                                        <p:strVal val="visible"/>
                                      </p:to>
                                    </p:set>
                                    <p:animEffect transition="in" filter="slide(fromBottom)">
                                      <p:cBhvr>
                                        <p:cTn id="33" dur="500"/>
                                        <p:tgtEl>
                                          <p:spTgt spid="7171">
                                            <p:txEl>
                                              <p:pRg st="5" end="5"/>
                                            </p:txEl>
                                          </p:spTgt>
                                        </p:tgtEl>
                                      </p:cBhvr>
                                    </p:animEffect>
                                  </p:childTnLst>
                                </p:cTn>
                              </p:par>
                            </p:childTnLst>
                          </p:cTn>
                        </p:par>
                        <p:par>
                          <p:cTn id="34" fill="hold">
                            <p:stCondLst>
                              <p:cond delay="3500"/>
                            </p:stCondLst>
                            <p:childTnLst>
                              <p:par>
                                <p:cTn id="35" presetID="12" presetClass="entr" presetSubtype="4" fill="hold" nodeType="after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slide(fromBottom)">
                                      <p:cBhvr>
                                        <p:cTn id="37" dur="500"/>
                                        <p:tgtEl>
                                          <p:spTgt spid="7171">
                                            <p:txEl>
                                              <p:pRg st="6" end="6"/>
                                            </p:txEl>
                                          </p:spTgt>
                                        </p:tgtEl>
                                      </p:cBhvr>
                                    </p:animEffect>
                                  </p:childTnLst>
                                </p:cTn>
                              </p:par>
                            </p:childTnLst>
                          </p:cTn>
                        </p:par>
                        <p:par>
                          <p:cTn id="38" fill="hold">
                            <p:stCondLst>
                              <p:cond delay="4000"/>
                            </p:stCondLst>
                            <p:childTnLst>
                              <p:par>
                                <p:cTn id="39" presetID="12" presetClass="entr" presetSubtype="4" fill="hold" nodeType="afterEffect">
                                  <p:stCondLst>
                                    <p:cond delay="0"/>
                                  </p:stCondLst>
                                  <p:childTnLst>
                                    <p:set>
                                      <p:cBhvr>
                                        <p:cTn id="40" dur="1" fill="hold">
                                          <p:stCondLst>
                                            <p:cond delay="0"/>
                                          </p:stCondLst>
                                        </p:cTn>
                                        <p:tgtEl>
                                          <p:spTgt spid="7171">
                                            <p:txEl>
                                              <p:pRg st="7" end="7"/>
                                            </p:txEl>
                                          </p:spTgt>
                                        </p:tgtEl>
                                        <p:attrNameLst>
                                          <p:attrName>style.visibility</p:attrName>
                                        </p:attrNameLst>
                                      </p:cBhvr>
                                      <p:to>
                                        <p:strVal val="visible"/>
                                      </p:to>
                                    </p:set>
                                    <p:animEffect transition="in" filter="slide(fromBottom)">
                                      <p:cBhvr>
                                        <p:cTn id="41"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33400" y="1646238"/>
            <a:ext cx="8153400" cy="3992562"/>
          </a:xfrm>
          <a:prstGeom prst="rect">
            <a:avLst/>
          </a:prstGeom>
          <a:solidFill>
            <a:schemeClr val="tx1"/>
          </a:solidFill>
          <a:ln w="9525">
            <a:noFill/>
            <a:miter lim="800000"/>
            <a:headEnd/>
            <a:tailEnd/>
          </a:ln>
        </p:spPr>
        <p:txBody>
          <a:bodyPr/>
          <a:lstStyle/>
          <a:p>
            <a:pPr marL="360363" indent="-360363">
              <a:spcAft>
                <a:spcPct val="50000"/>
              </a:spcAft>
              <a:buClr>
                <a:schemeClr val="hlink"/>
              </a:buClr>
              <a:buFont typeface="Wingdings" pitchFamily="2" charset="2"/>
              <a:buChar char="v"/>
            </a:pPr>
            <a:r>
              <a:rPr lang="id-ID" sz="2600" b="1" dirty="0">
                <a:solidFill>
                  <a:srgbClr val="0000FF"/>
                </a:solidFill>
                <a:latin typeface="Maiandra GD" pitchFamily="34" charset="0"/>
              </a:rPr>
              <a:t>Dalam melaksanakan akreditasi, BAN-S/M dibantu oleh BAP-S/M yang dibentuk oleh Gubernur</a:t>
            </a:r>
            <a:r>
              <a:rPr lang="en-US" sz="2600" b="1" dirty="0">
                <a:solidFill>
                  <a:srgbClr val="0000FF"/>
                </a:solidFill>
                <a:latin typeface="Maiandra GD" pitchFamily="34" charset="0"/>
              </a:rPr>
              <a:t> </a:t>
            </a:r>
            <a:r>
              <a:rPr lang="id-ID" sz="2600" b="1" dirty="0">
                <a:solidFill>
                  <a:srgbClr val="0000FF"/>
                </a:solidFill>
                <a:latin typeface="Maiandra GD" pitchFamily="34" charset="0"/>
              </a:rPr>
              <a:t>[PP No. 19/2005, Pasal 87]</a:t>
            </a:r>
          </a:p>
          <a:p>
            <a:pPr marL="360363" indent="-360363">
              <a:spcAft>
                <a:spcPct val="50000"/>
              </a:spcAft>
              <a:buClr>
                <a:schemeClr val="hlink"/>
              </a:buClr>
              <a:buFont typeface="Wingdings" pitchFamily="2" charset="2"/>
              <a:buChar char="v"/>
            </a:pPr>
            <a:r>
              <a:rPr lang="id-ID" sz="2600" b="1" dirty="0">
                <a:solidFill>
                  <a:srgbClr val="0000FF"/>
                </a:solidFill>
                <a:latin typeface="Maiandra GD" pitchFamily="34" charset="0"/>
              </a:rPr>
              <a:t>BAP-S/M adalah badan evaluasi mandiri di provinsi yang membantu BAN-S/M dalam pelaksanaan akreditasi [Permen No. 29/2005, Pasal 1]</a:t>
            </a:r>
          </a:p>
          <a:p>
            <a:pPr marL="360363" indent="-360363">
              <a:spcAft>
                <a:spcPct val="50000"/>
              </a:spcAft>
              <a:buClr>
                <a:schemeClr val="hlink"/>
              </a:buClr>
              <a:buFont typeface="Wingdings" pitchFamily="2" charset="2"/>
              <a:buChar char="v"/>
            </a:pPr>
            <a:r>
              <a:rPr lang="id-ID" sz="2600" b="1" dirty="0">
                <a:solidFill>
                  <a:srgbClr val="0000FF"/>
                </a:solidFill>
                <a:latin typeface="Maiandra GD" pitchFamily="34" charset="0"/>
              </a:rPr>
              <a:t>Dalam pelaksanaan akreditasi, BAN-S/M dibantu oleh BAP-S/M</a:t>
            </a:r>
            <a:r>
              <a:rPr lang="en-US" sz="2600" b="1" dirty="0">
                <a:solidFill>
                  <a:srgbClr val="0000FF"/>
                </a:solidFill>
                <a:latin typeface="Maiandra GD" pitchFamily="34" charset="0"/>
              </a:rPr>
              <a:t> </a:t>
            </a:r>
            <a:r>
              <a:rPr lang="id-ID" sz="2600" b="1" dirty="0">
                <a:solidFill>
                  <a:srgbClr val="0000FF"/>
                </a:solidFill>
                <a:latin typeface="Maiandra GD" pitchFamily="34" charset="0"/>
              </a:rPr>
              <a:t>[Permen No. 29/2005, Pasal </a:t>
            </a:r>
            <a:r>
              <a:rPr lang="id-ID" sz="2600" b="1" dirty="0" smtClean="0">
                <a:solidFill>
                  <a:srgbClr val="0000FF"/>
                </a:solidFill>
                <a:latin typeface="Maiandra GD" pitchFamily="34" charset="0"/>
              </a:rPr>
              <a:t>7)</a:t>
            </a:r>
            <a:r>
              <a:rPr lang="en-US" sz="2600" b="1" dirty="0" smtClean="0">
                <a:solidFill>
                  <a:srgbClr val="0000FF"/>
                </a:solidFill>
                <a:latin typeface="Maiandra GD" pitchFamily="34" charset="0"/>
              </a:rPr>
              <a:t>.</a:t>
            </a:r>
            <a:endParaRPr lang="id-ID" sz="2600" b="1" dirty="0">
              <a:solidFill>
                <a:srgbClr val="0000FF"/>
              </a:solidFill>
              <a:latin typeface="Maiandra GD" pitchFamily="34" charset="0"/>
            </a:endParaRPr>
          </a:p>
        </p:txBody>
      </p:sp>
      <p:sp>
        <p:nvSpPr>
          <p:cNvPr id="482309" name="Rectangle 5"/>
          <p:cNvSpPr>
            <a:spLocks noChangeArrowheads="1"/>
          </p:cNvSpPr>
          <p:nvPr/>
        </p:nvSpPr>
        <p:spPr bwMode="auto">
          <a:xfrm>
            <a:off x="228600" y="427038"/>
            <a:ext cx="8748712" cy="792162"/>
          </a:xfrm>
          <a:prstGeom prst="rect">
            <a:avLst/>
          </a:prstGeom>
          <a:noFill/>
          <a:ln w="9525">
            <a:noFill/>
            <a:miter lim="800000"/>
            <a:headEnd/>
            <a:tailEnd/>
          </a:ln>
          <a:effectLst/>
        </p:spPr>
        <p:txBody>
          <a:bodyPr anchor="ctr"/>
          <a:lstStyle/>
          <a:p>
            <a:pPr algn="ctr" defTabSz="841375" eaLnBrk="0" hangingPunct="0">
              <a:defRPr/>
            </a:pPr>
            <a:r>
              <a:rPr kumimoji="1" lang="id-ID" sz="2800" b="1" dirty="0">
                <a:solidFill>
                  <a:srgbClr val="FFFF66"/>
                </a:solidFill>
                <a:effectLst>
                  <a:outerShdw blurRad="38100" dist="38100" dir="2700000" algn="tl">
                    <a:srgbClr val="C0C0C0"/>
                  </a:outerShdw>
                </a:effectLst>
                <a:latin typeface="Maiandra GD" pitchFamily="34" charset="0"/>
                <a:cs typeface="Arial" charset="0"/>
              </a:rPr>
              <a:t>Badan Akreditasi Provinsi Sekolah/Madasah (BAP-S/M)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500"/>
                                        <p:tgtEl>
                                          <p:spTgt spid="2355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animEffect transition="in" filter="wipe(down)">
                                      <p:cBhvr>
                                        <p:cTn id="11" dur="500"/>
                                        <p:tgtEl>
                                          <p:spTgt spid="23554">
                                            <p:txEl>
                                              <p:pRg st="1" end="1"/>
                                            </p:txEl>
                                          </p:spTgt>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animEffect transition="in" filter="strips(downLeft)">
                                      <p:cBhvr>
                                        <p:cTn id="15" dur="500"/>
                                        <p:tgtEl>
                                          <p:spTgt spid="23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ChangeArrowheads="1"/>
          </p:cNvSpPr>
          <p:nvPr/>
        </p:nvSpPr>
        <p:spPr bwMode="auto">
          <a:xfrm>
            <a:off x="381000" y="1066800"/>
            <a:ext cx="8458200" cy="5562600"/>
          </a:xfrm>
          <a:prstGeom prst="rect">
            <a:avLst/>
          </a:prstGeom>
          <a:noFill/>
          <a:ln w="9525">
            <a:noFill/>
            <a:miter lim="800000"/>
            <a:headEnd/>
            <a:tailEnd/>
          </a:ln>
        </p:spPr>
        <p:txBody>
          <a:bodyPr anchor="ctr"/>
          <a:lstStyle/>
          <a:p>
            <a:pPr marL="365125" indent="-457200">
              <a:buClr>
                <a:srgbClr val="66FFFF"/>
              </a:buClr>
              <a:buSzPct val="75000"/>
              <a:buFont typeface="Arial" charset="0"/>
              <a:buAutoNum type="arabicPeriod"/>
              <a:defRPr/>
            </a:pPr>
            <a:endParaRPr lang="en-US" sz="2200" b="1" dirty="0">
              <a:latin typeface="Maiandra GD" pitchFamily="34" charset="0"/>
              <a:cs typeface="Times New Roman" pitchFamily="18" charset="0"/>
            </a:endParaRPr>
          </a:p>
          <a:p>
            <a:pPr marL="457200" indent="-457200">
              <a:buFont typeface="Arial" charset="0"/>
              <a:buAutoNum type="arabicPeriod"/>
              <a:defRPr/>
            </a:pPr>
            <a:r>
              <a:rPr lang="id-ID" sz="2200" b="1" dirty="0">
                <a:latin typeface="Maiandra GD" pitchFamily="34" charset="0"/>
                <a:cs typeface="Arial" charset="0"/>
              </a:rPr>
              <a:t>Melakukan sosialisasi kebijakan dan pencitraan BAN-S/M dan BAP-S/M kepada </a:t>
            </a:r>
            <a:r>
              <a:rPr lang="en-US" sz="2200" b="1" dirty="0">
                <a:latin typeface="Maiandra GD" pitchFamily="34" charset="0"/>
                <a:cs typeface="Arial" charset="0"/>
              </a:rPr>
              <a:t>P</a:t>
            </a:r>
            <a:r>
              <a:rPr lang="id-ID" sz="2200" b="1" dirty="0">
                <a:latin typeface="Maiandra GD" pitchFamily="34" charset="0"/>
                <a:cs typeface="Arial" charset="0"/>
              </a:rPr>
              <a:t>em</a:t>
            </a:r>
            <a:r>
              <a:rPr lang="en-US" sz="2200" b="1" dirty="0" err="1">
                <a:latin typeface="Maiandra GD" pitchFamily="34" charset="0"/>
                <a:cs typeface="Arial" charset="0"/>
              </a:rPr>
              <a:t>prov</a:t>
            </a:r>
            <a:r>
              <a:rPr lang="id-ID" sz="2200" b="1" dirty="0">
                <a:latin typeface="Maiandra GD" pitchFamily="34" charset="0"/>
                <a:cs typeface="Arial" charset="0"/>
              </a:rPr>
              <a:t>, Kanwil </a:t>
            </a:r>
            <a:r>
              <a:rPr lang="id-ID" sz="2200" b="1" dirty="0" smtClean="0">
                <a:latin typeface="Maiandra GD" pitchFamily="34" charset="0"/>
                <a:cs typeface="Arial" charset="0"/>
              </a:rPr>
              <a:t>Kemenag</a:t>
            </a:r>
            <a:r>
              <a:rPr lang="id-ID" sz="2200" b="1" dirty="0">
                <a:latin typeface="Maiandra GD" pitchFamily="34" charset="0"/>
                <a:cs typeface="Arial" charset="0"/>
              </a:rPr>
              <a:t>, </a:t>
            </a:r>
            <a:r>
              <a:rPr lang="id-ID" sz="2200" b="1" dirty="0" smtClean="0">
                <a:latin typeface="Maiandra GD" pitchFamily="34" charset="0"/>
                <a:cs typeface="Arial" charset="0"/>
              </a:rPr>
              <a:t>Kankemenag, </a:t>
            </a:r>
            <a:r>
              <a:rPr lang="en-US" sz="2200" b="1" dirty="0">
                <a:latin typeface="Maiandra GD" pitchFamily="34" charset="0"/>
                <a:cs typeface="Arial" charset="0"/>
              </a:rPr>
              <a:t>S/M</a:t>
            </a:r>
            <a:r>
              <a:rPr lang="id-ID" sz="2200" b="1" dirty="0">
                <a:latin typeface="Maiandra GD" pitchFamily="34" charset="0"/>
                <a:cs typeface="Arial" charset="0"/>
              </a:rPr>
              <a:t>, dan masy</a:t>
            </a:r>
            <a:r>
              <a:rPr lang="en-US" sz="2200" b="1" dirty="0">
                <a:latin typeface="Maiandra GD" pitchFamily="34" charset="0"/>
                <a:cs typeface="Arial" charset="0"/>
              </a:rPr>
              <a:t>.</a:t>
            </a:r>
            <a:r>
              <a:rPr lang="id-ID" sz="2200" b="1" dirty="0">
                <a:latin typeface="Maiandra GD" pitchFamily="34" charset="0"/>
                <a:cs typeface="Arial" charset="0"/>
              </a:rPr>
              <a:t> pendidikan pada umumnya.</a:t>
            </a:r>
            <a:endParaRPr lang="en-US" sz="2200" b="1" dirty="0">
              <a:latin typeface="Maiandra GD" pitchFamily="34" charset="0"/>
              <a:cs typeface="Arial" charset="0"/>
            </a:endParaRPr>
          </a:p>
          <a:p>
            <a:pPr marL="457200" indent="-457200">
              <a:buFont typeface="Arial" charset="0"/>
              <a:buAutoNum type="arabicPeriod"/>
              <a:defRPr/>
            </a:pPr>
            <a:r>
              <a:rPr lang="id-ID" sz="2200" b="1" dirty="0">
                <a:latin typeface="Maiandra GD" pitchFamily="34" charset="0"/>
                <a:cs typeface="Arial" charset="0"/>
              </a:rPr>
              <a:t>Merencanakan program akreditasi </a:t>
            </a:r>
            <a:r>
              <a:rPr lang="en-US" sz="2200" b="1" dirty="0">
                <a:latin typeface="Maiandra GD" pitchFamily="34" charset="0"/>
                <a:cs typeface="Arial" charset="0"/>
              </a:rPr>
              <a:t>S/M</a:t>
            </a:r>
            <a:r>
              <a:rPr lang="id-ID" sz="2200" b="1" dirty="0">
                <a:latin typeface="Maiandra GD" pitchFamily="34" charset="0"/>
                <a:cs typeface="Arial" charset="0"/>
              </a:rPr>
              <a:t> yang menjadi sasaran akreditasi. </a:t>
            </a:r>
          </a:p>
          <a:p>
            <a:pPr marL="457200" indent="-457200">
              <a:buFont typeface="Arial" charset="0"/>
              <a:buAutoNum type="arabicPeriod"/>
              <a:defRPr/>
            </a:pPr>
            <a:r>
              <a:rPr lang="id-ID" sz="2200" b="1" dirty="0">
                <a:latin typeface="Maiandra GD" pitchFamily="34" charset="0"/>
                <a:cs typeface="Arial" charset="0"/>
              </a:rPr>
              <a:t>Menugaskan asesor untuk melakukan visitasi.</a:t>
            </a:r>
            <a:endParaRPr lang="en-US" sz="2200" b="1" dirty="0">
              <a:latin typeface="Maiandra GD" pitchFamily="34" charset="0"/>
              <a:cs typeface="Arial" charset="0"/>
            </a:endParaRPr>
          </a:p>
          <a:p>
            <a:pPr marL="457200" indent="-457200">
              <a:buFont typeface="Arial" charset="0"/>
              <a:buAutoNum type="arabicPeriod"/>
              <a:defRPr/>
            </a:pPr>
            <a:r>
              <a:rPr lang="id-ID" sz="2200" b="1" dirty="0">
                <a:latin typeface="Maiandra GD" pitchFamily="34" charset="0"/>
                <a:cs typeface="Arial" charset="0"/>
              </a:rPr>
              <a:t>Mengadakan pelatihan asesor sesuai dengan pedoman yang ditetapkan oleh BAN-S/M. </a:t>
            </a:r>
            <a:endParaRPr lang="en-US" sz="2200" b="1" dirty="0">
              <a:latin typeface="Maiandra GD" pitchFamily="34" charset="0"/>
              <a:cs typeface="Arial" charset="0"/>
            </a:endParaRPr>
          </a:p>
          <a:p>
            <a:pPr marL="457200" indent="-457200">
              <a:buFont typeface="Arial" charset="0"/>
              <a:buAutoNum type="arabicPeriod"/>
              <a:defRPr/>
            </a:pPr>
            <a:r>
              <a:rPr lang="id-ID" sz="2200" b="1" dirty="0">
                <a:latin typeface="Maiandra GD" pitchFamily="34" charset="0"/>
                <a:cs typeface="Arial" charset="0"/>
              </a:rPr>
              <a:t>Menetapkan hasil peringkat akreditasi melalui Rapat Pleno Anggota BAP-S/M.</a:t>
            </a:r>
            <a:endParaRPr lang="en-US" sz="2200" b="1" dirty="0">
              <a:latin typeface="Maiandra GD" pitchFamily="34" charset="0"/>
              <a:cs typeface="Arial" charset="0"/>
            </a:endParaRPr>
          </a:p>
          <a:p>
            <a:pPr marL="457200" indent="-457200">
              <a:buFont typeface="Arial" charset="0"/>
              <a:buAutoNum type="arabicPeriod"/>
              <a:defRPr/>
            </a:pPr>
            <a:r>
              <a:rPr lang="id-ID" sz="2200" b="1" dirty="0">
                <a:latin typeface="Maiandra GD" pitchFamily="34" charset="0"/>
                <a:cs typeface="Arial" charset="0"/>
              </a:rPr>
              <a:t>Menyampaikan laporan pelaksanaan program dan pelaksanaan akreditasi serta rekomendasi tindak lanjut kepada BAN-S/M dan kepada Gubernur.</a:t>
            </a:r>
            <a:endParaRPr lang="en-US" sz="2200" b="1" dirty="0">
              <a:latin typeface="Maiandra GD" pitchFamily="34" charset="0"/>
              <a:cs typeface="Arial" charset="0"/>
            </a:endParaRPr>
          </a:p>
          <a:p>
            <a:pPr marL="457200" indent="-457200">
              <a:buFont typeface="Arial" charset="0"/>
              <a:buAutoNum type="arabicPeriod"/>
              <a:defRPr/>
            </a:pPr>
            <a:r>
              <a:rPr lang="id-ID" sz="2200" b="1" dirty="0">
                <a:latin typeface="Maiandra GD" pitchFamily="34" charset="0"/>
                <a:cs typeface="Arial" charset="0"/>
              </a:rPr>
              <a:t>Menyampaikan laporan hasil akreditasi dan rekomendasi tindak lanjut kepada Dinas Pendidikan Provinsi, Kanwil Depag, dan LPMP.</a:t>
            </a:r>
            <a:endParaRPr lang="en-US" sz="2200" b="1" dirty="0">
              <a:latin typeface="Maiandra GD" pitchFamily="34" charset="0"/>
              <a:cs typeface="Arial" charset="0"/>
            </a:endParaRPr>
          </a:p>
          <a:p>
            <a:pPr marL="365125" indent="-457200">
              <a:buFont typeface="Arial" charset="0"/>
              <a:buAutoNum type="arabicPeriod"/>
              <a:defRPr/>
            </a:pPr>
            <a:endParaRPr lang="en-US" sz="2200" b="1" dirty="0">
              <a:latin typeface="Maiandra GD" pitchFamily="34" charset="0"/>
              <a:cs typeface="Arial" charset="0"/>
            </a:endParaRPr>
          </a:p>
        </p:txBody>
      </p:sp>
      <p:sp>
        <p:nvSpPr>
          <p:cNvPr id="9220" name="Rectangle 7"/>
          <p:cNvSpPr>
            <a:spLocks noChangeArrowheads="1"/>
          </p:cNvSpPr>
          <p:nvPr/>
        </p:nvSpPr>
        <p:spPr bwMode="auto">
          <a:xfrm>
            <a:off x="533400" y="228600"/>
            <a:ext cx="4724400" cy="762000"/>
          </a:xfrm>
          <a:prstGeom prst="rect">
            <a:avLst/>
          </a:prstGeom>
          <a:solidFill>
            <a:schemeClr val="tx2">
              <a:lumMod val="40000"/>
              <a:lumOff val="60000"/>
            </a:schemeClr>
          </a:solidFill>
          <a:ln w="9525">
            <a:noFill/>
            <a:miter lim="800000"/>
            <a:headEnd/>
            <a:tailEnd/>
          </a:ln>
          <a:effectLst>
            <a:prstShdw prst="shdw13" dist="53882" dir="13500000">
              <a:schemeClr val="bg2">
                <a:alpha val="50000"/>
              </a:schemeClr>
            </a:prstShdw>
          </a:effectLst>
        </p:spPr>
        <p:txBody>
          <a:bodyPr anchor="ctr"/>
          <a:lstStyle/>
          <a:p>
            <a:pPr algn="ctr" defTabSz="841375">
              <a:defRPr/>
            </a:pPr>
            <a:r>
              <a:rPr lang="en-US" sz="3600" b="1" dirty="0">
                <a:solidFill>
                  <a:schemeClr val="bg2"/>
                </a:solidFill>
                <a:latin typeface="Arial" charset="0"/>
                <a:cs typeface="Arial" charset="0"/>
              </a:rPr>
              <a:t>TUGAS BAP-S/M </a:t>
            </a:r>
            <a:r>
              <a:rPr lang="en-US" b="1" dirty="0">
                <a:solidFill>
                  <a:schemeClr val="bg2"/>
                </a:solidFill>
                <a:latin typeface="Arial" charset="0"/>
                <a:cs typeface="Arial" charset="0"/>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slide(fromBottom)">
                                      <p:cBhvr>
                                        <p:cTn id="7" dur="500"/>
                                        <p:tgtEl>
                                          <p:spTgt spid="9220"/>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barn(inHorizontal)">
                                      <p:cBhvr>
                                        <p:cTn id="11" dur="500"/>
                                        <p:tgtEl>
                                          <p:spTgt spid="8195">
                                            <p:txEl>
                                              <p:pRg st="1" end="1"/>
                                            </p:txEl>
                                          </p:spTgt>
                                        </p:tgtEl>
                                      </p:cBhvr>
                                    </p:animEffect>
                                  </p:childTnLst>
                                </p:cTn>
                              </p:par>
                            </p:childTnLst>
                          </p:cTn>
                        </p:par>
                        <p:par>
                          <p:cTn id="12" fill="hold">
                            <p:stCondLst>
                              <p:cond delay="1000"/>
                            </p:stCondLst>
                            <p:childTnLst>
                              <p:par>
                                <p:cTn id="13" presetID="16" presetClass="entr" presetSubtype="26" fill="hold" nodeType="after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barn(inHorizontal)">
                                      <p:cBhvr>
                                        <p:cTn id="15" dur="500"/>
                                        <p:tgtEl>
                                          <p:spTgt spid="8195">
                                            <p:txEl>
                                              <p:pRg st="2" end="2"/>
                                            </p:txEl>
                                          </p:spTgt>
                                        </p:tgtEl>
                                      </p:cBhvr>
                                    </p:animEffect>
                                  </p:childTnLst>
                                </p:cTn>
                              </p:par>
                            </p:childTnLst>
                          </p:cTn>
                        </p:par>
                        <p:par>
                          <p:cTn id="16" fill="hold">
                            <p:stCondLst>
                              <p:cond delay="1500"/>
                            </p:stCondLst>
                            <p:childTnLst>
                              <p:par>
                                <p:cTn id="17" presetID="16" presetClass="entr" presetSubtype="26" fill="hold" nodeType="after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barn(inHorizontal)">
                                      <p:cBhvr>
                                        <p:cTn id="19" dur="500"/>
                                        <p:tgtEl>
                                          <p:spTgt spid="8195">
                                            <p:txEl>
                                              <p:pRg st="3" end="3"/>
                                            </p:txEl>
                                          </p:spTgt>
                                        </p:tgtEl>
                                      </p:cBhvr>
                                    </p:animEffect>
                                  </p:childTnLst>
                                </p:cTn>
                              </p:par>
                            </p:childTnLst>
                          </p:cTn>
                        </p:par>
                        <p:par>
                          <p:cTn id="20" fill="hold">
                            <p:stCondLst>
                              <p:cond delay="2000"/>
                            </p:stCondLst>
                            <p:childTnLst>
                              <p:par>
                                <p:cTn id="21" presetID="16" presetClass="entr" presetSubtype="26" fill="hold" nodeType="after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Effect transition="in" filter="barn(inHorizontal)">
                                      <p:cBhvr>
                                        <p:cTn id="23" dur="500"/>
                                        <p:tgtEl>
                                          <p:spTgt spid="8195">
                                            <p:txEl>
                                              <p:pRg st="4" end="4"/>
                                            </p:txEl>
                                          </p:spTgt>
                                        </p:tgtEl>
                                      </p:cBhvr>
                                    </p:animEffect>
                                  </p:childTnLst>
                                </p:cTn>
                              </p:par>
                            </p:childTnLst>
                          </p:cTn>
                        </p:par>
                        <p:par>
                          <p:cTn id="24" fill="hold">
                            <p:stCondLst>
                              <p:cond delay="2500"/>
                            </p:stCondLst>
                            <p:childTnLst>
                              <p:par>
                                <p:cTn id="25" presetID="16" presetClass="entr" presetSubtype="26" fill="hold" nodeType="after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barn(inHorizontal)">
                                      <p:cBhvr>
                                        <p:cTn id="27" dur="500"/>
                                        <p:tgtEl>
                                          <p:spTgt spid="8195">
                                            <p:txEl>
                                              <p:pRg st="5" end="5"/>
                                            </p:txEl>
                                          </p:spTgt>
                                        </p:tgtEl>
                                      </p:cBhvr>
                                    </p:animEffect>
                                  </p:childTnLst>
                                </p:cTn>
                              </p:par>
                            </p:childTnLst>
                          </p:cTn>
                        </p:par>
                        <p:par>
                          <p:cTn id="28" fill="hold">
                            <p:stCondLst>
                              <p:cond delay="3000"/>
                            </p:stCondLst>
                            <p:childTnLst>
                              <p:par>
                                <p:cTn id="29" presetID="16" presetClass="entr" presetSubtype="26" fill="hold" nodeType="after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Effect transition="in" filter="barn(inHorizontal)">
                                      <p:cBhvr>
                                        <p:cTn id="31" dur="500"/>
                                        <p:tgtEl>
                                          <p:spTgt spid="8195">
                                            <p:txEl>
                                              <p:pRg st="6" end="6"/>
                                            </p:txEl>
                                          </p:spTgt>
                                        </p:tgtEl>
                                      </p:cBhvr>
                                    </p:animEffect>
                                  </p:childTnLst>
                                </p:cTn>
                              </p:par>
                            </p:childTnLst>
                          </p:cTn>
                        </p:par>
                        <p:par>
                          <p:cTn id="32" fill="hold">
                            <p:stCondLst>
                              <p:cond delay="3500"/>
                            </p:stCondLst>
                            <p:childTnLst>
                              <p:par>
                                <p:cTn id="33" presetID="16" presetClass="entr" presetSubtype="26" fill="hold" nodeType="afterEffect">
                                  <p:stCondLst>
                                    <p:cond delay="0"/>
                                  </p:stCondLst>
                                  <p:childTnLst>
                                    <p:set>
                                      <p:cBhvr>
                                        <p:cTn id="34" dur="1" fill="hold">
                                          <p:stCondLst>
                                            <p:cond delay="0"/>
                                          </p:stCondLst>
                                        </p:cTn>
                                        <p:tgtEl>
                                          <p:spTgt spid="8195">
                                            <p:txEl>
                                              <p:pRg st="7" end="7"/>
                                            </p:txEl>
                                          </p:spTgt>
                                        </p:tgtEl>
                                        <p:attrNameLst>
                                          <p:attrName>style.visibility</p:attrName>
                                        </p:attrNameLst>
                                      </p:cBhvr>
                                      <p:to>
                                        <p:strVal val="visible"/>
                                      </p:to>
                                    </p:set>
                                    <p:animEffect transition="in" filter="barn(inHorizontal)">
                                      <p:cBhvr>
                                        <p:cTn id="35"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ChangeArrowheads="1"/>
          </p:cNvSpPr>
          <p:nvPr/>
        </p:nvSpPr>
        <p:spPr bwMode="auto">
          <a:xfrm>
            <a:off x="381000" y="1447800"/>
            <a:ext cx="8534400" cy="4800600"/>
          </a:xfrm>
          <a:prstGeom prst="rect">
            <a:avLst/>
          </a:prstGeom>
          <a:noFill/>
          <a:ln w="9525">
            <a:noFill/>
            <a:miter lim="800000"/>
            <a:headEnd/>
            <a:tailEnd/>
          </a:ln>
        </p:spPr>
        <p:txBody>
          <a:bodyPr anchor="ctr"/>
          <a:lstStyle/>
          <a:p>
            <a:pPr marL="457200" indent="-457200">
              <a:buFont typeface="Calibri" pitchFamily="34" charset="0"/>
              <a:buAutoNum type="arabicPeriod" startAt="8"/>
            </a:pPr>
            <a:r>
              <a:rPr lang="id-ID" sz="2200" b="1" dirty="0">
                <a:latin typeface="Maiandra GD" pitchFamily="34" charset="0"/>
              </a:rPr>
              <a:t>Menyampaikan laporan hasil akreditasi dan rekomendasi tindak lanjut kepada Pemerintah Kab/Kota, </a:t>
            </a:r>
            <a:r>
              <a:rPr lang="id-ID" sz="2200" b="1" dirty="0" smtClean="0">
                <a:latin typeface="Maiandra GD" pitchFamily="34" charset="0"/>
              </a:rPr>
              <a:t>Kankemenag, </a:t>
            </a:r>
            <a:r>
              <a:rPr lang="id-ID" sz="2200" b="1" dirty="0">
                <a:latin typeface="Maiandra GD" pitchFamily="34" charset="0"/>
              </a:rPr>
              <a:t>dan satuan pendidikan dalam rangka penjaminan mutu sesuai lingkup kewenangan masing-masing.</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Mengumumkan hasil akreditasi kepada masyarakat, baik melalui pengumuman maupun media massa.</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Mengelola sistem basis data akreditasi.</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Melakukan monitoring dan evaluasi secara terjadwal </a:t>
            </a:r>
            <a:r>
              <a:rPr lang="en-US" sz="2200" b="1" dirty="0">
                <a:latin typeface="Maiandra GD" pitchFamily="34" charset="0"/>
              </a:rPr>
              <a:t> </a:t>
            </a:r>
            <a:r>
              <a:rPr lang="id-ID" sz="2200" b="1" dirty="0">
                <a:latin typeface="Maiandra GD" pitchFamily="34" charset="0"/>
              </a:rPr>
              <a:t>terhadap kegiatan akreditasi.</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Melaksanakan kesekretariatan BAP-S/M.</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Merumuskan tugas pokok dan fungsi sesuai dengan kerangka tugas pokok BAP-S/M, dan</a:t>
            </a:r>
            <a:endParaRPr lang="en-US" sz="2200" b="1" dirty="0">
              <a:latin typeface="Maiandra GD" pitchFamily="34" charset="0"/>
            </a:endParaRPr>
          </a:p>
          <a:p>
            <a:pPr marL="457200" indent="-457200">
              <a:buFont typeface="Calibri" pitchFamily="34" charset="0"/>
              <a:buAutoNum type="arabicPeriod" startAt="8"/>
            </a:pPr>
            <a:r>
              <a:rPr lang="id-ID" sz="2200" b="1" dirty="0">
                <a:latin typeface="Maiandra GD" pitchFamily="34" charset="0"/>
              </a:rPr>
              <a:t>Melaksanakan tugas lain sesuai kebijakan BAN-S/M.</a:t>
            </a:r>
            <a:endParaRPr lang="en-US" sz="2200" b="1" dirty="0">
              <a:latin typeface="Maiandra GD" pitchFamily="34" charset="0"/>
            </a:endParaRPr>
          </a:p>
        </p:txBody>
      </p:sp>
      <p:sp>
        <p:nvSpPr>
          <p:cNvPr id="5" name="Rectangle 7"/>
          <p:cNvSpPr>
            <a:spLocks noChangeArrowheads="1"/>
          </p:cNvSpPr>
          <p:nvPr/>
        </p:nvSpPr>
        <p:spPr bwMode="auto">
          <a:xfrm>
            <a:off x="457200" y="457200"/>
            <a:ext cx="4724400" cy="762000"/>
          </a:xfrm>
          <a:prstGeom prst="rect">
            <a:avLst/>
          </a:prstGeom>
          <a:solidFill>
            <a:schemeClr val="tx2">
              <a:lumMod val="40000"/>
              <a:lumOff val="60000"/>
            </a:schemeClr>
          </a:solidFill>
          <a:ln w="9525">
            <a:noFill/>
            <a:miter lim="800000"/>
            <a:headEnd/>
            <a:tailEnd/>
          </a:ln>
          <a:effectLst>
            <a:prstShdw prst="shdw13" dist="53882" dir="13500000">
              <a:schemeClr val="bg2">
                <a:alpha val="50000"/>
              </a:schemeClr>
            </a:prstShdw>
          </a:effectLst>
        </p:spPr>
        <p:txBody>
          <a:bodyPr anchor="ctr"/>
          <a:lstStyle/>
          <a:p>
            <a:pPr algn="ctr" defTabSz="841375">
              <a:defRPr/>
            </a:pPr>
            <a:r>
              <a:rPr lang="en-US" sz="3600" b="1" dirty="0">
                <a:solidFill>
                  <a:schemeClr val="bg2"/>
                </a:solidFill>
                <a:latin typeface="Arial" charset="0"/>
                <a:cs typeface="Arial" charset="0"/>
              </a:rPr>
              <a:t>TUGAS BAP-S/M </a:t>
            </a:r>
            <a:r>
              <a:rPr lang="en-US" b="1" dirty="0">
                <a:solidFill>
                  <a:schemeClr val="bg2"/>
                </a:solidFill>
                <a:latin typeface="Arial" charset="0"/>
                <a:cs typeface="Arial"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strips(upRight)">
                                      <p:cBhvr>
                                        <p:cTn id="11" dur="500"/>
                                        <p:tgtEl>
                                          <p:spTgt spid="8195">
                                            <p:txEl>
                                              <p:pRg st="0" end="0"/>
                                            </p:txEl>
                                          </p:spTgt>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animEffect transition="in" filter="strips(upRight)">
                                      <p:cBhvr>
                                        <p:cTn id="15" dur="500"/>
                                        <p:tgtEl>
                                          <p:spTgt spid="8195">
                                            <p:txEl>
                                              <p:pRg st="1" end="1"/>
                                            </p:txEl>
                                          </p:spTgt>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strips(upRight)">
                                      <p:cBhvr>
                                        <p:cTn id="19" dur="500"/>
                                        <p:tgtEl>
                                          <p:spTgt spid="8195">
                                            <p:txEl>
                                              <p:pRg st="2" end="2"/>
                                            </p:txEl>
                                          </p:spTgt>
                                        </p:tgtEl>
                                      </p:cBhvr>
                                    </p:animEffect>
                                  </p:childTnLst>
                                </p:cTn>
                              </p:par>
                            </p:childTnLst>
                          </p:cTn>
                        </p:par>
                        <p:par>
                          <p:cTn id="20" fill="hold">
                            <p:stCondLst>
                              <p:cond delay="2000"/>
                            </p:stCondLst>
                            <p:childTnLst>
                              <p:par>
                                <p:cTn id="21" presetID="18" presetClass="entr" presetSubtype="3" fill="hold" nodeType="after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Effect transition="in" filter="strips(upRight)">
                                      <p:cBhvr>
                                        <p:cTn id="23" dur="500"/>
                                        <p:tgtEl>
                                          <p:spTgt spid="8195">
                                            <p:txEl>
                                              <p:pRg st="3" end="3"/>
                                            </p:txEl>
                                          </p:spTgt>
                                        </p:tgtEl>
                                      </p:cBhvr>
                                    </p:animEffect>
                                  </p:childTnLst>
                                </p:cTn>
                              </p:par>
                            </p:childTnLst>
                          </p:cTn>
                        </p:par>
                        <p:par>
                          <p:cTn id="24" fill="hold">
                            <p:stCondLst>
                              <p:cond delay="2500"/>
                            </p:stCondLst>
                            <p:childTnLst>
                              <p:par>
                                <p:cTn id="25" presetID="18" presetClass="entr" presetSubtype="3" fill="hold" nodeType="after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strips(upRight)">
                                      <p:cBhvr>
                                        <p:cTn id="27" dur="500"/>
                                        <p:tgtEl>
                                          <p:spTgt spid="8195">
                                            <p:txEl>
                                              <p:pRg st="4" end="4"/>
                                            </p:txEl>
                                          </p:spTgt>
                                        </p:tgtEl>
                                      </p:cBhvr>
                                    </p:animEffect>
                                  </p:childTnLst>
                                </p:cTn>
                              </p:par>
                            </p:childTnLst>
                          </p:cTn>
                        </p:par>
                        <p:par>
                          <p:cTn id="28" fill="hold">
                            <p:stCondLst>
                              <p:cond delay="3000"/>
                            </p:stCondLst>
                            <p:childTnLst>
                              <p:par>
                                <p:cTn id="29" presetID="18" presetClass="entr" presetSubtype="3" fill="hold" nodeType="after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Effect transition="in" filter="strips(upRight)">
                                      <p:cBhvr>
                                        <p:cTn id="31" dur="500"/>
                                        <p:tgtEl>
                                          <p:spTgt spid="8195">
                                            <p:txEl>
                                              <p:pRg st="5" end="5"/>
                                            </p:txEl>
                                          </p:spTgt>
                                        </p:tgtEl>
                                      </p:cBhvr>
                                    </p:animEffect>
                                  </p:childTnLst>
                                </p:cTn>
                              </p:par>
                            </p:childTnLst>
                          </p:cTn>
                        </p:par>
                        <p:par>
                          <p:cTn id="32" fill="hold">
                            <p:stCondLst>
                              <p:cond delay="3500"/>
                            </p:stCondLst>
                            <p:childTnLst>
                              <p:par>
                                <p:cTn id="33" presetID="18" presetClass="entr" presetSubtype="3" fill="hold" nodeType="afterEffect">
                                  <p:stCondLst>
                                    <p:cond delay="0"/>
                                  </p:stCondLst>
                                  <p:childTnLst>
                                    <p:set>
                                      <p:cBhvr>
                                        <p:cTn id="34" dur="1" fill="hold">
                                          <p:stCondLst>
                                            <p:cond delay="0"/>
                                          </p:stCondLst>
                                        </p:cTn>
                                        <p:tgtEl>
                                          <p:spTgt spid="8195">
                                            <p:txEl>
                                              <p:pRg st="6" end="6"/>
                                            </p:txEl>
                                          </p:spTgt>
                                        </p:tgtEl>
                                        <p:attrNameLst>
                                          <p:attrName>style.visibility</p:attrName>
                                        </p:attrNameLst>
                                      </p:cBhvr>
                                      <p:to>
                                        <p:strVal val="visible"/>
                                      </p:to>
                                    </p:set>
                                    <p:animEffect transition="in" filter="strips(upRight)">
                                      <p:cBhvr>
                                        <p:cTn id="35"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a:xfrm>
            <a:off x="533400" y="609600"/>
            <a:ext cx="8229600" cy="1131888"/>
          </a:xfrm>
          <a:solidFill>
            <a:schemeClr val="accent2">
              <a:lumMod val="40000"/>
              <a:lumOff val="60000"/>
            </a:schemeClr>
          </a:solidFill>
        </p:spPr>
        <p:style>
          <a:lnRef idx="0">
            <a:scrgbClr r="0" g="0" b="0"/>
          </a:lnRef>
          <a:fillRef idx="1003">
            <a:schemeClr val="dk2"/>
          </a:fillRef>
          <a:effectRef idx="0">
            <a:scrgbClr r="0" g="0" b="0"/>
          </a:effectRef>
          <a:fontRef idx="major"/>
        </p:style>
        <p:txBody>
          <a:bodyPr>
            <a:normAutofit/>
          </a:bodyPr>
          <a:lstStyle/>
          <a:p>
            <a:pPr eaLnBrk="1" hangingPunct="1">
              <a:defRPr/>
            </a:pPr>
            <a:r>
              <a:rPr lang="en-US" sz="3200" i="0" dirty="0" smtClean="0">
                <a:solidFill>
                  <a:srgbClr val="CC9900"/>
                </a:solidFill>
                <a:latin typeface="Arial Rounded MT Bold" pitchFamily="34" charset="0"/>
              </a:rPr>
              <a:t>PERAN BAN-S/M DALAM PENJAMINAN MUTU PENDIDIKAN SESUAI SISDIKNAS</a:t>
            </a:r>
          </a:p>
        </p:txBody>
      </p:sp>
      <p:sp>
        <p:nvSpPr>
          <p:cNvPr id="24579" name="Rectangle 3"/>
          <p:cNvSpPr>
            <a:spLocks noGrp="1" noChangeArrowheads="1"/>
          </p:cNvSpPr>
          <p:nvPr>
            <p:ph idx="1"/>
          </p:nvPr>
        </p:nvSpPr>
        <p:spPr>
          <a:xfrm>
            <a:off x="533400" y="1844675"/>
            <a:ext cx="8229600" cy="4500563"/>
          </a:xfrm>
          <a:solidFill>
            <a:schemeClr val="accent2">
              <a:lumMod val="40000"/>
              <a:lumOff val="60000"/>
            </a:schemeClr>
          </a:solidFill>
        </p:spPr>
        <p:txBody>
          <a:bodyPr/>
          <a:lstStyle/>
          <a:p>
            <a:pPr eaLnBrk="1" hangingPunct="1">
              <a:lnSpc>
                <a:spcPct val="80000"/>
              </a:lnSpc>
              <a:buFontTx/>
              <a:buNone/>
              <a:defRPr/>
            </a:pPr>
            <a:endParaRPr lang="en-US" sz="2400" dirty="0" smtClean="0">
              <a:solidFill>
                <a:srgbClr val="CC0000"/>
              </a:solidFill>
              <a:latin typeface="Arial Rounded MT Bold" pitchFamily="34" charset="0"/>
            </a:endParaRPr>
          </a:p>
          <a:p>
            <a:pPr eaLnBrk="1" hangingPunct="1">
              <a:lnSpc>
                <a:spcPct val="80000"/>
              </a:lnSpc>
              <a:defRPr/>
            </a:pPr>
            <a:r>
              <a:rPr lang="en-US" sz="2400" dirty="0" smtClean="0">
                <a:solidFill>
                  <a:srgbClr val="0000CC"/>
                </a:solidFill>
                <a:latin typeface="Arial Rounded MT Bold" pitchFamily="34" charset="0"/>
              </a:rPr>
              <a:t>PENJAMINAN MUTU EKSTERNAL </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dilakukan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oleh</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berbagai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pihak</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institusi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luar</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satuan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pendidikan</a:t>
            </a:r>
            <a:r>
              <a:rPr lang="en-US" sz="2400" dirty="0" smtClean="0">
                <a:solidFill>
                  <a:srgbClr val="C00000"/>
                </a:solidFill>
                <a:latin typeface="Arial Rounded MT Bold" pitchFamily="34" charset="0"/>
              </a:rPr>
              <a:t> yang </a:t>
            </a:r>
            <a:r>
              <a:rPr lang="en-US" sz="2400" dirty="0" err="1" smtClean="0">
                <a:solidFill>
                  <a:srgbClr val="C00000"/>
                </a:solidFill>
                <a:latin typeface="Arial Rounded MT Bold" pitchFamily="34" charset="0"/>
              </a:rPr>
              <a:t>secara</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fomal</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memiliki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tugas</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fungsi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berkaitan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dengan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penjaminan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mutu</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pendidikan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baik</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secara</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langsung</a:t>
            </a:r>
            <a:r>
              <a:rPr lang="en-US" sz="2400" dirty="0" smtClean="0">
                <a:solidFill>
                  <a:srgbClr val="C00000"/>
                </a:solidFill>
                <a:latin typeface="Arial Rounded MT Bold" pitchFamily="34" charset="0"/>
              </a:rPr>
              <a:t>/</a:t>
            </a:r>
            <a:r>
              <a:rPr lang="en-US" sz="2400" dirty="0" err="1" smtClean="0">
                <a:solidFill>
                  <a:srgbClr val="C00000"/>
                </a:solidFill>
                <a:latin typeface="Arial Rounded MT Bold" pitchFamily="34" charset="0"/>
              </a:rPr>
              <a:t>tidak</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langsung</a:t>
            </a:r>
            <a:r>
              <a:rPr lang="en-US" sz="2400" dirty="0" smtClean="0">
                <a:solidFill>
                  <a:srgbClr val="C00000"/>
                </a:solidFill>
                <a:latin typeface="Arial Rounded MT Bold" pitchFamily="34" charset="0"/>
              </a:rPr>
              <a:t>.</a:t>
            </a:r>
          </a:p>
          <a:p>
            <a:pPr eaLnBrk="1" hangingPunct="1">
              <a:lnSpc>
                <a:spcPct val="80000"/>
              </a:lnSpc>
              <a:defRPr/>
            </a:pPr>
            <a:endParaRPr lang="en-US" sz="2400" dirty="0" smtClean="0">
              <a:solidFill>
                <a:srgbClr val="CC0000"/>
              </a:solidFill>
              <a:latin typeface="Arial Rounded MT Bold" pitchFamily="34" charset="0"/>
            </a:endParaRPr>
          </a:p>
          <a:p>
            <a:pPr eaLnBrk="1" hangingPunct="1">
              <a:lnSpc>
                <a:spcPct val="80000"/>
              </a:lnSpc>
              <a:defRPr/>
            </a:pPr>
            <a:r>
              <a:rPr lang="en-US" sz="2400" dirty="0" smtClean="0">
                <a:solidFill>
                  <a:srgbClr val="0000CC"/>
                </a:solidFill>
                <a:latin typeface="Arial Rounded MT Bold" pitchFamily="34" charset="0"/>
              </a:rPr>
              <a:t>PENJAMINAN MUTU INTERNAL </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dilakukan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oleh</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masing-masing</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satuan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pendidikan</a:t>
            </a:r>
            <a:r>
              <a:rPr lang="en-US" sz="2400" dirty="0" smtClean="0">
                <a:solidFill>
                  <a:srgbClr val="C00000"/>
                </a:solidFill>
                <a:latin typeface="Arial Rounded MT Bold" pitchFamily="34" charset="0"/>
              </a:rPr>
              <a:t>.</a:t>
            </a:r>
          </a:p>
          <a:p>
            <a:pPr eaLnBrk="1" hangingPunct="1">
              <a:lnSpc>
                <a:spcPct val="80000"/>
              </a:lnSpc>
              <a:defRPr/>
            </a:pPr>
            <a:endParaRPr lang="en-US" sz="2400" dirty="0" smtClean="0">
              <a:solidFill>
                <a:srgbClr val="CC0000"/>
              </a:solidFill>
              <a:latin typeface="Arial Rounded MT Bold" pitchFamily="34" charset="0"/>
            </a:endParaRPr>
          </a:p>
          <a:p>
            <a:pPr eaLnBrk="1" hangingPunct="1">
              <a:lnSpc>
                <a:spcPct val="80000"/>
              </a:lnSpc>
              <a:buFont typeface="Wingdings" pitchFamily="2" charset="2"/>
              <a:buNone/>
              <a:defRPr/>
            </a:pPr>
            <a:r>
              <a:rPr lang="en-US" sz="2400" dirty="0" smtClean="0">
                <a:solidFill>
                  <a:srgbClr val="CC0000"/>
                </a:solidFill>
                <a:latin typeface="Arial Rounded MT Bold" pitchFamily="34" charset="0"/>
              </a:rPr>
              <a:t>	</a:t>
            </a:r>
            <a:r>
              <a:rPr lang="en-US" sz="2400" dirty="0" err="1" smtClean="0">
                <a:solidFill>
                  <a:srgbClr val="C00000"/>
                </a:solidFill>
                <a:latin typeface="Arial Rounded MT Bold" pitchFamily="34" charset="0"/>
              </a:rPr>
              <a:t>Kedua</a:t>
            </a:r>
            <a:r>
              <a:rPr lang="en-US" sz="2400" dirty="0" smtClean="0">
                <a:solidFill>
                  <a:srgbClr val="C00000"/>
                </a:solidFill>
                <a:latin typeface="Arial Rounded MT Bold" pitchFamily="34" charset="0"/>
              </a:rPr>
              <a:t> model </a:t>
            </a:r>
            <a:r>
              <a:rPr lang="en-US" sz="2400" dirty="0" err="1" smtClean="0">
                <a:solidFill>
                  <a:srgbClr val="C00000"/>
                </a:solidFill>
                <a:latin typeface="Arial Rounded MT Bold" pitchFamily="34" charset="0"/>
              </a:rPr>
              <a:t>pendekatan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tersebut</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sungguhpun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dapat</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dibedakan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tetapi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memiliki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keterkaitan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satu</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sama</a:t>
            </a:r>
            <a:r>
              <a:rPr lang="en-US" sz="2400" dirty="0" smtClean="0">
                <a:solidFill>
                  <a:srgbClr val="C00000"/>
                </a:solidFill>
                <a:latin typeface="Arial Rounded MT Bold" pitchFamily="34" charset="0"/>
              </a:rPr>
              <a:t> lain, </a:t>
            </a:r>
            <a:r>
              <a:rPr lang="en-US" sz="2400" dirty="0" err="1" smtClean="0">
                <a:solidFill>
                  <a:srgbClr val="C00000"/>
                </a:solidFill>
                <a:latin typeface="Arial Rounded MT Bold" pitchFamily="34" charset="0"/>
              </a:rPr>
              <a:t>termasuk</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keterkaitan</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antar</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institusi</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eksternal</a:t>
            </a:r>
            <a:r>
              <a:rPr lang="en-US" sz="2400" dirty="0" smtClean="0">
                <a:solidFill>
                  <a:srgbClr val="C00000"/>
                </a:solidFill>
                <a:latin typeface="Arial Rounded MT Bold" pitchFamily="34" charset="0"/>
              </a:rPr>
              <a:t> </a:t>
            </a:r>
            <a:r>
              <a:rPr lang="en-US" sz="2400" dirty="0" err="1" smtClean="0">
                <a:solidFill>
                  <a:srgbClr val="C00000"/>
                </a:solidFill>
                <a:latin typeface="Arial Rounded MT Bold" pitchFamily="34" charset="0"/>
              </a:rPr>
              <a:t>dimaksud</a:t>
            </a:r>
            <a:r>
              <a:rPr lang="en-US" sz="2400" dirty="0" smtClean="0">
                <a:solidFill>
                  <a:srgbClr val="C00000"/>
                </a:solidFill>
                <a:latin typeface="Arial Rounded MT Bold" pitchFamily="34" charset="0"/>
              </a:rPr>
              <a:t>. </a:t>
            </a:r>
          </a:p>
          <a:p>
            <a:pPr eaLnBrk="1" hangingPunct="1">
              <a:lnSpc>
                <a:spcPct val="80000"/>
              </a:lnSpc>
              <a:defRPr/>
            </a:pPr>
            <a:endParaRPr lang="en-US" sz="2400" dirty="0" smtClean="0">
              <a:solidFill>
                <a:srgbClr val="CC0000"/>
              </a:solidFill>
              <a:latin typeface="Arial Rounded MT Bold"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43810"/>
                                        </p:tgtEl>
                                        <p:attrNameLst>
                                          <p:attrName>style.visibility</p:attrName>
                                        </p:attrNameLst>
                                      </p:cBhvr>
                                      <p:to>
                                        <p:strVal val="visible"/>
                                      </p:to>
                                    </p:set>
                                    <p:animEffect transition="in" filter="randombar(horizontal)">
                                      <p:cBhvr>
                                        <p:cTn id="7" dur="500"/>
                                        <p:tgtEl>
                                          <p:spTgt spid="11438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Effect transition="in" filter="fade">
                                      <p:cBhvr>
                                        <p:cTn id="11" dur="500"/>
                                        <p:tgtEl>
                                          <p:spTgt spid="24579">
                                            <p:txEl>
                                              <p:pRg st="1" end="1"/>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 calcmode="lin" valueType="num">
                                      <p:cBhvr additive="base">
                                        <p:cTn id="15"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24579">
                                            <p:txEl>
                                              <p:pRg st="5" end="5"/>
                                            </p:txEl>
                                          </p:spTgt>
                                        </p:tgtEl>
                                        <p:attrNameLst>
                                          <p:attrName>style.visibility</p:attrName>
                                        </p:attrNameLst>
                                      </p:cBhvr>
                                      <p:to>
                                        <p:strVal val="visible"/>
                                      </p:to>
                                    </p:set>
                                    <p:animEffect transition="in" filter="circle(in)">
                                      <p:cBhvr>
                                        <p:cTn id="20"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381000" y="1295400"/>
            <a:ext cx="8458200" cy="5105400"/>
          </a:xfrm>
          <a:prstGeom prst="rect">
            <a:avLst/>
          </a:prstGeom>
          <a:noFill/>
          <a:ln w="9525">
            <a:noFill/>
            <a:miter lim="800000"/>
            <a:headEnd/>
            <a:tailEnd/>
          </a:ln>
        </p:spPr>
        <p:txBody>
          <a:bodyPr anchor="ctr"/>
          <a:lstStyle/>
          <a:p>
            <a:pPr marL="457200" indent="-457200"/>
            <a:r>
              <a:rPr lang="id-ID" sz="2200" b="1" dirty="0">
                <a:latin typeface="Maiandra GD" pitchFamily="34" charset="0"/>
              </a:rPr>
              <a:t>	Dengan penugasan dari BAP-S/M, UPA-S/M membantu BAP-S/M dalam hal:</a:t>
            </a:r>
          </a:p>
          <a:p>
            <a:pPr marL="457200" indent="-457200">
              <a:buFont typeface="Calibri" pitchFamily="34" charset="0"/>
              <a:buAutoNum type="arabicPeriod"/>
            </a:pPr>
            <a:r>
              <a:rPr lang="id-ID" sz="2200" b="1" dirty="0">
                <a:latin typeface="Maiandra GD" pitchFamily="34" charset="0"/>
              </a:rPr>
              <a:t>Sebagai penghubung antara BAP-S/M dengan Dinas Pendidikan dan </a:t>
            </a:r>
            <a:r>
              <a:rPr lang="id-ID" sz="2200" b="1" dirty="0" smtClean="0">
                <a:latin typeface="Maiandra GD" pitchFamily="34" charset="0"/>
              </a:rPr>
              <a:t>Kankemenag.</a:t>
            </a:r>
            <a:endParaRPr lang="en-US" sz="2200" b="1" dirty="0">
              <a:latin typeface="Maiandra GD" pitchFamily="34" charset="0"/>
            </a:endParaRPr>
          </a:p>
          <a:p>
            <a:pPr marL="457200" indent="-457200">
              <a:buFont typeface="Calibri" pitchFamily="34" charset="0"/>
              <a:buAutoNum type="arabicPeriod"/>
            </a:pPr>
            <a:r>
              <a:rPr lang="id-ID" sz="2200" b="1" dirty="0">
                <a:latin typeface="Maiandra GD" pitchFamily="34" charset="0"/>
              </a:rPr>
              <a:t>Mengusulkan jumlah </a:t>
            </a:r>
            <a:r>
              <a:rPr lang="en-US" sz="2200" b="1" dirty="0">
                <a:latin typeface="Maiandra GD" pitchFamily="34" charset="0"/>
              </a:rPr>
              <a:t>S/M </a:t>
            </a:r>
            <a:r>
              <a:rPr lang="id-ID" sz="2200" b="1" dirty="0">
                <a:latin typeface="Maiandra GD" pitchFamily="34" charset="0"/>
              </a:rPr>
              <a:t>yang akan diakreditasi kepada BAP-S/M. </a:t>
            </a:r>
            <a:endParaRPr lang="en-US" sz="2200" b="1" dirty="0">
              <a:latin typeface="Maiandra GD" pitchFamily="34" charset="0"/>
            </a:endParaRPr>
          </a:p>
          <a:p>
            <a:pPr marL="457200" indent="-457200">
              <a:buFont typeface="Calibri" pitchFamily="34" charset="0"/>
              <a:buAutoNum type="arabicPeriod"/>
            </a:pPr>
            <a:r>
              <a:rPr lang="id-ID" sz="2200" b="1" dirty="0">
                <a:latin typeface="Maiandra GD" pitchFamily="34" charset="0"/>
              </a:rPr>
              <a:t>Mengusulkan jumlah asesor yang dibutuhkan untuk kab/kota yang bersangkutan.</a:t>
            </a:r>
            <a:endParaRPr lang="en-US" sz="2200" b="1" dirty="0">
              <a:latin typeface="Maiandra GD" pitchFamily="34" charset="0"/>
            </a:endParaRPr>
          </a:p>
          <a:p>
            <a:pPr marL="457200" indent="-457200">
              <a:buFont typeface="Calibri" pitchFamily="34" charset="0"/>
              <a:buAutoNum type="arabicPeriod"/>
            </a:pPr>
            <a:r>
              <a:rPr lang="id-ID" sz="2200" b="1" dirty="0">
                <a:latin typeface="Maiandra GD" pitchFamily="34" charset="0"/>
              </a:rPr>
              <a:t>Menyusun data </a:t>
            </a:r>
            <a:r>
              <a:rPr lang="en-US" sz="2200" b="1" dirty="0">
                <a:latin typeface="Maiandra GD" pitchFamily="34" charset="0"/>
              </a:rPr>
              <a:t>S/M </a:t>
            </a:r>
            <a:r>
              <a:rPr lang="id-ID" sz="2200" b="1" dirty="0">
                <a:latin typeface="Maiandra GD" pitchFamily="34" charset="0"/>
              </a:rPr>
              <a:t>yang telah dan akan diakreditasi di tingkat kab/kota</a:t>
            </a:r>
            <a:endParaRPr lang="en-US" sz="2200" b="1" dirty="0">
              <a:latin typeface="Maiandra GD" pitchFamily="34" charset="0"/>
            </a:endParaRPr>
          </a:p>
          <a:p>
            <a:pPr marL="457200" indent="-457200">
              <a:buFont typeface="Calibri" pitchFamily="34" charset="0"/>
              <a:buAutoNum type="arabicPeriod" startAt="5"/>
            </a:pPr>
            <a:r>
              <a:rPr lang="id-ID" sz="2200" b="1" dirty="0">
                <a:latin typeface="Maiandra GD" pitchFamily="34" charset="0"/>
              </a:rPr>
              <a:t>Mengkoordinasikan sasaran penugasan asesor.</a:t>
            </a:r>
            <a:endParaRPr lang="en-US" sz="2200" b="1" dirty="0">
              <a:latin typeface="Maiandra GD" pitchFamily="34" charset="0"/>
            </a:endParaRPr>
          </a:p>
          <a:p>
            <a:pPr marL="457200" indent="-457200">
              <a:buFont typeface="Calibri" pitchFamily="34" charset="0"/>
              <a:buAutoNum type="arabicPeriod" startAt="5"/>
            </a:pPr>
            <a:r>
              <a:rPr lang="id-ID" sz="2200" b="1" dirty="0">
                <a:latin typeface="Maiandra GD" pitchFamily="34" charset="0"/>
              </a:rPr>
              <a:t>Mengkoordinasikan jadwal pemberangkatan asesor.</a:t>
            </a:r>
            <a:endParaRPr lang="en-US" sz="2200" b="1" dirty="0">
              <a:latin typeface="Maiandra GD" pitchFamily="34" charset="0"/>
            </a:endParaRPr>
          </a:p>
          <a:p>
            <a:pPr marL="457200" indent="-457200">
              <a:buFont typeface="Calibri" pitchFamily="34" charset="0"/>
              <a:buAutoNum type="arabicPeriod" startAt="5"/>
            </a:pPr>
            <a:r>
              <a:rPr lang="id-ID" sz="2200" b="1" dirty="0">
                <a:latin typeface="Maiandra GD" pitchFamily="34" charset="0"/>
              </a:rPr>
              <a:t>Menyiapkan perangkat akreditasi dan adm</a:t>
            </a:r>
            <a:r>
              <a:rPr lang="en-US" sz="2200" b="1" dirty="0">
                <a:latin typeface="Maiandra GD" pitchFamily="34" charset="0"/>
              </a:rPr>
              <a:t>.</a:t>
            </a:r>
            <a:r>
              <a:rPr lang="id-ID" sz="2200" b="1" dirty="0">
                <a:latin typeface="Maiandra GD" pitchFamily="34" charset="0"/>
              </a:rPr>
              <a:t> bagi asesor.</a:t>
            </a:r>
            <a:endParaRPr lang="en-US" sz="2200" b="1" dirty="0">
              <a:latin typeface="Maiandra GD" pitchFamily="34" charset="0"/>
            </a:endParaRPr>
          </a:p>
          <a:p>
            <a:pPr marL="457200" indent="-457200">
              <a:buFont typeface="Calibri" pitchFamily="34" charset="0"/>
              <a:buAutoNum type="arabicPeriod" startAt="5"/>
            </a:pPr>
            <a:r>
              <a:rPr lang="id-ID" sz="2200" b="1" dirty="0">
                <a:latin typeface="Maiandra GD" pitchFamily="34" charset="0"/>
              </a:rPr>
              <a:t>Melaporkan pelaksanaan kegiatan, dan</a:t>
            </a:r>
            <a:endParaRPr lang="en-US" sz="2200" b="1" dirty="0">
              <a:latin typeface="Maiandra GD" pitchFamily="34" charset="0"/>
            </a:endParaRPr>
          </a:p>
          <a:p>
            <a:pPr marL="457200" indent="-457200">
              <a:buFont typeface="Calibri" pitchFamily="34" charset="0"/>
              <a:buAutoNum type="arabicPeriod" startAt="5"/>
            </a:pPr>
            <a:r>
              <a:rPr lang="id-ID" sz="2200" b="1" dirty="0">
                <a:latin typeface="Maiandra GD" pitchFamily="34" charset="0"/>
              </a:rPr>
              <a:t>Melaksanakan tugas lain yang ditetapkan oleh BAP-S/M.</a:t>
            </a:r>
            <a:endParaRPr lang="en-US" sz="2200" b="1" dirty="0">
              <a:latin typeface="Maiandra GD" pitchFamily="34" charset="0"/>
            </a:endParaRPr>
          </a:p>
        </p:txBody>
      </p:sp>
      <p:sp>
        <p:nvSpPr>
          <p:cNvPr id="12292" name="Rectangle 7"/>
          <p:cNvSpPr>
            <a:spLocks noChangeArrowheads="1"/>
          </p:cNvSpPr>
          <p:nvPr/>
        </p:nvSpPr>
        <p:spPr bwMode="auto">
          <a:xfrm>
            <a:off x="457200" y="304800"/>
            <a:ext cx="5410200" cy="685800"/>
          </a:xfrm>
          <a:prstGeom prst="rect">
            <a:avLst/>
          </a:prstGeom>
          <a:solidFill>
            <a:schemeClr val="tx2">
              <a:lumMod val="40000"/>
              <a:lumOff val="60000"/>
            </a:schemeClr>
          </a:solidFill>
          <a:ln w="9525">
            <a:noFill/>
            <a:miter lim="800000"/>
            <a:headEnd/>
            <a:tailEnd/>
          </a:ln>
          <a:effectLst>
            <a:prstShdw prst="shdw13" dist="53882" dir="13500000">
              <a:schemeClr val="bg2">
                <a:alpha val="50000"/>
              </a:schemeClr>
            </a:prstShdw>
          </a:effectLst>
        </p:spPr>
        <p:txBody>
          <a:bodyPr anchor="ctr"/>
          <a:lstStyle/>
          <a:p>
            <a:pPr algn="ctr" defTabSz="841375">
              <a:defRPr/>
            </a:pPr>
            <a:r>
              <a:rPr lang="en-US" sz="3200" b="1" dirty="0">
                <a:solidFill>
                  <a:schemeClr val="bg2"/>
                </a:solidFill>
                <a:latin typeface="Arial" charset="0"/>
                <a:cs typeface="Arial" charset="0"/>
              </a:rPr>
              <a:t>TUGAS UPA KAB/KOTA</a:t>
            </a:r>
            <a:endParaRPr lang="en-US" sz="2000" b="1" dirty="0">
              <a:solidFill>
                <a:schemeClr val="bg2"/>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500"/>
                                        <p:tgtEl>
                                          <p:spTgt spid="1229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wipe(down)">
                                      <p:cBhvr>
                                        <p:cTn id="11" dur="500"/>
                                        <p:tgtEl>
                                          <p:spTgt spid="1024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43">
                                            <p:txEl>
                                              <p:pRg st="0" end="0"/>
                                            </p:txEl>
                                          </p:spTgt>
                                        </p:tgtEl>
                                        <p:attrNameLst>
                                          <p:attrName>style.visibility</p:attrName>
                                        </p:attrNameLst>
                                      </p:cBhvr>
                                      <p:to>
                                        <p:strVal val="visible"/>
                                      </p:to>
                                    </p:set>
                                    <p:animEffect transition="in" filter="wipe(down)">
                                      <p:cBhvr>
                                        <p:cTn id="15" dur="500"/>
                                        <p:tgtEl>
                                          <p:spTgt spid="10243">
                                            <p:txEl>
                                              <p:pRg st="0" end="0"/>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wipe(down)">
                                      <p:cBhvr>
                                        <p:cTn id="19" dur="500"/>
                                        <p:tgtEl>
                                          <p:spTgt spid="10243">
                                            <p:txEl>
                                              <p:pRg st="2" end="2"/>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Effect transition="in" filter="wipe(down)">
                                      <p:cBhvr>
                                        <p:cTn id="23" dur="500"/>
                                        <p:tgtEl>
                                          <p:spTgt spid="10243">
                                            <p:txEl>
                                              <p:pRg st="3" end="3"/>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down)">
                                      <p:cBhvr>
                                        <p:cTn id="27" dur="500"/>
                                        <p:tgtEl>
                                          <p:spTgt spid="10243">
                                            <p:txEl>
                                              <p:pRg st="4" end="4"/>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Effect transition="in" filter="wipe(down)">
                                      <p:cBhvr>
                                        <p:cTn id="31" dur="500"/>
                                        <p:tgtEl>
                                          <p:spTgt spid="10243">
                                            <p:txEl>
                                              <p:pRg st="5" end="5"/>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Effect transition="in" filter="wipe(down)">
                                      <p:cBhvr>
                                        <p:cTn id="35" dur="500"/>
                                        <p:tgtEl>
                                          <p:spTgt spid="10243">
                                            <p:txEl>
                                              <p:pRg st="6" end="6"/>
                                            </p:txEl>
                                          </p:spTgt>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0243">
                                            <p:txEl>
                                              <p:pRg st="7" end="7"/>
                                            </p:txEl>
                                          </p:spTgt>
                                        </p:tgtEl>
                                        <p:attrNameLst>
                                          <p:attrName>style.visibility</p:attrName>
                                        </p:attrNameLst>
                                      </p:cBhvr>
                                      <p:to>
                                        <p:strVal val="visible"/>
                                      </p:to>
                                    </p:set>
                                    <p:animEffect transition="in" filter="wipe(down)">
                                      <p:cBhvr>
                                        <p:cTn id="39" dur="500"/>
                                        <p:tgtEl>
                                          <p:spTgt spid="10243">
                                            <p:txEl>
                                              <p:pRg st="7" end="7"/>
                                            </p:txEl>
                                          </p:spTgt>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animEffect transition="in" filter="wipe(down)">
                                      <p:cBhvr>
                                        <p:cTn id="43" dur="500"/>
                                        <p:tgtEl>
                                          <p:spTgt spid="10243">
                                            <p:txEl>
                                              <p:pRg st="8" end="8"/>
                                            </p:txEl>
                                          </p:spTgt>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Effect transition="in" filter="wipe(down)">
                                      <p:cBhvr>
                                        <p:cTn id="47"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4"/>
          <p:cNvSpPr>
            <a:spLocks noChangeArrowheads="1" noChangeShapeType="1" noTextEdit="1"/>
          </p:cNvSpPr>
          <p:nvPr/>
        </p:nvSpPr>
        <p:spPr bwMode="auto">
          <a:xfrm>
            <a:off x="1098550" y="222250"/>
            <a:ext cx="6745288" cy="622300"/>
          </a:xfrm>
          <a:prstGeom prst="rect">
            <a:avLst/>
          </a:prstGeom>
        </p:spPr>
        <p:txBody>
          <a:bodyPr wrap="none" fromWordArt="1">
            <a:prstTxWarp prst="textPlain">
              <a:avLst>
                <a:gd name="adj" fmla="val 50000"/>
              </a:avLst>
            </a:prstTxWarp>
          </a:bodyPr>
          <a:lstStyle/>
          <a:p>
            <a:pPr algn="ctr"/>
            <a:r>
              <a:rPr lang="sv-SE" sz="3600" kern="10" dirty="0">
                <a:ln w="9525">
                  <a:solidFill>
                    <a:srgbClr val="BC7000"/>
                  </a:solidFill>
                  <a:round/>
                  <a:headEnd/>
                  <a:tailEnd/>
                </a:ln>
                <a:solidFill>
                  <a:srgbClr val="FFC000"/>
                </a:solidFill>
                <a:latin typeface="Arial Black"/>
              </a:rPr>
              <a:t>STRUKTUR HUBUNGAN KERJA AKREDITASI S/M</a:t>
            </a:r>
            <a:endParaRPr lang="id-ID" sz="3600" kern="10" dirty="0">
              <a:ln w="9525">
                <a:solidFill>
                  <a:srgbClr val="BC7000"/>
                </a:solidFill>
                <a:round/>
                <a:headEnd/>
                <a:tailEnd/>
              </a:ln>
              <a:solidFill>
                <a:srgbClr val="FFC000"/>
              </a:solidFill>
              <a:latin typeface="Arial Black"/>
            </a:endParaRPr>
          </a:p>
        </p:txBody>
      </p:sp>
      <p:sp>
        <p:nvSpPr>
          <p:cNvPr id="835589" name="Rectangle 5"/>
          <p:cNvSpPr>
            <a:spLocks noChangeArrowheads="1"/>
          </p:cNvSpPr>
          <p:nvPr/>
        </p:nvSpPr>
        <p:spPr bwMode="auto">
          <a:xfrm>
            <a:off x="723900" y="1181100"/>
            <a:ext cx="1028700" cy="457200"/>
          </a:xfrm>
          <a:prstGeom prst="rect">
            <a:avLst/>
          </a:prstGeom>
          <a:solidFill>
            <a:srgbClr val="FF6600"/>
          </a:solidFill>
          <a:ln w="9525">
            <a:solidFill>
              <a:srgbClr val="000000"/>
            </a:solidFill>
            <a:miter lim="800000"/>
            <a:headEnd/>
            <a:tailEnd/>
          </a:ln>
        </p:spPr>
        <p:txBody>
          <a:bodyPr anchor="ctr"/>
          <a:lstStyle/>
          <a:p>
            <a:pPr algn="ctr">
              <a:defRPr/>
            </a:pPr>
            <a:r>
              <a:rPr lang="en-US" sz="1200" b="1" dirty="0" smtClean="0">
                <a:solidFill>
                  <a:schemeClr val="accent4">
                    <a:lumMod val="10000"/>
                  </a:schemeClr>
                </a:solidFill>
                <a:latin typeface="Arial" charset="0"/>
                <a:cs typeface="Times New Roman" pitchFamily="18" charset="0"/>
              </a:rPr>
              <a:t>MENAG</a:t>
            </a:r>
            <a:endParaRPr lang="id-ID" b="1" dirty="0">
              <a:solidFill>
                <a:schemeClr val="accent4">
                  <a:lumMod val="10000"/>
                </a:schemeClr>
              </a:solidFill>
              <a:latin typeface="Arial" charset="0"/>
              <a:cs typeface="Arial" charset="0"/>
            </a:endParaRPr>
          </a:p>
        </p:txBody>
      </p:sp>
      <p:sp>
        <p:nvSpPr>
          <p:cNvPr id="29700" name="Rectangle 6"/>
          <p:cNvSpPr>
            <a:spLocks noChangeArrowheads="1"/>
          </p:cNvSpPr>
          <p:nvPr/>
        </p:nvSpPr>
        <p:spPr bwMode="auto">
          <a:xfrm>
            <a:off x="723900" y="1971675"/>
            <a:ext cx="1028700" cy="457200"/>
          </a:xfrm>
          <a:prstGeom prst="rect">
            <a:avLst/>
          </a:prstGeom>
          <a:solidFill>
            <a:srgbClr val="FF9900"/>
          </a:solidFill>
          <a:ln w="9525">
            <a:solidFill>
              <a:srgbClr val="000000"/>
            </a:solidFill>
            <a:miter lim="800000"/>
            <a:headEnd/>
            <a:tailEnd/>
          </a:ln>
        </p:spPr>
        <p:txBody>
          <a:bodyPr/>
          <a:lstStyle/>
          <a:p>
            <a:pPr algn="ctr"/>
            <a:r>
              <a:rPr lang="en-US" sz="1200" b="1">
                <a:solidFill>
                  <a:srgbClr val="000000"/>
                </a:solidFill>
                <a:cs typeface="Times New Roman" pitchFamily="18" charset="0"/>
              </a:rPr>
              <a:t>DITJEN</a:t>
            </a:r>
          </a:p>
          <a:p>
            <a:pPr algn="ctr"/>
            <a:r>
              <a:rPr lang="en-US" sz="1200" b="1">
                <a:solidFill>
                  <a:srgbClr val="000000"/>
                </a:solidFill>
                <a:cs typeface="Times New Roman" pitchFamily="18" charset="0"/>
              </a:rPr>
              <a:t>PENDIS</a:t>
            </a:r>
            <a:endParaRPr lang="id-ID" b="1">
              <a:solidFill>
                <a:srgbClr val="000000"/>
              </a:solidFill>
            </a:endParaRPr>
          </a:p>
        </p:txBody>
      </p:sp>
      <p:sp>
        <p:nvSpPr>
          <p:cNvPr id="29701" name="Rectangle 7"/>
          <p:cNvSpPr>
            <a:spLocks noChangeArrowheads="1"/>
          </p:cNvSpPr>
          <p:nvPr/>
        </p:nvSpPr>
        <p:spPr bwMode="auto">
          <a:xfrm>
            <a:off x="723900" y="2836863"/>
            <a:ext cx="1028700" cy="457200"/>
          </a:xfrm>
          <a:prstGeom prst="rect">
            <a:avLst/>
          </a:prstGeom>
          <a:solidFill>
            <a:srgbClr val="FFCC00"/>
          </a:solidFill>
          <a:ln w="9525">
            <a:solidFill>
              <a:srgbClr val="000000"/>
            </a:solidFill>
            <a:miter lim="800000"/>
            <a:headEnd/>
            <a:tailEnd/>
          </a:ln>
        </p:spPr>
        <p:txBody>
          <a:bodyPr/>
          <a:lstStyle/>
          <a:p>
            <a:pPr algn="ctr"/>
            <a:r>
              <a:rPr lang="en-US" sz="1200" b="1">
                <a:solidFill>
                  <a:srgbClr val="000000"/>
                </a:solidFill>
                <a:cs typeface="Times New Roman" pitchFamily="18" charset="0"/>
              </a:rPr>
              <a:t>KANWIL</a:t>
            </a:r>
          </a:p>
          <a:p>
            <a:pPr algn="ctr"/>
            <a:r>
              <a:rPr lang="en-US" sz="1200" b="1">
                <a:solidFill>
                  <a:srgbClr val="000000"/>
                </a:solidFill>
                <a:cs typeface="Times New Roman" pitchFamily="18" charset="0"/>
              </a:rPr>
              <a:t>KEMENAG</a:t>
            </a:r>
            <a:endParaRPr lang="id-ID" b="1">
              <a:solidFill>
                <a:srgbClr val="000000"/>
              </a:solidFill>
            </a:endParaRPr>
          </a:p>
        </p:txBody>
      </p:sp>
      <p:sp>
        <p:nvSpPr>
          <p:cNvPr id="29702" name="Rectangle 8"/>
          <p:cNvSpPr>
            <a:spLocks noChangeArrowheads="1"/>
          </p:cNvSpPr>
          <p:nvPr/>
        </p:nvSpPr>
        <p:spPr bwMode="auto">
          <a:xfrm>
            <a:off x="723900" y="3700463"/>
            <a:ext cx="1028700" cy="457200"/>
          </a:xfrm>
          <a:prstGeom prst="rect">
            <a:avLst/>
          </a:prstGeom>
          <a:solidFill>
            <a:srgbClr val="FFFF00"/>
          </a:solidFill>
          <a:ln w="9525">
            <a:solidFill>
              <a:srgbClr val="000000"/>
            </a:solidFill>
            <a:miter lim="800000"/>
            <a:headEnd/>
            <a:tailEnd/>
          </a:ln>
        </p:spPr>
        <p:txBody>
          <a:bodyPr anchor="ctr"/>
          <a:lstStyle/>
          <a:p>
            <a:pPr algn="ctr"/>
            <a:r>
              <a:rPr lang="en-US" sz="1200" b="1">
                <a:solidFill>
                  <a:srgbClr val="000000"/>
                </a:solidFill>
                <a:cs typeface="Times New Roman" pitchFamily="18" charset="0"/>
              </a:rPr>
              <a:t>KANTOR KEMENAG</a:t>
            </a:r>
            <a:endParaRPr lang="id-ID" b="1">
              <a:solidFill>
                <a:srgbClr val="000000"/>
              </a:solidFill>
            </a:endParaRPr>
          </a:p>
        </p:txBody>
      </p:sp>
      <p:sp>
        <p:nvSpPr>
          <p:cNvPr id="835593" name="Rectangle 9"/>
          <p:cNvSpPr>
            <a:spLocks noChangeArrowheads="1"/>
          </p:cNvSpPr>
          <p:nvPr/>
        </p:nvSpPr>
        <p:spPr bwMode="auto">
          <a:xfrm>
            <a:off x="650875" y="5140325"/>
            <a:ext cx="1143000" cy="457200"/>
          </a:xfrm>
          <a:prstGeom prst="rect">
            <a:avLst/>
          </a:prstGeom>
          <a:solidFill>
            <a:srgbClr val="FF9999"/>
          </a:solidFill>
          <a:ln w="9525">
            <a:solidFill>
              <a:srgbClr val="000000"/>
            </a:solidFill>
            <a:miter lim="800000"/>
            <a:headEnd/>
            <a:tailEnd/>
          </a:ln>
        </p:spPr>
        <p:txBody>
          <a:bodyPr anchor="ctr"/>
          <a:lstStyle/>
          <a:p>
            <a:pPr algn="ctr"/>
            <a:r>
              <a:rPr lang="en-US" sz="1200" b="1">
                <a:solidFill>
                  <a:srgbClr val="FF0000"/>
                </a:solidFill>
                <a:cs typeface="Times New Roman" pitchFamily="18" charset="0"/>
              </a:rPr>
              <a:t>MADRASAH</a:t>
            </a:r>
            <a:endParaRPr lang="id-ID" sz="1200" b="1">
              <a:solidFill>
                <a:srgbClr val="FF0000"/>
              </a:solidFill>
            </a:endParaRPr>
          </a:p>
        </p:txBody>
      </p:sp>
      <p:sp>
        <p:nvSpPr>
          <p:cNvPr id="835594" name="Rectangle 10"/>
          <p:cNvSpPr>
            <a:spLocks noChangeArrowheads="1"/>
          </p:cNvSpPr>
          <p:nvPr/>
        </p:nvSpPr>
        <p:spPr bwMode="auto">
          <a:xfrm>
            <a:off x="1946275" y="1181100"/>
            <a:ext cx="1219200" cy="457200"/>
          </a:xfrm>
          <a:prstGeom prst="rect">
            <a:avLst/>
          </a:prstGeom>
          <a:solidFill>
            <a:schemeClr val="bg1">
              <a:lumMod val="40000"/>
              <a:lumOff val="60000"/>
            </a:schemeClr>
          </a:solidFill>
          <a:ln w="9525">
            <a:solidFill>
              <a:srgbClr val="000000"/>
            </a:solidFill>
            <a:miter lim="800000"/>
            <a:headEnd/>
            <a:tailEnd/>
          </a:ln>
        </p:spPr>
        <p:txBody>
          <a:bodyPr anchor="ctr"/>
          <a:lstStyle/>
          <a:p>
            <a:pPr algn="ctr">
              <a:defRPr/>
            </a:pPr>
            <a:r>
              <a:rPr lang="en-US" sz="1200" b="1" dirty="0" smtClean="0">
                <a:solidFill>
                  <a:schemeClr val="accent4">
                    <a:lumMod val="10000"/>
                  </a:schemeClr>
                </a:solidFill>
                <a:latin typeface="Arial" charset="0"/>
                <a:cs typeface="Times New Roman" pitchFamily="18" charset="0"/>
              </a:rPr>
              <a:t>MENDIK</a:t>
            </a:r>
            <a:r>
              <a:rPr lang="id-ID" sz="1200" b="1" dirty="0" smtClean="0">
                <a:solidFill>
                  <a:schemeClr val="accent4">
                    <a:lumMod val="10000"/>
                  </a:schemeClr>
                </a:solidFill>
                <a:latin typeface="Arial" charset="0"/>
                <a:cs typeface="Times New Roman" pitchFamily="18" charset="0"/>
              </a:rPr>
              <a:t>BUD</a:t>
            </a:r>
            <a:endParaRPr lang="id-ID" sz="1200" b="1" dirty="0">
              <a:solidFill>
                <a:schemeClr val="accent4">
                  <a:lumMod val="10000"/>
                </a:schemeClr>
              </a:solidFill>
              <a:latin typeface="Arial" charset="0"/>
              <a:cs typeface="Times New Roman" pitchFamily="18" charset="0"/>
            </a:endParaRPr>
          </a:p>
        </p:txBody>
      </p:sp>
      <p:sp>
        <p:nvSpPr>
          <p:cNvPr id="835595" name="Rectangle 11"/>
          <p:cNvSpPr>
            <a:spLocks noChangeArrowheads="1"/>
          </p:cNvSpPr>
          <p:nvPr/>
        </p:nvSpPr>
        <p:spPr bwMode="auto">
          <a:xfrm>
            <a:off x="1905000" y="2405063"/>
            <a:ext cx="1066800" cy="457200"/>
          </a:xfrm>
          <a:prstGeom prst="rect">
            <a:avLst/>
          </a:prstGeom>
          <a:solidFill>
            <a:schemeClr val="bg1">
              <a:lumMod val="40000"/>
              <a:lumOff val="60000"/>
            </a:schemeClr>
          </a:solidFill>
          <a:ln w="9525">
            <a:solidFill>
              <a:srgbClr val="000000"/>
            </a:solidFill>
            <a:miter lim="800000"/>
            <a:headEnd/>
            <a:tailEnd/>
          </a:ln>
        </p:spPr>
        <p:txBody>
          <a:bodyPr anchor="ctr"/>
          <a:lstStyle/>
          <a:p>
            <a:pPr algn="ctr">
              <a:defRPr/>
            </a:pPr>
            <a:r>
              <a:rPr lang="en-US" sz="1200" b="1" dirty="0">
                <a:solidFill>
                  <a:schemeClr val="accent4">
                    <a:lumMod val="10000"/>
                  </a:schemeClr>
                </a:solidFill>
                <a:latin typeface="Arial" charset="0"/>
                <a:cs typeface="Times New Roman" pitchFamily="18" charset="0"/>
              </a:rPr>
              <a:t>GUBERNUR</a:t>
            </a:r>
            <a:endParaRPr lang="id-ID" sz="1200" b="1" dirty="0">
              <a:solidFill>
                <a:schemeClr val="accent4">
                  <a:lumMod val="10000"/>
                </a:schemeClr>
              </a:solidFill>
              <a:latin typeface="Arial" charset="0"/>
              <a:cs typeface="Times New Roman" pitchFamily="18" charset="0"/>
            </a:endParaRPr>
          </a:p>
        </p:txBody>
      </p:sp>
      <p:sp>
        <p:nvSpPr>
          <p:cNvPr id="835596" name="Rectangle 12"/>
          <p:cNvSpPr>
            <a:spLocks noChangeArrowheads="1"/>
          </p:cNvSpPr>
          <p:nvPr/>
        </p:nvSpPr>
        <p:spPr bwMode="auto">
          <a:xfrm>
            <a:off x="1889125" y="3340100"/>
            <a:ext cx="1219200" cy="457200"/>
          </a:xfrm>
          <a:prstGeom prst="rect">
            <a:avLst/>
          </a:prstGeom>
          <a:solidFill>
            <a:srgbClr val="66CCFF"/>
          </a:solidFill>
          <a:ln w="9525">
            <a:solidFill>
              <a:srgbClr val="000000"/>
            </a:solidFill>
            <a:miter lim="800000"/>
            <a:headEnd/>
            <a:tailEnd/>
          </a:ln>
        </p:spPr>
        <p:txBody>
          <a:bodyPr/>
          <a:lstStyle/>
          <a:p>
            <a:pPr algn="ctr">
              <a:defRPr/>
            </a:pPr>
            <a:r>
              <a:rPr lang="en-US" sz="1200" b="1" dirty="0">
                <a:solidFill>
                  <a:schemeClr val="accent6">
                    <a:lumMod val="10000"/>
                  </a:schemeClr>
                </a:solidFill>
                <a:latin typeface="Arial" charset="0"/>
                <a:cs typeface="Times New Roman" pitchFamily="18" charset="0"/>
              </a:rPr>
              <a:t>BUPATI/</a:t>
            </a:r>
          </a:p>
          <a:p>
            <a:pPr algn="ctr">
              <a:defRPr/>
            </a:pPr>
            <a:r>
              <a:rPr lang="en-US" sz="1200" b="1" dirty="0">
                <a:solidFill>
                  <a:schemeClr val="accent6">
                    <a:lumMod val="10000"/>
                  </a:schemeClr>
                </a:solidFill>
                <a:latin typeface="Arial" charset="0"/>
                <a:cs typeface="Times New Roman" pitchFamily="18" charset="0"/>
              </a:rPr>
              <a:t>WALIKOTA</a:t>
            </a:r>
            <a:endParaRPr lang="id-ID" b="1" dirty="0">
              <a:solidFill>
                <a:schemeClr val="accent6">
                  <a:lumMod val="10000"/>
                </a:schemeClr>
              </a:solidFill>
              <a:latin typeface="Arial" charset="0"/>
              <a:cs typeface="Arial" charset="0"/>
            </a:endParaRPr>
          </a:p>
        </p:txBody>
      </p:sp>
      <p:sp>
        <p:nvSpPr>
          <p:cNvPr id="29707" name="Rectangle 13"/>
          <p:cNvSpPr>
            <a:spLocks noChangeArrowheads="1"/>
          </p:cNvSpPr>
          <p:nvPr/>
        </p:nvSpPr>
        <p:spPr bwMode="auto">
          <a:xfrm>
            <a:off x="3016250" y="2057400"/>
            <a:ext cx="793750" cy="457200"/>
          </a:xfrm>
          <a:prstGeom prst="rect">
            <a:avLst/>
          </a:prstGeom>
          <a:solidFill>
            <a:srgbClr val="FF9900"/>
          </a:solidFill>
          <a:ln w="9525">
            <a:solidFill>
              <a:srgbClr val="000000"/>
            </a:solidFill>
            <a:miter lim="800000"/>
            <a:headEnd/>
            <a:tailEnd/>
          </a:ln>
        </p:spPr>
        <p:txBody>
          <a:bodyPr/>
          <a:lstStyle/>
          <a:p>
            <a:pPr algn="ctr"/>
            <a:r>
              <a:rPr lang="en-US" sz="1200" b="1">
                <a:solidFill>
                  <a:srgbClr val="000000"/>
                </a:solidFill>
                <a:cs typeface="Times New Roman" pitchFamily="18" charset="0"/>
              </a:rPr>
              <a:t>DITJEN</a:t>
            </a:r>
          </a:p>
          <a:p>
            <a:pPr algn="ctr"/>
            <a:r>
              <a:rPr lang="en-US" sz="1200" b="1">
                <a:solidFill>
                  <a:srgbClr val="000000"/>
                </a:solidFill>
                <a:cs typeface="Times New Roman" pitchFamily="18" charset="0"/>
              </a:rPr>
              <a:t>DIKDAS</a:t>
            </a:r>
            <a:endParaRPr lang="id-ID" sz="1000" b="1">
              <a:solidFill>
                <a:srgbClr val="000000"/>
              </a:solidFill>
            </a:endParaRPr>
          </a:p>
        </p:txBody>
      </p:sp>
      <p:sp>
        <p:nvSpPr>
          <p:cNvPr id="29708" name="Rectangle 14"/>
          <p:cNvSpPr>
            <a:spLocks noChangeArrowheads="1"/>
          </p:cNvSpPr>
          <p:nvPr/>
        </p:nvSpPr>
        <p:spPr bwMode="auto">
          <a:xfrm>
            <a:off x="4648200" y="2057400"/>
            <a:ext cx="1219200" cy="457200"/>
          </a:xfrm>
          <a:prstGeom prst="rect">
            <a:avLst/>
          </a:prstGeom>
          <a:solidFill>
            <a:srgbClr val="FF9900"/>
          </a:solidFill>
          <a:ln w="9525">
            <a:solidFill>
              <a:srgbClr val="000000"/>
            </a:solidFill>
            <a:miter lim="800000"/>
            <a:headEnd/>
            <a:tailEnd/>
          </a:ln>
        </p:spPr>
        <p:txBody>
          <a:bodyPr/>
          <a:lstStyle/>
          <a:p>
            <a:pPr algn="ctr"/>
            <a:r>
              <a:rPr lang="en-US" sz="1100" b="1">
                <a:solidFill>
                  <a:srgbClr val="000000"/>
                </a:solidFill>
                <a:cs typeface="Times New Roman" pitchFamily="18" charset="0"/>
              </a:rPr>
              <a:t>BADAN</a:t>
            </a:r>
          </a:p>
          <a:p>
            <a:pPr algn="ctr"/>
            <a:r>
              <a:rPr lang="en-US" sz="1100" b="1">
                <a:solidFill>
                  <a:srgbClr val="000000"/>
                </a:solidFill>
                <a:cs typeface="Times New Roman" pitchFamily="18" charset="0"/>
              </a:rPr>
              <a:t>PSDMP &amp; PMP</a:t>
            </a:r>
            <a:endParaRPr lang="id-ID" sz="1600" b="1">
              <a:solidFill>
                <a:srgbClr val="000000"/>
              </a:solidFill>
            </a:endParaRPr>
          </a:p>
        </p:txBody>
      </p:sp>
      <p:sp>
        <p:nvSpPr>
          <p:cNvPr id="835599" name="Rectangle 15"/>
          <p:cNvSpPr>
            <a:spLocks noChangeArrowheads="1"/>
          </p:cNvSpPr>
          <p:nvPr/>
        </p:nvSpPr>
        <p:spPr bwMode="auto">
          <a:xfrm>
            <a:off x="6986588" y="2044700"/>
            <a:ext cx="938212" cy="457200"/>
          </a:xfrm>
          <a:prstGeom prst="rect">
            <a:avLst/>
          </a:prstGeom>
          <a:solidFill>
            <a:srgbClr val="CC99FF"/>
          </a:solidFill>
          <a:ln w="9525">
            <a:solidFill>
              <a:srgbClr val="000000"/>
            </a:solidFill>
            <a:miter lim="800000"/>
            <a:headEnd/>
            <a:tailEnd/>
          </a:ln>
        </p:spPr>
        <p:txBody>
          <a:bodyPr anchor="ctr"/>
          <a:lstStyle/>
          <a:p>
            <a:pPr algn="ctr"/>
            <a:r>
              <a:rPr lang="en-US" sz="1200" b="1">
                <a:solidFill>
                  <a:srgbClr val="FF0000"/>
                </a:solidFill>
                <a:cs typeface="Times New Roman" pitchFamily="18" charset="0"/>
              </a:rPr>
              <a:t>BAN-S/M</a:t>
            </a:r>
            <a:endParaRPr lang="id-ID" sz="1200" b="1">
              <a:solidFill>
                <a:srgbClr val="FF0000"/>
              </a:solidFill>
            </a:endParaRPr>
          </a:p>
        </p:txBody>
      </p:sp>
      <p:sp>
        <p:nvSpPr>
          <p:cNvPr id="835600" name="Rectangle 16"/>
          <p:cNvSpPr>
            <a:spLocks noChangeArrowheads="1"/>
          </p:cNvSpPr>
          <p:nvPr/>
        </p:nvSpPr>
        <p:spPr bwMode="auto">
          <a:xfrm>
            <a:off x="7994650" y="2044700"/>
            <a:ext cx="901700" cy="457200"/>
          </a:xfrm>
          <a:prstGeom prst="rect">
            <a:avLst/>
          </a:prstGeom>
          <a:solidFill>
            <a:srgbClr val="CC99FF"/>
          </a:solidFill>
          <a:ln w="9525">
            <a:solidFill>
              <a:srgbClr val="000000"/>
            </a:solidFill>
            <a:miter lim="800000"/>
            <a:headEnd/>
            <a:tailEnd/>
          </a:ln>
        </p:spPr>
        <p:txBody>
          <a:bodyPr anchor="ctr"/>
          <a:lstStyle/>
          <a:p>
            <a:pPr algn="ctr"/>
            <a:r>
              <a:rPr lang="en-US" sz="1200" b="1">
                <a:solidFill>
                  <a:srgbClr val="FF0000"/>
                </a:solidFill>
                <a:cs typeface="Times New Roman" pitchFamily="18" charset="0"/>
              </a:rPr>
              <a:t>BSNP</a:t>
            </a:r>
            <a:endParaRPr lang="id-ID" sz="1200" b="1">
              <a:solidFill>
                <a:srgbClr val="FF0000"/>
              </a:solidFill>
              <a:cs typeface="Times New Roman" pitchFamily="18" charset="0"/>
            </a:endParaRPr>
          </a:p>
        </p:txBody>
      </p:sp>
      <p:sp>
        <p:nvSpPr>
          <p:cNvPr id="29711" name="Rectangle 17"/>
          <p:cNvSpPr>
            <a:spLocks noChangeArrowheads="1"/>
          </p:cNvSpPr>
          <p:nvPr/>
        </p:nvSpPr>
        <p:spPr bwMode="auto">
          <a:xfrm>
            <a:off x="5891213" y="2044700"/>
            <a:ext cx="1042987" cy="457200"/>
          </a:xfrm>
          <a:prstGeom prst="rect">
            <a:avLst/>
          </a:prstGeom>
          <a:solidFill>
            <a:srgbClr val="FF9900"/>
          </a:solidFill>
          <a:ln w="9525">
            <a:solidFill>
              <a:srgbClr val="000000"/>
            </a:solidFill>
            <a:miter lim="800000"/>
            <a:headEnd/>
            <a:tailEnd/>
          </a:ln>
        </p:spPr>
        <p:txBody>
          <a:bodyPr anchor="ctr"/>
          <a:lstStyle/>
          <a:p>
            <a:pPr algn="ctr"/>
            <a:r>
              <a:rPr lang="en-US" sz="1100" b="1">
                <a:solidFill>
                  <a:srgbClr val="000000"/>
                </a:solidFill>
                <a:cs typeface="Times New Roman" pitchFamily="18" charset="0"/>
              </a:rPr>
              <a:t>BALITBANG</a:t>
            </a:r>
            <a:endParaRPr lang="id-ID" sz="1100" b="1">
              <a:solidFill>
                <a:srgbClr val="000000"/>
              </a:solidFill>
            </a:endParaRPr>
          </a:p>
        </p:txBody>
      </p:sp>
      <p:sp>
        <p:nvSpPr>
          <p:cNvPr id="29712" name="Rectangle 18"/>
          <p:cNvSpPr>
            <a:spLocks noChangeArrowheads="1"/>
          </p:cNvSpPr>
          <p:nvPr/>
        </p:nvSpPr>
        <p:spPr bwMode="auto">
          <a:xfrm>
            <a:off x="3314700" y="2908300"/>
            <a:ext cx="1219200" cy="457200"/>
          </a:xfrm>
          <a:prstGeom prst="rect">
            <a:avLst/>
          </a:prstGeom>
          <a:solidFill>
            <a:srgbClr val="FFCC00"/>
          </a:solidFill>
          <a:ln w="9525">
            <a:solidFill>
              <a:srgbClr val="000000"/>
            </a:solidFill>
            <a:miter lim="800000"/>
            <a:headEnd/>
            <a:tailEnd/>
          </a:ln>
        </p:spPr>
        <p:txBody>
          <a:bodyPr/>
          <a:lstStyle/>
          <a:p>
            <a:pPr algn="ctr"/>
            <a:r>
              <a:rPr lang="en-US" sz="1200" b="1">
                <a:solidFill>
                  <a:srgbClr val="000000"/>
                </a:solidFill>
                <a:cs typeface="Times New Roman" pitchFamily="18" charset="0"/>
              </a:rPr>
              <a:t>DISDIK</a:t>
            </a:r>
          </a:p>
          <a:p>
            <a:pPr algn="ctr"/>
            <a:r>
              <a:rPr lang="en-US" sz="1200" b="1">
                <a:solidFill>
                  <a:srgbClr val="000000"/>
                </a:solidFill>
                <a:cs typeface="Times New Roman" pitchFamily="18" charset="0"/>
              </a:rPr>
              <a:t>PROVINSI</a:t>
            </a:r>
            <a:endParaRPr lang="id-ID" b="1">
              <a:solidFill>
                <a:srgbClr val="000000"/>
              </a:solidFill>
            </a:endParaRPr>
          </a:p>
        </p:txBody>
      </p:sp>
      <p:sp>
        <p:nvSpPr>
          <p:cNvPr id="29713" name="Rectangle 19"/>
          <p:cNvSpPr>
            <a:spLocks noChangeArrowheads="1"/>
          </p:cNvSpPr>
          <p:nvPr/>
        </p:nvSpPr>
        <p:spPr bwMode="auto">
          <a:xfrm>
            <a:off x="3321050" y="3789363"/>
            <a:ext cx="1219200" cy="457200"/>
          </a:xfrm>
          <a:prstGeom prst="rect">
            <a:avLst/>
          </a:prstGeom>
          <a:solidFill>
            <a:srgbClr val="FFFF00"/>
          </a:solidFill>
          <a:ln w="9525">
            <a:solidFill>
              <a:srgbClr val="000000"/>
            </a:solidFill>
            <a:miter lim="800000"/>
            <a:headEnd/>
            <a:tailEnd/>
          </a:ln>
        </p:spPr>
        <p:txBody>
          <a:bodyPr/>
          <a:lstStyle/>
          <a:p>
            <a:pPr algn="ctr"/>
            <a:r>
              <a:rPr lang="en-US" sz="1200" b="1">
                <a:solidFill>
                  <a:srgbClr val="000000"/>
                </a:solidFill>
                <a:cs typeface="Times New Roman" pitchFamily="18" charset="0"/>
              </a:rPr>
              <a:t>DISDIK </a:t>
            </a:r>
          </a:p>
          <a:p>
            <a:pPr algn="ctr"/>
            <a:r>
              <a:rPr lang="en-US" sz="1200" b="1">
                <a:solidFill>
                  <a:srgbClr val="000000"/>
                </a:solidFill>
                <a:cs typeface="Times New Roman" pitchFamily="18" charset="0"/>
              </a:rPr>
              <a:t>KAB/KOTA</a:t>
            </a:r>
            <a:endParaRPr lang="id-ID" b="1">
              <a:solidFill>
                <a:srgbClr val="000000"/>
              </a:solidFill>
            </a:endParaRPr>
          </a:p>
        </p:txBody>
      </p:sp>
      <p:sp>
        <p:nvSpPr>
          <p:cNvPr id="835604" name="Rectangle 20"/>
          <p:cNvSpPr>
            <a:spLocks noChangeArrowheads="1"/>
          </p:cNvSpPr>
          <p:nvPr/>
        </p:nvSpPr>
        <p:spPr bwMode="auto">
          <a:xfrm>
            <a:off x="3321050" y="5160963"/>
            <a:ext cx="1143000" cy="457200"/>
          </a:xfrm>
          <a:prstGeom prst="rect">
            <a:avLst/>
          </a:prstGeom>
          <a:solidFill>
            <a:srgbClr val="FF9999"/>
          </a:solidFill>
          <a:ln w="9525">
            <a:solidFill>
              <a:srgbClr val="000000"/>
            </a:solidFill>
            <a:miter lim="800000"/>
            <a:headEnd/>
            <a:tailEnd/>
          </a:ln>
        </p:spPr>
        <p:txBody>
          <a:bodyPr anchor="ctr"/>
          <a:lstStyle/>
          <a:p>
            <a:pPr algn="ctr"/>
            <a:r>
              <a:rPr lang="en-US" sz="1200" b="1">
                <a:solidFill>
                  <a:srgbClr val="FF0000"/>
                </a:solidFill>
                <a:cs typeface="Times New Roman" pitchFamily="18" charset="0"/>
              </a:rPr>
              <a:t>SEKOLAH</a:t>
            </a:r>
            <a:endParaRPr lang="id-ID" sz="1200" b="1">
              <a:solidFill>
                <a:srgbClr val="FF0000"/>
              </a:solidFill>
              <a:cs typeface="Times New Roman" pitchFamily="18" charset="0"/>
            </a:endParaRPr>
          </a:p>
        </p:txBody>
      </p:sp>
      <p:sp>
        <p:nvSpPr>
          <p:cNvPr id="835605" name="Rectangle 21"/>
          <p:cNvSpPr>
            <a:spLocks noChangeArrowheads="1"/>
          </p:cNvSpPr>
          <p:nvPr/>
        </p:nvSpPr>
        <p:spPr bwMode="auto">
          <a:xfrm>
            <a:off x="6986588" y="2908300"/>
            <a:ext cx="1073150" cy="457200"/>
          </a:xfrm>
          <a:prstGeom prst="rect">
            <a:avLst/>
          </a:prstGeom>
          <a:solidFill>
            <a:srgbClr val="CC99FF"/>
          </a:solidFill>
          <a:ln w="9525">
            <a:solidFill>
              <a:srgbClr val="000000"/>
            </a:solidFill>
            <a:miter lim="800000"/>
            <a:headEnd/>
            <a:tailEnd/>
          </a:ln>
        </p:spPr>
        <p:txBody>
          <a:bodyPr anchor="ctr"/>
          <a:lstStyle/>
          <a:p>
            <a:pPr algn="ctr"/>
            <a:r>
              <a:rPr lang="en-US" sz="1200" b="1">
                <a:solidFill>
                  <a:srgbClr val="FF0000"/>
                </a:solidFill>
                <a:cs typeface="Times New Roman" pitchFamily="18" charset="0"/>
              </a:rPr>
              <a:t>BAP-S/M</a:t>
            </a:r>
            <a:endParaRPr lang="id-ID" sz="1200" b="1">
              <a:solidFill>
                <a:srgbClr val="FF0000"/>
              </a:solidFill>
              <a:cs typeface="Times New Roman" pitchFamily="18" charset="0"/>
            </a:endParaRPr>
          </a:p>
        </p:txBody>
      </p:sp>
      <p:sp>
        <p:nvSpPr>
          <p:cNvPr id="835606" name="Rectangle 22"/>
          <p:cNvSpPr>
            <a:spLocks noChangeArrowheads="1"/>
          </p:cNvSpPr>
          <p:nvPr/>
        </p:nvSpPr>
        <p:spPr bwMode="auto">
          <a:xfrm>
            <a:off x="6443663" y="3851275"/>
            <a:ext cx="2035175" cy="600075"/>
          </a:xfrm>
          <a:prstGeom prst="rect">
            <a:avLst/>
          </a:prstGeom>
          <a:solidFill>
            <a:srgbClr val="CC99FF"/>
          </a:solidFill>
          <a:ln w="9525">
            <a:solidFill>
              <a:srgbClr val="000000"/>
            </a:solidFill>
            <a:miter lim="800000"/>
            <a:headEnd/>
            <a:tailEnd/>
          </a:ln>
        </p:spPr>
        <p:txBody>
          <a:bodyPr/>
          <a:lstStyle/>
          <a:p>
            <a:pPr algn="ctr"/>
            <a:r>
              <a:rPr lang="id-ID" sz="1200" b="1">
                <a:solidFill>
                  <a:srgbClr val="FF0000"/>
                </a:solidFill>
              </a:rPr>
              <a:t>Unit Pelaksana </a:t>
            </a:r>
            <a:r>
              <a:rPr lang="en-US" sz="1200" b="1">
                <a:solidFill>
                  <a:srgbClr val="FF0000"/>
                </a:solidFill>
              </a:rPr>
              <a:t>Akreditasi</a:t>
            </a:r>
            <a:r>
              <a:rPr lang="id-ID" sz="1200" b="1">
                <a:solidFill>
                  <a:srgbClr val="FF0000"/>
                </a:solidFill>
              </a:rPr>
              <a:t> BAP-S/M KAB/KOTA</a:t>
            </a:r>
          </a:p>
          <a:p>
            <a:pPr algn="ctr"/>
            <a:endParaRPr lang="id-ID" b="1">
              <a:solidFill>
                <a:srgbClr val="FF0000"/>
              </a:solidFill>
            </a:endParaRPr>
          </a:p>
        </p:txBody>
      </p:sp>
      <p:sp>
        <p:nvSpPr>
          <p:cNvPr id="835607" name="Rectangle 23"/>
          <p:cNvSpPr>
            <a:spLocks noChangeArrowheads="1"/>
          </p:cNvSpPr>
          <p:nvPr/>
        </p:nvSpPr>
        <p:spPr bwMode="auto">
          <a:xfrm>
            <a:off x="5259388" y="2908300"/>
            <a:ext cx="762000" cy="457200"/>
          </a:xfrm>
          <a:prstGeom prst="rect">
            <a:avLst/>
          </a:prstGeom>
          <a:solidFill>
            <a:srgbClr val="FFCC00"/>
          </a:solidFill>
          <a:ln w="9525">
            <a:solidFill>
              <a:srgbClr val="000000"/>
            </a:solidFill>
            <a:miter lim="800000"/>
            <a:headEnd/>
            <a:tailEnd/>
          </a:ln>
        </p:spPr>
        <p:txBody>
          <a:bodyPr anchor="ctr"/>
          <a:lstStyle/>
          <a:p>
            <a:pPr algn="ctr">
              <a:defRPr/>
            </a:pPr>
            <a:r>
              <a:rPr lang="en-US" sz="1200" b="1">
                <a:solidFill>
                  <a:schemeClr val="accent6">
                    <a:lumMod val="25000"/>
                  </a:schemeClr>
                </a:solidFill>
                <a:latin typeface="Arial" charset="0"/>
                <a:cs typeface="Times New Roman" pitchFamily="18" charset="0"/>
              </a:rPr>
              <a:t>LPMP</a:t>
            </a:r>
            <a:endParaRPr lang="id-ID" b="1">
              <a:solidFill>
                <a:schemeClr val="accent6">
                  <a:lumMod val="25000"/>
                </a:schemeClr>
              </a:solidFill>
              <a:latin typeface="Arial" charset="0"/>
              <a:cs typeface="Arial" charset="0"/>
            </a:endParaRPr>
          </a:p>
        </p:txBody>
      </p:sp>
      <p:sp>
        <p:nvSpPr>
          <p:cNvPr id="29718" name="Line 24"/>
          <p:cNvSpPr>
            <a:spLocks noChangeShapeType="1"/>
          </p:cNvSpPr>
          <p:nvPr/>
        </p:nvSpPr>
        <p:spPr bwMode="auto">
          <a:xfrm flipH="1">
            <a:off x="1730375" y="1397000"/>
            <a:ext cx="203200" cy="0"/>
          </a:xfrm>
          <a:prstGeom prst="line">
            <a:avLst/>
          </a:prstGeom>
          <a:noFill/>
          <a:ln w="9525">
            <a:solidFill>
              <a:schemeClr val="tx1"/>
            </a:solidFill>
            <a:prstDash val="dash"/>
            <a:round/>
            <a:headEnd/>
            <a:tailEnd/>
          </a:ln>
        </p:spPr>
        <p:txBody>
          <a:bodyPr/>
          <a:lstStyle/>
          <a:p>
            <a:endParaRPr lang="id-ID"/>
          </a:p>
        </p:txBody>
      </p:sp>
      <p:sp>
        <p:nvSpPr>
          <p:cNvPr id="29719" name="Line 25"/>
          <p:cNvSpPr>
            <a:spLocks noChangeShapeType="1"/>
          </p:cNvSpPr>
          <p:nvPr/>
        </p:nvSpPr>
        <p:spPr bwMode="auto">
          <a:xfrm>
            <a:off x="8610600" y="1400175"/>
            <a:ext cx="46038" cy="685800"/>
          </a:xfrm>
          <a:prstGeom prst="line">
            <a:avLst/>
          </a:prstGeom>
          <a:noFill/>
          <a:ln w="25400">
            <a:solidFill>
              <a:schemeClr val="tx1"/>
            </a:solidFill>
            <a:round/>
            <a:headEnd/>
            <a:tailEnd type="triangle" w="med" len="med"/>
          </a:ln>
        </p:spPr>
        <p:txBody>
          <a:bodyPr/>
          <a:lstStyle/>
          <a:p>
            <a:endParaRPr lang="id-ID"/>
          </a:p>
        </p:txBody>
      </p:sp>
      <p:sp>
        <p:nvSpPr>
          <p:cNvPr id="29720" name="Line 26"/>
          <p:cNvSpPr>
            <a:spLocks noChangeShapeType="1"/>
          </p:cNvSpPr>
          <p:nvPr/>
        </p:nvSpPr>
        <p:spPr bwMode="auto">
          <a:xfrm>
            <a:off x="3854450" y="1398588"/>
            <a:ext cx="0" cy="609600"/>
          </a:xfrm>
          <a:prstGeom prst="line">
            <a:avLst/>
          </a:prstGeom>
          <a:noFill/>
          <a:ln w="9525">
            <a:solidFill>
              <a:schemeClr val="tx1"/>
            </a:solidFill>
            <a:round/>
            <a:headEnd/>
            <a:tailEnd type="triangle" w="med" len="med"/>
          </a:ln>
        </p:spPr>
        <p:txBody>
          <a:bodyPr/>
          <a:lstStyle/>
          <a:p>
            <a:endParaRPr lang="id-ID"/>
          </a:p>
        </p:txBody>
      </p:sp>
      <p:sp>
        <p:nvSpPr>
          <p:cNvPr id="29721" name="Line 27"/>
          <p:cNvSpPr>
            <a:spLocks noChangeShapeType="1"/>
          </p:cNvSpPr>
          <p:nvPr/>
        </p:nvSpPr>
        <p:spPr bwMode="auto">
          <a:xfrm>
            <a:off x="5454650" y="1398588"/>
            <a:ext cx="0" cy="609600"/>
          </a:xfrm>
          <a:prstGeom prst="line">
            <a:avLst/>
          </a:prstGeom>
          <a:noFill/>
          <a:ln w="9525">
            <a:solidFill>
              <a:schemeClr val="tx1"/>
            </a:solidFill>
            <a:round/>
            <a:headEnd/>
            <a:tailEnd type="triangle" w="med" len="med"/>
          </a:ln>
        </p:spPr>
        <p:txBody>
          <a:bodyPr/>
          <a:lstStyle/>
          <a:p>
            <a:endParaRPr lang="id-ID"/>
          </a:p>
        </p:txBody>
      </p:sp>
      <p:sp>
        <p:nvSpPr>
          <p:cNvPr id="29722" name="Line 28"/>
          <p:cNvSpPr>
            <a:spLocks noChangeShapeType="1"/>
          </p:cNvSpPr>
          <p:nvPr/>
        </p:nvSpPr>
        <p:spPr bwMode="auto">
          <a:xfrm>
            <a:off x="6597650" y="1398588"/>
            <a:ext cx="0" cy="609600"/>
          </a:xfrm>
          <a:prstGeom prst="line">
            <a:avLst/>
          </a:prstGeom>
          <a:noFill/>
          <a:ln w="9525">
            <a:solidFill>
              <a:schemeClr val="tx1"/>
            </a:solidFill>
            <a:round/>
            <a:headEnd/>
            <a:tailEnd type="triangle" w="med" len="med"/>
          </a:ln>
        </p:spPr>
        <p:txBody>
          <a:bodyPr/>
          <a:lstStyle/>
          <a:p>
            <a:endParaRPr lang="id-ID"/>
          </a:p>
        </p:txBody>
      </p:sp>
      <p:sp>
        <p:nvSpPr>
          <p:cNvPr id="29723" name="Line 29"/>
          <p:cNvSpPr>
            <a:spLocks noChangeShapeType="1"/>
          </p:cNvSpPr>
          <p:nvPr/>
        </p:nvSpPr>
        <p:spPr bwMode="auto">
          <a:xfrm>
            <a:off x="7634288" y="1397000"/>
            <a:ext cx="0" cy="609600"/>
          </a:xfrm>
          <a:prstGeom prst="line">
            <a:avLst/>
          </a:prstGeom>
          <a:noFill/>
          <a:ln w="38100">
            <a:solidFill>
              <a:srgbClr val="00CCFF"/>
            </a:solidFill>
            <a:round/>
            <a:headEnd/>
            <a:tailEnd type="triangle" w="med" len="med"/>
          </a:ln>
        </p:spPr>
        <p:txBody>
          <a:bodyPr/>
          <a:lstStyle/>
          <a:p>
            <a:pPr>
              <a:defRPr/>
            </a:pPr>
            <a:endParaRPr lang="id-ID">
              <a:ln>
                <a:solidFill>
                  <a:srgbClr val="FF0000"/>
                </a:solidFill>
              </a:ln>
              <a:latin typeface="Arial" charset="0"/>
              <a:cs typeface="Arial" charset="0"/>
            </a:endParaRPr>
          </a:p>
        </p:txBody>
      </p:sp>
      <p:sp>
        <p:nvSpPr>
          <p:cNvPr id="29724" name="Line 30"/>
          <p:cNvSpPr>
            <a:spLocks noChangeShapeType="1"/>
          </p:cNvSpPr>
          <p:nvPr/>
        </p:nvSpPr>
        <p:spPr bwMode="auto">
          <a:xfrm>
            <a:off x="1225550" y="1655763"/>
            <a:ext cx="0" cy="273050"/>
          </a:xfrm>
          <a:prstGeom prst="line">
            <a:avLst/>
          </a:prstGeom>
          <a:noFill/>
          <a:ln w="9525">
            <a:solidFill>
              <a:schemeClr val="tx1"/>
            </a:solidFill>
            <a:round/>
            <a:headEnd/>
            <a:tailEnd type="triangle" w="med" len="med"/>
          </a:ln>
        </p:spPr>
        <p:txBody>
          <a:bodyPr/>
          <a:lstStyle/>
          <a:p>
            <a:endParaRPr lang="id-ID"/>
          </a:p>
        </p:txBody>
      </p:sp>
      <p:sp>
        <p:nvSpPr>
          <p:cNvPr id="29725" name="Line 31"/>
          <p:cNvSpPr>
            <a:spLocks noChangeShapeType="1"/>
          </p:cNvSpPr>
          <p:nvPr/>
        </p:nvSpPr>
        <p:spPr bwMode="auto">
          <a:xfrm>
            <a:off x="1225550" y="2447925"/>
            <a:ext cx="0" cy="381000"/>
          </a:xfrm>
          <a:prstGeom prst="line">
            <a:avLst/>
          </a:prstGeom>
          <a:noFill/>
          <a:ln w="9525">
            <a:solidFill>
              <a:schemeClr val="tx1"/>
            </a:solidFill>
            <a:prstDash val="dash"/>
            <a:round/>
            <a:headEnd/>
            <a:tailEnd type="triangle" w="med" len="med"/>
          </a:ln>
        </p:spPr>
        <p:txBody>
          <a:bodyPr/>
          <a:lstStyle/>
          <a:p>
            <a:endParaRPr lang="id-ID"/>
          </a:p>
        </p:txBody>
      </p:sp>
      <p:sp>
        <p:nvSpPr>
          <p:cNvPr id="29726" name="Line 32"/>
          <p:cNvSpPr>
            <a:spLocks noChangeShapeType="1"/>
          </p:cNvSpPr>
          <p:nvPr/>
        </p:nvSpPr>
        <p:spPr bwMode="auto">
          <a:xfrm>
            <a:off x="1212850" y="3292475"/>
            <a:ext cx="0" cy="457200"/>
          </a:xfrm>
          <a:prstGeom prst="line">
            <a:avLst/>
          </a:prstGeom>
          <a:noFill/>
          <a:ln w="9525">
            <a:solidFill>
              <a:schemeClr val="tx1"/>
            </a:solidFill>
            <a:round/>
            <a:headEnd/>
            <a:tailEnd type="triangle" w="med" len="med"/>
          </a:ln>
        </p:spPr>
        <p:txBody>
          <a:bodyPr/>
          <a:lstStyle/>
          <a:p>
            <a:endParaRPr lang="id-ID"/>
          </a:p>
        </p:txBody>
      </p:sp>
      <p:sp>
        <p:nvSpPr>
          <p:cNvPr id="29727" name="Line 33"/>
          <p:cNvSpPr>
            <a:spLocks noChangeShapeType="1"/>
          </p:cNvSpPr>
          <p:nvPr/>
        </p:nvSpPr>
        <p:spPr bwMode="auto">
          <a:xfrm>
            <a:off x="1196975" y="4148138"/>
            <a:ext cx="0" cy="957262"/>
          </a:xfrm>
          <a:prstGeom prst="line">
            <a:avLst/>
          </a:prstGeom>
          <a:noFill/>
          <a:ln w="9525">
            <a:solidFill>
              <a:schemeClr val="tx1"/>
            </a:solidFill>
            <a:round/>
            <a:headEnd/>
            <a:tailEnd type="triangle" w="med" len="med"/>
          </a:ln>
        </p:spPr>
        <p:txBody>
          <a:bodyPr/>
          <a:lstStyle/>
          <a:p>
            <a:endParaRPr lang="id-ID"/>
          </a:p>
        </p:txBody>
      </p:sp>
      <p:sp>
        <p:nvSpPr>
          <p:cNvPr id="29728" name="Line 34"/>
          <p:cNvSpPr>
            <a:spLocks noChangeShapeType="1"/>
          </p:cNvSpPr>
          <p:nvPr/>
        </p:nvSpPr>
        <p:spPr bwMode="auto">
          <a:xfrm>
            <a:off x="2738438" y="1654175"/>
            <a:ext cx="0" cy="735013"/>
          </a:xfrm>
          <a:prstGeom prst="line">
            <a:avLst/>
          </a:prstGeom>
          <a:noFill/>
          <a:ln w="9525">
            <a:solidFill>
              <a:schemeClr val="tx1"/>
            </a:solidFill>
            <a:round/>
            <a:headEnd/>
            <a:tailEnd type="triangle" w="med" len="med"/>
          </a:ln>
        </p:spPr>
        <p:txBody>
          <a:bodyPr/>
          <a:lstStyle/>
          <a:p>
            <a:endParaRPr lang="id-ID"/>
          </a:p>
        </p:txBody>
      </p:sp>
      <p:sp>
        <p:nvSpPr>
          <p:cNvPr id="29729" name="Line 35"/>
          <p:cNvSpPr>
            <a:spLocks noChangeShapeType="1"/>
          </p:cNvSpPr>
          <p:nvPr/>
        </p:nvSpPr>
        <p:spPr bwMode="auto">
          <a:xfrm>
            <a:off x="2536825" y="2836863"/>
            <a:ext cx="0" cy="45720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30" name="Line 36"/>
          <p:cNvSpPr>
            <a:spLocks noChangeShapeType="1"/>
          </p:cNvSpPr>
          <p:nvPr/>
        </p:nvSpPr>
        <p:spPr bwMode="auto">
          <a:xfrm>
            <a:off x="2536825" y="1627188"/>
            <a:ext cx="0" cy="76200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31" name="Line 37"/>
          <p:cNvSpPr>
            <a:spLocks noChangeShapeType="1"/>
          </p:cNvSpPr>
          <p:nvPr/>
        </p:nvSpPr>
        <p:spPr bwMode="auto">
          <a:xfrm>
            <a:off x="3082925" y="3556000"/>
            <a:ext cx="466725" cy="4763"/>
          </a:xfrm>
          <a:prstGeom prst="line">
            <a:avLst/>
          </a:prstGeom>
          <a:noFill/>
          <a:ln w="9525">
            <a:solidFill>
              <a:schemeClr val="tx1"/>
            </a:solidFill>
            <a:round/>
            <a:headEnd/>
            <a:tailEnd/>
          </a:ln>
        </p:spPr>
        <p:txBody>
          <a:bodyPr/>
          <a:lstStyle/>
          <a:p>
            <a:endParaRPr lang="id-ID"/>
          </a:p>
        </p:txBody>
      </p:sp>
      <p:sp>
        <p:nvSpPr>
          <p:cNvPr id="29732" name="Line 38"/>
          <p:cNvSpPr>
            <a:spLocks noChangeShapeType="1"/>
          </p:cNvSpPr>
          <p:nvPr/>
        </p:nvSpPr>
        <p:spPr bwMode="auto">
          <a:xfrm>
            <a:off x="3549650" y="3560763"/>
            <a:ext cx="0" cy="228600"/>
          </a:xfrm>
          <a:prstGeom prst="line">
            <a:avLst/>
          </a:prstGeom>
          <a:noFill/>
          <a:ln w="9525">
            <a:solidFill>
              <a:schemeClr val="tx1"/>
            </a:solidFill>
            <a:round/>
            <a:headEnd/>
            <a:tailEnd type="triangle" w="med" len="med"/>
          </a:ln>
        </p:spPr>
        <p:txBody>
          <a:bodyPr/>
          <a:lstStyle/>
          <a:p>
            <a:endParaRPr lang="id-ID"/>
          </a:p>
        </p:txBody>
      </p:sp>
      <p:sp>
        <p:nvSpPr>
          <p:cNvPr id="29733" name="Line 39"/>
          <p:cNvSpPr>
            <a:spLocks noChangeShapeType="1"/>
          </p:cNvSpPr>
          <p:nvPr/>
        </p:nvSpPr>
        <p:spPr bwMode="auto">
          <a:xfrm flipH="1">
            <a:off x="1400175" y="3525838"/>
            <a:ext cx="501650" cy="14287"/>
          </a:xfrm>
          <a:prstGeom prst="line">
            <a:avLst/>
          </a:prstGeom>
          <a:noFill/>
          <a:ln w="9525">
            <a:solidFill>
              <a:schemeClr val="tx1"/>
            </a:solidFill>
            <a:prstDash val="dash"/>
            <a:round/>
            <a:headEnd/>
            <a:tailEnd/>
          </a:ln>
        </p:spPr>
        <p:txBody>
          <a:bodyPr/>
          <a:lstStyle/>
          <a:p>
            <a:endParaRPr lang="id-ID"/>
          </a:p>
        </p:txBody>
      </p:sp>
      <p:sp>
        <p:nvSpPr>
          <p:cNvPr id="29734" name="Line 40"/>
          <p:cNvSpPr>
            <a:spLocks noChangeShapeType="1"/>
          </p:cNvSpPr>
          <p:nvPr/>
        </p:nvSpPr>
        <p:spPr bwMode="auto">
          <a:xfrm>
            <a:off x="1416050" y="3540125"/>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36" name="Line 42"/>
          <p:cNvSpPr>
            <a:spLocks noChangeShapeType="1"/>
          </p:cNvSpPr>
          <p:nvPr/>
        </p:nvSpPr>
        <p:spPr bwMode="auto">
          <a:xfrm>
            <a:off x="7524750" y="2646363"/>
            <a:ext cx="0" cy="228600"/>
          </a:xfrm>
          <a:prstGeom prst="line">
            <a:avLst/>
          </a:prstGeom>
          <a:noFill/>
          <a:ln w="9525">
            <a:solidFill>
              <a:schemeClr val="tx1"/>
            </a:solidFill>
            <a:round/>
            <a:headEnd/>
            <a:tailEnd type="triangle" w="med" len="med"/>
          </a:ln>
        </p:spPr>
        <p:txBody>
          <a:bodyPr/>
          <a:lstStyle/>
          <a:p>
            <a:endParaRPr lang="id-ID"/>
          </a:p>
        </p:txBody>
      </p:sp>
      <p:sp>
        <p:nvSpPr>
          <p:cNvPr id="29737" name="Line 43"/>
          <p:cNvSpPr>
            <a:spLocks noChangeShapeType="1"/>
          </p:cNvSpPr>
          <p:nvPr/>
        </p:nvSpPr>
        <p:spPr bwMode="auto">
          <a:xfrm flipH="1" flipV="1">
            <a:off x="1371600" y="2620963"/>
            <a:ext cx="501650" cy="0"/>
          </a:xfrm>
          <a:prstGeom prst="line">
            <a:avLst/>
          </a:prstGeom>
          <a:noFill/>
          <a:ln w="9525">
            <a:solidFill>
              <a:schemeClr val="tx1"/>
            </a:solidFill>
            <a:prstDash val="dash"/>
            <a:round/>
            <a:headEnd/>
            <a:tailEnd/>
          </a:ln>
        </p:spPr>
        <p:txBody>
          <a:bodyPr/>
          <a:lstStyle/>
          <a:p>
            <a:endParaRPr lang="id-ID"/>
          </a:p>
        </p:txBody>
      </p:sp>
      <p:sp>
        <p:nvSpPr>
          <p:cNvPr id="29738" name="Line 44"/>
          <p:cNvSpPr>
            <a:spLocks noChangeShapeType="1"/>
          </p:cNvSpPr>
          <p:nvPr/>
        </p:nvSpPr>
        <p:spPr bwMode="auto">
          <a:xfrm>
            <a:off x="1371600" y="2620963"/>
            <a:ext cx="0" cy="215900"/>
          </a:xfrm>
          <a:prstGeom prst="line">
            <a:avLst/>
          </a:prstGeom>
          <a:noFill/>
          <a:ln w="9525">
            <a:solidFill>
              <a:schemeClr val="tx1"/>
            </a:solidFill>
            <a:prstDash val="dash"/>
            <a:round/>
            <a:headEnd/>
            <a:tailEnd type="triangle" w="med" len="med"/>
          </a:ln>
        </p:spPr>
        <p:txBody>
          <a:bodyPr/>
          <a:lstStyle/>
          <a:p>
            <a:endParaRPr lang="id-ID"/>
          </a:p>
        </p:txBody>
      </p:sp>
      <p:sp>
        <p:nvSpPr>
          <p:cNvPr id="29739" name="Line 45"/>
          <p:cNvSpPr>
            <a:spLocks noChangeShapeType="1"/>
          </p:cNvSpPr>
          <p:nvPr/>
        </p:nvSpPr>
        <p:spPr bwMode="auto">
          <a:xfrm>
            <a:off x="3854450" y="2493963"/>
            <a:ext cx="0" cy="381000"/>
          </a:xfrm>
          <a:prstGeom prst="line">
            <a:avLst/>
          </a:prstGeom>
          <a:noFill/>
          <a:ln w="9525">
            <a:solidFill>
              <a:schemeClr val="tx1"/>
            </a:solidFill>
            <a:prstDash val="dash"/>
            <a:round/>
            <a:headEnd/>
            <a:tailEnd type="triangle" w="med" len="med"/>
          </a:ln>
        </p:spPr>
        <p:txBody>
          <a:bodyPr/>
          <a:lstStyle/>
          <a:p>
            <a:endParaRPr lang="id-ID"/>
          </a:p>
        </p:txBody>
      </p:sp>
      <p:sp>
        <p:nvSpPr>
          <p:cNvPr id="29740" name="Line 46"/>
          <p:cNvSpPr>
            <a:spLocks noChangeShapeType="1"/>
          </p:cNvSpPr>
          <p:nvPr/>
        </p:nvSpPr>
        <p:spPr bwMode="auto">
          <a:xfrm>
            <a:off x="3854450" y="3332163"/>
            <a:ext cx="0" cy="45720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41" name="Line 47"/>
          <p:cNvSpPr>
            <a:spLocks noChangeShapeType="1"/>
          </p:cNvSpPr>
          <p:nvPr/>
        </p:nvSpPr>
        <p:spPr bwMode="auto">
          <a:xfrm>
            <a:off x="3854450" y="4246563"/>
            <a:ext cx="0" cy="914400"/>
          </a:xfrm>
          <a:prstGeom prst="line">
            <a:avLst/>
          </a:prstGeom>
          <a:noFill/>
          <a:ln w="9525">
            <a:solidFill>
              <a:schemeClr val="tx1"/>
            </a:solidFill>
            <a:round/>
            <a:headEnd/>
            <a:tailEnd type="triangle" w="med" len="med"/>
          </a:ln>
        </p:spPr>
        <p:txBody>
          <a:bodyPr/>
          <a:lstStyle/>
          <a:p>
            <a:endParaRPr lang="id-ID"/>
          </a:p>
        </p:txBody>
      </p:sp>
      <p:sp>
        <p:nvSpPr>
          <p:cNvPr id="29742" name="Line 48"/>
          <p:cNvSpPr>
            <a:spLocks noChangeShapeType="1"/>
          </p:cNvSpPr>
          <p:nvPr/>
        </p:nvSpPr>
        <p:spPr bwMode="auto">
          <a:xfrm flipV="1">
            <a:off x="1371600" y="1828800"/>
            <a:ext cx="6978650" cy="20638"/>
          </a:xfrm>
          <a:prstGeom prst="line">
            <a:avLst/>
          </a:prstGeom>
          <a:noFill/>
          <a:ln w="9525">
            <a:solidFill>
              <a:schemeClr val="tx1"/>
            </a:solidFill>
            <a:prstDash val="dash"/>
            <a:round/>
            <a:headEnd/>
            <a:tailEnd/>
          </a:ln>
        </p:spPr>
        <p:txBody>
          <a:bodyPr/>
          <a:lstStyle/>
          <a:p>
            <a:pPr>
              <a:defRPr/>
            </a:pPr>
            <a:endParaRPr lang="id-ID">
              <a:ln>
                <a:solidFill>
                  <a:srgbClr val="FF0000"/>
                </a:solidFill>
              </a:ln>
              <a:latin typeface="Arial" charset="0"/>
              <a:cs typeface="Arial" charset="0"/>
            </a:endParaRPr>
          </a:p>
        </p:txBody>
      </p:sp>
      <p:sp>
        <p:nvSpPr>
          <p:cNvPr id="29743" name="Line 49"/>
          <p:cNvSpPr>
            <a:spLocks noChangeShapeType="1"/>
          </p:cNvSpPr>
          <p:nvPr/>
        </p:nvSpPr>
        <p:spPr bwMode="auto">
          <a:xfrm>
            <a:off x="3625850" y="1836738"/>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44" name="Line 50"/>
          <p:cNvSpPr>
            <a:spLocks noChangeShapeType="1"/>
          </p:cNvSpPr>
          <p:nvPr/>
        </p:nvSpPr>
        <p:spPr bwMode="auto">
          <a:xfrm>
            <a:off x="5226050" y="1836738"/>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45" name="Line 51"/>
          <p:cNvSpPr>
            <a:spLocks noChangeShapeType="1"/>
          </p:cNvSpPr>
          <p:nvPr/>
        </p:nvSpPr>
        <p:spPr bwMode="auto">
          <a:xfrm>
            <a:off x="6369050" y="1836738"/>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46" name="Line 52"/>
          <p:cNvSpPr>
            <a:spLocks noChangeShapeType="1"/>
          </p:cNvSpPr>
          <p:nvPr/>
        </p:nvSpPr>
        <p:spPr bwMode="auto">
          <a:xfrm>
            <a:off x="7359650" y="1822450"/>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47" name="Line 53"/>
          <p:cNvSpPr>
            <a:spLocks noChangeShapeType="1"/>
          </p:cNvSpPr>
          <p:nvPr/>
        </p:nvSpPr>
        <p:spPr bwMode="auto">
          <a:xfrm>
            <a:off x="8350250" y="1822450"/>
            <a:ext cx="0" cy="228600"/>
          </a:xfrm>
          <a:prstGeom prst="line">
            <a:avLst/>
          </a:prstGeom>
          <a:noFill/>
          <a:ln w="9525">
            <a:solidFill>
              <a:schemeClr val="tx1"/>
            </a:solidFill>
            <a:prstDash val="dash"/>
            <a:round/>
            <a:headEnd/>
            <a:tailEnd type="triangle" w="med" len="med"/>
          </a:ln>
        </p:spPr>
        <p:txBody>
          <a:bodyPr/>
          <a:lstStyle/>
          <a:p>
            <a:endParaRPr lang="id-ID"/>
          </a:p>
        </p:txBody>
      </p:sp>
      <p:sp>
        <p:nvSpPr>
          <p:cNvPr id="29748" name="Line 54"/>
          <p:cNvSpPr>
            <a:spLocks noChangeShapeType="1"/>
          </p:cNvSpPr>
          <p:nvPr/>
        </p:nvSpPr>
        <p:spPr bwMode="auto">
          <a:xfrm>
            <a:off x="5378450" y="2493963"/>
            <a:ext cx="0" cy="228600"/>
          </a:xfrm>
          <a:prstGeom prst="line">
            <a:avLst/>
          </a:prstGeom>
          <a:noFill/>
          <a:ln w="9525">
            <a:solidFill>
              <a:schemeClr val="tx1"/>
            </a:solidFill>
            <a:prstDash val="dash"/>
            <a:round/>
            <a:headEnd/>
            <a:tailEnd/>
          </a:ln>
        </p:spPr>
        <p:txBody>
          <a:bodyPr/>
          <a:lstStyle/>
          <a:p>
            <a:endParaRPr lang="id-ID"/>
          </a:p>
        </p:txBody>
      </p:sp>
      <p:sp>
        <p:nvSpPr>
          <p:cNvPr id="29749" name="Line 55"/>
          <p:cNvSpPr>
            <a:spLocks noChangeShapeType="1"/>
          </p:cNvSpPr>
          <p:nvPr/>
        </p:nvSpPr>
        <p:spPr bwMode="auto">
          <a:xfrm flipH="1">
            <a:off x="3854450" y="2722563"/>
            <a:ext cx="1524000" cy="0"/>
          </a:xfrm>
          <a:prstGeom prst="line">
            <a:avLst/>
          </a:prstGeom>
          <a:noFill/>
          <a:ln w="9525">
            <a:solidFill>
              <a:schemeClr val="tx1"/>
            </a:solidFill>
            <a:prstDash val="dash"/>
            <a:round/>
            <a:headEnd/>
            <a:tailEnd/>
          </a:ln>
        </p:spPr>
        <p:txBody>
          <a:bodyPr/>
          <a:lstStyle/>
          <a:p>
            <a:endParaRPr lang="id-ID"/>
          </a:p>
        </p:txBody>
      </p:sp>
      <p:sp>
        <p:nvSpPr>
          <p:cNvPr id="29750" name="Line 56"/>
          <p:cNvSpPr>
            <a:spLocks noChangeShapeType="1"/>
          </p:cNvSpPr>
          <p:nvPr/>
        </p:nvSpPr>
        <p:spPr bwMode="auto">
          <a:xfrm>
            <a:off x="7634288" y="2476500"/>
            <a:ext cx="0" cy="381000"/>
          </a:xfrm>
          <a:prstGeom prst="line">
            <a:avLst/>
          </a:prstGeom>
          <a:noFill/>
          <a:ln w="38100">
            <a:solidFill>
              <a:srgbClr val="00CCFF"/>
            </a:solidFill>
            <a:round/>
            <a:headEnd/>
            <a:tailEnd type="triangle" w="med" len="med"/>
          </a:ln>
        </p:spPr>
        <p:txBody>
          <a:bodyPr/>
          <a:lstStyle/>
          <a:p>
            <a:endParaRPr lang="id-ID"/>
          </a:p>
        </p:txBody>
      </p:sp>
      <p:sp>
        <p:nvSpPr>
          <p:cNvPr id="29751" name="Line 57"/>
          <p:cNvSpPr>
            <a:spLocks noChangeShapeType="1"/>
          </p:cNvSpPr>
          <p:nvPr/>
        </p:nvSpPr>
        <p:spPr bwMode="auto">
          <a:xfrm>
            <a:off x="5978525" y="3124200"/>
            <a:ext cx="377825" cy="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53" name="Line 59"/>
          <p:cNvSpPr>
            <a:spLocks noChangeShapeType="1"/>
          </p:cNvSpPr>
          <p:nvPr/>
        </p:nvSpPr>
        <p:spPr bwMode="auto">
          <a:xfrm flipH="1" flipV="1">
            <a:off x="1371600" y="4852988"/>
            <a:ext cx="6262688" cy="0"/>
          </a:xfrm>
          <a:prstGeom prst="line">
            <a:avLst/>
          </a:prstGeom>
          <a:noFill/>
          <a:ln w="38100">
            <a:solidFill>
              <a:srgbClr val="00CCFF"/>
            </a:solidFill>
            <a:round/>
            <a:headEnd/>
            <a:tailEnd/>
          </a:ln>
        </p:spPr>
        <p:txBody>
          <a:bodyPr/>
          <a:lstStyle/>
          <a:p>
            <a:endParaRPr lang="id-ID"/>
          </a:p>
        </p:txBody>
      </p:sp>
      <p:sp>
        <p:nvSpPr>
          <p:cNvPr id="29754" name="Line 60"/>
          <p:cNvSpPr>
            <a:spLocks noChangeShapeType="1"/>
          </p:cNvSpPr>
          <p:nvPr/>
        </p:nvSpPr>
        <p:spPr bwMode="auto">
          <a:xfrm>
            <a:off x="1371600" y="4841875"/>
            <a:ext cx="0" cy="304800"/>
          </a:xfrm>
          <a:prstGeom prst="line">
            <a:avLst/>
          </a:prstGeom>
          <a:noFill/>
          <a:ln w="38100">
            <a:solidFill>
              <a:srgbClr val="00CCFF"/>
            </a:solidFill>
            <a:round/>
            <a:headEnd/>
            <a:tailEnd type="triangle" w="med" len="med"/>
          </a:ln>
        </p:spPr>
        <p:txBody>
          <a:bodyPr/>
          <a:lstStyle/>
          <a:p>
            <a:endParaRPr lang="id-ID"/>
          </a:p>
        </p:txBody>
      </p:sp>
      <p:sp>
        <p:nvSpPr>
          <p:cNvPr id="29755" name="Line 61"/>
          <p:cNvSpPr>
            <a:spLocks noChangeShapeType="1"/>
          </p:cNvSpPr>
          <p:nvPr/>
        </p:nvSpPr>
        <p:spPr bwMode="auto">
          <a:xfrm>
            <a:off x="4083050" y="4856163"/>
            <a:ext cx="0" cy="304800"/>
          </a:xfrm>
          <a:prstGeom prst="line">
            <a:avLst/>
          </a:prstGeom>
          <a:noFill/>
          <a:ln w="38100">
            <a:solidFill>
              <a:srgbClr val="00CCFF"/>
            </a:solidFill>
            <a:round/>
            <a:headEnd/>
            <a:tailEnd type="triangle" w="med" len="med"/>
          </a:ln>
        </p:spPr>
        <p:txBody>
          <a:bodyPr/>
          <a:lstStyle/>
          <a:p>
            <a:endParaRPr lang="id-ID"/>
          </a:p>
        </p:txBody>
      </p:sp>
      <p:sp>
        <p:nvSpPr>
          <p:cNvPr id="29756" name="Line 62"/>
          <p:cNvSpPr>
            <a:spLocks noChangeShapeType="1"/>
          </p:cNvSpPr>
          <p:nvPr/>
        </p:nvSpPr>
        <p:spPr bwMode="auto">
          <a:xfrm>
            <a:off x="7493000" y="4464050"/>
            <a:ext cx="0" cy="117475"/>
          </a:xfrm>
          <a:prstGeom prst="line">
            <a:avLst/>
          </a:prstGeom>
          <a:noFill/>
          <a:ln w="9525">
            <a:solidFill>
              <a:schemeClr val="tx1"/>
            </a:solidFill>
            <a:prstDash val="dash"/>
            <a:round/>
            <a:headEnd/>
            <a:tailEnd/>
          </a:ln>
        </p:spPr>
        <p:txBody>
          <a:bodyPr/>
          <a:lstStyle/>
          <a:p>
            <a:endParaRPr lang="id-ID"/>
          </a:p>
        </p:txBody>
      </p:sp>
      <p:sp>
        <p:nvSpPr>
          <p:cNvPr id="29757" name="Line 63"/>
          <p:cNvSpPr>
            <a:spLocks noChangeShapeType="1"/>
          </p:cNvSpPr>
          <p:nvPr/>
        </p:nvSpPr>
        <p:spPr bwMode="auto">
          <a:xfrm flipH="1">
            <a:off x="1385888" y="4564063"/>
            <a:ext cx="6107112" cy="0"/>
          </a:xfrm>
          <a:prstGeom prst="line">
            <a:avLst/>
          </a:prstGeom>
          <a:noFill/>
          <a:ln w="9525">
            <a:solidFill>
              <a:schemeClr val="tx1"/>
            </a:solidFill>
            <a:prstDash val="dash"/>
            <a:round/>
            <a:headEnd/>
            <a:tailEnd/>
          </a:ln>
        </p:spPr>
        <p:txBody>
          <a:bodyPr/>
          <a:lstStyle/>
          <a:p>
            <a:endParaRPr lang="id-ID"/>
          </a:p>
        </p:txBody>
      </p:sp>
      <p:sp>
        <p:nvSpPr>
          <p:cNvPr id="29758" name="Line 64"/>
          <p:cNvSpPr>
            <a:spLocks noChangeShapeType="1"/>
          </p:cNvSpPr>
          <p:nvPr/>
        </p:nvSpPr>
        <p:spPr bwMode="auto">
          <a:xfrm flipV="1">
            <a:off x="4006850" y="4246563"/>
            <a:ext cx="0" cy="304800"/>
          </a:xfrm>
          <a:prstGeom prst="line">
            <a:avLst/>
          </a:prstGeom>
          <a:noFill/>
          <a:ln w="9525">
            <a:solidFill>
              <a:schemeClr val="tx1"/>
            </a:solidFill>
            <a:prstDash val="dash"/>
            <a:round/>
            <a:headEnd/>
            <a:tailEnd/>
          </a:ln>
        </p:spPr>
        <p:txBody>
          <a:bodyPr/>
          <a:lstStyle/>
          <a:p>
            <a:endParaRPr lang="id-ID"/>
          </a:p>
        </p:txBody>
      </p:sp>
      <p:sp>
        <p:nvSpPr>
          <p:cNvPr id="29759" name="Line 65"/>
          <p:cNvSpPr>
            <a:spLocks noChangeShapeType="1"/>
          </p:cNvSpPr>
          <p:nvPr/>
        </p:nvSpPr>
        <p:spPr bwMode="auto">
          <a:xfrm flipV="1">
            <a:off x="2536825" y="3771900"/>
            <a:ext cx="0" cy="762000"/>
          </a:xfrm>
          <a:prstGeom prst="line">
            <a:avLst/>
          </a:prstGeom>
          <a:noFill/>
          <a:ln w="9525">
            <a:solidFill>
              <a:schemeClr val="tx1"/>
            </a:solidFill>
            <a:prstDash val="dash"/>
            <a:round/>
            <a:headEnd/>
            <a:tailEnd/>
          </a:ln>
        </p:spPr>
        <p:txBody>
          <a:bodyPr/>
          <a:lstStyle/>
          <a:p>
            <a:endParaRPr lang="id-ID"/>
          </a:p>
        </p:txBody>
      </p:sp>
      <p:sp>
        <p:nvSpPr>
          <p:cNvPr id="29760" name="Line 66"/>
          <p:cNvSpPr>
            <a:spLocks noChangeShapeType="1"/>
          </p:cNvSpPr>
          <p:nvPr/>
        </p:nvSpPr>
        <p:spPr bwMode="auto">
          <a:xfrm flipH="1">
            <a:off x="577850" y="1397000"/>
            <a:ext cx="152400" cy="0"/>
          </a:xfrm>
          <a:prstGeom prst="line">
            <a:avLst/>
          </a:prstGeom>
          <a:noFill/>
          <a:ln w="9525">
            <a:solidFill>
              <a:schemeClr val="tx1"/>
            </a:solidFill>
            <a:round/>
            <a:headEnd/>
            <a:tailEnd/>
          </a:ln>
        </p:spPr>
        <p:txBody>
          <a:bodyPr/>
          <a:lstStyle/>
          <a:p>
            <a:endParaRPr lang="id-ID"/>
          </a:p>
        </p:txBody>
      </p:sp>
      <p:sp>
        <p:nvSpPr>
          <p:cNvPr id="29761" name="Line 67"/>
          <p:cNvSpPr>
            <a:spLocks noChangeShapeType="1"/>
          </p:cNvSpPr>
          <p:nvPr/>
        </p:nvSpPr>
        <p:spPr bwMode="auto">
          <a:xfrm>
            <a:off x="577850" y="1397000"/>
            <a:ext cx="0" cy="1676400"/>
          </a:xfrm>
          <a:prstGeom prst="line">
            <a:avLst/>
          </a:prstGeom>
          <a:noFill/>
          <a:ln w="9525">
            <a:solidFill>
              <a:schemeClr val="tx1"/>
            </a:solidFill>
            <a:round/>
            <a:headEnd/>
            <a:tailEnd/>
          </a:ln>
        </p:spPr>
        <p:txBody>
          <a:bodyPr/>
          <a:lstStyle/>
          <a:p>
            <a:endParaRPr lang="id-ID"/>
          </a:p>
        </p:txBody>
      </p:sp>
      <p:sp>
        <p:nvSpPr>
          <p:cNvPr id="29762" name="Line 68"/>
          <p:cNvSpPr>
            <a:spLocks noChangeShapeType="1"/>
          </p:cNvSpPr>
          <p:nvPr/>
        </p:nvSpPr>
        <p:spPr bwMode="auto">
          <a:xfrm>
            <a:off x="577850" y="3081338"/>
            <a:ext cx="152400" cy="0"/>
          </a:xfrm>
          <a:prstGeom prst="line">
            <a:avLst/>
          </a:prstGeom>
          <a:noFill/>
          <a:ln w="9525">
            <a:solidFill>
              <a:schemeClr val="tx1"/>
            </a:solidFill>
            <a:round/>
            <a:headEnd/>
            <a:tailEnd type="triangle" w="med" len="med"/>
          </a:ln>
        </p:spPr>
        <p:txBody>
          <a:bodyPr/>
          <a:lstStyle/>
          <a:p>
            <a:endParaRPr lang="id-ID"/>
          </a:p>
        </p:txBody>
      </p:sp>
      <p:sp>
        <p:nvSpPr>
          <p:cNvPr id="29763" name="Line 69"/>
          <p:cNvSpPr>
            <a:spLocks noChangeShapeType="1"/>
          </p:cNvSpPr>
          <p:nvPr/>
        </p:nvSpPr>
        <p:spPr bwMode="auto">
          <a:xfrm>
            <a:off x="7634288" y="3384550"/>
            <a:ext cx="0" cy="457200"/>
          </a:xfrm>
          <a:prstGeom prst="line">
            <a:avLst/>
          </a:prstGeom>
          <a:noFill/>
          <a:ln w="38100">
            <a:solidFill>
              <a:srgbClr val="00CCFF"/>
            </a:solidFill>
            <a:round/>
            <a:headEnd/>
            <a:tailEnd/>
          </a:ln>
        </p:spPr>
        <p:txBody>
          <a:bodyPr/>
          <a:lstStyle/>
          <a:p>
            <a:endParaRPr lang="id-ID"/>
          </a:p>
        </p:txBody>
      </p:sp>
      <p:sp>
        <p:nvSpPr>
          <p:cNvPr id="29764" name="Line 70"/>
          <p:cNvSpPr>
            <a:spLocks noChangeShapeType="1"/>
          </p:cNvSpPr>
          <p:nvPr/>
        </p:nvSpPr>
        <p:spPr bwMode="auto">
          <a:xfrm>
            <a:off x="5546725" y="2476500"/>
            <a:ext cx="0" cy="431800"/>
          </a:xfrm>
          <a:prstGeom prst="line">
            <a:avLst/>
          </a:prstGeom>
          <a:noFill/>
          <a:ln w="9525">
            <a:solidFill>
              <a:schemeClr val="tx1"/>
            </a:solidFill>
            <a:round/>
            <a:headEnd/>
            <a:tailEnd type="triangle" w="med" len="med"/>
          </a:ln>
        </p:spPr>
        <p:txBody>
          <a:bodyPr/>
          <a:lstStyle/>
          <a:p>
            <a:endParaRPr lang="id-ID"/>
          </a:p>
        </p:txBody>
      </p:sp>
      <p:sp>
        <p:nvSpPr>
          <p:cNvPr id="29765" name="Line 71"/>
          <p:cNvSpPr>
            <a:spLocks noChangeShapeType="1"/>
          </p:cNvSpPr>
          <p:nvPr/>
        </p:nvSpPr>
        <p:spPr bwMode="auto">
          <a:xfrm>
            <a:off x="3170238" y="1397000"/>
            <a:ext cx="5472112" cy="0"/>
          </a:xfrm>
          <a:prstGeom prst="line">
            <a:avLst/>
          </a:prstGeom>
          <a:noFill/>
          <a:ln w="19050">
            <a:solidFill>
              <a:schemeClr val="tx1"/>
            </a:solidFill>
            <a:round/>
            <a:headEnd/>
            <a:tailEnd/>
          </a:ln>
        </p:spPr>
        <p:txBody>
          <a:bodyPr/>
          <a:lstStyle/>
          <a:p>
            <a:endParaRPr lang="id-ID"/>
          </a:p>
        </p:txBody>
      </p:sp>
      <p:sp>
        <p:nvSpPr>
          <p:cNvPr id="29766" name="Line 72"/>
          <p:cNvSpPr>
            <a:spLocks noChangeShapeType="1"/>
          </p:cNvSpPr>
          <p:nvPr/>
        </p:nvSpPr>
        <p:spPr bwMode="auto">
          <a:xfrm flipV="1">
            <a:off x="2971800" y="2627313"/>
            <a:ext cx="4572000" cy="46037"/>
          </a:xfrm>
          <a:prstGeom prst="line">
            <a:avLst/>
          </a:prstGeom>
          <a:noFill/>
          <a:ln w="9525">
            <a:solidFill>
              <a:schemeClr val="tx1"/>
            </a:solidFill>
            <a:round/>
            <a:headEnd/>
            <a:tailEnd/>
          </a:ln>
        </p:spPr>
        <p:txBody>
          <a:bodyPr/>
          <a:lstStyle/>
          <a:p>
            <a:endParaRPr lang="id-ID"/>
          </a:p>
        </p:txBody>
      </p:sp>
      <p:sp>
        <p:nvSpPr>
          <p:cNvPr id="29767" name="Line 73"/>
          <p:cNvSpPr>
            <a:spLocks noChangeShapeType="1"/>
          </p:cNvSpPr>
          <p:nvPr/>
        </p:nvSpPr>
        <p:spPr bwMode="auto">
          <a:xfrm>
            <a:off x="1355725" y="1824038"/>
            <a:ext cx="3175" cy="142875"/>
          </a:xfrm>
          <a:prstGeom prst="line">
            <a:avLst/>
          </a:prstGeom>
          <a:noFill/>
          <a:ln w="9525">
            <a:solidFill>
              <a:schemeClr val="tx1"/>
            </a:solidFill>
            <a:prstDash val="dash"/>
            <a:round/>
            <a:headEnd/>
            <a:tailEnd type="triangle" w="med" len="med"/>
          </a:ln>
        </p:spPr>
        <p:txBody>
          <a:bodyPr/>
          <a:lstStyle/>
          <a:p>
            <a:endParaRPr lang="id-ID"/>
          </a:p>
        </p:txBody>
      </p:sp>
      <p:sp>
        <p:nvSpPr>
          <p:cNvPr id="29768" name="Line 74"/>
          <p:cNvSpPr>
            <a:spLocks noChangeShapeType="1"/>
          </p:cNvSpPr>
          <p:nvPr/>
        </p:nvSpPr>
        <p:spPr bwMode="auto">
          <a:xfrm flipH="1">
            <a:off x="1714500" y="3122613"/>
            <a:ext cx="1593850" cy="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69" name="Line 75"/>
          <p:cNvSpPr>
            <a:spLocks noChangeShapeType="1"/>
          </p:cNvSpPr>
          <p:nvPr/>
        </p:nvSpPr>
        <p:spPr bwMode="auto">
          <a:xfrm flipH="1">
            <a:off x="4516438" y="3138488"/>
            <a:ext cx="736600" cy="0"/>
          </a:xfrm>
          <a:prstGeom prst="line">
            <a:avLst/>
          </a:prstGeom>
          <a:noFill/>
          <a:ln w="9525">
            <a:solidFill>
              <a:schemeClr val="tx1"/>
            </a:solidFill>
            <a:prstDash val="dash"/>
            <a:round/>
            <a:headEnd type="triangle" w="med" len="med"/>
            <a:tailEnd type="triangle" w="med" len="med"/>
          </a:ln>
        </p:spPr>
        <p:txBody>
          <a:bodyPr/>
          <a:lstStyle/>
          <a:p>
            <a:endParaRPr lang="id-ID"/>
          </a:p>
        </p:txBody>
      </p:sp>
      <p:sp>
        <p:nvSpPr>
          <p:cNvPr id="29770" name="Line 76"/>
          <p:cNvSpPr>
            <a:spLocks noChangeShapeType="1"/>
          </p:cNvSpPr>
          <p:nvPr/>
        </p:nvSpPr>
        <p:spPr bwMode="auto">
          <a:xfrm flipV="1">
            <a:off x="1397000" y="4144963"/>
            <a:ext cx="0" cy="442912"/>
          </a:xfrm>
          <a:prstGeom prst="line">
            <a:avLst/>
          </a:prstGeom>
          <a:noFill/>
          <a:ln w="9525">
            <a:solidFill>
              <a:schemeClr val="tx1"/>
            </a:solidFill>
            <a:prstDash val="dash"/>
            <a:round/>
            <a:headEnd/>
            <a:tailEnd/>
          </a:ln>
        </p:spPr>
        <p:txBody>
          <a:bodyPr/>
          <a:lstStyle/>
          <a:p>
            <a:endParaRPr lang="id-ID"/>
          </a:p>
        </p:txBody>
      </p:sp>
      <p:sp>
        <p:nvSpPr>
          <p:cNvPr id="29771" name="Text Box 77"/>
          <p:cNvSpPr txBox="1">
            <a:spLocks noChangeArrowheads="1"/>
          </p:cNvSpPr>
          <p:nvPr/>
        </p:nvSpPr>
        <p:spPr bwMode="auto">
          <a:xfrm>
            <a:off x="6424613" y="3455988"/>
            <a:ext cx="936625" cy="349250"/>
          </a:xfrm>
          <a:prstGeom prst="rect">
            <a:avLst/>
          </a:prstGeom>
          <a:solidFill>
            <a:srgbClr val="FF99FF"/>
          </a:solidFill>
          <a:ln w="12700" cap="sq">
            <a:solidFill>
              <a:srgbClr val="66FF33"/>
            </a:solidFill>
            <a:miter lim="800000"/>
            <a:headEnd type="none" w="sm" len="sm"/>
            <a:tailEnd type="none" w="sm" len="sm"/>
          </a:ln>
        </p:spPr>
        <p:txBody>
          <a:bodyPr>
            <a:spAutoFit/>
          </a:bodyPr>
          <a:lstStyle/>
          <a:p>
            <a:r>
              <a:rPr lang="en-US" sz="1600" b="1">
                <a:solidFill>
                  <a:srgbClr val="990033"/>
                </a:solidFill>
                <a:latin typeface="Book Antiqua" pitchFamily="18" charset="0"/>
              </a:rPr>
              <a:t>Asesor</a:t>
            </a:r>
          </a:p>
        </p:txBody>
      </p:sp>
      <p:sp>
        <p:nvSpPr>
          <p:cNvPr id="29772" name="Rectangle 78"/>
          <p:cNvSpPr>
            <a:spLocks noChangeArrowheads="1"/>
          </p:cNvSpPr>
          <p:nvPr/>
        </p:nvSpPr>
        <p:spPr bwMode="auto">
          <a:xfrm>
            <a:off x="6373813" y="2865438"/>
            <a:ext cx="2160587" cy="1597025"/>
          </a:xfrm>
          <a:prstGeom prst="rect">
            <a:avLst/>
          </a:prstGeom>
          <a:noFill/>
          <a:ln w="12700" cap="sq">
            <a:solidFill>
              <a:schemeClr val="tx1"/>
            </a:solidFill>
            <a:miter lim="800000"/>
            <a:headEnd type="none" w="sm" len="sm"/>
            <a:tailEnd type="none" w="sm" len="sm"/>
          </a:ln>
        </p:spPr>
        <p:txBody>
          <a:bodyPr wrap="none" anchor="ctr"/>
          <a:lstStyle/>
          <a:p>
            <a:endParaRPr lang="id-ID">
              <a:latin typeface="Book Antiqua" pitchFamily="18" charset="0"/>
            </a:endParaRPr>
          </a:p>
        </p:txBody>
      </p:sp>
      <p:sp>
        <p:nvSpPr>
          <p:cNvPr id="29773" name="Line 79"/>
          <p:cNvSpPr>
            <a:spLocks noChangeShapeType="1"/>
          </p:cNvSpPr>
          <p:nvPr/>
        </p:nvSpPr>
        <p:spPr bwMode="auto">
          <a:xfrm>
            <a:off x="7362825" y="3609975"/>
            <a:ext cx="271463" cy="0"/>
          </a:xfrm>
          <a:prstGeom prst="line">
            <a:avLst/>
          </a:prstGeom>
          <a:noFill/>
          <a:ln w="12700" cap="sq">
            <a:solidFill>
              <a:schemeClr val="tx1"/>
            </a:solidFill>
            <a:round/>
            <a:headEnd type="none" w="sm" len="sm"/>
            <a:tailEnd type="none" w="sm" len="sm"/>
          </a:ln>
        </p:spPr>
        <p:txBody>
          <a:bodyPr wrap="none"/>
          <a:lstStyle/>
          <a:p>
            <a:endParaRPr lang="id-ID"/>
          </a:p>
        </p:txBody>
      </p:sp>
      <p:sp>
        <p:nvSpPr>
          <p:cNvPr id="79" name="Line 56"/>
          <p:cNvSpPr>
            <a:spLocks noChangeShapeType="1"/>
          </p:cNvSpPr>
          <p:nvPr/>
        </p:nvSpPr>
        <p:spPr bwMode="auto">
          <a:xfrm>
            <a:off x="7596188" y="4495800"/>
            <a:ext cx="0" cy="381000"/>
          </a:xfrm>
          <a:prstGeom prst="line">
            <a:avLst/>
          </a:prstGeom>
          <a:noFill/>
          <a:ln w="38100">
            <a:solidFill>
              <a:srgbClr val="00CCFF"/>
            </a:solidFill>
            <a:round/>
            <a:headEnd/>
            <a:tailEnd/>
          </a:ln>
        </p:spPr>
        <p:txBody>
          <a:bodyPr/>
          <a:lstStyle/>
          <a:p>
            <a:endParaRPr lang="id-ID"/>
          </a:p>
        </p:txBody>
      </p:sp>
      <p:sp>
        <p:nvSpPr>
          <p:cNvPr id="42063" name="TextBox 82"/>
          <p:cNvSpPr txBox="1">
            <a:spLocks noChangeArrowheads="1"/>
          </p:cNvSpPr>
          <p:nvPr/>
        </p:nvSpPr>
        <p:spPr bwMode="auto">
          <a:xfrm>
            <a:off x="5029200" y="5105400"/>
            <a:ext cx="3657600" cy="1477963"/>
          </a:xfrm>
          <a:prstGeom prst="rect">
            <a:avLst/>
          </a:prstGeom>
          <a:noFill/>
          <a:ln w="9525">
            <a:noFill/>
            <a:miter lim="800000"/>
            <a:headEnd/>
            <a:tailEnd/>
          </a:ln>
        </p:spPr>
        <p:txBody>
          <a:bodyPr>
            <a:spAutoFit/>
          </a:bodyPr>
          <a:lstStyle/>
          <a:p>
            <a:r>
              <a:rPr lang="id-ID" dirty="0">
                <a:latin typeface="Calibri" pitchFamily="34" charset="0"/>
                <a:cs typeface="Andalus" pitchFamily="18" charset="-78"/>
              </a:rPr>
              <a:t>	Instruksi </a:t>
            </a:r>
          </a:p>
          <a:p>
            <a:r>
              <a:rPr lang="id-ID" dirty="0">
                <a:latin typeface="Calibri" pitchFamily="34" charset="0"/>
                <a:cs typeface="Andalus" pitchFamily="18" charset="-78"/>
              </a:rPr>
              <a:t>	Koordinasi</a:t>
            </a:r>
          </a:p>
          <a:p>
            <a:r>
              <a:rPr lang="id-ID" dirty="0">
                <a:latin typeface="Calibri" pitchFamily="34" charset="0"/>
                <a:cs typeface="Andalus" pitchFamily="18" charset="-78"/>
              </a:rPr>
              <a:t>	Konsultasi</a:t>
            </a:r>
          </a:p>
          <a:p>
            <a:r>
              <a:rPr lang="id-ID" dirty="0">
                <a:latin typeface="Calibri" pitchFamily="34" charset="0"/>
                <a:cs typeface="Andalus" pitchFamily="18" charset="-78"/>
              </a:rPr>
              <a:t>	Alur akreditasi</a:t>
            </a:r>
          </a:p>
          <a:p>
            <a:r>
              <a:rPr lang="id-ID" dirty="0">
                <a:latin typeface="Calibri" pitchFamily="34" charset="0"/>
                <a:cs typeface="Andalus" pitchFamily="18" charset="-78"/>
              </a:rPr>
              <a:t>	Koordinasi dan Konsultasi</a:t>
            </a:r>
          </a:p>
        </p:txBody>
      </p:sp>
      <p:cxnSp>
        <p:nvCxnSpPr>
          <p:cNvPr id="85" name="Straight Arrow Connector 84"/>
          <p:cNvCxnSpPr/>
          <p:nvPr/>
        </p:nvCxnSpPr>
        <p:spPr>
          <a:xfrm>
            <a:off x="5181600" y="53340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181600" y="5562600"/>
            <a:ext cx="685800" cy="1588"/>
          </a:xfrm>
          <a:prstGeom prst="straightConnector1">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5181600" y="5791200"/>
            <a:ext cx="685800" cy="1588"/>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181600" y="6096000"/>
            <a:ext cx="685800" cy="1588"/>
          </a:xfrm>
          <a:prstGeom prst="straightConnector1">
            <a:avLst/>
          </a:prstGeom>
          <a:ln w="28575">
            <a:solidFill>
              <a:srgbClr val="00CC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181600" y="6400800"/>
            <a:ext cx="685800" cy="1588"/>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13"/>
          <p:cNvSpPr>
            <a:spLocks noChangeArrowheads="1"/>
          </p:cNvSpPr>
          <p:nvPr/>
        </p:nvSpPr>
        <p:spPr bwMode="auto">
          <a:xfrm>
            <a:off x="3810000" y="2057400"/>
            <a:ext cx="793750" cy="457200"/>
          </a:xfrm>
          <a:prstGeom prst="rect">
            <a:avLst/>
          </a:prstGeom>
          <a:solidFill>
            <a:srgbClr val="FF9900"/>
          </a:solidFill>
          <a:ln w="9525">
            <a:solidFill>
              <a:srgbClr val="000000"/>
            </a:solidFill>
            <a:miter lim="800000"/>
            <a:headEnd/>
            <a:tailEnd/>
          </a:ln>
        </p:spPr>
        <p:txBody>
          <a:bodyPr/>
          <a:lstStyle/>
          <a:p>
            <a:pPr algn="ctr"/>
            <a:r>
              <a:rPr lang="en-US" sz="1200" b="1">
                <a:solidFill>
                  <a:srgbClr val="000000"/>
                </a:solidFill>
                <a:cs typeface="Times New Roman" pitchFamily="18" charset="0"/>
              </a:rPr>
              <a:t>DITJEN</a:t>
            </a:r>
          </a:p>
          <a:p>
            <a:pPr algn="ctr"/>
            <a:r>
              <a:rPr lang="en-US" sz="1200" b="1">
                <a:solidFill>
                  <a:srgbClr val="000000"/>
                </a:solidFill>
                <a:cs typeface="Times New Roman" pitchFamily="18" charset="0"/>
              </a:rPr>
              <a:t>DIKMEN</a:t>
            </a:r>
            <a:endParaRPr lang="id-ID" sz="1000" b="1">
              <a:solidFill>
                <a:srgbClr val="000000"/>
              </a:solidFill>
            </a:endParaRPr>
          </a:p>
        </p:txBody>
      </p:sp>
      <p:sp>
        <p:nvSpPr>
          <p:cNvPr id="90" name="Line 70"/>
          <p:cNvSpPr>
            <a:spLocks noChangeShapeType="1"/>
          </p:cNvSpPr>
          <p:nvPr/>
        </p:nvSpPr>
        <p:spPr bwMode="auto">
          <a:xfrm>
            <a:off x="3657600" y="2514600"/>
            <a:ext cx="0" cy="431800"/>
          </a:xfrm>
          <a:prstGeom prst="line">
            <a:avLst/>
          </a:prstGeom>
          <a:noFill/>
          <a:ln w="9525">
            <a:solidFill>
              <a:schemeClr val="tx1"/>
            </a:solidFill>
            <a:round/>
            <a:headEnd/>
            <a:tailEnd type="triangle" w="med" len="med"/>
          </a:ln>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35589"/>
                                        </p:tgtEl>
                                        <p:attrNameLst>
                                          <p:attrName>style.visibility</p:attrName>
                                        </p:attrNameLst>
                                      </p:cBhvr>
                                      <p:to>
                                        <p:strVal val="visible"/>
                                      </p:to>
                                    </p:set>
                                    <p:anim calcmode="lin" valueType="num">
                                      <p:cBhvr additive="base">
                                        <p:cTn id="11" dur="500" fill="hold"/>
                                        <p:tgtEl>
                                          <p:spTgt spid="835589"/>
                                        </p:tgtEl>
                                        <p:attrNameLst>
                                          <p:attrName>ppt_x</p:attrName>
                                        </p:attrNameLst>
                                      </p:cBhvr>
                                      <p:tavLst>
                                        <p:tav tm="0">
                                          <p:val>
                                            <p:strVal val="#ppt_x"/>
                                          </p:val>
                                        </p:tav>
                                        <p:tav tm="100000">
                                          <p:val>
                                            <p:strVal val="#ppt_x"/>
                                          </p:val>
                                        </p:tav>
                                      </p:tavLst>
                                    </p:anim>
                                    <p:anim calcmode="lin" valueType="num">
                                      <p:cBhvr additive="base">
                                        <p:cTn id="12" dur="500" fill="hold"/>
                                        <p:tgtEl>
                                          <p:spTgt spid="83558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700"/>
                                        </p:tgtEl>
                                        <p:attrNameLst>
                                          <p:attrName>style.visibility</p:attrName>
                                        </p:attrNameLst>
                                      </p:cBhvr>
                                      <p:to>
                                        <p:strVal val="visible"/>
                                      </p:to>
                                    </p:set>
                                    <p:anim calcmode="lin" valueType="num">
                                      <p:cBhvr additive="base">
                                        <p:cTn id="15" dur="500" fill="hold"/>
                                        <p:tgtEl>
                                          <p:spTgt spid="29700"/>
                                        </p:tgtEl>
                                        <p:attrNameLst>
                                          <p:attrName>ppt_x</p:attrName>
                                        </p:attrNameLst>
                                      </p:cBhvr>
                                      <p:tavLst>
                                        <p:tav tm="0">
                                          <p:val>
                                            <p:strVal val="#ppt_x"/>
                                          </p:val>
                                        </p:tav>
                                        <p:tav tm="100000">
                                          <p:val>
                                            <p:strVal val="#ppt_x"/>
                                          </p:val>
                                        </p:tav>
                                      </p:tavLst>
                                    </p:anim>
                                    <p:anim calcmode="lin" valueType="num">
                                      <p:cBhvr additive="base">
                                        <p:cTn id="16" dur="500" fill="hold"/>
                                        <p:tgtEl>
                                          <p:spTgt spid="2970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701"/>
                                        </p:tgtEl>
                                        <p:attrNameLst>
                                          <p:attrName>style.visibility</p:attrName>
                                        </p:attrNameLst>
                                      </p:cBhvr>
                                      <p:to>
                                        <p:strVal val="visible"/>
                                      </p:to>
                                    </p:set>
                                    <p:anim calcmode="lin" valueType="num">
                                      <p:cBhvr additive="base">
                                        <p:cTn id="19" dur="500" fill="hold"/>
                                        <p:tgtEl>
                                          <p:spTgt spid="29701"/>
                                        </p:tgtEl>
                                        <p:attrNameLst>
                                          <p:attrName>ppt_x</p:attrName>
                                        </p:attrNameLst>
                                      </p:cBhvr>
                                      <p:tavLst>
                                        <p:tav tm="0">
                                          <p:val>
                                            <p:strVal val="#ppt_x"/>
                                          </p:val>
                                        </p:tav>
                                        <p:tav tm="100000">
                                          <p:val>
                                            <p:strVal val="#ppt_x"/>
                                          </p:val>
                                        </p:tav>
                                      </p:tavLst>
                                    </p:anim>
                                    <p:anim calcmode="lin" valueType="num">
                                      <p:cBhvr additive="base">
                                        <p:cTn id="20" dur="500" fill="hold"/>
                                        <p:tgtEl>
                                          <p:spTgt spid="2970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702"/>
                                        </p:tgtEl>
                                        <p:attrNameLst>
                                          <p:attrName>style.visibility</p:attrName>
                                        </p:attrNameLst>
                                      </p:cBhvr>
                                      <p:to>
                                        <p:strVal val="visible"/>
                                      </p:to>
                                    </p:set>
                                    <p:anim calcmode="lin" valueType="num">
                                      <p:cBhvr additive="base">
                                        <p:cTn id="23" dur="500" fill="hold"/>
                                        <p:tgtEl>
                                          <p:spTgt spid="29702"/>
                                        </p:tgtEl>
                                        <p:attrNameLst>
                                          <p:attrName>ppt_x</p:attrName>
                                        </p:attrNameLst>
                                      </p:cBhvr>
                                      <p:tavLst>
                                        <p:tav tm="0">
                                          <p:val>
                                            <p:strVal val="#ppt_x"/>
                                          </p:val>
                                        </p:tav>
                                        <p:tav tm="100000">
                                          <p:val>
                                            <p:strVal val="#ppt_x"/>
                                          </p:val>
                                        </p:tav>
                                      </p:tavLst>
                                    </p:anim>
                                    <p:anim calcmode="lin" valueType="num">
                                      <p:cBhvr additive="base">
                                        <p:cTn id="24" dur="500" fill="hold"/>
                                        <p:tgtEl>
                                          <p:spTgt spid="2970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5593"/>
                                        </p:tgtEl>
                                        <p:attrNameLst>
                                          <p:attrName>style.visibility</p:attrName>
                                        </p:attrNameLst>
                                      </p:cBhvr>
                                      <p:to>
                                        <p:strVal val="visible"/>
                                      </p:to>
                                    </p:set>
                                    <p:anim calcmode="lin" valueType="num">
                                      <p:cBhvr additive="base">
                                        <p:cTn id="27" dur="500" fill="hold"/>
                                        <p:tgtEl>
                                          <p:spTgt spid="835593"/>
                                        </p:tgtEl>
                                        <p:attrNameLst>
                                          <p:attrName>ppt_x</p:attrName>
                                        </p:attrNameLst>
                                      </p:cBhvr>
                                      <p:tavLst>
                                        <p:tav tm="0">
                                          <p:val>
                                            <p:strVal val="#ppt_x"/>
                                          </p:val>
                                        </p:tav>
                                        <p:tav tm="100000">
                                          <p:val>
                                            <p:strVal val="#ppt_x"/>
                                          </p:val>
                                        </p:tav>
                                      </p:tavLst>
                                    </p:anim>
                                    <p:anim calcmode="lin" valueType="num">
                                      <p:cBhvr additive="base">
                                        <p:cTn id="28" dur="500" fill="hold"/>
                                        <p:tgtEl>
                                          <p:spTgt spid="8355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5594"/>
                                        </p:tgtEl>
                                        <p:attrNameLst>
                                          <p:attrName>style.visibility</p:attrName>
                                        </p:attrNameLst>
                                      </p:cBhvr>
                                      <p:to>
                                        <p:strVal val="visible"/>
                                      </p:to>
                                    </p:set>
                                    <p:anim calcmode="lin" valueType="num">
                                      <p:cBhvr additive="base">
                                        <p:cTn id="31" dur="500" fill="hold"/>
                                        <p:tgtEl>
                                          <p:spTgt spid="835594"/>
                                        </p:tgtEl>
                                        <p:attrNameLst>
                                          <p:attrName>ppt_x</p:attrName>
                                        </p:attrNameLst>
                                      </p:cBhvr>
                                      <p:tavLst>
                                        <p:tav tm="0">
                                          <p:val>
                                            <p:strVal val="#ppt_x"/>
                                          </p:val>
                                        </p:tav>
                                        <p:tav tm="100000">
                                          <p:val>
                                            <p:strVal val="#ppt_x"/>
                                          </p:val>
                                        </p:tav>
                                      </p:tavLst>
                                    </p:anim>
                                    <p:anim calcmode="lin" valueType="num">
                                      <p:cBhvr additive="base">
                                        <p:cTn id="32" dur="500" fill="hold"/>
                                        <p:tgtEl>
                                          <p:spTgt spid="83559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35595"/>
                                        </p:tgtEl>
                                        <p:attrNameLst>
                                          <p:attrName>style.visibility</p:attrName>
                                        </p:attrNameLst>
                                      </p:cBhvr>
                                      <p:to>
                                        <p:strVal val="visible"/>
                                      </p:to>
                                    </p:set>
                                    <p:anim calcmode="lin" valueType="num">
                                      <p:cBhvr additive="base">
                                        <p:cTn id="35" dur="500" fill="hold"/>
                                        <p:tgtEl>
                                          <p:spTgt spid="835595"/>
                                        </p:tgtEl>
                                        <p:attrNameLst>
                                          <p:attrName>ppt_x</p:attrName>
                                        </p:attrNameLst>
                                      </p:cBhvr>
                                      <p:tavLst>
                                        <p:tav tm="0">
                                          <p:val>
                                            <p:strVal val="#ppt_x"/>
                                          </p:val>
                                        </p:tav>
                                        <p:tav tm="100000">
                                          <p:val>
                                            <p:strVal val="#ppt_x"/>
                                          </p:val>
                                        </p:tav>
                                      </p:tavLst>
                                    </p:anim>
                                    <p:anim calcmode="lin" valueType="num">
                                      <p:cBhvr additive="base">
                                        <p:cTn id="36" dur="500" fill="hold"/>
                                        <p:tgtEl>
                                          <p:spTgt spid="83559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5596"/>
                                        </p:tgtEl>
                                        <p:attrNameLst>
                                          <p:attrName>style.visibility</p:attrName>
                                        </p:attrNameLst>
                                      </p:cBhvr>
                                      <p:to>
                                        <p:strVal val="visible"/>
                                      </p:to>
                                    </p:set>
                                    <p:anim calcmode="lin" valueType="num">
                                      <p:cBhvr additive="base">
                                        <p:cTn id="39" dur="500" fill="hold"/>
                                        <p:tgtEl>
                                          <p:spTgt spid="835596"/>
                                        </p:tgtEl>
                                        <p:attrNameLst>
                                          <p:attrName>ppt_x</p:attrName>
                                        </p:attrNameLst>
                                      </p:cBhvr>
                                      <p:tavLst>
                                        <p:tav tm="0">
                                          <p:val>
                                            <p:strVal val="#ppt_x"/>
                                          </p:val>
                                        </p:tav>
                                        <p:tav tm="100000">
                                          <p:val>
                                            <p:strVal val="#ppt_x"/>
                                          </p:val>
                                        </p:tav>
                                      </p:tavLst>
                                    </p:anim>
                                    <p:anim calcmode="lin" valueType="num">
                                      <p:cBhvr additive="base">
                                        <p:cTn id="40" dur="500" fill="hold"/>
                                        <p:tgtEl>
                                          <p:spTgt spid="83559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707"/>
                                        </p:tgtEl>
                                        <p:attrNameLst>
                                          <p:attrName>style.visibility</p:attrName>
                                        </p:attrNameLst>
                                      </p:cBhvr>
                                      <p:to>
                                        <p:strVal val="visible"/>
                                      </p:to>
                                    </p:set>
                                    <p:anim calcmode="lin" valueType="num">
                                      <p:cBhvr additive="base">
                                        <p:cTn id="43" dur="500" fill="hold"/>
                                        <p:tgtEl>
                                          <p:spTgt spid="29707"/>
                                        </p:tgtEl>
                                        <p:attrNameLst>
                                          <p:attrName>ppt_x</p:attrName>
                                        </p:attrNameLst>
                                      </p:cBhvr>
                                      <p:tavLst>
                                        <p:tav tm="0">
                                          <p:val>
                                            <p:strVal val="#ppt_x"/>
                                          </p:val>
                                        </p:tav>
                                        <p:tav tm="100000">
                                          <p:val>
                                            <p:strVal val="#ppt_x"/>
                                          </p:val>
                                        </p:tav>
                                      </p:tavLst>
                                    </p:anim>
                                    <p:anim calcmode="lin" valueType="num">
                                      <p:cBhvr additive="base">
                                        <p:cTn id="44" dur="500" fill="hold"/>
                                        <p:tgtEl>
                                          <p:spTgt spid="2970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708"/>
                                        </p:tgtEl>
                                        <p:attrNameLst>
                                          <p:attrName>style.visibility</p:attrName>
                                        </p:attrNameLst>
                                      </p:cBhvr>
                                      <p:to>
                                        <p:strVal val="visible"/>
                                      </p:to>
                                    </p:set>
                                    <p:anim calcmode="lin" valueType="num">
                                      <p:cBhvr additive="base">
                                        <p:cTn id="47" dur="500" fill="hold"/>
                                        <p:tgtEl>
                                          <p:spTgt spid="29708"/>
                                        </p:tgtEl>
                                        <p:attrNameLst>
                                          <p:attrName>ppt_x</p:attrName>
                                        </p:attrNameLst>
                                      </p:cBhvr>
                                      <p:tavLst>
                                        <p:tav tm="0">
                                          <p:val>
                                            <p:strVal val="#ppt_x"/>
                                          </p:val>
                                        </p:tav>
                                        <p:tav tm="100000">
                                          <p:val>
                                            <p:strVal val="#ppt_x"/>
                                          </p:val>
                                        </p:tav>
                                      </p:tavLst>
                                    </p:anim>
                                    <p:anim calcmode="lin" valueType="num">
                                      <p:cBhvr additive="base">
                                        <p:cTn id="48" dur="500" fill="hold"/>
                                        <p:tgtEl>
                                          <p:spTgt spid="2970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35599"/>
                                        </p:tgtEl>
                                        <p:attrNameLst>
                                          <p:attrName>style.visibility</p:attrName>
                                        </p:attrNameLst>
                                      </p:cBhvr>
                                      <p:to>
                                        <p:strVal val="visible"/>
                                      </p:to>
                                    </p:set>
                                    <p:anim calcmode="lin" valueType="num">
                                      <p:cBhvr additive="base">
                                        <p:cTn id="51" dur="500" fill="hold"/>
                                        <p:tgtEl>
                                          <p:spTgt spid="835599"/>
                                        </p:tgtEl>
                                        <p:attrNameLst>
                                          <p:attrName>ppt_x</p:attrName>
                                        </p:attrNameLst>
                                      </p:cBhvr>
                                      <p:tavLst>
                                        <p:tav tm="0">
                                          <p:val>
                                            <p:strVal val="#ppt_x"/>
                                          </p:val>
                                        </p:tav>
                                        <p:tav tm="100000">
                                          <p:val>
                                            <p:strVal val="#ppt_x"/>
                                          </p:val>
                                        </p:tav>
                                      </p:tavLst>
                                    </p:anim>
                                    <p:anim calcmode="lin" valueType="num">
                                      <p:cBhvr additive="base">
                                        <p:cTn id="52" dur="500" fill="hold"/>
                                        <p:tgtEl>
                                          <p:spTgt spid="83559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35600"/>
                                        </p:tgtEl>
                                        <p:attrNameLst>
                                          <p:attrName>style.visibility</p:attrName>
                                        </p:attrNameLst>
                                      </p:cBhvr>
                                      <p:to>
                                        <p:strVal val="visible"/>
                                      </p:to>
                                    </p:set>
                                    <p:anim calcmode="lin" valueType="num">
                                      <p:cBhvr additive="base">
                                        <p:cTn id="55" dur="500" fill="hold"/>
                                        <p:tgtEl>
                                          <p:spTgt spid="835600"/>
                                        </p:tgtEl>
                                        <p:attrNameLst>
                                          <p:attrName>ppt_x</p:attrName>
                                        </p:attrNameLst>
                                      </p:cBhvr>
                                      <p:tavLst>
                                        <p:tav tm="0">
                                          <p:val>
                                            <p:strVal val="#ppt_x"/>
                                          </p:val>
                                        </p:tav>
                                        <p:tav tm="100000">
                                          <p:val>
                                            <p:strVal val="#ppt_x"/>
                                          </p:val>
                                        </p:tav>
                                      </p:tavLst>
                                    </p:anim>
                                    <p:anim calcmode="lin" valueType="num">
                                      <p:cBhvr additive="base">
                                        <p:cTn id="56" dur="500" fill="hold"/>
                                        <p:tgtEl>
                                          <p:spTgt spid="83560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711"/>
                                        </p:tgtEl>
                                        <p:attrNameLst>
                                          <p:attrName>style.visibility</p:attrName>
                                        </p:attrNameLst>
                                      </p:cBhvr>
                                      <p:to>
                                        <p:strVal val="visible"/>
                                      </p:to>
                                    </p:set>
                                    <p:anim calcmode="lin" valueType="num">
                                      <p:cBhvr additive="base">
                                        <p:cTn id="59" dur="500" fill="hold"/>
                                        <p:tgtEl>
                                          <p:spTgt spid="29711"/>
                                        </p:tgtEl>
                                        <p:attrNameLst>
                                          <p:attrName>ppt_x</p:attrName>
                                        </p:attrNameLst>
                                      </p:cBhvr>
                                      <p:tavLst>
                                        <p:tav tm="0">
                                          <p:val>
                                            <p:strVal val="#ppt_x"/>
                                          </p:val>
                                        </p:tav>
                                        <p:tav tm="100000">
                                          <p:val>
                                            <p:strVal val="#ppt_x"/>
                                          </p:val>
                                        </p:tav>
                                      </p:tavLst>
                                    </p:anim>
                                    <p:anim calcmode="lin" valueType="num">
                                      <p:cBhvr additive="base">
                                        <p:cTn id="60" dur="500" fill="hold"/>
                                        <p:tgtEl>
                                          <p:spTgt spid="297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712"/>
                                        </p:tgtEl>
                                        <p:attrNameLst>
                                          <p:attrName>style.visibility</p:attrName>
                                        </p:attrNameLst>
                                      </p:cBhvr>
                                      <p:to>
                                        <p:strVal val="visible"/>
                                      </p:to>
                                    </p:set>
                                    <p:anim calcmode="lin" valueType="num">
                                      <p:cBhvr additive="base">
                                        <p:cTn id="63" dur="500" fill="hold"/>
                                        <p:tgtEl>
                                          <p:spTgt spid="29712"/>
                                        </p:tgtEl>
                                        <p:attrNameLst>
                                          <p:attrName>ppt_x</p:attrName>
                                        </p:attrNameLst>
                                      </p:cBhvr>
                                      <p:tavLst>
                                        <p:tav tm="0">
                                          <p:val>
                                            <p:strVal val="#ppt_x"/>
                                          </p:val>
                                        </p:tav>
                                        <p:tav tm="100000">
                                          <p:val>
                                            <p:strVal val="#ppt_x"/>
                                          </p:val>
                                        </p:tav>
                                      </p:tavLst>
                                    </p:anim>
                                    <p:anim calcmode="lin" valueType="num">
                                      <p:cBhvr additive="base">
                                        <p:cTn id="64" dur="500" fill="hold"/>
                                        <p:tgtEl>
                                          <p:spTgt spid="297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713"/>
                                        </p:tgtEl>
                                        <p:attrNameLst>
                                          <p:attrName>style.visibility</p:attrName>
                                        </p:attrNameLst>
                                      </p:cBhvr>
                                      <p:to>
                                        <p:strVal val="visible"/>
                                      </p:to>
                                    </p:set>
                                    <p:anim calcmode="lin" valueType="num">
                                      <p:cBhvr additive="base">
                                        <p:cTn id="67" dur="500" fill="hold"/>
                                        <p:tgtEl>
                                          <p:spTgt spid="29713"/>
                                        </p:tgtEl>
                                        <p:attrNameLst>
                                          <p:attrName>ppt_x</p:attrName>
                                        </p:attrNameLst>
                                      </p:cBhvr>
                                      <p:tavLst>
                                        <p:tav tm="0">
                                          <p:val>
                                            <p:strVal val="#ppt_x"/>
                                          </p:val>
                                        </p:tav>
                                        <p:tav tm="100000">
                                          <p:val>
                                            <p:strVal val="#ppt_x"/>
                                          </p:val>
                                        </p:tav>
                                      </p:tavLst>
                                    </p:anim>
                                    <p:anim calcmode="lin" valueType="num">
                                      <p:cBhvr additive="base">
                                        <p:cTn id="68" dur="500" fill="hold"/>
                                        <p:tgtEl>
                                          <p:spTgt spid="297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35604"/>
                                        </p:tgtEl>
                                        <p:attrNameLst>
                                          <p:attrName>style.visibility</p:attrName>
                                        </p:attrNameLst>
                                      </p:cBhvr>
                                      <p:to>
                                        <p:strVal val="visible"/>
                                      </p:to>
                                    </p:set>
                                    <p:anim calcmode="lin" valueType="num">
                                      <p:cBhvr additive="base">
                                        <p:cTn id="71" dur="500" fill="hold"/>
                                        <p:tgtEl>
                                          <p:spTgt spid="835604"/>
                                        </p:tgtEl>
                                        <p:attrNameLst>
                                          <p:attrName>ppt_x</p:attrName>
                                        </p:attrNameLst>
                                      </p:cBhvr>
                                      <p:tavLst>
                                        <p:tav tm="0">
                                          <p:val>
                                            <p:strVal val="#ppt_x"/>
                                          </p:val>
                                        </p:tav>
                                        <p:tav tm="100000">
                                          <p:val>
                                            <p:strVal val="#ppt_x"/>
                                          </p:val>
                                        </p:tav>
                                      </p:tavLst>
                                    </p:anim>
                                    <p:anim calcmode="lin" valueType="num">
                                      <p:cBhvr additive="base">
                                        <p:cTn id="72" dur="500" fill="hold"/>
                                        <p:tgtEl>
                                          <p:spTgt spid="83560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835605"/>
                                        </p:tgtEl>
                                        <p:attrNameLst>
                                          <p:attrName>style.visibility</p:attrName>
                                        </p:attrNameLst>
                                      </p:cBhvr>
                                      <p:to>
                                        <p:strVal val="visible"/>
                                      </p:to>
                                    </p:set>
                                    <p:anim calcmode="lin" valueType="num">
                                      <p:cBhvr additive="base">
                                        <p:cTn id="75" dur="500" fill="hold"/>
                                        <p:tgtEl>
                                          <p:spTgt spid="835605"/>
                                        </p:tgtEl>
                                        <p:attrNameLst>
                                          <p:attrName>ppt_x</p:attrName>
                                        </p:attrNameLst>
                                      </p:cBhvr>
                                      <p:tavLst>
                                        <p:tav tm="0">
                                          <p:val>
                                            <p:strVal val="#ppt_x"/>
                                          </p:val>
                                        </p:tav>
                                        <p:tav tm="100000">
                                          <p:val>
                                            <p:strVal val="#ppt_x"/>
                                          </p:val>
                                        </p:tav>
                                      </p:tavLst>
                                    </p:anim>
                                    <p:anim calcmode="lin" valueType="num">
                                      <p:cBhvr additive="base">
                                        <p:cTn id="76" dur="500" fill="hold"/>
                                        <p:tgtEl>
                                          <p:spTgt spid="83560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35606"/>
                                        </p:tgtEl>
                                        <p:attrNameLst>
                                          <p:attrName>style.visibility</p:attrName>
                                        </p:attrNameLst>
                                      </p:cBhvr>
                                      <p:to>
                                        <p:strVal val="visible"/>
                                      </p:to>
                                    </p:set>
                                    <p:anim calcmode="lin" valueType="num">
                                      <p:cBhvr additive="base">
                                        <p:cTn id="79" dur="500" fill="hold"/>
                                        <p:tgtEl>
                                          <p:spTgt spid="835606"/>
                                        </p:tgtEl>
                                        <p:attrNameLst>
                                          <p:attrName>ppt_x</p:attrName>
                                        </p:attrNameLst>
                                      </p:cBhvr>
                                      <p:tavLst>
                                        <p:tav tm="0">
                                          <p:val>
                                            <p:strVal val="#ppt_x"/>
                                          </p:val>
                                        </p:tav>
                                        <p:tav tm="100000">
                                          <p:val>
                                            <p:strVal val="#ppt_x"/>
                                          </p:val>
                                        </p:tav>
                                      </p:tavLst>
                                    </p:anim>
                                    <p:anim calcmode="lin" valueType="num">
                                      <p:cBhvr additive="base">
                                        <p:cTn id="80" dur="500" fill="hold"/>
                                        <p:tgtEl>
                                          <p:spTgt spid="83560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35607"/>
                                        </p:tgtEl>
                                        <p:attrNameLst>
                                          <p:attrName>style.visibility</p:attrName>
                                        </p:attrNameLst>
                                      </p:cBhvr>
                                      <p:to>
                                        <p:strVal val="visible"/>
                                      </p:to>
                                    </p:set>
                                    <p:anim calcmode="lin" valueType="num">
                                      <p:cBhvr additive="base">
                                        <p:cTn id="83" dur="500" fill="hold"/>
                                        <p:tgtEl>
                                          <p:spTgt spid="835607"/>
                                        </p:tgtEl>
                                        <p:attrNameLst>
                                          <p:attrName>ppt_x</p:attrName>
                                        </p:attrNameLst>
                                      </p:cBhvr>
                                      <p:tavLst>
                                        <p:tav tm="0">
                                          <p:val>
                                            <p:strVal val="#ppt_x"/>
                                          </p:val>
                                        </p:tav>
                                        <p:tav tm="100000">
                                          <p:val>
                                            <p:strVal val="#ppt_x"/>
                                          </p:val>
                                        </p:tav>
                                      </p:tavLst>
                                    </p:anim>
                                    <p:anim calcmode="lin" valueType="num">
                                      <p:cBhvr additive="base">
                                        <p:cTn id="84" dur="500" fill="hold"/>
                                        <p:tgtEl>
                                          <p:spTgt spid="83560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9718"/>
                                        </p:tgtEl>
                                        <p:attrNameLst>
                                          <p:attrName>style.visibility</p:attrName>
                                        </p:attrNameLst>
                                      </p:cBhvr>
                                      <p:to>
                                        <p:strVal val="visible"/>
                                      </p:to>
                                    </p:set>
                                    <p:anim calcmode="lin" valueType="num">
                                      <p:cBhvr additive="base">
                                        <p:cTn id="87" dur="500" fill="hold"/>
                                        <p:tgtEl>
                                          <p:spTgt spid="29718"/>
                                        </p:tgtEl>
                                        <p:attrNameLst>
                                          <p:attrName>ppt_x</p:attrName>
                                        </p:attrNameLst>
                                      </p:cBhvr>
                                      <p:tavLst>
                                        <p:tav tm="0">
                                          <p:val>
                                            <p:strVal val="#ppt_x"/>
                                          </p:val>
                                        </p:tav>
                                        <p:tav tm="100000">
                                          <p:val>
                                            <p:strVal val="#ppt_x"/>
                                          </p:val>
                                        </p:tav>
                                      </p:tavLst>
                                    </p:anim>
                                    <p:anim calcmode="lin" valueType="num">
                                      <p:cBhvr additive="base">
                                        <p:cTn id="88" dur="500" fill="hold"/>
                                        <p:tgtEl>
                                          <p:spTgt spid="297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719"/>
                                        </p:tgtEl>
                                        <p:attrNameLst>
                                          <p:attrName>style.visibility</p:attrName>
                                        </p:attrNameLst>
                                      </p:cBhvr>
                                      <p:to>
                                        <p:strVal val="visible"/>
                                      </p:to>
                                    </p:set>
                                    <p:anim calcmode="lin" valueType="num">
                                      <p:cBhvr additive="base">
                                        <p:cTn id="91" dur="500" fill="hold"/>
                                        <p:tgtEl>
                                          <p:spTgt spid="29719"/>
                                        </p:tgtEl>
                                        <p:attrNameLst>
                                          <p:attrName>ppt_x</p:attrName>
                                        </p:attrNameLst>
                                      </p:cBhvr>
                                      <p:tavLst>
                                        <p:tav tm="0">
                                          <p:val>
                                            <p:strVal val="#ppt_x"/>
                                          </p:val>
                                        </p:tav>
                                        <p:tav tm="100000">
                                          <p:val>
                                            <p:strVal val="#ppt_x"/>
                                          </p:val>
                                        </p:tav>
                                      </p:tavLst>
                                    </p:anim>
                                    <p:anim calcmode="lin" valueType="num">
                                      <p:cBhvr additive="base">
                                        <p:cTn id="92" dur="500" fill="hold"/>
                                        <p:tgtEl>
                                          <p:spTgt spid="2971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9720"/>
                                        </p:tgtEl>
                                        <p:attrNameLst>
                                          <p:attrName>style.visibility</p:attrName>
                                        </p:attrNameLst>
                                      </p:cBhvr>
                                      <p:to>
                                        <p:strVal val="visible"/>
                                      </p:to>
                                    </p:set>
                                    <p:anim calcmode="lin" valueType="num">
                                      <p:cBhvr additive="base">
                                        <p:cTn id="95" dur="500" fill="hold"/>
                                        <p:tgtEl>
                                          <p:spTgt spid="29720"/>
                                        </p:tgtEl>
                                        <p:attrNameLst>
                                          <p:attrName>ppt_x</p:attrName>
                                        </p:attrNameLst>
                                      </p:cBhvr>
                                      <p:tavLst>
                                        <p:tav tm="0">
                                          <p:val>
                                            <p:strVal val="#ppt_x"/>
                                          </p:val>
                                        </p:tav>
                                        <p:tav tm="100000">
                                          <p:val>
                                            <p:strVal val="#ppt_x"/>
                                          </p:val>
                                        </p:tav>
                                      </p:tavLst>
                                    </p:anim>
                                    <p:anim calcmode="lin" valueType="num">
                                      <p:cBhvr additive="base">
                                        <p:cTn id="96" dur="500" fill="hold"/>
                                        <p:tgtEl>
                                          <p:spTgt spid="2972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721"/>
                                        </p:tgtEl>
                                        <p:attrNameLst>
                                          <p:attrName>style.visibility</p:attrName>
                                        </p:attrNameLst>
                                      </p:cBhvr>
                                      <p:to>
                                        <p:strVal val="visible"/>
                                      </p:to>
                                    </p:set>
                                    <p:anim calcmode="lin" valueType="num">
                                      <p:cBhvr additive="base">
                                        <p:cTn id="99" dur="500" fill="hold"/>
                                        <p:tgtEl>
                                          <p:spTgt spid="29721"/>
                                        </p:tgtEl>
                                        <p:attrNameLst>
                                          <p:attrName>ppt_x</p:attrName>
                                        </p:attrNameLst>
                                      </p:cBhvr>
                                      <p:tavLst>
                                        <p:tav tm="0">
                                          <p:val>
                                            <p:strVal val="#ppt_x"/>
                                          </p:val>
                                        </p:tav>
                                        <p:tav tm="100000">
                                          <p:val>
                                            <p:strVal val="#ppt_x"/>
                                          </p:val>
                                        </p:tav>
                                      </p:tavLst>
                                    </p:anim>
                                    <p:anim calcmode="lin" valueType="num">
                                      <p:cBhvr additive="base">
                                        <p:cTn id="100" dur="500" fill="hold"/>
                                        <p:tgtEl>
                                          <p:spTgt spid="2972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722"/>
                                        </p:tgtEl>
                                        <p:attrNameLst>
                                          <p:attrName>style.visibility</p:attrName>
                                        </p:attrNameLst>
                                      </p:cBhvr>
                                      <p:to>
                                        <p:strVal val="visible"/>
                                      </p:to>
                                    </p:set>
                                    <p:anim calcmode="lin" valueType="num">
                                      <p:cBhvr additive="base">
                                        <p:cTn id="103" dur="500" fill="hold"/>
                                        <p:tgtEl>
                                          <p:spTgt spid="29722"/>
                                        </p:tgtEl>
                                        <p:attrNameLst>
                                          <p:attrName>ppt_x</p:attrName>
                                        </p:attrNameLst>
                                      </p:cBhvr>
                                      <p:tavLst>
                                        <p:tav tm="0">
                                          <p:val>
                                            <p:strVal val="#ppt_x"/>
                                          </p:val>
                                        </p:tav>
                                        <p:tav tm="100000">
                                          <p:val>
                                            <p:strVal val="#ppt_x"/>
                                          </p:val>
                                        </p:tav>
                                      </p:tavLst>
                                    </p:anim>
                                    <p:anim calcmode="lin" valueType="num">
                                      <p:cBhvr additive="base">
                                        <p:cTn id="104" dur="500" fill="hold"/>
                                        <p:tgtEl>
                                          <p:spTgt spid="2972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9723"/>
                                        </p:tgtEl>
                                        <p:attrNameLst>
                                          <p:attrName>style.visibility</p:attrName>
                                        </p:attrNameLst>
                                      </p:cBhvr>
                                      <p:to>
                                        <p:strVal val="visible"/>
                                      </p:to>
                                    </p:set>
                                    <p:anim calcmode="lin" valueType="num">
                                      <p:cBhvr additive="base">
                                        <p:cTn id="107" dur="500" fill="hold"/>
                                        <p:tgtEl>
                                          <p:spTgt spid="29723"/>
                                        </p:tgtEl>
                                        <p:attrNameLst>
                                          <p:attrName>ppt_x</p:attrName>
                                        </p:attrNameLst>
                                      </p:cBhvr>
                                      <p:tavLst>
                                        <p:tav tm="0">
                                          <p:val>
                                            <p:strVal val="#ppt_x"/>
                                          </p:val>
                                        </p:tav>
                                        <p:tav tm="100000">
                                          <p:val>
                                            <p:strVal val="#ppt_x"/>
                                          </p:val>
                                        </p:tav>
                                      </p:tavLst>
                                    </p:anim>
                                    <p:anim calcmode="lin" valueType="num">
                                      <p:cBhvr additive="base">
                                        <p:cTn id="108" dur="500" fill="hold"/>
                                        <p:tgtEl>
                                          <p:spTgt spid="2972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9724"/>
                                        </p:tgtEl>
                                        <p:attrNameLst>
                                          <p:attrName>style.visibility</p:attrName>
                                        </p:attrNameLst>
                                      </p:cBhvr>
                                      <p:to>
                                        <p:strVal val="visible"/>
                                      </p:to>
                                    </p:set>
                                    <p:anim calcmode="lin" valueType="num">
                                      <p:cBhvr additive="base">
                                        <p:cTn id="111" dur="500" fill="hold"/>
                                        <p:tgtEl>
                                          <p:spTgt spid="29724"/>
                                        </p:tgtEl>
                                        <p:attrNameLst>
                                          <p:attrName>ppt_x</p:attrName>
                                        </p:attrNameLst>
                                      </p:cBhvr>
                                      <p:tavLst>
                                        <p:tav tm="0">
                                          <p:val>
                                            <p:strVal val="#ppt_x"/>
                                          </p:val>
                                        </p:tav>
                                        <p:tav tm="100000">
                                          <p:val>
                                            <p:strVal val="#ppt_x"/>
                                          </p:val>
                                        </p:tav>
                                      </p:tavLst>
                                    </p:anim>
                                    <p:anim calcmode="lin" valueType="num">
                                      <p:cBhvr additive="base">
                                        <p:cTn id="112" dur="500" fill="hold"/>
                                        <p:tgtEl>
                                          <p:spTgt spid="2972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9725"/>
                                        </p:tgtEl>
                                        <p:attrNameLst>
                                          <p:attrName>style.visibility</p:attrName>
                                        </p:attrNameLst>
                                      </p:cBhvr>
                                      <p:to>
                                        <p:strVal val="visible"/>
                                      </p:to>
                                    </p:set>
                                    <p:anim calcmode="lin" valueType="num">
                                      <p:cBhvr additive="base">
                                        <p:cTn id="115" dur="500" fill="hold"/>
                                        <p:tgtEl>
                                          <p:spTgt spid="29725"/>
                                        </p:tgtEl>
                                        <p:attrNameLst>
                                          <p:attrName>ppt_x</p:attrName>
                                        </p:attrNameLst>
                                      </p:cBhvr>
                                      <p:tavLst>
                                        <p:tav tm="0">
                                          <p:val>
                                            <p:strVal val="#ppt_x"/>
                                          </p:val>
                                        </p:tav>
                                        <p:tav tm="100000">
                                          <p:val>
                                            <p:strVal val="#ppt_x"/>
                                          </p:val>
                                        </p:tav>
                                      </p:tavLst>
                                    </p:anim>
                                    <p:anim calcmode="lin" valueType="num">
                                      <p:cBhvr additive="base">
                                        <p:cTn id="116" dur="500" fill="hold"/>
                                        <p:tgtEl>
                                          <p:spTgt spid="2972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9726"/>
                                        </p:tgtEl>
                                        <p:attrNameLst>
                                          <p:attrName>style.visibility</p:attrName>
                                        </p:attrNameLst>
                                      </p:cBhvr>
                                      <p:to>
                                        <p:strVal val="visible"/>
                                      </p:to>
                                    </p:set>
                                    <p:anim calcmode="lin" valueType="num">
                                      <p:cBhvr additive="base">
                                        <p:cTn id="119" dur="500" fill="hold"/>
                                        <p:tgtEl>
                                          <p:spTgt spid="29726"/>
                                        </p:tgtEl>
                                        <p:attrNameLst>
                                          <p:attrName>ppt_x</p:attrName>
                                        </p:attrNameLst>
                                      </p:cBhvr>
                                      <p:tavLst>
                                        <p:tav tm="0">
                                          <p:val>
                                            <p:strVal val="#ppt_x"/>
                                          </p:val>
                                        </p:tav>
                                        <p:tav tm="100000">
                                          <p:val>
                                            <p:strVal val="#ppt_x"/>
                                          </p:val>
                                        </p:tav>
                                      </p:tavLst>
                                    </p:anim>
                                    <p:anim calcmode="lin" valueType="num">
                                      <p:cBhvr additive="base">
                                        <p:cTn id="120" dur="500" fill="hold"/>
                                        <p:tgtEl>
                                          <p:spTgt spid="2972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9727"/>
                                        </p:tgtEl>
                                        <p:attrNameLst>
                                          <p:attrName>style.visibility</p:attrName>
                                        </p:attrNameLst>
                                      </p:cBhvr>
                                      <p:to>
                                        <p:strVal val="visible"/>
                                      </p:to>
                                    </p:set>
                                    <p:anim calcmode="lin" valueType="num">
                                      <p:cBhvr additive="base">
                                        <p:cTn id="123" dur="500" fill="hold"/>
                                        <p:tgtEl>
                                          <p:spTgt spid="29727"/>
                                        </p:tgtEl>
                                        <p:attrNameLst>
                                          <p:attrName>ppt_x</p:attrName>
                                        </p:attrNameLst>
                                      </p:cBhvr>
                                      <p:tavLst>
                                        <p:tav tm="0">
                                          <p:val>
                                            <p:strVal val="#ppt_x"/>
                                          </p:val>
                                        </p:tav>
                                        <p:tav tm="100000">
                                          <p:val>
                                            <p:strVal val="#ppt_x"/>
                                          </p:val>
                                        </p:tav>
                                      </p:tavLst>
                                    </p:anim>
                                    <p:anim calcmode="lin" valueType="num">
                                      <p:cBhvr additive="base">
                                        <p:cTn id="124" dur="500" fill="hold"/>
                                        <p:tgtEl>
                                          <p:spTgt spid="2972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9728"/>
                                        </p:tgtEl>
                                        <p:attrNameLst>
                                          <p:attrName>style.visibility</p:attrName>
                                        </p:attrNameLst>
                                      </p:cBhvr>
                                      <p:to>
                                        <p:strVal val="visible"/>
                                      </p:to>
                                    </p:set>
                                    <p:anim calcmode="lin" valueType="num">
                                      <p:cBhvr additive="base">
                                        <p:cTn id="127" dur="500" fill="hold"/>
                                        <p:tgtEl>
                                          <p:spTgt spid="29728"/>
                                        </p:tgtEl>
                                        <p:attrNameLst>
                                          <p:attrName>ppt_x</p:attrName>
                                        </p:attrNameLst>
                                      </p:cBhvr>
                                      <p:tavLst>
                                        <p:tav tm="0">
                                          <p:val>
                                            <p:strVal val="#ppt_x"/>
                                          </p:val>
                                        </p:tav>
                                        <p:tav tm="100000">
                                          <p:val>
                                            <p:strVal val="#ppt_x"/>
                                          </p:val>
                                        </p:tav>
                                      </p:tavLst>
                                    </p:anim>
                                    <p:anim calcmode="lin" valueType="num">
                                      <p:cBhvr additive="base">
                                        <p:cTn id="128" dur="500" fill="hold"/>
                                        <p:tgtEl>
                                          <p:spTgt spid="2972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9729"/>
                                        </p:tgtEl>
                                        <p:attrNameLst>
                                          <p:attrName>style.visibility</p:attrName>
                                        </p:attrNameLst>
                                      </p:cBhvr>
                                      <p:to>
                                        <p:strVal val="visible"/>
                                      </p:to>
                                    </p:set>
                                    <p:anim calcmode="lin" valueType="num">
                                      <p:cBhvr additive="base">
                                        <p:cTn id="131" dur="500" fill="hold"/>
                                        <p:tgtEl>
                                          <p:spTgt spid="29729"/>
                                        </p:tgtEl>
                                        <p:attrNameLst>
                                          <p:attrName>ppt_x</p:attrName>
                                        </p:attrNameLst>
                                      </p:cBhvr>
                                      <p:tavLst>
                                        <p:tav tm="0">
                                          <p:val>
                                            <p:strVal val="#ppt_x"/>
                                          </p:val>
                                        </p:tav>
                                        <p:tav tm="100000">
                                          <p:val>
                                            <p:strVal val="#ppt_x"/>
                                          </p:val>
                                        </p:tav>
                                      </p:tavLst>
                                    </p:anim>
                                    <p:anim calcmode="lin" valueType="num">
                                      <p:cBhvr additive="base">
                                        <p:cTn id="132" dur="500" fill="hold"/>
                                        <p:tgtEl>
                                          <p:spTgt spid="2972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9730"/>
                                        </p:tgtEl>
                                        <p:attrNameLst>
                                          <p:attrName>style.visibility</p:attrName>
                                        </p:attrNameLst>
                                      </p:cBhvr>
                                      <p:to>
                                        <p:strVal val="visible"/>
                                      </p:to>
                                    </p:set>
                                    <p:anim calcmode="lin" valueType="num">
                                      <p:cBhvr additive="base">
                                        <p:cTn id="135" dur="500" fill="hold"/>
                                        <p:tgtEl>
                                          <p:spTgt spid="29730"/>
                                        </p:tgtEl>
                                        <p:attrNameLst>
                                          <p:attrName>ppt_x</p:attrName>
                                        </p:attrNameLst>
                                      </p:cBhvr>
                                      <p:tavLst>
                                        <p:tav tm="0">
                                          <p:val>
                                            <p:strVal val="#ppt_x"/>
                                          </p:val>
                                        </p:tav>
                                        <p:tav tm="100000">
                                          <p:val>
                                            <p:strVal val="#ppt_x"/>
                                          </p:val>
                                        </p:tav>
                                      </p:tavLst>
                                    </p:anim>
                                    <p:anim calcmode="lin" valueType="num">
                                      <p:cBhvr additive="base">
                                        <p:cTn id="136" dur="500" fill="hold"/>
                                        <p:tgtEl>
                                          <p:spTgt spid="2973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9731"/>
                                        </p:tgtEl>
                                        <p:attrNameLst>
                                          <p:attrName>style.visibility</p:attrName>
                                        </p:attrNameLst>
                                      </p:cBhvr>
                                      <p:to>
                                        <p:strVal val="visible"/>
                                      </p:to>
                                    </p:set>
                                    <p:anim calcmode="lin" valueType="num">
                                      <p:cBhvr additive="base">
                                        <p:cTn id="139" dur="500" fill="hold"/>
                                        <p:tgtEl>
                                          <p:spTgt spid="29731"/>
                                        </p:tgtEl>
                                        <p:attrNameLst>
                                          <p:attrName>ppt_x</p:attrName>
                                        </p:attrNameLst>
                                      </p:cBhvr>
                                      <p:tavLst>
                                        <p:tav tm="0">
                                          <p:val>
                                            <p:strVal val="#ppt_x"/>
                                          </p:val>
                                        </p:tav>
                                        <p:tav tm="100000">
                                          <p:val>
                                            <p:strVal val="#ppt_x"/>
                                          </p:val>
                                        </p:tav>
                                      </p:tavLst>
                                    </p:anim>
                                    <p:anim calcmode="lin" valueType="num">
                                      <p:cBhvr additive="base">
                                        <p:cTn id="140" dur="500" fill="hold"/>
                                        <p:tgtEl>
                                          <p:spTgt spid="2973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9732"/>
                                        </p:tgtEl>
                                        <p:attrNameLst>
                                          <p:attrName>style.visibility</p:attrName>
                                        </p:attrNameLst>
                                      </p:cBhvr>
                                      <p:to>
                                        <p:strVal val="visible"/>
                                      </p:to>
                                    </p:set>
                                    <p:anim calcmode="lin" valueType="num">
                                      <p:cBhvr additive="base">
                                        <p:cTn id="143" dur="500" fill="hold"/>
                                        <p:tgtEl>
                                          <p:spTgt spid="29732"/>
                                        </p:tgtEl>
                                        <p:attrNameLst>
                                          <p:attrName>ppt_x</p:attrName>
                                        </p:attrNameLst>
                                      </p:cBhvr>
                                      <p:tavLst>
                                        <p:tav tm="0">
                                          <p:val>
                                            <p:strVal val="#ppt_x"/>
                                          </p:val>
                                        </p:tav>
                                        <p:tav tm="100000">
                                          <p:val>
                                            <p:strVal val="#ppt_x"/>
                                          </p:val>
                                        </p:tav>
                                      </p:tavLst>
                                    </p:anim>
                                    <p:anim calcmode="lin" valueType="num">
                                      <p:cBhvr additive="base">
                                        <p:cTn id="144" dur="500" fill="hold"/>
                                        <p:tgtEl>
                                          <p:spTgt spid="2973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9733"/>
                                        </p:tgtEl>
                                        <p:attrNameLst>
                                          <p:attrName>style.visibility</p:attrName>
                                        </p:attrNameLst>
                                      </p:cBhvr>
                                      <p:to>
                                        <p:strVal val="visible"/>
                                      </p:to>
                                    </p:set>
                                    <p:anim calcmode="lin" valueType="num">
                                      <p:cBhvr additive="base">
                                        <p:cTn id="147" dur="500" fill="hold"/>
                                        <p:tgtEl>
                                          <p:spTgt spid="29733"/>
                                        </p:tgtEl>
                                        <p:attrNameLst>
                                          <p:attrName>ppt_x</p:attrName>
                                        </p:attrNameLst>
                                      </p:cBhvr>
                                      <p:tavLst>
                                        <p:tav tm="0">
                                          <p:val>
                                            <p:strVal val="#ppt_x"/>
                                          </p:val>
                                        </p:tav>
                                        <p:tav tm="100000">
                                          <p:val>
                                            <p:strVal val="#ppt_x"/>
                                          </p:val>
                                        </p:tav>
                                      </p:tavLst>
                                    </p:anim>
                                    <p:anim calcmode="lin" valueType="num">
                                      <p:cBhvr additive="base">
                                        <p:cTn id="148" dur="500" fill="hold"/>
                                        <p:tgtEl>
                                          <p:spTgt spid="29733"/>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9734"/>
                                        </p:tgtEl>
                                        <p:attrNameLst>
                                          <p:attrName>style.visibility</p:attrName>
                                        </p:attrNameLst>
                                      </p:cBhvr>
                                      <p:to>
                                        <p:strVal val="visible"/>
                                      </p:to>
                                    </p:set>
                                    <p:anim calcmode="lin" valueType="num">
                                      <p:cBhvr additive="base">
                                        <p:cTn id="151" dur="500" fill="hold"/>
                                        <p:tgtEl>
                                          <p:spTgt spid="29734"/>
                                        </p:tgtEl>
                                        <p:attrNameLst>
                                          <p:attrName>ppt_x</p:attrName>
                                        </p:attrNameLst>
                                      </p:cBhvr>
                                      <p:tavLst>
                                        <p:tav tm="0">
                                          <p:val>
                                            <p:strVal val="#ppt_x"/>
                                          </p:val>
                                        </p:tav>
                                        <p:tav tm="100000">
                                          <p:val>
                                            <p:strVal val="#ppt_x"/>
                                          </p:val>
                                        </p:tav>
                                      </p:tavLst>
                                    </p:anim>
                                    <p:anim calcmode="lin" valueType="num">
                                      <p:cBhvr additive="base">
                                        <p:cTn id="152" dur="500" fill="hold"/>
                                        <p:tgtEl>
                                          <p:spTgt spid="29734"/>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9736"/>
                                        </p:tgtEl>
                                        <p:attrNameLst>
                                          <p:attrName>style.visibility</p:attrName>
                                        </p:attrNameLst>
                                      </p:cBhvr>
                                      <p:to>
                                        <p:strVal val="visible"/>
                                      </p:to>
                                    </p:set>
                                    <p:anim calcmode="lin" valueType="num">
                                      <p:cBhvr additive="base">
                                        <p:cTn id="155" dur="500" fill="hold"/>
                                        <p:tgtEl>
                                          <p:spTgt spid="29736"/>
                                        </p:tgtEl>
                                        <p:attrNameLst>
                                          <p:attrName>ppt_x</p:attrName>
                                        </p:attrNameLst>
                                      </p:cBhvr>
                                      <p:tavLst>
                                        <p:tav tm="0">
                                          <p:val>
                                            <p:strVal val="#ppt_x"/>
                                          </p:val>
                                        </p:tav>
                                        <p:tav tm="100000">
                                          <p:val>
                                            <p:strVal val="#ppt_x"/>
                                          </p:val>
                                        </p:tav>
                                      </p:tavLst>
                                    </p:anim>
                                    <p:anim calcmode="lin" valueType="num">
                                      <p:cBhvr additive="base">
                                        <p:cTn id="156" dur="500" fill="hold"/>
                                        <p:tgtEl>
                                          <p:spTgt spid="29736"/>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9737"/>
                                        </p:tgtEl>
                                        <p:attrNameLst>
                                          <p:attrName>style.visibility</p:attrName>
                                        </p:attrNameLst>
                                      </p:cBhvr>
                                      <p:to>
                                        <p:strVal val="visible"/>
                                      </p:to>
                                    </p:set>
                                    <p:anim calcmode="lin" valueType="num">
                                      <p:cBhvr additive="base">
                                        <p:cTn id="159" dur="500" fill="hold"/>
                                        <p:tgtEl>
                                          <p:spTgt spid="29737"/>
                                        </p:tgtEl>
                                        <p:attrNameLst>
                                          <p:attrName>ppt_x</p:attrName>
                                        </p:attrNameLst>
                                      </p:cBhvr>
                                      <p:tavLst>
                                        <p:tav tm="0">
                                          <p:val>
                                            <p:strVal val="#ppt_x"/>
                                          </p:val>
                                        </p:tav>
                                        <p:tav tm="100000">
                                          <p:val>
                                            <p:strVal val="#ppt_x"/>
                                          </p:val>
                                        </p:tav>
                                      </p:tavLst>
                                    </p:anim>
                                    <p:anim calcmode="lin" valueType="num">
                                      <p:cBhvr additive="base">
                                        <p:cTn id="160" dur="500" fill="hold"/>
                                        <p:tgtEl>
                                          <p:spTgt spid="2973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9738"/>
                                        </p:tgtEl>
                                        <p:attrNameLst>
                                          <p:attrName>style.visibility</p:attrName>
                                        </p:attrNameLst>
                                      </p:cBhvr>
                                      <p:to>
                                        <p:strVal val="visible"/>
                                      </p:to>
                                    </p:set>
                                    <p:anim calcmode="lin" valueType="num">
                                      <p:cBhvr additive="base">
                                        <p:cTn id="163" dur="500" fill="hold"/>
                                        <p:tgtEl>
                                          <p:spTgt spid="29738"/>
                                        </p:tgtEl>
                                        <p:attrNameLst>
                                          <p:attrName>ppt_x</p:attrName>
                                        </p:attrNameLst>
                                      </p:cBhvr>
                                      <p:tavLst>
                                        <p:tav tm="0">
                                          <p:val>
                                            <p:strVal val="#ppt_x"/>
                                          </p:val>
                                        </p:tav>
                                        <p:tav tm="100000">
                                          <p:val>
                                            <p:strVal val="#ppt_x"/>
                                          </p:val>
                                        </p:tav>
                                      </p:tavLst>
                                    </p:anim>
                                    <p:anim calcmode="lin" valueType="num">
                                      <p:cBhvr additive="base">
                                        <p:cTn id="164" dur="500" fill="hold"/>
                                        <p:tgtEl>
                                          <p:spTgt spid="29738"/>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9739"/>
                                        </p:tgtEl>
                                        <p:attrNameLst>
                                          <p:attrName>style.visibility</p:attrName>
                                        </p:attrNameLst>
                                      </p:cBhvr>
                                      <p:to>
                                        <p:strVal val="visible"/>
                                      </p:to>
                                    </p:set>
                                    <p:anim calcmode="lin" valueType="num">
                                      <p:cBhvr additive="base">
                                        <p:cTn id="167" dur="500" fill="hold"/>
                                        <p:tgtEl>
                                          <p:spTgt spid="29739"/>
                                        </p:tgtEl>
                                        <p:attrNameLst>
                                          <p:attrName>ppt_x</p:attrName>
                                        </p:attrNameLst>
                                      </p:cBhvr>
                                      <p:tavLst>
                                        <p:tav tm="0">
                                          <p:val>
                                            <p:strVal val="#ppt_x"/>
                                          </p:val>
                                        </p:tav>
                                        <p:tav tm="100000">
                                          <p:val>
                                            <p:strVal val="#ppt_x"/>
                                          </p:val>
                                        </p:tav>
                                      </p:tavLst>
                                    </p:anim>
                                    <p:anim calcmode="lin" valueType="num">
                                      <p:cBhvr additive="base">
                                        <p:cTn id="168" dur="500" fill="hold"/>
                                        <p:tgtEl>
                                          <p:spTgt spid="2973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9740"/>
                                        </p:tgtEl>
                                        <p:attrNameLst>
                                          <p:attrName>style.visibility</p:attrName>
                                        </p:attrNameLst>
                                      </p:cBhvr>
                                      <p:to>
                                        <p:strVal val="visible"/>
                                      </p:to>
                                    </p:set>
                                    <p:anim calcmode="lin" valueType="num">
                                      <p:cBhvr additive="base">
                                        <p:cTn id="171" dur="500" fill="hold"/>
                                        <p:tgtEl>
                                          <p:spTgt spid="29740"/>
                                        </p:tgtEl>
                                        <p:attrNameLst>
                                          <p:attrName>ppt_x</p:attrName>
                                        </p:attrNameLst>
                                      </p:cBhvr>
                                      <p:tavLst>
                                        <p:tav tm="0">
                                          <p:val>
                                            <p:strVal val="#ppt_x"/>
                                          </p:val>
                                        </p:tav>
                                        <p:tav tm="100000">
                                          <p:val>
                                            <p:strVal val="#ppt_x"/>
                                          </p:val>
                                        </p:tav>
                                      </p:tavLst>
                                    </p:anim>
                                    <p:anim calcmode="lin" valueType="num">
                                      <p:cBhvr additive="base">
                                        <p:cTn id="172" dur="500" fill="hold"/>
                                        <p:tgtEl>
                                          <p:spTgt spid="29740"/>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9741"/>
                                        </p:tgtEl>
                                        <p:attrNameLst>
                                          <p:attrName>style.visibility</p:attrName>
                                        </p:attrNameLst>
                                      </p:cBhvr>
                                      <p:to>
                                        <p:strVal val="visible"/>
                                      </p:to>
                                    </p:set>
                                    <p:anim calcmode="lin" valueType="num">
                                      <p:cBhvr additive="base">
                                        <p:cTn id="175" dur="500" fill="hold"/>
                                        <p:tgtEl>
                                          <p:spTgt spid="29741"/>
                                        </p:tgtEl>
                                        <p:attrNameLst>
                                          <p:attrName>ppt_x</p:attrName>
                                        </p:attrNameLst>
                                      </p:cBhvr>
                                      <p:tavLst>
                                        <p:tav tm="0">
                                          <p:val>
                                            <p:strVal val="#ppt_x"/>
                                          </p:val>
                                        </p:tav>
                                        <p:tav tm="100000">
                                          <p:val>
                                            <p:strVal val="#ppt_x"/>
                                          </p:val>
                                        </p:tav>
                                      </p:tavLst>
                                    </p:anim>
                                    <p:anim calcmode="lin" valueType="num">
                                      <p:cBhvr additive="base">
                                        <p:cTn id="176" dur="500" fill="hold"/>
                                        <p:tgtEl>
                                          <p:spTgt spid="29741"/>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29742"/>
                                        </p:tgtEl>
                                        <p:attrNameLst>
                                          <p:attrName>style.visibility</p:attrName>
                                        </p:attrNameLst>
                                      </p:cBhvr>
                                      <p:to>
                                        <p:strVal val="visible"/>
                                      </p:to>
                                    </p:set>
                                    <p:anim calcmode="lin" valueType="num">
                                      <p:cBhvr additive="base">
                                        <p:cTn id="179" dur="500" fill="hold"/>
                                        <p:tgtEl>
                                          <p:spTgt spid="29742"/>
                                        </p:tgtEl>
                                        <p:attrNameLst>
                                          <p:attrName>ppt_x</p:attrName>
                                        </p:attrNameLst>
                                      </p:cBhvr>
                                      <p:tavLst>
                                        <p:tav tm="0">
                                          <p:val>
                                            <p:strVal val="#ppt_x"/>
                                          </p:val>
                                        </p:tav>
                                        <p:tav tm="100000">
                                          <p:val>
                                            <p:strVal val="#ppt_x"/>
                                          </p:val>
                                        </p:tav>
                                      </p:tavLst>
                                    </p:anim>
                                    <p:anim calcmode="lin" valueType="num">
                                      <p:cBhvr additive="base">
                                        <p:cTn id="180" dur="500" fill="hold"/>
                                        <p:tgtEl>
                                          <p:spTgt spid="29742"/>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9743"/>
                                        </p:tgtEl>
                                        <p:attrNameLst>
                                          <p:attrName>style.visibility</p:attrName>
                                        </p:attrNameLst>
                                      </p:cBhvr>
                                      <p:to>
                                        <p:strVal val="visible"/>
                                      </p:to>
                                    </p:set>
                                    <p:anim calcmode="lin" valueType="num">
                                      <p:cBhvr additive="base">
                                        <p:cTn id="183" dur="500" fill="hold"/>
                                        <p:tgtEl>
                                          <p:spTgt spid="29743"/>
                                        </p:tgtEl>
                                        <p:attrNameLst>
                                          <p:attrName>ppt_x</p:attrName>
                                        </p:attrNameLst>
                                      </p:cBhvr>
                                      <p:tavLst>
                                        <p:tav tm="0">
                                          <p:val>
                                            <p:strVal val="#ppt_x"/>
                                          </p:val>
                                        </p:tav>
                                        <p:tav tm="100000">
                                          <p:val>
                                            <p:strVal val="#ppt_x"/>
                                          </p:val>
                                        </p:tav>
                                      </p:tavLst>
                                    </p:anim>
                                    <p:anim calcmode="lin" valueType="num">
                                      <p:cBhvr additive="base">
                                        <p:cTn id="184" dur="500" fill="hold"/>
                                        <p:tgtEl>
                                          <p:spTgt spid="29743"/>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9744"/>
                                        </p:tgtEl>
                                        <p:attrNameLst>
                                          <p:attrName>style.visibility</p:attrName>
                                        </p:attrNameLst>
                                      </p:cBhvr>
                                      <p:to>
                                        <p:strVal val="visible"/>
                                      </p:to>
                                    </p:set>
                                    <p:anim calcmode="lin" valueType="num">
                                      <p:cBhvr additive="base">
                                        <p:cTn id="187" dur="500" fill="hold"/>
                                        <p:tgtEl>
                                          <p:spTgt spid="29744"/>
                                        </p:tgtEl>
                                        <p:attrNameLst>
                                          <p:attrName>ppt_x</p:attrName>
                                        </p:attrNameLst>
                                      </p:cBhvr>
                                      <p:tavLst>
                                        <p:tav tm="0">
                                          <p:val>
                                            <p:strVal val="#ppt_x"/>
                                          </p:val>
                                        </p:tav>
                                        <p:tav tm="100000">
                                          <p:val>
                                            <p:strVal val="#ppt_x"/>
                                          </p:val>
                                        </p:tav>
                                      </p:tavLst>
                                    </p:anim>
                                    <p:anim calcmode="lin" valueType="num">
                                      <p:cBhvr additive="base">
                                        <p:cTn id="188" dur="500" fill="hold"/>
                                        <p:tgtEl>
                                          <p:spTgt spid="29744"/>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9745"/>
                                        </p:tgtEl>
                                        <p:attrNameLst>
                                          <p:attrName>style.visibility</p:attrName>
                                        </p:attrNameLst>
                                      </p:cBhvr>
                                      <p:to>
                                        <p:strVal val="visible"/>
                                      </p:to>
                                    </p:set>
                                    <p:anim calcmode="lin" valueType="num">
                                      <p:cBhvr additive="base">
                                        <p:cTn id="191" dur="500" fill="hold"/>
                                        <p:tgtEl>
                                          <p:spTgt spid="29745"/>
                                        </p:tgtEl>
                                        <p:attrNameLst>
                                          <p:attrName>ppt_x</p:attrName>
                                        </p:attrNameLst>
                                      </p:cBhvr>
                                      <p:tavLst>
                                        <p:tav tm="0">
                                          <p:val>
                                            <p:strVal val="#ppt_x"/>
                                          </p:val>
                                        </p:tav>
                                        <p:tav tm="100000">
                                          <p:val>
                                            <p:strVal val="#ppt_x"/>
                                          </p:val>
                                        </p:tav>
                                      </p:tavLst>
                                    </p:anim>
                                    <p:anim calcmode="lin" valueType="num">
                                      <p:cBhvr additive="base">
                                        <p:cTn id="192" dur="500" fill="hold"/>
                                        <p:tgtEl>
                                          <p:spTgt spid="29745"/>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9746"/>
                                        </p:tgtEl>
                                        <p:attrNameLst>
                                          <p:attrName>style.visibility</p:attrName>
                                        </p:attrNameLst>
                                      </p:cBhvr>
                                      <p:to>
                                        <p:strVal val="visible"/>
                                      </p:to>
                                    </p:set>
                                    <p:anim calcmode="lin" valueType="num">
                                      <p:cBhvr additive="base">
                                        <p:cTn id="195" dur="500" fill="hold"/>
                                        <p:tgtEl>
                                          <p:spTgt spid="29746"/>
                                        </p:tgtEl>
                                        <p:attrNameLst>
                                          <p:attrName>ppt_x</p:attrName>
                                        </p:attrNameLst>
                                      </p:cBhvr>
                                      <p:tavLst>
                                        <p:tav tm="0">
                                          <p:val>
                                            <p:strVal val="#ppt_x"/>
                                          </p:val>
                                        </p:tav>
                                        <p:tav tm="100000">
                                          <p:val>
                                            <p:strVal val="#ppt_x"/>
                                          </p:val>
                                        </p:tav>
                                      </p:tavLst>
                                    </p:anim>
                                    <p:anim calcmode="lin" valueType="num">
                                      <p:cBhvr additive="base">
                                        <p:cTn id="196" dur="500" fill="hold"/>
                                        <p:tgtEl>
                                          <p:spTgt spid="29746"/>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9747"/>
                                        </p:tgtEl>
                                        <p:attrNameLst>
                                          <p:attrName>style.visibility</p:attrName>
                                        </p:attrNameLst>
                                      </p:cBhvr>
                                      <p:to>
                                        <p:strVal val="visible"/>
                                      </p:to>
                                    </p:set>
                                    <p:anim calcmode="lin" valueType="num">
                                      <p:cBhvr additive="base">
                                        <p:cTn id="199" dur="500" fill="hold"/>
                                        <p:tgtEl>
                                          <p:spTgt spid="29747"/>
                                        </p:tgtEl>
                                        <p:attrNameLst>
                                          <p:attrName>ppt_x</p:attrName>
                                        </p:attrNameLst>
                                      </p:cBhvr>
                                      <p:tavLst>
                                        <p:tav tm="0">
                                          <p:val>
                                            <p:strVal val="#ppt_x"/>
                                          </p:val>
                                        </p:tav>
                                        <p:tav tm="100000">
                                          <p:val>
                                            <p:strVal val="#ppt_x"/>
                                          </p:val>
                                        </p:tav>
                                      </p:tavLst>
                                    </p:anim>
                                    <p:anim calcmode="lin" valueType="num">
                                      <p:cBhvr additive="base">
                                        <p:cTn id="200" dur="500" fill="hold"/>
                                        <p:tgtEl>
                                          <p:spTgt spid="29747"/>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9748"/>
                                        </p:tgtEl>
                                        <p:attrNameLst>
                                          <p:attrName>style.visibility</p:attrName>
                                        </p:attrNameLst>
                                      </p:cBhvr>
                                      <p:to>
                                        <p:strVal val="visible"/>
                                      </p:to>
                                    </p:set>
                                    <p:anim calcmode="lin" valueType="num">
                                      <p:cBhvr additive="base">
                                        <p:cTn id="203" dur="500" fill="hold"/>
                                        <p:tgtEl>
                                          <p:spTgt spid="29748"/>
                                        </p:tgtEl>
                                        <p:attrNameLst>
                                          <p:attrName>ppt_x</p:attrName>
                                        </p:attrNameLst>
                                      </p:cBhvr>
                                      <p:tavLst>
                                        <p:tav tm="0">
                                          <p:val>
                                            <p:strVal val="#ppt_x"/>
                                          </p:val>
                                        </p:tav>
                                        <p:tav tm="100000">
                                          <p:val>
                                            <p:strVal val="#ppt_x"/>
                                          </p:val>
                                        </p:tav>
                                      </p:tavLst>
                                    </p:anim>
                                    <p:anim calcmode="lin" valueType="num">
                                      <p:cBhvr additive="base">
                                        <p:cTn id="204" dur="500" fill="hold"/>
                                        <p:tgtEl>
                                          <p:spTgt spid="29748"/>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9749"/>
                                        </p:tgtEl>
                                        <p:attrNameLst>
                                          <p:attrName>style.visibility</p:attrName>
                                        </p:attrNameLst>
                                      </p:cBhvr>
                                      <p:to>
                                        <p:strVal val="visible"/>
                                      </p:to>
                                    </p:set>
                                    <p:anim calcmode="lin" valueType="num">
                                      <p:cBhvr additive="base">
                                        <p:cTn id="207" dur="500" fill="hold"/>
                                        <p:tgtEl>
                                          <p:spTgt spid="29749"/>
                                        </p:tgtEl>
                                        <p:attrNameLst>
                                          <p:attrName>ppt_x</p:attrName>
                                        </p:attrNameLst>
                                      </p:cBhvr>
                                      <p:tavLst>
                                        <p:tav tm="0">
                                          <p:val>
                                            <p:strVal val="#ppt_x"/>
                                          </p:val>
                                        </p:tav>
                                        <p:tav tm="100000">
                                          <p:val>
                                            <p:strVal val="#ppt_x"/>
                                          </p:val>
                                        </p:tav>
                                      </p:tavLst>
                                    </p:anim>
                                    <p:anim calcmode="lin" valueType="num">
                                      <p:cBhvr additive="base">
                                        <p:cTn id="208" dur="500" fill="hold"/>
                                        <p:tgtEl>
                                          <p:spTgt spid="29749"/>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9750"/>
                                        </p:tgtEl>
                                        <p:attrNameLst>
                                          <p:attrName>style.visibility</p:attrName>
                                        </p:attrNameLst>
                                      </p:cBhvr>
                                      <p:to>
                                        <p:strVal val="visible"/>
                                      </p:to>
                                    </p:set>
                                    <p:anim calcmode="lin" valueType="num">
                                      <p:cBhvr additive="base">
                                        <p:cTn id="211" dur="500" fill="hold"/>
                                        <p:tgtEl>
                                          <p:spTgt spid="29750"/>
                                        </p:tgtEl>
                                        <p:attrNameLst>
                                          <p:attrName>ppt_x</p:attrName>
                                        </p:attrNameLst>
                                      </p:cBhvr>
                                      <p:tavLst>
                                        <p:tav tm="0">
                                          <p:val>
                                            <p:strVal val="#ppt_x"/>
                                          </p:val>
                                        </p:tav>
                                        <p:tav tm="100000">
                                          <p:val>
                                            <p:strVal val="#ppt_x"/>
                                          </p:val>
                                        </p:tav>
                                      </p:tavLst>
                                    </p:anim>
                                    <p:anim calcmode="lin" valueType="num">
                                      <p:cBhvr additive="base">
                                        <p:cTn id="212" dur="500" fill="hold"/>
                                        <p:tgtEl>
                                          <p:spTgt spid="29750"/>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9751"/>
                                        </p:tgtEl>
                                        <p:attrNameLst>
                                          <p:attrName>style.visibility</p:attrName>
                                        </p:attrNameLst>
                                      </p:cBhvr>
                                      <p:to>
                                        <p:strVal val="visible"/>
                                      </p:to>
                                    </p:set>
                                    <p:anim calcmode="lin" valueType="num">
                                      <p:cBhvr additive="base">
                                        <p:cTn id="215" dur="500" fill="hold"/>
                                        <p:tgtEl>
                                          <p:spTgt spid="29751"/>
                                        </p:tgtEl>
                                        <p:attrNameLst>
                                          <p:attrName>ppt_x</p:attrName>
                                        </p:attrNameLst>
                                      </p:cBhvr>
                                      <p:tavLst>
                                        <p:tav tm="0">
                                          <p:val>
                                            <p:strVal val="#ppt_x"/>
                                          </p:val>
                                        </p:tav>
                                        <p:tav tm="100000">
                                          <p:val>
                                            <p:strVal val="#ppt_x"/>
                                          </p:val>
                                        </p:tav>
                                      </p:tavLst>
                                    </p:anim>
                                    <p:anim calcmode="lin" valueType="num">
                                      <p:cBhvr additive="base">
                                        <p:cTn id="216" dur="500" fill="hold"/>
                                        <p:tgtEl>
                                          <p:spTgt spid="29751"/>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9753"/>
                                        </p:tgtEl>
                                        <p:attrNameLst>
                                          <p:attrName>style.visibility</p:attrName>
                                        </p:attrNameLst>
                                      </p:cBhvr>
                                      <p:to>
                                        <p:strVal val="visible"/>
                                      </p:to>
                                    </p:set>
                                    <p:anim calcmode="lin" valueType="num">
                                      <p:cBhvr additive="base">
                                        <p:cTn id="219" dur="500" fill="hold"/>
                                        <p:tgtEl>
                                          <p:spTgt spid="29753"/>
                                        </p:tgtEl>
                                        <p:attrNameLst>
                                          <p:attrName>ppt_x</p:attrName>
                                        </p:attrNameLst>
                                      </p:cBhvr>
                                      <p:tavLst>
                                        <p:tav tm="0">
                                          <p:val>
                                            <p:strVal val="#ppt_x"/>
                                          </p:val>
                                        </p:tav>
                                        <p:tav tm="100000">
                                          <p:val>
                                            <p:strVal val="#ppt_x"/>
                                          </p:val>
                                        </p:tav>
                                      </p:tavLst>
                                    </p:anim>
                                    <p:anim calcmode="lin" valueType="num">
                                      <p:cBhvr additive="base">
                                        <p:cTn id="220" dur="500" fill="hold"/>
                                        <p:tgtEl>
                                          <p:spTgt spid="29753"/>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9754"/>
                                        </p:tgtEl>
                                        <p:attrNameLst>
                                          <p:attrName>style.visibility</p:attrName>
                                        </p:attrNameLst>
                                      </p:cBhvr>
                                      <p:to>
                                        <p:strVal val="visible"/>
                                      </p:to>
                                    </p:set>
                                    <p:anim calcmode="lin" valueType="num">
                                      <p:cBhvr additive="base">
                                        <p:cTn id="223" dur="500" fill="hold"/>
                                        <p:tgtEl>
                                          <p:spTgt spid="29754"/>
                                        </p:tgtEl>
                                        <p:attrNameLst>
                                          <p:attrName>ppt_x</p:attrName>
                                        </p:attrNameLst>
                                      </p:cBhvr>
                                      <p:tavLst>
                                        <p:tav tm="0">
                                          <p:val>
                                            <p:strVal val="#ppt_x"/>
                                          </p:val>
                                        </p:tav>
                                        <p:tav tm="100000">
                                          <p:val>
                                            <p:strVal val="#ppt_x"/>
                                          </p:val>
                                        </p:tav>
                                      </p:tavLst>
                                    </p:anim>
                                    <p:anim calcmode="lin" valueType="num">
                                      <p:cBhvr additive="base">
                                        <p:cTn id="224" dur="500" fill="hold"/>
                                        <p:tgtEl>
                                          <p:spTgt spid="29754"/>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29755"/>
                                        </p:tgtEl>
                                        <p:attrNameLst>
                                          <p:attrName>style.visibility</p:attrName>
                                        </p:attrNameLst>
                                      </p:cBhvr>
                                      <p:to>
                                        <p:strVal val="visible"/>
                                      </p:to>
                                    </p:set>
                                    <p:anim calcmode="lin" valueType="num">
                                      <p:cBhvr additive="base">
                                        <p:cTn id="227" dur="500" fill="hold"/>
                                        <p:tgtEl>
                                          <p:spTgt spid="29755"/>
                                        </p:tgtEl>
                                        <p:attrNameLst>
                                          <p:attrName>ppt_x</p:attrName>
                                        </p:attrNameLst>
                                      </p:cBhvr>
                                      <p:tavLst>
                                        <p:tav tm="0">
                                          <p:val>
                                            <p:strVal val="#ppt_x"/>
                                          </p:val>
                                        </p:tav>
                                        <p:tav tm="100000">
                                          <p:val>
                                            <p:strVal val="#ppt_x"/>
                                          </p:val>
                                        </p:tav>
                                      </p:tavLst>
                                    </p:anim>
                                    <p:anim calcmode="lin" valueType="num">
                                      <p:cBhvr additive="base">
                                        <p:cTn id="228" dur="500" fill="hold"/>
                                        <p:tgtEl>
                                          <p:spTgt spid="29755"/>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29756"/>
                                        </p:tgtEl>
                                        <p:attrNameLst>
                                          <p:attrName>style.visibility</p:attrName>
                                        </p:attrNameLst>
                                      </p:cBhvr>
                                      <p:to>
                                        <p:strVal val="visible"/>
                                      </p:to>
                                    </p:set>
                                    <p:anim calcmode="lin" valueType="num">
                                      <p:cBhvr additive="base">
                                        <p:cTn id="231" dur="500" fill="hold"/>
                                        <p:tgtEl>
                                          <p:spTgt spid="29756"/>
                                        </p:tgtEl>
                                        <p:attrNameLst>
                                          <p:attrName>ppt_x</p:attrName>
                                        </p:attrNameLst>
                                      </p:cBhvr>
                                      <p:tavLst>
                                        <p:tav tm="0">
                                          <p:val>
                                            <p:strVal val="#ppt_x"/>
                                          </p:val>
                                        </p:tav>
                                        <p:tav tm="100000">
                                          <p:val>
                                            <p:strVal val="#ppt_x"/>
                                          </p:val>
                                        </p:tav>
                                      </p:tavLst>
                                    </p:anim>
                                    <p:anim calcmode="lin" valueType="num">
                                      <p:cBhvr additive="base">
                                        <p:cTn id="232" dur="500" fill="hold"/>
                                        <p:tgtEl>
                                          <p:spTgt spid="29756"/>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29757"/>
                                        </p:tgtEl>
                                        <p:attrNameLst>
                                          <p:attrName>style.visibility</p:attrName>
                                        </p:attrNameLst>
                                      </p:cBhvr>
                                      <p:to>
                                        <p:strVal val="visible"/>
                                      </p:to>
                                    </p:set>
                                    <p:anim calcmode="lin" valueType="num">
                                      <p:cBhvr additive="base">
                                        <p:cTn id="235" dur="500" fill="hold"/>
                                        <p:tgtEl>
                                          <p:spTgt spid="29757"/>
                                        </p:tgtEl>
                                        <p:attrNameLst>
                                          <p:attrName>ppt_x</p:attrName>
                                        </p:attrNameLst>
                                      </p:cBhvr>
                                      <p:tavLst>
                                        <p:tav tm="0">
                                          <p:val>
                                            <p:strVal val="#ppt_x"/>
                                          </p:val>
                                        </p:tav>
                                        <p:tav tm="100000">
                                          <p:val>
                                            <p:strVal val="#ppt_x"/>
                                          </p:val>
                                        </p:tav>
                                      </p:tavLst>
                                    </p:anim>
                                    <p:anim calcmode="lin" valueType="num">
                                      <p:cBhvr additive="base">
                                        <p:cTn id="236" dur="500" fill="hold"/>
                                        <p:tgtEl>
                                          <p:spTgt spid="29757"/>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29758"/>
                                        </p:tgtEl>
                                        <p:attrNameLst>
                                          <p:attrName>style.visibility</p:attrName>
                                        </p:attrNameLst>
                                      </p:cBhvr>
                                      <p:to>
                                        <p:strVal val="visible"/>
                                      </p:to>
                                    </p:set>
                                    <p:anim calcmode="lin" valueType="num">
                                      <p:cBhvr additive="base">
                                        <p:cTn id="239" dur="500" fill="hold"/>
                                        <p:tgtEl>
                                          <p:spTgt spid="29758"/>
                                        </p:tgtEl>
                                        <p:attrNameLst>
                                          <p:attrName>ppt_x</p:attrName>
                                        </p:attrNameLst>
                                      </p:cBhvr>
                                      <p:tavLst>
                                        <p:tav tm="0">
                                          <p:val>
                                            <p:strVal val="#ppt_x"/>
                                          </p:val>
                                        </p:tav>
                                        <p:tav tm="100000">
                                          <p:val>
                                            <p:strVal val="#ppt_x"/>
                                          </p:val>
                                        </p:tav>
                                      </p:tavLst>
                                    </p:anim>
                                    <p:anim calcmode="lin" valueType="num">
                                      <p:cBhvr additive="base">
                                        <p:cTn id="240" dur="500" fill="hold"/>
                                        <p:tgtEl>
                                          <p:spTgt spid="29758"/>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29759"/>
                                        </p:tgtEl>
                                        <p:attrNameLst>
                                          <p:attrName>style.visibility</p:attrName>
                                        </p:attrNameLst>
                                      </p:cBhvr>
                                      <p:to>
                                        <p:strVal val="visible"/>
                                      </p:to>
                                    </p:set>
                                    <p:anim calcmode="lin" valueType="num">
                                      <p:cBhvr additive="base">
                                        <p:cTn id="243" dur="500" fill="hold"/>
                                        <p:tgtEl>
                                          <p:spTgt spid="29759"/>
                                        </p:tgtEl>
                                        <p:attrNameLst>
                                          <p:attrName>ppt_x</p:attrName>
                                        </p:attrNameLst>
                                      </p:cBhvr>
                                      <p:tavLst>
                                        <p:tav tm="0">
                                          <p:val>
                                            <p:strVal val="#ppt_x"/>
                                          </p:val>
                                        </p:tav>
                                        <p:tav tm="100000">
                                          <p:val>
                                            <p:strVal val="#ppt_x"/>
                                          </p:val>
                                        </p:tav>
                                      </p:tavLst>
                                    </p:anim>
                                    <p:anim calcmode="lin" valueType="num">
                                      <p:cBhvr additive="base">
                                        <p:cTn id="244" dur="500" fill="hold"/>
                                        <p:tgtEl>
                                          <p:spTgt spid="29759"/>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29760"/>
                                        </p:tgtEl>
                                        <p:attrNameLst>
                                          <p:attrName>style.visibility</p:attrName>
                                        </p:attrNameLst>
                                      </p:cBhvr>
                                      <p:to>
                                        <p:strVal val="visible"/>
                                      </p:to>
                                    </p:set>
                                    <p:anim calcmode="lin" valueType="num">
                                      <p:cBhvr additive="base">
                                        <p:cTn id="247" dur="500" fill="hold"/>
                                        <p:tgtEl>
                                          <p:spTgt spid="29760"/>
                                        </p:tgtEl>
                                        <p:attrNameLst>
                                          <p:attrName>ppt_x</p:attrName>
                                        </p:attrNameLst>
                                      </p:cBhvr>
                                      <p:tavLst>
                                        <p:tav tm="0">
                                          <p:val>
                                            <p:strVal val="#ppt_x"/>
                                          </p:val>
                                        </p:tav>
                                        <p:tav tm="100000">
                                          <p:val>
                                            <p:strVal val="#ppt_x"/>
                                          </p:val>
                                        </p:tav>
                                      </p:tavLst>
                                    </p:anim>
                                    <p:anim calcmode="lin" valueType="num">
                                      <p:cBhvr additive="base">
                                        <p:cTn id="248" dur="500" fill="hold"/>
                                        <p:tgtEl>
                                          <p:spTgt spid="29760"/>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9761"/>
                                        </p:tgtEl>
                                        <p:attrNameLst>
                                          <p:attrName>style.visibility</p:attrName>
                                        </p:attrNameLst>
                                      </p:cBhvr>
                                      <p:to>
                                        <p:strVal val="visible"/>
                                      </p:to>
                                    </p:set>
                                    <p:anim calcmode="lin" valueType="num">
                                      <p:cBhvr additive="base">
                                        <p:cTn id="251" dur="500" fill="hold"/>
                                        <p:tgtEl>
                                          <p:spTgt spid="29761"/>
                                        </p:tgtEl>
                                        <p:attrNameLst>
                                          <p:attrName>ppt_x</p:attrName>
                                        </p:attrNameLst>
                                      </p:cBhvr>
                                      <p:tavLst>
                                        <p:tav tm="0">
                                          <p:val>
                                            <p:strVal val="#ppt_x"/>
                                          </p:val>
                                        </p:tav>
                                        <p:tav tm="100000">
                                          <p:val>
                                            <p:strVal val="#ppt_x"/>
                                          </p:val>
                                        </p:tav>
                                      </p:tavLst>
                                    </p:anim>
                                    <p:anim calcmode="lin" valueType="num">
                                      <p:cBhvr additive="base">
                                        <p:cTn id="252" dur="500" fill="hold"/>
                                        <p:tgtEl>
                                          <p:spTgt spid="29761"/>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29762"/>
                                        </p:tgtEl>
                                        <p:attrNameLst>
                                          <p:attrName>style.visibility</p:attrName>
                                        </p:attrNameLst>
                                      </p:cBhvr>
                                      <p:to>
                                        <p:strVal val="visible"/>
                                      </p:to>
                                    </p:set>
                                    <p:anim calcmode="lin" valueType="num">
                                      <p:cBhvr additive="base">
                                        <p:cTn id="255" dur="500" fill="hold"/>
                                        <p:tgtEl>
                                          <p:spTgt spid="29762"/>
                                        </p:tgtEl>
                                        <p:attrNameLst>
                                          <p:attrName>ppt_x</p:attrName>
                                        </p:attrNameLst>
                                      </p:cBhvr>
                                      <p:tavLst>
                                        <p:tav tm="0">
                                          <p:val>
                                            <p:strVal val="#ppt_x"/>
                                          </p:val>
                                        </p:tav>
                                        <p:tav tm="100000">
                                          <p:val>
                                            <p:strVal val="#ppt_x"/>
                                          </p:val>
                                        </p:tav>
                                      </p:tavLst>
                                    </p:anim>
                                    <p:anim calcmode="lin" valueType="num">
                                      <p:cBhvr additive="base">
                                        <p:cTn id="256" dur="500" fill="hold"/>
                                        <p:tgtEl>
                                          <p:spTgt spid="29762"/>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9763"/>
                                        </p:tgtEl>
                                        <p:attrNameLst>
                                          <p:attrName>style.visibility</p:attrName>
                                        </p:attrNameLst>
                                      </p:cBhvr>
                                      <p:to>
                                        <p:strVal val="visible"/>
                                      </p:to>
                                    </p:set>
                                    <p:anim calcmode="lin" valueType="num">
                                      <p:cBhvr additive="base">
                                        <p:cTn id="259" dur="500" fill="hold"/>
                                        <p:tgtEl>
                                          <p:spTgt spid="29763"/>
                                        </p:tgtEl>
                                        <p:attrNameLst>
                                          <p:attrName>ppt_x</p:attrName>
                                        </p:attrNameLst>
                                      </p:cBhvr>
                                      <p:tavLst>
                                        <p:tav tm="0">
                                          <p:val>
                                            <p:strVal val="#ppt_x"/>
                                          </p:val>
                                        </p:tav>
                                        <p:tav tm="100000">
                                          <p:val>
                                            <p:strVal val="#ppt_x"/>
                                          </p:val>
                                        </p:tav>
                                      </p:tavLst>
                                    </p:anim>
                                    <p:anim calcmode="lin" valueType="num">
                                      <p:cBhvr additive="base">
                                        <p:cTn id="260" dur="500" fill="hold"/>
                                        <p:tgtEl>
                                          <p:spTgt spid="29763"/>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9764"/>
                                        </p:tgtEl>
                                        <p:attrNameLst>
                                          <p:attrName>style.visibility</p:attrName>
                                        </p:attrNameLst>
                                      </p:cBhvr>
                                      <p:to>
                                        <p:strVal val="visible"/>
                                      </p:to>
                                    </p:set>
                                    <p:anim calcmode="lin" valueType="num">
                                      <p:cBhvr additive="base">
                                        <p:cTn id="263" dur="500" fill="hold"/>
                                        <p:tgtEl>
                                          <p:spTgt spid="29764"/>
                                        </p:tgtEl>
                                        <p:attrNameLst>
                                          <p:attrName>ppt_x</p:attrName>
                                        </p:attrNameLst>
                                      </p:cBhvr>
                                      <p:tavLst>
                                        <p:tav tm="0">
                                          <p:val>
                                            <p:strVal val="#ppt_x"/>
                                          </p:val>
                                        </p:tav>
                                        <p:tav tm="100000">
                                          <p:val>
                                            <p:strVal val="#ppt_x"/>
                                          </p:val>
                                        </p:tav>
                                      </p:tavLst>
                                    </p:anim>
                                    <p:anim calcmode="lin" valueType="num">
                                      <p:cBhvr additive="base">
                                        <p:cTn id="264" dur="500" fill="hold"/>
                                        <p:tgtEl>
                                          <p:spTgt spid="29764"/>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9765"/>
                                        </p:tgtEl>
                                        <p:attrNameLst>
                                          <p:attrName>style.visibility</p:attrName>
                                        </p:attrNameLst>
                                      </p:cBhvr>
                                      <p:to>
                                        <p:strVal val="visible"/>
                                      </p:to>
                                    </p:set>
                                    <p:anim calcmode="lin" valueType="num">
                                      <p:cBhvr additive="base">
                                        <p:cTn id="267" dur="500" fill="hold"/>
                                        <p:tgtEl>
                                          <p:spTgt spid="29765"/>
                                        </p:tgtEl>
                                        <p:attrNameLst>
                                          <p:attrName>ppt_x</p:attrName>
                                        </p:attrNameLst>
                                      </p:cBhvr>
                                      <p:tavLst>
                                        <p:tav tm="0">
                                          <p:val>
                                            <p:strVal val="#ppt_x"/>
                                          </p:val>
                                        </p:tav>
                                        <p:tav tm="100000">
                                          <p:val>
                                            <p:strVal val="#ppt_x"/>
                                          </p:val>
                                        </p:tav>
                                      </p:tavLst>
                                    </p:anim>
                                    <p:anim calcmode="lin" valueType="num">
                                      <p:cBhvr additive="base">
                                        <p:cTn id="268" dur="500" fill="hold"/>
                                        <p:tgtEl>
                                          <p:spTgt spid="29765"/>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29766"/>
                                        </p:tgtEl>
                                        <p:attrNameLst>
                                          <p:attrName>style.visibility</p:attrName>
                                        </p:attrNameLst>
                                      </p:cBhvr>
                                      <p:to>
                                        <p:strVal val="visible"/>
                                      </p:to>
                                    </p:set>
                                    <p:anim calcmode="lin" valueType="num">
                                      <p:cBhvr additive="base">
                                        <p:cTn id="271" dur="500" fill="hold"/>
                                        <p:tgtEl>
                                          <p:spTgt spid="29766"/>
                                        </p:tgtEl>
                                        <p:attrNameLst>
                                          <p:attrName>ppt_x</p:attrName>
                                        </p:attrNameLst>
                                      </p:cBhvr>
                                      <p:tavLst>
                                        <p:tav tm="0">
                                          <p:val>
                                            <p:strVal val="#ppt_x"/>
                                          </p:val>
                                        </p:tav>
                                        <p:tav tm="100000">
                                          <p:val>
                                            <p:strVal val="#ppt_x"/>
                                          </p:val>
                                        </p:tav>
                                      </p:tavLst>
                                    </p:anim>
                                    <p:anim calcmode="lin" valueType="num">
                                      <p:cBhvr additive="base">
                                        <p:cTn id="272" dur="500" fill="hold"/>
                                        <p:tgtEl>
                                          <p:spTgt spid="29766"/>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29767"/>
                                        </p:tgtEl>
                                        <p:attrNameLst>
                                          <p:attrName>style.visibility</p:attrName>
                                        </p:attrNameLst>
                                      </p:cBhvr>
                                      <p:to>
                                        <p:strVal val="visible"/>
                                      </p:to>
                                    </p:set>
                                    <p:anim calcmode="lin" valueType="num">
                                      <p:cBhvr additive="base">
                                        <p:cTn id="275" dur="500" fill="hold"/>
                                        <p:tgtEl>
                                          <p:spTgt spid="29767"/>
                                        </p:tgtEl>
                                        <p:attrNameLst>
                                          <p:attrName>ppt_x</p:attrName>
                                        </p:attrNameLst>
                                      </p:cBhvr>
                                      <p:tavLst>
                                        <p:tav tm="0">
                                          <p:val>
                                            <p:strVal val="#ppt_x"/>
                                          </p:val>
                                        </p:tav>
                                        <p:tav tm="100000">
                                          <p:val>
                                            <p:strVal val="#ppt_x"/>
                                          </p:val>
                                        </p:tav>
                                      </p:tavLst>
                                    </p:anim>
                                    <p:anim calcmode="lin" valueType="num">
                                      <p:cBhvr additive="base">
                                        <p:cTn id="276" dur="500" fill="hold"/>
                                        <p:tgtEl>
                                          <p:spTgt spid="29767"/>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29768"/>
                                        </p:tgtEl>
                                        <p:attrNameLst>
                                          <p:attrName>style.visibility</p:attrName>
                                        </p:attrNameLst>
                                      </p:cBhvr>
                                      <p:to>
                                        <p:strVal val="visible"/>
                                      </p:to>
                                    </p:set>
                                    <p:anim calcmode="lin" valueType="num">
                                      <p:cBhvr additive="base">
                                        <p:cTn id="279" dur="500" fill="hold"/>
                                        <p:tgtEl>
                                          <p:spTgt spid="29768"/>
                                        </p:tgtEl>
                                        <p:attrNameLst>
                                          <p:attrName>ppt_x</p:attrName>
                                        </p:attrNameLst>
                                      </p:cBhvr>
                                      <p:tavLst>
                                        <p:tav tm="0">
                                          <p:val>
                                            <p:strVal val="#ppt_x"/>
                                          </p:val>
                                        </p:tav>
                                        <p:tav tm="100000">
                                          <p:val>
                                            <p:strVal val="#ppt_x"/>
                                          </p:val>
                                        </p:tav>
                                      </p:tavLst>
                                    </p:anim>
                                    <p:anim calcmode="lin" valueType="num">
                                      <p:cBhvr additive="base">
                                        <p:cTn id="280" dur="500" fill="hold"/>
                                        <p:tgtEl>
                                          <p:spTgt spid="29768"/>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9769"/>
                                        </p:tgtEl>
                                        <p:attrNameLst>
                                          <p:attrName>style.visibility</p:attrName>
                                        </p:attrNameLst>
                                      </p:cBhvr>
                                      <p:to>
                                        <p:strVal val="visible"/>
                                      </p:to>
                                    </p:set>
                                    <p:anim calcmode="lin" valueType="num">
                                      <p:cBhvr additive="base">
                                        <p:cTn id="283" dur="500" fill="hold"/>
                                        <p:tgtEl>
                                          <p:spTgt spid="29769"/>
                                        </p:tgtEl>
                                        <p:attrNameLst>
                                          <p:attrName>ppt_x</p:attrName>
                                        </p:attrNameLst>
                                      </p:cBhvr>
                                      <p:tavLst>
                                        <p:tav tm="0">
                                          <p:val>
                                            <p:strVal val="#ppt_x"/>
                                          </p:val>
                                        </p:tav>
                                        <p:tav tm="100000">
                                          <p:val>
                                            <p:strVal val="#ppt_x"/>
                                          </p:val>
                                        </p:tav>
                                      </p:tavLst>
                                    </p:anim>
                                    <p:anim calcmode="lin" valueType="num">
                                      <p:cBhvr additive="base">
                                        <p:cTn id="284" dur="500" fill="hold"/>
                                        <p:tgtEl>
                                          <p:spTgt spid="29769"/>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29770"/>
                                        </p:tgtEl>
                                        <p:attrNameLst>
                                          <p:attrName>style.visibility</p:attrName>
                                        </p:attrNameLst>
                                      </p:cBhvr>
                                      <p:to>
                                        <p:strVal val="visible"/>
                                      </p:to>
                                    </p:set>
                                    <p:anim calcmode="lin" valueType="num">
                                      <p:cBhvr additive="base">
                                        <p:cTn id="287" dur="500" fill="hold"/>
                                        <p:tgtEl>
                                          <p:spTgt spid="29770"/>
                                        </p:tgtEl>
                                        <p:attrNameLst>
                                          <p:attrName>ppt_x</p:attrName>
                                        </p:attrNameLst>
                                      </p:cBhvr>
                                      <p:tavLst>
                                        <p:tav tm="0">
                                          <p:val>
                                            <p:strVal val="#ppt_x"/>
                                          </p:val>
                                        </p:tav>
                                        <p:tav tm="100000">
                                          <p:val>
                                            <p:strVal val="#ppt_x"/>
                                          </p:val>
                                        </p:tav>
                                      </p:tavLst>
                                    </p:anim>
                                    <p:anim calcmode="lin" valueType="num">
                                      <p:cBhvr additive="base">
                                        <p:cTn id="288" dur="500" fill="hold"/>
                                        <p:tgtEl>
                                          <p:spTgt spid="29770"/>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29771"/>
                                        </p:tgtEl>
                                        <p:attrNameLst>
                                          <p:attrName>style.visibility</p:attrName>
                                        </p:attrNameLst>
                                      </p:cBhvr>
                                      <p:to>
                                        <p:strVal val="visible"/>
                                      </p:to>
                                    </p:set>
                                    <p:anim calcmode="lin" valueType="num">
                                      <p:cBhvr additive="base">
                                        <p:cTn id="291" dur="500" fill="hold"/>
                                        <p:tgtEl>
                                          <p:spTgt spid="29771"/>
                                        </p:tgtEl>
                                        <p:attrNameLst>
                                          <p:attrName>ppt_x</p:attrName>
                                        </p:attrNameLst>
                                      </p:cBhvr>
                                      <p:tavLst>
                                        <p:tav tm="0">
                                          <p:val>
                                            <p:strVal val="#ppt_x"/>
                                          </p:val>
                                        </p:tav>
                                        <p:tav tm="100000">
                                          <p:val>
                                            <p:strVal val="#ppt_x"/>
                                          </p:val>
                                        </p:tav>
                                      </p:tavLst>
                                    </p:anim>
                                    <p:anim calcmode="lin" valueType="num">
                                      <p:cBhvr additive="base">
                                        <p:cTn id="292" dur="500" fill="hold"/>
                                        <p:tgtEl>
                                          <p:spTgt spid="29771"/>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29772"/>
                                        </p:tgtEl>
                                        <p:attrNameLst>
                                          <p:attrName>style.visibility</p:attrName>
                                        </p:attrNameLst>
                                      </p:cBhvr>
                                      <p:to>
                                        <p:strVal val="visible"/>
                                      </p:to>
                                    </p:set>
                                    <p:anim calcmode="lin" valueType="num">
                                      <p:cBhvr additive="base">
                                        <p:cTn id="295" dur="500" fill="hold"/>
                                        <p:tgtEl>
                                          <p:spTgt spid="29772"/>
                                        </p:tgtEl>
                                        <p:attrNameLst>
                                          <p:attrName>ppt_x</p:attrName>
                                        </p:attrNameLst>
                                      </p:cBhvr>
                                      <p:tavLst>
                                        <p:tav tm="0">
                                          <p:val>
                                            <p:strVal val="#ppt_x"/>
                                          </p:val>
                                        </p:tav>
                                        <p:tav tm="100000">
                                          <p:val>
                                            <p:strVal val="#ppt_x"/>
                                          </p:val>
                                        </p:tav>
                                      </p:tavLst>
                                    </p:anim>
                                    <p:anim calcmode="lin" valueType="num">
                                      <p:cBhvr additive="base">
                                        <p:cTn id="296" dur="500" fill="hold"/>
                                        <p:tgtEl>
                                          <p:spTgt spid="29772"/>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29773"/>
                                        </p:tgtEl>
                                        <p:attrNameLst>
                                          <p:attrName>style.visibility</p:attrName>
                                        </p:attrNameLst>
                                      </p:cBhvr>
                                      <p:to>
                                        <p:strVal val="visible"/>
                                      </p:to>
                                    </p:set>
                                    <p:anim calcmode="lin" valueType="num">
                                      <p:cBhvr additive="base">
                                        <p:cTn id="299" dur="500" fill="hold"/>
                                        <p:tgtEl>
                                          <p:spTgt spid="29773"/>
                                        </p:tgtEl>
                                        <p:attrNameLst>
                                          <p:attrName>ppt_x</p:attrName>
                                        </p:attrNameLst>
                                      </p:cBhvr>
                                      <p:tavLst>
                                        <p:tav tm="0">
                                          <p:val>
                                            <p:strVal val="#ppt_x"/>
                                          </p:val>
                                        </p:tav>
                                        <p:tav tm="100000">
                                          <p:val>
                                            <p:strVal val="#ppt_x"/>
                                          </p:val>
                                        </p:tav>
                                      </p:tavLst>
                                    </p:anim>
                                    <p:anim calcmode="lin" valueType="num">
                                      <p:cBhvr additive="base">
                                        <p:cTn id="300" dur="500" fill="hold"/>
                                        <p:tgtEl>
                                          <p:spTgt spid="29773"/>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9"/>
                                        </p:tgtEl>
                                        <p:attrNameLst>
                                          <p:attrName>style.visibility</p:attrName>
                                        </p:attrNameLst>
                                      </p:cBhvr>
                                      <p:to>
                                        <p:strVal val="visible"/>
                                      </p:to>
                                    </p:set>
                                    <p:anim calcmode="lin" valueType="num">
                                      <p:cBhvr additive="base">
                                        <p:cTn id="303" dur="500" fill="hold"/>
                                        <p:tgtEl>
                                          <p:spTgt spid="79"/>
                                        </p:tgtEl>
                                        <p:attrNameLst>
                                          <p:attrName>ppt_x</p:attrName>
                                        </p:attrNameLst>
                                      </p:cBhvr>
                                      <p:tavLst>
                                        <p:tav tm="0">
                                          <p:val>
                                            <p:strVal val="#ppt_x"/>
                                          </p:val>
                                        </p:tav>
                                        <p:tav tm="100000">
                                          <p:val>
                                            <p:strVal val="#ppt_x"/>
                                          </p:val>
                                        </p:tav>
                                      </p:tavLst>
                                    </p:anim>
                                    <p:anim calcmode="lin" valueType="num">
                                      <p:cBhvr additive="base">
                                        <p:cTn id="304" dur="500" fill="hold"/>
                                        <p:tgtEl>
                                          <p:spTgt spid="79"/>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42063"/>
                                        </p:tgtEl>
                                        <p:attrNameLst>
                                          <p:attrName>style.visibility</p:attrName>
                                        </p:attrNameLst>
                                      </p:cBhvr>
                                      <p:to>
                                        <p:strVal val="visible"/>
                                      </p:to>
                                    </p:set>
                                    <p:anim calcmode="lin" valueType="num">
                                      <p:cBhvr additive="base">
                                        <p:cTn id="307" dur="500" fill="hold"/>
                                        <p:tgtEl>
                                          <p:spTgt spid="42063"/>
                                        </p:tgtEl>
                                        <p:attrNameLst>
                                          <p:attrName>ppt_x</p:attrName>
                                        </p:attrNameLst>
                                      </p:cBhvr>
                                      <p:tavLst>
                                        <p:tav tm="0">
                                          <p:val>
                                            <p:strVal val="#ppt_x"/>
                                          </p:val>
                                        </p:tav>
                                        <p:tav tm="100000">
                                          <p:val>
                                            <p:strVal val="#ppt_x"/>
                                          </p:val>
                                        </p:tav>
                                      </p:tavLst>
                                    </p:anim>
                                    <p:anim calcmode="lin" valueType="num">
                                      <p:cBhvr additive="base">
                                        <p:cTn id="308" dur="500" fill="hold"/>
                                        <p:tgtEl>
                                          <p:spTgt spid="42063"/>
                                        </p:tgtEl>
                                        <p:attrNameLst>
                                          <p:attrName>ppt_y</p:attrName>
                                        </p:attrNameLst>
                                      </p:cBhvr>
                                      <p:tavLst>
                                        <p:tav tm="0">
                                          <p:val>
                                            <p:strVal val="1+#ppt_h/2"/>
                                          </p:val>
                                        </p:tav>
                                        <p:tav tm="100000">
                                          <p:val>
                                            <p:strVal val="#ppt_y"/>
                                          </p:val>
                                        </p:tav>
                                      </p:tavLst>
                                    </p:anim>
                                  </p:childTnLst>
                                </p:cTn>
                              </p:par>
                              <p:par>
                                <p:cTn id="309" presetID="2" presetClass="entr" presetSubtype="4" fill="hold" nodeType="withEffect">
                                  <p:stCondLst>
                                    <p:cond delay="0"/>
                                  </p:stCondLst>
                                  <p:childTnLst>
                                    <p:set>
                                      <p:cBhvr>
                                        <p:cTn id="310" dur="1" fill="hold">
                                          <p:stCondLst>
                                            <p:cond delay="0"/>
                                          </p:stCondLst>
                                        </p:cTn>
                                        <p:tgtEl>
                                          <p:spTgt spid="85"/>
                                        </p:tgtEl>
                                        <p:attrNameLst>
                                          <p:attrName>style.visibility</p:attrName>
                                        </p:attrNameLst>
                                      </p:cBhvr>
                                      <p:to>
                                        <p:strVal val="visible"/>
                                      </p:to>
                                    </p:set>
                                    <p:anim calcmode="lin" valueType="num">
                                      <p:cBhvr additive="base">
                                        <p:cTn id="311" dur="500" fill="hold"/>
                                        <p:tgtEl>
                                          <p:spTgt spid="85"/>
                                        </p:tgtEl>
                                        <p:attrNameLst>
                                          <p:attrName>ppt_x</p:attrName>
                                        </p:attrNameLst>
                                      </p:cBhvr>
                                      <p:tavLst>
                                        <p:tav tm="0">
                                          <p:val>
                                            <p:strVal val="#ppt_x"/>
                                          </p:val>
                                        </p:tav>
                                        <p:tav tm="100000">
                                          <p:val>
                                            <p:strVal val="#ppt_x"/>
                                          </p:val>
                                        </p:tav>
                                      </p:tavLst>
                                    </p:anim>
                                    <p:anim calcmode="lin" valueType="num">
                                      <p:cBhvr additive="base">
                                        <p:cTn id="312" dur="500" fill="hold"/>
                                        <p:tgtEl>
                                          <p:spTgt spid="85"/>
                                        </p:tgtEl>
                                        <p:attrNameLst>
                                          <p:attrName>ppt_y</p:attrName>
                                        </p:attrNameLst>
                                      </p:cBhvr>
                                      <p:tavLst>
                                        <p:tav tm="0">
                                          <p:val>
                                            <p:strVal val="1+#ppt_h/2"/>
                                          </p:val>
                                        </p:tav>
                                        <p:tav tm="100000">
                                          <p:val>
                                            <p:strVal val="#ppt_y"/>
                                          </p:val>
                                        </p:tav>
                                      </p:tavLst>
                                    </p:anim>
                                  </p:childTnLst>
                                </p:cTn>
                              </p:par>
                              <p:par>
                                <p:cTn id="313" presetID="2" presetClass="entr" presetSubtype="4" fill="hold" nodeType="withEffect">
                                  <p:stCondLst>
                                    <p:cond delay="0"/>
                                  </p:stCondLst>
                                  <p:childTnLst>
                                    <p:set>
                                      <p:cBhvr>
                                        <p:cTn id="314" dur="1" fill="hold">
                                          <p:stCondLst>
                                            <p:cond delay="0"/>
                                          </p:stCondLst>
                                        </p:cTn>
                                        <p:tgtEl>
                                          <p:spTgt spid="86"/>
                                        </p:tgtEl>
                                        <p:attrNameLst>
                                          <p:attrName>style.visibility</p:attrName>
                                        </p:attrNameLst>
                                      </p:cBhvr>
                                      <p:to>
                                        <p:strVal val="visible"/>
                                      </p:to>
                                    </p:set>
                                    <p:anim calcmode="lin" valueType="num">
                                      <p:cBhvr additive="base">
                                        <p:cTn id="315" dur="500" fill="hold"/>
                                        <p:tgtEl>
                                          <p:spTgt spid="86"/>
                                        </p:tgtEl>
                                        <p:attrNameLst>
                                          <p:attrName>ppt_x</p:attrName>
                                        </p:attrNameLst>
                                      </p:cBhvr>
                                      <p:tavLst>
                                        <p:tav tm="0">
                                          <p:val>
                                            <p:strVal val="#ppt_x"/>
                                          </p:val>
                                        </p:tav>
                                        <p:tav tm="100000">
                                          <p:val>
                                            <p:strVal val="#ppt_x"/>
                                          </p:val>
                                        </p:tav>
                                      </p:tavLst>
                                    </p:anim>
                                    <p:anim calcmode="lin" valueType="num">
                                      <p:cBhvr additive="base">
                                        <p:cTn id="316" dur="500" fill="hold"/>
                                        <p:tgtEl>
                                          <p:spTgt spid="86"/>
                                        </p:tgtEl>
                                        <p:attrNameLst>
                                          <p:attrName>ppt_y</p:attrName>
                                        </p:attrNameLst>
                                      </p:cBhvr>
                                      <p:tavLst>
                                        <p:tav tm="0">
                                          <p:val>
                                            <p:strVal val="1+#ppt_h/2"/>
                                          </p:val>
                                        </p:tav>
                                        <p:tav tm="100000">
                                          <p:val>
                                            <p:strVal val="#ppt_y"/>
                                          </p:val>
                                        </p:tav>
                                      </p:tavLst>
                                    </p:anim>
                                  </p:childTnLst>
                                </p:cTn>
                              </p:par>
                              <p:par>
                                <p:cTn id="317" presetID="2" presetClass="entr" presetSubtype="4" fill="hold" nodeType="withEffect">
                                  <p:stCondLst>
                                    <p:cond delay="0"/>
                                  </p:stCondLst>
                                  <p:childTnLst>
                                    <p:set>
                                      <p:cBhvr>
                                        <p:cTn id="318" dur="1" fill="hold">
                                          <p:stCondLst>
                                            <p:cond delay="0"/>
                                          </p:stCondLst>
                                        </p:cTn>
                                        <p:tgtEl>
                                          <p:spTgt spid="87"/>
                                        </p:tgtEl>
                                        <p:attrNameLst>
                                          <p:attrName>style.visibility</p:attrName>
                                        </p:attrNameLst>
                                      </p:cBhvr>
                                      <p:to>
                                        <p:strVal val="visible"/>
                                      </p:to>
                                    </p:set>
                                    <p:anim calcmode="lin" valueType="num">
                                      <p:cBhvr additive="base">
                                        <p:cTn id="319" dur="500" fill="hold"/>
                                        <p:tgtEl>
                                          <p:spTgt spid="87"/>
                                        </p:tgtEl>
                                        <p:attrNameLst>
                                          <p:attrName>ppt_x</p:attrName>
                                        </p:attrNameLst>
                                      </p:cBhvr>
                                      <p:tavLst>
                                        <p:tav tm="0">
                                          <p:val>
                                            <p:strVal val="#ppt_x"/>
                                          </p:val>
                                        </p:tav>
                                        <p:tav tm="100000">
                                          <p:val>
                                            <p:strVal val="#ppt_x"/>
                                          </p:val>
                                        </p:tav>
                                      </p:tavLst>
                                    </p:anim>
                                    <p:anim calcmode="lin" valueType="num">
                                      <p:cBhvr additive="base">
                                        <p:cTn id="320" dur="500" fill="hold"/>
                                        <p:tgtEl>
                                          <p:spTgt spid="87"/>
                                        </p:tgtEl>
                                        <p:attrNameLst>
                                          <p:attrName>ppt_y</p:attrName>
                                        </p:attrNameLst>
                                      </p:cBhvr>
                                      <p:tavLst>
                                        <p:tav tm="0">
                                          <p:val>
                                            <p:strVal val="1+#ppt_h/2"/>
                                          </p:val>
                                        </p:tav>
                                        <p:tav tm="100000">
                                          <p:val>
                                            <p:strVal val="#ppt_y"/>
                                          </p:val>
                                        </p:tav>
                                      </p:tavLst>
                                    </p:anim>
                                  </p:childTnLst>
                                </p:cTn>
                              </p:par>
                              <p:par>
                                <p:cTn id="321" presetID="2" presetClass="entr" presetSubtype="4" fill="hold" nodeType="withEffect">
                                  <p:stCondLst>
                                    <p:cond delay="0"/>
                                  </p:stCondLst>
                                  <p:childTnLst>
                                    <p:set>
                                      <p:cBhvr>
                                        <p:cTn id="322" dur="1" fill="hold">
                                          <p:stCondLst>
                                            <p:cond delay="0"/>
                                          </p:stCondLst>
                                        </p:cTn>
                                        <p:tgtEl>
                                          <p:spTgt spid="88"/>
                                        </p:tgtEl>
                                        <p:attrNameLst>
                                          <p:attrName>style.visibility</p:attrName>
                                        </p:attrNameLst>
                                      </p:cBhvr>
                                      <p:to>
                                        <p:strVal val="visible"/>
                                      </p:to>
                                    </p:set>
                                    <p:anim calcmode="lin" valueType="num">
                                      <p:cBhvr additive="base">
                                        <p:cTn id="323" dur="500" fill="hold"/>
                                        <p:tgtEl>
                                          <p:spTgt spid="88"/>
                                        </p:tgtEl>
                                        <p:attrNameLst>
                                          <p:attrName>ppt_x</p:attrName>
                                        </p:attrNameLst>
                                      </p:cBhvr>
                                      <p:tavLst>
                                        <p:tav tm="0">
                                          <p:val>
                                            <p:strVal val="#ppt_x"/>
                                          </p:val>
                                        </p:tav>
                                        <p:tav tm="100000">
                                          <p:val>
                                            <p:strVal val="#ppt_x"/>
                                          </p:val>
                                        </p:tav>
                                      </p:tavLst>
                                    </p:anim>
                                    <p:anim calcmode="lin" valueType="num">
                                      <p:cBhvr additive="base">
                                        <p:cTn id="324" dur="500" fill="hold"/>
                                        <p:tgtEl>
                                          <p:spTgt spid="88"/>
                                        </p:tgtEl>
                                        <p:attrNameLst>
                                          <p:attrName>ppt_y</p:attrName>
                                        </p:attrNameLst>
                                      </p:cBhvr>
                                      <p:tavLst>
                                        <p:tav tm="0">
                                          <p:val>
                                            <p:strVal val="1+#ppt_h/2"/>
                                          </p:val>
                                        </p:tav>
                                        <p:tav tm="100000">
                                          <p:val>
                                            <p:strVal val="#ppt_y"/>
                                          </p:val>
                                        </p:tav>
                                      </p:tavLst>
                                    </p:anim>
                                  </p:childTnLst>
                                </p:cTn>
                              </p:par>
                              <p:par>
                                <p:cTn id="325" presetID="2" presetClass="entr" presetSubtype="4" fill="hold" nodeType="withEffect">
                                  <p:stCondLst>
                                    <p:cond delay="0"/>
                                  </p:stCondLst>
                                  <p:childTnLst>
                                    <p:set>
                                      <p:cBhvr>
                                        <p:cTn id="326" dur="1" fill="hold">
                                          <p:stCondLst>
                                            <p:cond delay="0"/>
                                          </p:stCondLst>
                                        </p:cTn>
                                        <p:tgtEl>
                                          <p:spTgt spid="89"/>
                                        </p:tgtEl>
                                        <p:attrNameLst>
                                          <p:attrName>style.visibility</p:attrName>
                                        </p:attrNameLst>
                                      </p:cBhvr>
                                      <p:to>
                                        <p:strVal val="visible"/>
                                      </p:to>
                                    </p:set>
                                    <p:anim calcmode="lin" valueType="num">
                                      <p:cBhvr additive="base">
                                        <p:cTn id="327" dur="500" fill="hold"/>
                                        <p:tgtEl>
                                          <p:spTgt spid="89"/>
                                        </p:tgtEl>
                                        <p:attrNameLst>
                                          <p:attrName>ppt_x</p:attrName>
                                        </p:attrNameLst>
                                      </p:cBhvr>
                                      <p:tavLst>
                                        <p:tav tm="0">
                                          <p:val>
                                            <p:strVal val="#ppt_x"/>
                                          </p:val>
                                        </p:tav>
                                        <p:tav tm="100000">
                                          <p:val>
                                            <p:strVal val="#ppt_x"/>
                                          </p:val>
                                        </p:tav>
                                      </p:tavLst>
                                    </p:anim>
                                    <p:anim calcmode="lin" valueType="num">
                                      <p:cBhvr additive="base">
                                        <p:cTn id="328" dur="500" fill="hold"/>
                                        <p:tgtEl>
                                          <p:spTgt spid="89"/>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84"/>
                                        </p:tgtEl>
                                        <p:attrNameLst>
                                          <p:attrName>style.visibility</p:attrName>
                                        </p:attrNameLst>
                                      </p:cBhvr>
                                      <p:to>
                                        <p:strVal val="visible"/>
                                      </p:to>
                                    </p:set>
                                    <p:anim calcmode="lin" valueType="num">
                                      <p:cBhvr additive="base">
                                        <p:cTn id="331" dur="500" fill="hold"/>
                                        <p:tgtEl>
                                          <p:spTgt spid="84"/>
                                        </p:tgtEl>
                                        <p:attrNameLst>
                                          <p:attrName>ppt_x</p:attrName>
                                        </p:attrNameLst>
                                      </p:cBhvr>
                                      <p:tavLst>
                                        <p:tav tm="0">
                                          <p:val>
                                            <p:strVal val="#ppt_x"/>
                                          </p:val>
                                        </p:tav>
                                        <p:tav tm="100000">
                                          <p:val>
                                            <p:strVal val="#ppt_x"/>
                                          </p:val>
                                        </p:tav>
                                      </p:tavLst>
                                    </p:anim>
                                    <p:anim calcmode="lin" valueType="num">
                                      <p:cBhvr additive="base">
                                        <p:cTn id="332" dur="500" fill="hold"/>
                                        <p:tgtEl>
                                          <p:spTgt spid="84"/>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90"/>
                                        </p:tgtEl>
                                        <p:attrNameLst>
                                          <p:attrName>style.visibility</p:attrName>
                                        </p:attrNameLst>
                                      </p:cBhvr>
                                      <p:to>
                                        <p:strVal val="visible"/>
                                      </p:to>
                                    </p:set>
                                    <p:anim calcmode="lin" valueType="num">
                                      <p:cBhvr additive="base">
                                        <p:cTn id="335" dur="500" fill="hold"/>
                                        <p:tgtEl>
                                          <p:spTgt spid="90"/>
                                        </p:tgtEl>
                                        <p:attrNameLst>
                                          <p:attrName>ppt_x</p:attrName>
                                        </p:attrNameLst>
                                      </p:cBhvr>
                                      <p:tavLst>
                                        <p:tav tm="0">
                                          <p:val>
                                            <p:strVal val="#ppt_x"/>
                                          </p:val>
                                        </p:tav>
                                        <p:tav tm="100000">
                                          <p:val>
                                            <p:strVal val="#ppt_x"/>
                                          </p:val>
                                        </p:tav>
                                      </p:tavLst>
                                    </p:anim>
                                    <p:anim calcmode="lin" valueType="num">
                                      <p:cBhvr additive="base">
                                        <p:cTn id="33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835589" grpId="0" animBg="1"/>
      <p:bldP spid="29700" grpId="0" animBg="1"/>
      <p:bldP spid="29701" grpId="0" animBg="1"/>
      <p:bldP spid="29702" grpId="0" animBg="1"/>
      <p:bldP spid="835593" grpId="0" animBg="1"/>
      <p:bldP spid="835594" grpId="0" animBg="1"/>
      <p:bldP spid="835595" grpId="0" animBg="1"/>
      <p:bldP spid="835596" grpId="0" animBg="1"/>
      <p:bldP spid="29707" grpId="0" animBg="1"/>
      <p:bldP spid="29708" grpId="0" animBg="1"/>
      <p:bldP spid="835599" grpId="0" animBg="1"/>
      <p:bldP spid="835600" grpId="0" animBg="1"/>
      <p:bldP spid="29711" grpId="0" animBg="1"/>
      <p:bldP spid="29712" grpId="0" animBg="1"/>
      <p:bldP spid="29713" grpId="0" animBg="1"/>
      <p:bldP spid="835604" grpId="0" animBg="1"/>
      <p:bldP spid="835605" grpId="0" animBg="1"/>
      <p:bldP spid="835606" grpId="0" animBg="1"/>
      <p:bldP spid="835607" grpId="0" animBg="1"/>
      <p:bldP spid="29718" grpId="0" animBg="1"/>
      <p:bldP spid="29719" grpId="0" animBg="1"/>
      <p:bldP spid="29720" grpId="0" animBg="1"/>
      <p:bldP spid="29721" grpId="0" animBg="1"/>
      <p:bldP spid="29722" grpId="0" animBg="1"/>
      <p:bldP spid="29724" grpId="0" animBg="1"/>
      <p:bldP spid="29725" grpId="0" animBg="1"/>
      <p:bldP spid="29726" grpId="0" animBg="1"/>
      <p:bldP spid="29727" grpId="0" animBg="1"/>
      <p:bldP spid="29728" grpId="0" animBg="1"/>
      <p:bldP spid="29729" grpId="0" animBg="1"/>
      <p:bldP spid="29730" grpId="0" animBg="1"/>
      <p:bldP spid="29731" grpId="0" animBg="1"/>
      <p:bldP spid="29732" grpId="0" animBg="1"/>
      <p:bldP spid="29733" grpId="0" animBg="1"/>
      <p:bldP spid="29734" grpId="0" animBg="1"/>
      <p:bldP spid="29736" grpId="0" animBg="1"/>
      <p:bldP spid="29737" grpId="0" animBg="1"/>
      <p:bldP spid="29738" grpId="0" animBg="1"/>
      <p:bldP spid="29739" grpId="0" animBg="1"/>
      <p:bldP spid="29740" grpId="0" animBg="1"/>
      <p:bldP spid="29741" grpId="0" animBg="1"/>
      <p:bldP spid="29743" grpId="0" animBg="1"/>
      <p:bldP spid="29744" grpId="0" animBg="1"/>
      <p:bldP spid="29745" grpId="0" animBg="1"/>
      <p:bldP spid="29746" grpId="0" animBg="1"/>
      <p:bldP spid="29747" grpId="0" animBg="1"/>
      <p:bldP spid="29748" grpId="0" animBg="1"/>
      <p:bldP spid="29749" grpId="0" animBg="1"/>
      <p:bldP spid="29750" grpId="0" animBg="1"/>
      <p:bldP spid="29751" grpId="0" animBg="1"/>
      <p:bldP spid="29753" grpId="0" animBg="1"/>
      <p:bldP spid="29754" grpId="0" animBg="1"/>
      <p:bldP spid="29755" grpId="0" animBg="1"/>
      <p:bldP spid="29756" grpId="0" animBg="1"/>
      <p:bldP spid="29757" grpId="0" animBg="1"/>
      <p:bldP spid="29758" grpId="0" animBg="1"/>
      <p:bldP spid="29759" grpId="0" animBg="1"/>
      <p:bldP spid="29760" grpId="0" animBg="1"/>
      <p:bldP spid="29761" grpId="0" animBg="1"/>
      <p:bldP spid="29762" grpId="0" animBg="1"/>
      <p:bldP spid="29763" grpId="0" animBg="1"/>
      <p:bldP spid="29764" grpId="0" animBg="1"/>
      <p:bldP spid="29765" grpId="0" animBg="1"/>
      <p:bldP spid="29766" grpId="0" animBg="1"/>
      <p:bldP spid="29767" grpId="0" animBg="1"/>
      <p:bldP spid="29768" grpId="0" animBg="1"/>
      <p:bldP spid="29769" grpId="0" animBg="1"/>
      <p:bldP spid="29770" grpId="0" animBg="1"/>
      <p:bldP spid="29771" grpId="0" animBg="1"/>
      <p:bldP spid="29772" grpId="0" animBg="1"/>
      <p:bldP spid="29773" grpId="0" animBg="1"/>
      <p:bldP spid="79" grpId="0" animBg="1"/>
      <p:bldP spid="42063" grpId="0"/>
      <p:bldP spid="84" grpId="0" animBg="1"/>
      <p:bldP spid="9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81000" y="2362200"/>
            <a:ext cx="8458200" cy="1752600"/>
            <a:chOff x="336" y="1632"/>
            <a:chExt cx="5136" cy="970"/>
          </a:xfrm>
        </p:grpSpPr>
        <p:sp>
          <p:nvSpPr>
            <p:cNvPr id="143366" name="AutoShape 6"/>
            <p:cNvSpPr>
              <a:spLocks noChangeArrowheads="1"/>
            </p:cNvSpPr>
            <p:nvPr/>
          </p:nvSpPr>
          <p:spPr bwMode="auto">
            <a:xfrm>
              <a:off x="336" y="1632"/>
              <a:ext cx="5136" cy="97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Rounded MT Bold" pitchFamily="34" charset="0"/>
                <a:cs typeface="Arial" charset="0"/>
              </a:endParaRPr>
            </a:p>
          </p:txBody>
        </p:sp>
        <p:sp>
          <p:nvSpPr>
            <p:cNvPr id="143364" name="Text Box 4"/>
            <p:cNvSpPr txBox="1">
              <a:spLocks noChangeArrowheads="1"/>
            </p:cNvSpPr>
            <p:nvPr/>
          </p:nvSpPr>
          <p:spPr bwMode="auto">
            <a:xfrm>
              <a:off x="484" y="1834"/>
              <a:ext cx="4803" cy="571"/>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533400" indent="-533400" algn="ctr">
                <a:buSzPct val="100000"/>
                <a:defRPr/>
              </a:pPr>
              <a:r>
                <a:rPr lang="en-US" sz="3200" b="1" dirty="0" smtClean="0">
                  <a:solidFill>
                    <a:schemeClr val="bg2"/>
                  </a:solidFill>
                  <a:latin typeface="Arial Rounded MT Bold" pitchFamily="34" charset="0"/>
                  <a:cs typeface="Andalus" pitchFamily="18" charset="-78"/>
                </a:rPr>
                <a:t>V</a:t>
              </a:r>
              <a:r>
                <a:rPr lang="id-ID" sz="3200" b="1" dirty="0" smtClean="0">
                  <a:solidFill>
                    <a:schemeClr val="bg2"/>
                  </a:solidFill>
                  <a:latin typeface="Arial Rounded MT Bold" pitchFamily="34" charset="0"/>
                  <a:cs typeface="Andalus" pitchFamily="18" charset="-78"/>
                </a:rPr>
                <a:t>. </a:t>
              </a:r>
              <a:r>
                <a:rPr lang="en-US" sz="3200" b="1" dirty="0">
                  <a:solidFill>
                    <a:schemeClr val="bg2"/>
                  </a:solidFill>
                  <a:latin typeface="Arial Rounded MT Bold" pitchFamily="34" charset="0"/>
                  <a:cs typeface="Andalus" pitchFamily="18" charset="-78"/>
                </a:rPr>
                <a:t>S</a:t>
              </a:r>
              <a:r>
                <a:rPr lang="id-ID" sz="3200" b="1" dirty="0">
                  <a:solidFill>
                    <a:schemeClr val="bg2"/>
                  </a:solidFill>
                  <a:latin typeface="Arial Rounded MT Bold" pitchFamily="34" charset="0"/>
                  <a:cs typeface="Andalus" pitchFamily="18" charset="-78"/>
                </a:rPr>
                <a:t>asaran Akreditasi S/M dan Tindak Lanjut Hasil Akreditasi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304800" y="685800"/>
            <a:ext cx="883920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buSzPct val="100000"/>
              <a:defRPr/>
            </a:pPr>
            <a:r>
              <a:rPr lang="id-ID" sz="2800" b="1" dirty="0">
                <a:latin typeface="Lucida Sans" pitchFamily="34" charset="0"/>
                <a:cs typeface="Arial" charset="0"/>
              </a:rPr>
              <a:t>Sasaran Akreditasi Sekolah/Madrasah </a:t>
            </a:r>
            <a:r>
              <a:rPr lang="id-ID" sz="2800" b="1" dirty="0" smtClean="0">
                <a:latin typeface="Lucida Sans" pitchFamily="34" charset="0"/>
                <a:cs typeface="Arial" charset="0"/>
              </a:rPr>
              <a:t>2012 </a:t>
            </a:r>
            <a:endParaRPr lang="id-ID" sz="2800" b="1" dirty="0">
              <a:cs typeface="Arial" charset="0"/>
            </a:endParaRPr>
          </a:p>
        </p:txBody>
      </p:sp>
      <p:graphicFrame>
        <p:nvGraphicFramePr>
          <p:cNvPr id="13369" name="Group 57"/>
          <p:cNvGraphicFramePr>
            <a:graphicFrameLocks noGrp="1"/>
          </p:cNvGraphicFramePr>
          <p:nvPr/>
        </p:nvGraphicFramePr>
        <p:xfrm>
          <a:off x="685800" y="1600200"/>
          <a:ext cx="7848600" cy="4419602"/>
        </p:xfrm>
        <a:graphic>
          <a:graphicData uri="http://schemas.openxmlformats.org/drawingml/2006/table">
            <a:tbl>
              <a:tblPr/>
              <a:tblGrid>
                <a:gridCol w="792788"/>
                <a:gridCol w="2219806"/>
                <a:gridCol w="2378364"/>
                <a:gridCol w="2457642"/>
              </a:tblGrid>
              <a:tr h="7957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FFFFFF"/>
                          </a:solidFill>
                          <a:effectLst/>
                          <a:latin typeface="Andalus" pitchFamily="2" charset="-78"/>
                          <a:cs typeface="Andalus" pitchFamily="2" charset="-78"/>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FFFFFF"/>
                          </a:solidFill>
                          <a:effectLst/>
                          <a:latin typeface="Andalus" pitchFamily="2" charset="-78"/>
                          <a:cs typeface="Andalus" pitchFamily="2" charset="-78"/>
                        </a:rPr>
                        <a:t>Satuan Pendidikan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FFFFFF"/>
                          </a:solidFill>
                          <a:effectLst/>
                          <a:latin typeface="Andalus" pitchFamily="2" charset="-78"/>
                          <a:cs typeface="Andalus" pitchFamily="2" charset="-78"/>
                        </a:rPr>
                        <a:t>Jumlah Sekolah/Madrasah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FFFFFF"/>
                          </a:solidFill>
                          <a:effectLst/>
                          <a:latin typeface="Andalus" pitchFamily="2" charset="-78"/>
                          <a:cs typeface="Andalus" pitchFamily="2" charset="-78"/>
                        </a:rPr>
                        <a:t>Keterangan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5225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0000C0"/>
                          </a:solidFill>
                          <a:effectLst/>
                          <a:latin typeface="Andalus" pitchFamily="2" charset="-78"/>
                          <a:cs typeface="Andalus" pitchFamily="2" charset="-78"/>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TK/RA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algn="ctr" fontAlgn="ctr"/>
                      <a:r>
                        <a:rPr lang="id-ID" sz="1800" b="1" i="0" u="none" strike="noStrike" dirty="0" smtClean="0">
                          <a:solidFill>
                            <a:srgbClr val="0000FF"/>
                          </a:solidFill>
                          <a:latin typeface="Andalus" pitchFamily="18" charset="-78"/>
                          <a:cs typeface="Andalus" pitchFamily="18" charset="-78"/>
                        </a:rPr>
                        <a:t>2.548</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rgbClr val="0000C0"/>
                          </a:solidFill>
                          <a:effectLst/>
                          <a:latin typeface="Andalus" pitchFamily="2" charset="-78"/>
                          <a:cs typeface="Andalus" pitchFamily="2" charset="-78"/>
                        </a:rPr>
                        <a:t>Sasaran operasional telah dimantapkan dalam Rakornas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r>
              <a:tr h="5225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0000C0"/>
                          </a:solidFill>
                          <a:effectLst/>
                          <a:latin typeface="Andalus" pitchFamily="2" charset="-78"/>
                          <a:cs typeface="Andalus" pitchFamily="2" charset="-78"/>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SD/MI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29.533</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r>
              <a:tr h="5225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0000C0"/>
                          </a:solidFill>
                          <a:effectLst/>
                          <a:latin typeface="Andalus" pitchFamily="2" charset="-78"/>
                          <a:cs typeface="Andalus" pitchFamily="2" charset="-78"/>
                        </a:rPr>
                        <a:t>SMP/MTs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5.229</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r>
              <a:tr h="5225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SMA/MA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3.555</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r>
              <a:tr h="4883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0000C0"/>
                          </a:solidFill>
                          <a:effectLst/>
                          <a:latin typeface="Andalus" pitchFamily="2" charset="-78"/>
                          <a:cs typeface="Andalus" pitchFamily="2" charset="-78"/>
                        </a:rPr>
                        <a:t>SMK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3.637</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r>
              <a:tr h="5225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dirty="0" smtClean="0">
                          <a:ln>
                            <a:noFill/>
                          </a:ln>
                          <a:solidFill>
                            <a:srgbClr val="0000C0"/>
                          </a:solidFill>
                          <a:effectLst/>
                          <a:latin typeface="Andalus" pitchFamily="2" charset="-78"/>
                          <a:cs typeface="Andalus" pitchFamily="2" charset="-78"/>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SLB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138</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EFE8"/>
                    </a:solidFill>
                  </a:tcPr>
                </a:tc>
              </a:tr>
              <a:tr h="52258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1" i="0" u="none" strike="noStrike" cap="none" normalizeH="0" baseline="0" smtClean="0">
                        <a:ln>
                          <a:noFill/>
                        </a:ln>
                        <a:solidFill>
                          <a:srgbClr val="0000C0"/>
                        </a:solidFill>
                        <a:effectLst/>
                        <a:latin typeface="Andalus" pitchFamily="2" charset="-78"/>
                        <a:cs typeface="Andalus" pitchFamily="2"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1" i="0" u="none" strike="noStrike" cap="none" normalizeH="0" baseline="0" smtClean="0">
                          <a:ln>
                            <a:noFill/>
                          </a:ln>
                          <a:solidFill>
                            <a:srgbClr val="0000C0"/>
                          </a:solidFill>
                          <a:effectLst/>
                          <a:latin typeface="Andalus" pitchFamily="2" charset="-78"/>
                          <a:cs typeface="Andalus" pitchFamily="2" charset="-78"/>
                        </a:rPr>
                        <a:t>Jumlah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algn="ctr" fontAlgn="b"/>
                      <a:r>
                        <a:rPr lang="id-ID" sz="1800" b="1" i="0" u="none" strike="noStrike" dirty="0" smtClean="0">
                          <a:solidFill>
                            <a:srgbClr val="0000FF"/>
                          </a:solidFill>
                          <a:latin typeface="Andalus" pitchFamily="18" charset="-78"/>
                          <a:cs typeface="Andalus" pitchFamily="18" charset="-78"/>
                        </a:rPr>
                        <a:t>44.640</a:t>
                      </a:r>
                      <a:endParaRPr lang="id-ID" sz="1800" b="1" i="0" u="none" strike="noStrike" dirty="0">
                        <a:solidFill>
                          <a:srgbClr val="0000FF"/>
                        </a:solidFill>
                        <a:latin typeface="Andalus" pitchFamily="18" charset="-78"/>
                        <a:cs typeface="Andalus" pitchFamily="18" charset="-7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rgbClr val="0000C0"/>
                        </a:solidFill>
                        <a:effectLst/>
                        <a:latin typeface="Andalus" pitchFamily="2" charset="-78"/>
                        <a:cs typeface="Andalus"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DECD"/>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linds(horizontal)">
                                      <p:cBhvr>
                                        <p:cTn id="7" dur="500"/>
                                        <p:tgtEl>
                                          <p:spTgt spid="14336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369"/>
                                        </p:tgtEl>
                                        <p:attrNameLst>
                                          <p:attrName>style.visibility</p:attrName>
                                        </p:attrNameLst>
                                      </p:cBhvr>
                                      <p:to>
                                        <p:strVal val="visible"/>
                                      </p:to>
                                    </p:set>
                                    <p:anim calcmode="lin" valueType="num">
                                      <p:cBhvr additive="base">
                                        <p:cTn id="11" dur="500" fill="hold"/>
                                        <p:tgtEl>
                                          <p:spTgt spid="13369"/>
                                        </p:tgtEl>
                                        <p:attrNameLst>
                                          <p:attrName>ppt_x</p:attrName>
                                        </p:attrNameLst>
                                      </p:cBhvr>
                                      <p:tavLst>
                                        <p:tav tm="0">
                                          <p:val>
                                            <p:strVal val="#ppt_x"/>
                                          </p:val>
                                        </p:tav>
                                        <p:tav tm="100000">
                                          <p:val>
                                            <p:strVal val="#ppt_x"/>
                                          </p:val>
                                        </p:tav>
                                      </p:tavLst>
                                    </p:anim>
                                    <p:anim calcmode="lin" valueType="num">
                                      <p:cBhvr additive="base">
                                        <p:cTn id="12" dur="500" fill="hold"/>
                                        <p:tgtEl>
                                          <p:spTgt spid="133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04800" y="228600"/>
            <a:ext cx="8382000" cy="708025"/>
          </a:xfrm>
          <a:prstGeom prst="rect">
            <a:avLst/>
          </a:prstGeom>
          <a:noFill/>
          <a:ln w="9525">
            <a:noFill/>
            <a:miter lim="800000"/>
            <a:headEnd/>
            <a:tailEnd/>
          </a:ln>
        </p:spPr>
        <p:txBody>
          <a:bodyPr>
            <a:spAutoFit/>
          </a:bodyPr>
          <a:lstStyle/>
          <a:p>
            <a:pPr algn="ctr"/>
            <a:r>
              <a:rPr lang="id-ID" sz="4000" b="1">
                <a:solidFill>
                  <a:srgbClr val="FFC000"/>
                </a:solidFill>
                <a:latin typeface="Century Gothic" pitchFamily="34" charset="0"/>
              </a:rPr>
              <a:t>Tindak Lanjut Hasil Akreditasi</a:t>
            </a:r>
          </a:p>
        </p:txBody>
      </p:sp>
      <p:sp>
        <p:nvSpPr>
          <p:cNvPr id="5" name="TextBox 4"/>
          <p:cNvSpPr txBox="1"/>
          <p:nvPr/>
        </p:nvSpPr>
        <p:spPr>
          <a:xfrm>
            <a:off x="457200" y="990600"/>
            <a:ext cx="8382000" cy="5267325"/>
          </a:xfrm>
          <a:prstGeom prst="rect">
            <a:avLst/>
          </a:prstGeom>
          <a:noFill/>
        </p:spPr>
        <p:txBody>
          <a:bodyPr>
            <a:spAutoFit/>
          </a:bodyPr>
          <a:lstStyle/>
          <a:p>
            <a:pPr>
              <a:spcAft>
                <a:spcPts val="1000"/>
              </a:spcAft>
              <a:defRPr/>
            </a:pPr>
            <a:r>
              <a:rPr lang="id-ID" sz="2200" dirty="0">
                <a:latin typeface="Berlin Sans FB" pitchFamily="34" charset="0"/>
                <a:cs typeface="Arial" charset="0"/>
              </a:rPr>
              <a:t>Hasil akreditasi sekolah/madrasah dilaporkan ke berbagai pihak sesuai dengan tugas dan fungsinya masing-masing, sebagai berikut.</a:t>
            </a:r>
          </a:p>
          <a:p>
            <a:pPr marL="342900" indent="-342900">
              <a:buFont typeface="+mj-lt"/>
              <a:buAutoNum type="alphaLcPeriod"/>
              <a:defRPr/>
            </a:pPr>
            <a:r>
              <a:rPr lang="id-ID" sz="2200" dirty="0">
                <a:latin typeface="Berlin Sans FB" pitchFamily="34" charset="0"/>
                <a:cs typeface="Arial" charset="0"/>
              </a:rPr>
              <a:t>BAN-S/M melaporkan kegiatan dan hasil akreditasi sekolah/madrasah kepada </a:t>
            </a:r>
            <a:r>
              <a:rPr lang="id-ID" sz="2200" dirty="0" smtClean="0">
                <a:latin typeface="Berlin Sans FB" pitchFamily="34" charset="0"/>
                <a:cs typeface="Arial" charset="0"/>
              </a:rPr>
              <a:t>Mendikbud. </a:t>
            </a:r>
            <a:endParaRPr lang="id-ID" sz="2200" dirty="0">
              <a:latin typeface="Berlin Sans FB" pitchFamily="34" charset="0"/>
              <a:cs typeface="Arial" charset="0"/>
            </a:endParaRPr>
          </a:p>
          <a:p>
            <a:pPr marL="342900" indent="-342900">
              <a:spcAft>
                <a:spcPts val="1200"/>
              </a:spcAft>
              <a:buFont typeface="+mj-lt"/>
              <a:buAutoNum type="alphaLcPeriod"/>
              <a:defRPr/>
            </a:pPr>
            <a:r>
              <a:rPr lang="id-ID" sz="2200" dirty="0">
                <a:latin typeface="Berlin Sans FB" pitchFamily="34" charset="0"/>
                <a:cs typeface="Arial" charset="0"/>
              </a:rPr>
              <a:t>BAP-S/M melaporkan kegiatan dan hasil akreditasi sekolah/madrasah kepada Gubernur dan BAN-S/M, dengan tembusan kepada Dinas Pendidikan Provinsi, Kanwil Kemenag, Dinas Pendidikan Kabupaten/Kota, Kankemenag, dan LPMP disertai bahan rekomendasi tindak lanjut. </a:t>
            </a:r>
          </a:p>
          <a:p>
            <a:pPr>
              <a:defRPr/>
            </a:pPr>
            <a:r>
              <a:rPr lang="id-ID" sz="2200" dirty="0">
                <a:latin typeface="Berlin Sans FB" pitchFamily="34" charset="0"/>
                <a:cs typeface="Arial" charset="0"/>
              </a:rPr>
              <a:t>Kementerian </a:t>
            </a:r>
            <a:r>
              <a:rPr lang="en-US" sz="2200" dirty="0" err="1" smtClean="0">
                <a:latin typeface="Berlin Sans FB" pitchFamily="34" charset="0"/>
                <a:cs typeface="Arial" charset="0"/>
              </a:rPr>
              <a:t>Pendidikan</a:t>
            </a:r>
            <a:r>
              <a:rPr lang="id-ID" sz="2200" dirty="0" smtClean="0">
                <a:latin typeface="Berlin Sans FB" pitchFamily="34" charset="0"/>
                <a:cs typeface="Arial" charset="0"/>
              </a:rPr>
              <a:t> dan Kebudayaan</a:t>
            </a:r>
            <a:r>
              <a:rPr lang="en-US" sz="2200" dirty="0" smtClean="0">
                <a:latin typeface="Berlin Sans FB" pitchFamily="34" charset="0"/>
                <a:cs typeface="Arial" charset="0"/>
              </a:rPr>
              <a:t>, </a:t>
            </a:r>
            <a:r>
              <a:rPr lang="id-ID" sz="2200" dirty="0">
                <a:latin typeface="Berlin Sans FB" pitchFamily="34" charset="0"/>
                <a:cs typeface="Arial" charset="0"/>
              </a:rPr>
              <a:t>Kementerian </a:t>
            </a:r>
            <a:r>
              <a:rPr lang="en-US" sz="2200" dirty="0">
                <a:latin typeface="Berlin Sans FB" pitchFamily="34" charset="0"/>
                <a:cs typeface="Arial" charset="0"/>
              </a:rPr>
              <a:t>Agama, </a:t>
            </a:r>
            <a:r>
              <a:rPr lang="en-US" sz="2200" dirty="0" err="1">
                <a:latin typeface="Berlin Sans FB" pitchFamily="34" charset="0"/>
                <a:cs typeface="Arial" charset="0"/>
              </a:rPr>
              <a:t>Pemerintah</a:t>
            </a:r>
            <a:r>
              <a:rPr lang="en-US" sz="2200" dirty="0">
                <a:latin typeface="Berlin Sans FB" pitchFamily="34" charset="0"/>
                <a:cs typeface="Arial" charset="0"/>
              </a:rPr>
              <a:t> </a:t>
            </a:r>
            <a:r>
              <a:rPr lang="en-US" sz="2200" dirty="0" err="1">
                <a:latin typeface="Berlin Sans FB" pitchFamily="34" charset="0"/>
                <a:cs typeface="Arial" charset="0"/>
              </a:rPr>
              <a:t>Provinsi</a:t>
            </a:r>
            <a:r>
              <a:rPr lang="en-US" sz="2200" dirty="0">
                <a:latin typeface="Berlin Sans FB" pitchFamily="34" charset="0"/>
                <a:cs typeface="Arial" charset="0"/>
              </a:rPr>
              <a:t>, </a:t>
            </a:r>
            <a:r>
              <a:rPr lang="en-US" sz="2200" dirty="0" err="1">
                <a:latin typeface="Berlin Sans FB" pitchFamily="34" charset="0"/>
                <a:cs typeface="Arial" charset="0"/>
              </a:rPr>
              <a:t>Pemerintah</a:t>
            </a:r>
            <a:r>
              <a:rPr lang="en-US" sz="2200" dirty="0">
                <a:latin typeface="Berlin Sans FB" pitchFamily="34" charset="0"/>
                <a:cs typeface="Arial" charset="0"/>
              </a:rPr>
              <a:t> </a:t>
            </a:r>
            <a:r>
              <a:rPr lang="en-US" sz="2200" dirty="0" err="1">
                <a:latin typeface="Berlin Sans FB" pitchFamily="34" charset="0"/>
                <a:cs typeface="Arial" charset="0"/>
              </a:rPr>
              <a:t>Kabupaten</a:t>
            </a:r>
            <a:r>
              <a:rPr lang="en-US" sz="2200" dirty="0">
                <a:latin typeface="Berlin Sans FB" pitchFamily="34" charset="0"/>
                <a:cs typeface="Arial" charset="0"/>
              </a:rPr>
              <a:t>/Kota, </a:t>
            </a:r>
            <a:r>
              <a:rPr lang="en-US" sz="2200" dirty="0" err="1">
                <a:latin typeface="Berlin Sans FB" pitchFamily="34" charset="0"/>
                <a:cs typeface="Arial" charset="0"/>
              </a:rPr>
              <a:t>dan</a:t>
            </a:r>
            <a:r>
              <a:rPr lang="en-US" sz="2200" dirty="0">
                <a:latin typeface="Berlin Sans FB" pitchFamily="34" charset="0"/>
                <a:cs typeface="Arial" charset="0"/>
              </a:rPr>
              <a:t> </a:t>
            </a:r>
            <a:r>
              <a:rPr lang="en-US" sz="2200" dirty="0" err="1">
                <a:latin typeface="Berlin Sans FB" pitchFamily="34" charset="0"/>
                <a:cs typeface="Arial" charset="0"/>
              </a:rPr>
              <a:t>penyelenggara</a:t>
            </a:r>
            <a:r>
              <a:rPr lang="en-US" sz="2200" dirty="0">
                <a:latin typeface="Berlin Sans FB" pitchFamily="34" charset="0"/>
                <a:cs typeface="Arial" charset="0"/>
              </a:rPr>
              <a:t> </a:t>
            </a:r>
            <a:r>
              <a:rPr lang="en-US" sz="2200" dirty="0" err="1">
                <a:latin typeface="Berlin Sans FB" pitchFamily="34" charset="0"/>
                <a:cs typeface="Arial" charset="0"/>
              </a:rPr>
              <a:t>sekolah</a:t>
            </a:r>
            <a:r>
              <a:rPr lang="en-US" sz="2200" dirty="0">
                <a:latin typeface="Berlin Sans FB" pitchFamily="34" charset="0"/>
                <a:cs typeface="Arial" charset="0"/>
              </a:rPr>
              <a:t>/</a:t>
            </a:r>
            <a:r>
              <a:rPr lang="en-US" sz="2200" dirty="0" err="1">
                <a:latin typeface="Berlin Sans FB" pitchFamily="34" charset="0"/>
                <a:cs typeface="Arial" charset="0"/>
              </a:rPr>
              <a:t>madrasah</a:t>
            </a:r>
            <a:r>
              <a:rPr lang="en-US" sz="2200" dirty="0">
                <a:latin typeface="Berlin Sans FB" pitchFamily="34" charset="0"/>
                <a:cs typeface="Arial" charset="0"/>
              </a:rPr>
              <a:t> </a:t>
            </a:r>
            <a:r>
              <a:rPr lang="en-US" sz="2200" dirty="0" err="1">
                <a:latin typeface="Berlin Sans FB" pitchFamily="34" charset="0"/>
                <a:cs typeface="Arial" charset="0"/>
              </a:rPr>
              <a:t>melakukan</a:t>
            </a:r>
            <a:r>
              <a:rPr lang="en-US" sz="2200" dirty="0">
                <a:latin typeface="Berlin Sans FB" pitchFamily="34" charset="0"/>
                <a:cs typeface="Arial" charset="0"/>
              </a:rPr>
              <a:t> </a:t>
            </a:r>
            <a:r>
              <a:rPr lang="en-US" sz="2200" dirty="0" err="1">
                <a:latin typeface="Berlin Sans FB" pitchFamily="34" charset="0"/>
                <a:cs typeface="Arial" charset="0"/>
              </a:rPr>
              <a:t>pembinaan</a:t>
            </a:r>
            <a:r>
              <a:rPr lang="en-US" sz="2200" dirty="0">
                <a:latin typeface="Berlin Sans FB" pitchFamily="34" charset="0"/>
                <a:cs typeface="Arial" charset="0"/>
              </a:rPr>
              <a:t> </a:t>
            </a:r>
            <a:r>
              <a:rPr lang="en-US" sz="2200" dirty="0" err="1">
                <a:latin typeface="Berlin Sans FB" pitchFamily="34" charset="0"/>
                <a:cs typeface="Arial" charset="0"/>
              </a:rPr>
              <a:t>kepada</a:t>
            </a:r>
            <a:r>
              <a:rPr lang="en-US" sz="2200" dirty="0">
                <a:latin typeface="Berlin Sans FB" pitchFamily="34" charset="0"/>
                <a:cs typeface="Arial" charset="0"/>
              </a:rPr>
              <a:t> </a:t>
            </a:r>
            <a:r>
              <a:rPr lang="en-US" sz="2200" dirty="0" err="1">
                <a:latin typeface="Berlin Sans FB" pitchFamily="34" charset="0"/>
                <a:cs typeface="Arial" charset="0"/>
              </a:rPr>
              <a:t>satuan</a:t>
            </a:r>
            <a:r>
              <a:rPr lang="en-US" sz="2200" dirty="0">
                <a:latin typeface="Berlin Sans FB" pitchFamily="34" charset="0"/>
                <a:cs typeface="Arial" charset="0"/>
              </a:rPr>
              <a:t> </a:t>
            </a:r>
            <a:r>
              <a:rPr lang="en-US" sz="2200" dirty="0" err="1">
                <a:latin typeface="Berlin Sans FB" pitchFamily="34" charset="0"/>
                <a:cs typeface="Arial" charset="0"/>
              </a:rPr>
              <a:t>pendidikan</a:t>
            </a:r>
            <a:r>
              <a:rPr lang="en-US" sz="2200" dirty="0">
                <a:latin typeface="Berlin Sans FB" pitchFamily="34" charset="0"/>
                <a:cs typeface="Arial" charset="0"/>
              </a:rPr>
              <a:t> </a:t>
            </a:r>
            <a:r>
              <a:rPr lang="en-US" sz="2200" dirty="0" err="1">
                <a:latin typeface="Berlin Sans FB" pitchFamily="34" charset="0"/>
                <a:cs typeface="Arial" charset="0"/>
              </a:rPr>
              <a:t>berdasarkan</a:t>
            </a:r>
            <a:r>
              <a:rPr lang="en-US" sz="2200" dirty="0">
                <a:latin typeface="Berlin Sans FB" pitchFamily="34" charset="0"/>
                <a:cs typeface="Arial" charset="0"/>
              </a:rPr>
              <a:t> </a:t>
            </a:r>
            <a:r>
              <a:rPr lang="en-US" sz="2200" dirty="0" err="1">
                <a:latin typeface="Berlin Sans FB" pitchFamily="34" charset="0"/>
                <a:cs typeface="Arial" charset="0"/>
              </a:rPr>
              <a:t>hasil</a:t>
            </a:r>
            <a:r>
              <a:rPr lang="en-US" sz="2200" dirty="0">
                <a:latin typeface="Berlin Sans FB" pitchFamily="34" charset="0"/>
                <a:cs typeface="Arial" charset="0"/>
              </a:rPr>
              <a:t> </a:t>
            </a:r>
            <a:r>
              <a:rPr lang="en-US" sz="2200" dirty="0" err="1">
                <a:latin typeface="Berlin Sans FB" pitchFamily="34" charset="0"/>
                <a:cs typeface="Arial" charset="0"/>
              </a:rPr>
              <a:t>akreditasi</a:t>
            </a:r>
            <a:r>
              <a:rPr lang="en-US" sz="2200" dirty="0">
                <a:latin typeface="Berlin Sans FB" pitchFamily="34" charset="0"/>
                <a:cs typeface="Arial" charset="0"/>
              </a:rPr>
              <a:t> </a:t>
            </a:r>
            <a:r>
              <a:rPr lang="en-US" sz="2200" dirty="0" err="1">
                <a:latin typeface="Berlin Sans FB" pitchFamily="34" charset="0"/>
                <a:cs typeface="Arial" charset="0"/>
              </a:rPr>
              <a:t>sesuai</a:t>
            </a:r>
            <a:r>
              <a:rPr lang="en-US" sz="2200" dirty="0">
                <a:latin typeface="Berlin Sans FB" pitchFamily="34" charset="0"/>
                <a:cs typeface="Arial" charset="0"/>
              </a:rPr>
              <a:t> </a:t>
            </a:r>
            <a:r>
              <a:rPr lang="en-US" sz="2200" dirty="0" err="1">
                <a:latin typeface="Berlin Sans FB" pitchFamily="34" charset="0"/>
                <a:cs typeface="Arial" charset="0"/>
              </a:rPr>
              <a:t>dengan</a:t>
            </a:r>
            <a:r>
              <a:rPr lang="en-US" sz="2200" dirty="0">
                <a:latin typeface="Berlin Sans FB" pitchFamily="34" charset="0"/>
                <a:cs typeface="Arial" charset="0"/>
              </a:rPr>
              <a:t> </a:t>
            </a:r>
            <a:r>
              <a:rPr lang="en-US" sz="2200" dirty="0" err="1">
                <a:latin typeface="Berlin Sans FB" pitchFamily="34" charset="0"/>
                <a:cs typeface="Arial" charset="0"/>
              </a:rPr>
              <a:t>kewenangannya</a:t>
            </a:r>
            <a:r>
              <a:rPr lang="id-ID" sz="2200" dirty="0">
                <a:latin typeface="Berlin Sans FB" pitchFamily="34"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500"/>
                                        <p:tgtEl>
                                          <p:spTgt spid="4"/>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381000" y="2438400"/>
            <a:ext cx="8382000" cy="144780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4099" name="Text Placeholder 2"/>
          <p:cNvSpPr>
            <a:spLocks noGrp="1"/>
          </p:cNvSpPr>
          <p:nvPr>
            <p:ph type="body" idx="1"/>
          </p:nvPr>
        </p:nvSpPr>
        <p:spPr>
          <a:xfrm>
            <a:off x="685800" y="2667000"/>
            <a:ext cx="7772400" cy="1295400"/>
          </a:xfrm>
        </p:spPr>
        <p:txBody>
          <a:bodyPr anchor="t"/>
          <a:lstStyle/>
          <a:p>
            <a:pPr algn="ctr"/>
            <a:r>
              <a:rPr lang="id-ID" sz="3600" b="1" dirty="0" smtClean="0">
                <a:solidFill>
                  <a:srgbClr val="0070C0"/>
                </a:solidFill>
                <a:latin typeface="Andalus" pitchFamily="18" charset="-78"/>
                <a:cs typeface="Andalus" pitchFamily="18" charset="-78"/>
              </a:rPr>
              <a:t>VI. Prospek Akreditasi Masa Kini dan Masa  Depan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304800" y="497160"/>
            <a:ext cx="8382000" cy="5863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0" fontAlgn="base" latinLnBrk="0" hangingPunct="0">
              <a:lnSpc>
                <a:spcPct val="100000"/>
              </a:lnSpc>
              <a:spcBef>
                <a:spcPct val="0"/>
              </a:spcBef>
              <a:spcAft>
                <a:spcPct val="0"/>
              </a:spcAft>
              <a:buClrTx/>
              <a:buSzTx/>
              <a:buFont typeface="+mj-lt"/>
              <a:buAutoNum type="arabicPeriod"/>
              <a:tabLst>
                <a:tab pos="228600" algn="l"/>
                <a:tab pos="400050" algn="l"/>
                <a:tab pos="457200" algn="l"/>
              </a:tabLst>
            </a:pP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Hasil akreditasi sudah mulai diakui oleh berbagai pihak, sebagai bagian dari mata rantai penjaminan mutu sistem pendidikan nasional. </a:t>
            </a:r>
            <a:endParaRPr kumimoji="0" lang="id-ID" sz="2500" b="1" i="0" u="none" strike="noStrike" cap="none" normalizeH="0" baseline="0" dirty="0" smtClean="0">
              <a:ln>
                <a:noFill/>
              </a:ln>
              <a:solidFill>
                <a:schemeClr val="tx1"/>
              </a:solidFill>
              <a:effectLst/>
              <a:latin typeface="Andalus" pitchFamily="18" charset="-78"/>
              <a:cs typeface="Andalus" pitchFamily="18" charset="-78"/>
            </a:endParaRPr>
          </a:p>
          <a:p>
            <a:pPr marL="808038" marR="0" lvl="0" indent="-366713" defTabSz="914400" rtl="0" eaLnBrk="0" fontAlgn="base" latinLnBrk="0" hangingPunct="0">
              <a:lnSpc>
                <a:spcPct val="100000"/>
              </a:lnSpc>
              <a:spcBef>
                <a:spcPct val="0"/>
              </a:spcBef>
              <a:spcAft>
                <a:spcPct val="0"/>
              </a:spcAft>
              <a:buClrTx/>
              <a:buSzTx/>
              <a:buFont typeface="+mj-lt"/>
              <a:buAutoNum type="alphaLcPeriod"/>
            </a:pP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Berbagai lembaga donor seperti: AusAid, Uni Eropa, Usaid, dll, mulai menggunakan hasil akreditasi sebagai salah satu indikator mutu pendidikan.</a:t>
            </a:r>
            <a:endParaRPr lang="id-ID" sz="2500" b="1" dirty="0" smtClean="0">
              <a:latin typeface="Andalus" pitchFamily="18" charset="-78"/>
              <a:cs typeface="Andalus" pitchFamily="18" charset="-78"/>
            </a:endParaRPr>
          </a:p>
          <a:p>
            <a:pPr marL="808038" marR="0" lvl="0" indent="-366713" defTabSz="914400" rtl="0" eaLnBrk="0" fontAlgn="base" latinLnBrk="0" hangingPunct="0">
              <a:lnSpc>
                <a:spcPct val="100000"/>
              </a:lnSpc>
              <a:spcBef>
                <a:spcPct val="0"/>
              </a:spcBef>
              <a:spcAft>
                <a:spcPct val="0"/>
              </a:spcAft>
              <a:buClrTx/>
              <a:buSzTx/>
              <a:buFont typeface="+mj-lt"/>
              <a:buAutoNum type="alphaLcPeriod"/>
            </a:pP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SNMPTN menggunakan akreditasi sebagai salah satu kriteria bagi sekolah</a:t>
            </a:r>
            <a:r>
              <a:rPr kumimoji="0" lang="id-ID" sz="2500" b="1" i="0" u="none" strike="noStrike" cap="none" normalizeH="0" dirty="0" smtClean="0">
                <a:ln>
                  <a:noFill/>
                </a:ln>
                <a:solidFill>
                  <a:schemeClr val="tx1"/>
                </a:solidFill>
                <a:effectLst/>
                <a:latin typeface="Andalus" pitchFamily="18" charset="-78"/>
                <a:ea typeface="Times New Roman" pitchFamily="18" charset="0"/>
                <a:cs typeface="Andalus" pitchFamily="18" charset="-78"/>
              </a:rPr>
              <a:t> </a:t>
            </a: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melalui jalur undangan</a:t>
            </a:r>
            <a:r>
              <a:rPr lang="id-ID" sz="2500" b="1" dirty="0" smtClean="0">
                <a:latin typeface="Andalus" pitchFamily="18" charset="-78"/>
                <a:ea typeface="Times New Roman" pitchFamily="18" charset="0"/>
                <a:cs typeface="Andalus" pitchFamily="18" charset="-78"/>
              </a:rPr>
              <a:t>.</a:t>
            </a:r>
            <a:endParaRPr lang="id-ID" sz="2500" b="1" dirty="0" smtClean="0">
              <a:latin typeface="Andalus" pitchFamily="18" charset="-78"/>
              <a:cs typeface="Andalus" pitchFamily="18" charset="-78"/>
            </a:endParaRPr>
          </a:p>
          <a:p>
            <a:pPr marL="808038" marR="0" lvl="0" indent="-366713" defTabSz="914400" rtl="0" eaLnBrk="0" fontAlgn="base" latinLnBrk="0" hangingPunct="0">
              <a:lnSpc>
                <a:spcPct val="100000"/>
              </a:lnSpc>
              <a:spcBef>
                <a:spcPct val="0"/>
              </a:spcBef>
              <a:spcAft>
                <a:spcPct val="0"/>
              </a:spcAft>
              <a:buClrTx/>
              <a:buSzTx/>
              <a:buFont typeface="+mj-lt"/>
              <a:buAutoNum type="alphaLcPeriod"/>
            </a:pP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Beberapa Dinas Provinsi/Kabupaten/Kota dan Kanwil Kemenag mulai memperhatikan peta hasil akreditasi dan analisis hasil akreditasi sebagai bagian penting di dalam penyusunan program-program pembinaan pendidikan.</a:t>
            </a:r>
            <a:endParaRPr kumimoji="0" lang="id-ID" sz="2500" b="1" i="0" u="none" strike="noStrike" cap="none" normalizeH="0" baseline="0" dirty="0" smtClean="0">
              <a:ln>
                <a:noFill/>
              </a:ln>
              <a:solidFill>
                <a:schemeClr val="tx1"/>
              </a:solidFill>
              <a:effectLst/>
              <a:latin typeface="Andalus" pitchFamily="18" charset="-78"/>
              <a:cs typeface="Andalus" pitchFamily="18" charset="-78"/>
            </a:endParaRPr>
          </a:p>
          <a:p>
            <a:pPr lvl="1" eaLnBrk="0" hangingPunct="0">
              <a:tabLst>
                <a:tab pos="228600" algn="l"/>
                <a:tab pos="400050" algn="l"/>
                <a:tab pos="457200" algn="l"/>
              </a:tabLst>
            </a:pPr>
            <a:r>
              <a:rPr kumimoji="0" lang="fi-FI" sz="25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Oleh karena itu sistem akreditasi nasional perlu disempurnakan dari waktu ke waktu.</a:t>
            </a:r>
            <a:endParaRPr kumimoji="0" lang="fi-FI" sz="2500" b="1" i="0" u="none" strike="noStrike" cap="none" normalizeH="0" baseline="0" dirty="0" smtClean="0">
              <a:ln>
                <a:noFill/>
              </a:ln>
              <a:solidFill>
                <a:schemeClr val="tx1"/>
              </a:solidFill>
              <a:effectLst/>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dissolve">
                                      <p:cBhvr>
                                        <p:cTn id="7" dur="5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304800" y="487025"/>
            <a:ext cx="8229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eaLnBrk="0" hangingPunct="0">
              <a:buFont typeface="+mj-lt"/>
              <a:buAutoNum type="arabicPeriod" startAt="2"/>
              <a:tabLst>
                <a:tab pos="228600" algn="l"/>
                <a:tab pos="400050" algn="l"/>
                <a:tab pos="457200" algn="l"/>
              </a:tabLst>
            </a:pPr>
            <a:r>
              <a:rPr lang="fi-FI" sz="2400" b="1" dirty="0" smtClean="0">
                <a:latin typeface="Andalus" pitchFamily="18" charset="-78"/>
                <a:cs typeface="Andalus" pitchFamily="18" charset="-78"/>
              </a:rPr>
              <a:t>Akreditasi tidak boleh dipandang hanya sebagai pengakuan dan pemberian peringkat kepada satuan pendidikan tetapi harus berperan membantu satuan pendidikan dengan memberi masukan berdasarkan hasil dan analisisnya untuk memperbaiki kinerja dan mutu layanan serta lulusannya, sebagaimana lembaga akreditasi di luar negeri, sehingga satuan pendidikan merasakan manfaat akreditasi</a:t>
            </a:r>
            <a:endParaRPr lang="id-ID" sz="2400" b="1" dirty="0" smtClean="0">
              <a:latin typeface="Andalus" pitchFamily="18" charset="-78"/>
              <a:cs typeface="Andalus" pitchFamily="18" charset="-78"/>
            </a:endParaRPr>
          </a:p>
          <a:p>
            <a:pPr marL="457200" lvl="0" indent="-457200" eaLnBrk="0" hangingPunct="0">
              <a:buFont typeface="+mj-lt"/>
              <a:buAutoNum type="arabicPeriod" startAt="2"/>
              <a:tabLst>
                <a:tab pos="228600" algn="l"/>
                <a:tab pos="400050" algn="l"/>
                <a:tab pos="457200" algn="l"/>
              </a:tabLst>
            </a:pPr>
            <a:r>
              <a:rPr lang="fi-FI" sz="2400" b="1" dirty="0" smtClean="0">
                <a:latin typeface="Andalus" pitchFamily="18" charset="-78"/>
                <a:cs typeface="Andalus" pitchFamily="18" charset="-78"/>
              </a:rPr>
              <a:t>Pen</a:t>
            </a:r>
            <a:r>
              <a:rPr lang="id-ID" sz="2400" b="1" dirty="0" smtClean="0">
                <a:latin typeface="Andalus" pitchFamily="18" charset="-78"/>
                <a:cs typeface="Andalus" pitchFamily="18" charset="-78"/>
              </a:rPr>
              <a:t>g</a:t>
            </a:r>
            <a:r>
              <a:rPr lang="fi-FI" sz="2400" b="1" dirty="0" smtClean="0">
                <a:latin typeface="Andalus" pitchFamily="18" charset="-78"/>
                <a:cs typeface="Andalus" pitchFamily="18" charset="-78"/>
              </a:rPr>
              <a:t>embangan akhlak mulia/budi pekerti harus secara intensif dan terpadu, sehingga harus masuk di dalam salah satu fokus akreditasi,  agar sekolah/madrasah memberikan perhatian semestinya, mengingat pendidikan budi pekerti tidak diujikan secara nasional.</a:t>
            </a:r>
            <a:endParaRPr lang="id-ID" sz="2400" b="1" dirty="0" smtClean="0">
              <a:latin typeface="Andalus" pitchFamily="18" charset="-78"/>
              <a:cs typeface="Andalus" pitchFamily="18" charset="-78"/>
            </a:endParaRPr>
          </a:p>
          <a:p>
            <a:pPr marL="457200" lvl="0" indent="-457200" eaLnBrk="0" hangingPunct="0">
              <a:buFont typeface="+mj-lt"/>
              <a:buAutoNum type="arabicPeriod" startAt="2"/>
              <a:tabLst>
                <a:tab pos="228600" algn="l"/>
                <a:tab pos="400050" algn="l"/>
                <a:tab pos="457200" algn="l"/>
              </a:tabLst>
            </a:pPr>
            <a:r>
              <a:rPr lang="fi-FI" sz="2400" b="1" dirty="0" smtClean="0">
                <a:latin typeface="Andalus" pitchFamily="18" charset="-78"/>
                <a:cs typeface="Andalus" pitchFamily="18" charset="-78"/>
              </a:rPr>
              <a:t>Sistem akreditasi online perlu dilanjutkan serta disempurnakan, karena terbukti mendapatkan respon positif dari kalangan satuan pendidikan menengah. Sesuai rencana, tahun 2014 seluruh provinsi dapat melaksanakan.</a:t>
            </a:r>
            <a:endParaRPr lang="id-ID" sz="2400" b="1" dirty="0" smtClean="0">
              <a:latin typeface="Andalus" pitchFamily="18" charset="-78"/>
              <a:cs typeface="Andalus" pitchFamily="18" charset="-78"/>
            </a:endParaRPr>
          </a:p>
          <a:p>
            <a:pPr marL="457200" indent="-457200" eaLnBrk="0" hangingPunct="0">
              <a:buFont typeface="+mj-lt"/>
              <a:buAutoNum type="arabicPeriod" startAt="2"/>
              <a:tabLst>
                <a:tab pos="228600" algn="l"/>
                <a:tab pos="400050" algn="l"/>
                <a:tab pos="457200" algn="l"/>
              </a:tabLst>
            </a:pPr>
            <a:endParaRPr kumimoji="0" lang="fi-FI" sz="2400" b="1" i="0" u="none" strike="noStrike" cap="none" normalizeH="0" baseline="0" dirty="0" smtClean="0">
              <a:ln>
                <a:noFill/>
              </a:ln>
              <a:solidFill>
                <a:schemeClr val="tx1"/>
              </a:solidFill>
              <a:effectLst/>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barn(inHorizontal)">
                                      <p:cBhvr>
                                        <p:cTn id="7" dur="500"/>
                                        <p:tgtEl>
                                          <p:spTgt spid="7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0" name="WordArt 12"/>
          <p:cNvSpPr>
            <a:spLocks noChangeArrowheads="1" noChangeShapeType="1" noTextEdit="1"/>
          </p:cNvSpPr>
          <p:nvPr/>
        </p:nvSpPr>
        <p:spPr bwMode="auto">
          <a:xfrm>
            <a:off x="1295400" y="2209800"/>
            <a:ext cx="6629400" cy="1676400"/>
          </a:xfrm>
          <a:prstGeom prst="rect">
            <a:avLst/>
          </a:prstGeom>
        </p:spPr>
        <p:txBody>
          <a:bodyPr wrap="none" fromWordArt="1">
            <a:prstTxWarp prst="textPlain">
              <a:avLst>
                <a:gd name="adj" fmla="val 50000"/>
              </a:avLst>
            </a:prstTxWarp>
          </a:bodyPr>
          <a:lstStyle/>
          <a:p>
            <a:pPr algn="ctr"/>
            <a:r>
              <a:rPr lang="id-ID" sz="1600" kern="10" dirty="0">
                <a:ln w="9525">
                  <a:noFill/>
                  <a:round/>
                  <a:headEnd/>
                  <a:tailEnd/>
                </a:ln>
                <a:solidFill>
                  <a:srgbClr val="FFC000"/>
                </a:solidFill>
                <a:effectLst>
                  <a:outerShdw dist="45791" dir="2021404" algn="ctr" rotWithShape="0">
                    <a:srgbClr val="B2B2B2">
                      <a:alpha val="79999"/>
                    </a:srgbClr>
                  </a:outerShdw>
                </a:effectLst>
                <a:latin typeface="Arial Rounded MT Bold"/>
              </a:rPr>
              <a:t>Terima kasih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151560"/>
                                        </p:tgtEl>
                                        <p:attrNameLst>
                                          <p:attrName>style.visibility</p:attrName>
                                        </p:attrNameLst>
                                      </p:cBhvr>
                                      <p:to>
                                        <p:strVal val="visible"/>
                                      </p:to>
                                    </p:set>
                                    <p:anim calcmode="lin" valueType="num">
                                      <p:cBhvr additive="base">
                                        <p:cTn id="7" dur="1000" fill="hold"/>
                                        <p:tgtEl>
                                          <p:spTgt spid="151560"/>
                                        </p:tgtEl>
                                        <p:attrNameLst>
                                          <p:attrName>ppt_x</p:attrName>
                                        </p:attrNameLst>
                                      </p:cBhvr>
                                      <p:tavLst>
                                        <p:tav tm="0">
                                          <p:val>
                                            <p:strVal val="#ppt_x"/>
                                          </p:val>
                                        </p:tav>
                                        <p:tav tm="100000">
                                          <p:val>
                                            <p:strVal val="#ppt_x"/>
                                          </p:val>
                                        </p:tav>
                                      </p:tavLst>
                                    </p:anim>
                                    <p:anim calcmode="lin" valueType="num">
                                      <p:cBhvr additive="base">
                                        <p:cTn id="8" dur="1000" fill="hold"/>
                                        <p:tgtEl>
                                          <p:spTgt spid="151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304800"/>
            <a:ext cx="7848600" cy="762000"/>
          </a:xfrm>
        </p:spPr>
        <p:txBody>
          <a:bodyPr/>
          <a:lstStyle/>
          <a:p>
            <a:pPr eaLnBrk="1" hangingPunct="1">
              <a:defRPr/>
            </a:pPr>
            <a:r>
              <a:rPr lang="en-US" sz="3400" i="0" dirty="0" smtClean="0">
                <a:solidFill>
                  <a:srgbClr val="FFC000"/>
                </a:solidFill>
                <a:latin typeface="Arial Rounded MT Bold" pitchFamily="34" charset="0"/>
              </a:rPr>
              <a:t>PENJAMINAN MUTU EKSTERNAL</a:t>
            </a:r>
          </a:p>
        </p:txBody>
      </p:sp>
      <p:sp>
        <p:nvSpPr>
          <p:cNvPr id="25603" name="Rectangle 3"/>
          <p:cNvSpPr>
            <a:spLocks noGrp="1" noChangeArrowheads="1"/>
          </p:cNvSpPr>
          <p:nvPr>
            <p:ph idx="1"/>
          </p:nvPr>
        </p:nvSpPr>
        <p:spPr>
          <a:xfrm>
            <a:off x="500063" y="1285875"/>
            <a:ext cx="8318500" cy="5257800"/>
          </a:xfrm>
        </p:spPr>
        <p:txBody>
          <a:bodyPr/>
          <a:lstStyle/>
          <a:p>
            <a:pPr eaLnBrk="1" hangingPunct="1">
              <a:lnSpc>
                <a:spcPct val="80000"/>
              </a:lnSpc>
              <a:buFont typeface="Wingdings" pitchFamily="2" charset="2"/>
              <a:buNone/>
            </a:pPr>
            <a:r>
              <a:rPr lang="en-US" sz="2000" b="1" smtClean="0">
                <a:latin typeface="Arial Rounded MT Bold" pitchFamily="34" charset="0"/>
              </a:rPr>
              <a:t>ADA 4 PILAR POKOK DLM PENJAMINAN MUTU EKSTERNAL</a:t>
            </a:r>
          </a:p>
          <a:p>
            <a:pPr eaLnBrk="1" hangingPunct="1">
              <a:lnSpc>
                <a:spcPct val="80000"/>
              </a:lnSpc>
              <a:buFont typeface="Consolas" pitchFamily="49" charset="0"/>
              <a:buAutoNum type="arabicPeriod"/>
            </a:pPr>
            <a:r>
              <a:rPr lang="en-US" sz="2200" b="1" smtClean="0">
                <a:latin typeface="Arial Rounded MT Bold" pitchFamily="34" charset="0"/>
              </a:rPr>
              <a:t>Penetapan Standar Nasional Pendidikan</a:t>
            </a:r>
            <a:r>
              <a:rPr lang="en-US" sz="2200" smtClean="0">
                <a:latin typeface="Arial Rounded MT Bold" pitchFamily="34" charset="0"/>
              </a:rPr>
              <a:t> (penetapan oleh Menteri, pengembangan, pemantauan, dan pengendalian SNP oleh BSNP) PP 19/2005 psl.76 dan 77.</a:t>
            </a:r>
            <a:endParaRPr lang="en-US" sz="2200" b="1" smtClean="0">
              <a:latin typeface="Arial Rounded MT Bold" pitchFamily="34" charset="0"/>
            </a:endParaRPr>
          </a:p>
          <a:p>
            <a:pPr eaLnBrk="1" hangingPunct="1">
              <a:lnSpc>
                <a:spcPct val="80000"/>
              </a:lnSpc>
              <a:buFont typeface="Consolas" pitchFamily="49" charset="0"/>
              <a:buAutoNum type="arabicPeriod"/>
            </a:pPr>
            <a:r>
              <a:rPr lang="en-US" sz="2200" b="1" smtClean="0">
                <a:latin typeface="Arial Rounded MT Bold" pitchFamily="34" charset="0"/>
              </a:rPr>
              <a:t>Pemenuhan SNP pada setiap satuan pend</a:t>
            </a:r>
            <a:r>
              <a:rPr lang="en-US" sz="2200" smtClean="0">
                <a:latin typeface="Arial Rounded MT Bold" pitchFamily="34" charset="0"/>
              </a:rPr>
              <a:t> (oleh Pem Provinsi, Pem Kab /Kota, LPMP, dan institusi pembina pend Pusat), PP19/2005 psl 92. </a:t>
            </a:r>
            <a:endParaRPr lang="en-US" sz="2200" b="1" smtClean="0">
              <a:latin typeface="Arial Rounded MT Bold" pitchFamily="34" charset="0"/>
            </a:endParaRPr>
          </a:p>
          <a:p>
            <a:pPr eaLnBrk="1" hangingPunct="1">
              <a:lnSpc>
                <a:spcPct val="80000"/>
              </a:lnSpc>
              <a:buFont typeface="Consolas" pitchFamily="49" charset="0"/>
              <a:buAutoNum type="arabicPeriod"/>
            </a:pPr>
            <a:r>
              <a:rPr lang="en-US" sz="2200" b="1" smtClean="0">
                <a:latin typeface="Arial Rounded MT Bold" pitchFamily="34" charset="0"/>
              </a:rPr>
              <a:t>Penentuan Kelayakan Satuan/Program (Pengecekan derajat-pemenuhan SNP yang dicapai satuan/program pend): </a:t>
            </a:r>
            <a:r>
              <a:rPr lang="en-US" sz="2200" smtClean="0">
                <a:latin typeface="Arial Rounded MT Bold" pitchFamily="34" charset="0"/>
              </a:rPr>
              <a:t>melalui penilaian kelayakan satuan/program pend mengacu pada kriteria SNP, sbg bentuk akuntabilitas publik), UU 20/2003 psl 60, Permen 29/2005 psl 1</a:t>
            </a:r>
            <a:r>
              <a:rPr lang="en-US" sz="2200" smtClean="0">
                <a:latin typeface="Arial Rounded MT Bold" pitchFamily="34" charset="0"/>
                <a:sym typeface="Wingdings" pitchFamily="2" charset="2"/>
              </a:rPr>
              <a:t> </a:t>
            </a:r>
            <a:r>
              <a:rPr lang="en-US" sz="2200" b="1" smtClean="0">
                <a:latin typeface="Arial Rounded MT Bold" pitchFamily="34" charset="0"/>
              </a:rPr>
              <a:t>AKREDITASI </a:t>
            </a:r>
            <a:r>
              <a:rPr lang="en-US" sz="2200" smtClean="0">
                <a:latin typeface="Arial Rounded MT Bold" pitchFamily="34" charset="0"/>
              </a:rPr>
              <a:t>oleh </a:t>
            </a:r>
            <a:r>
              <a:rPr lang="en-US" sz="2200" b="1" smtClean="0">
                <a:latin typeface="Arial Rounded MT Bold" pitchFamily="34" charset="0"/>
              </a:rPr>
              <a:t>BAN S/M , PP 19/2005 psl 86 dan 87. </a:t>
            </a:r>
          </a:p>
          <a:p>
            <a:pPr eaLnBrk="1" hangingPunct="1">
              <a:lnSpc>
                <a:spcPct val="80000"/>
              </a:lnSpc>
              <a:buFont typeface="Consolas" pitchFamily="49" charset="0"/>
              <a:buAutoNum type="arabicPeriod"/>
            </a:pPr>
            <a:r>
              <a:rPr lang="en-US" sz="2200" b="1" smtClean="0">
                <a:latin typeface="Arial Rounded MT Bold" pitchFamily="34" charset="0"/>
              </a:rPr>
              <a:t>Penilaian Hasil Belajar (PHB) dan Evaluasi Pendidikan</a:t>
            </a:r>
            <a:r>
              <a:rPr lang="en-US" sz="2200" smtClean="0">
                <a:latin typeface="Arial Rounded MT Bold" pitchFamily="34" charset="0"/>
              </a:rPr>
              <a:t>: Ujian Nasional, USBN,  Sertifikasi Lulusan, berbagai bentuk ujian lainnya, dan evaluasi kinerja pend oleh Pusat, Pem Provinsi, Pem Kab/Kota serta Lembaga Evaluasi Mandiri. (PP 19/2005)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strips(downLeft)">
                                      <p:cBhvr>
                                        <p:cTn id="7" dur="500"/>
                                        <p:tgtEl>
                                          <p:spTgt spid="2560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wipe(down)">
                                      <p:cBhvr>
                                        <p:cTn id="11" dur="500"/>
                                        <p:tgtEl>
                                          <p:spTgt spid="2560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animEffect transition="in" filter="wipe(down)">
                                      <p:cBhvr>
                                        <p:cTn id="15" dur="500"/>
                                        <p:tgtEl>
                                          <p:spTgt spid="2560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Effect transition="in" filter="wipe(down)">
                                      <p:cBhvr>
                                        <p:cTn id="19" dur="500"/>
                                        <p:tgtEl>
                                          <p:spTgt spid="2560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animEffect transition="in" filter="wipe(down)">
                                      <p:cBhvr>
                                        <p:cTn id="23" dur="500"/>
                                        <p:tgtEl>
                                          <p:spTgt spid="2560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wipe(down)">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1295400" y="838200"/>
            <a:ext cx="6400800" cy="1143000"/>
          </a:xfrm>
        </p:spPr>
        <p:txBody>
          <a:bodyPr/>
          <a:lstStyle/>
          <a:p>
            <a:pPr eaLnBrk="1" hangingPunct="1">
              <a:defRPr/>
            </a:pPr>
            <a:r>
              <a:rPr lang="en-US" sz="3600" i="0" dirty="0" smtClean="0">
                <a:solidFill>
                  <a:schemeClr val="tx1"/>
                </a:solidFill>
                <a:latin typeface="Arial Rounded MT Bold" pitchFamily="34" charset="0"/>
              </a:rPr>
              <a:t>PERAN BAN-S/M DALAM PENJAMINAN MUTU</a:t>
            </a:r>
          </a:p>
        </p:txBody>
      </p:sp>
      <p:sp>
        <p:nvSpPr>
          <p:cNvPr id="28675" name="Rectangle 3"/>
          <p:cNvSpPr>
            <a:spLocks noGrp="1" noChangeArrowheads="1"/>
          </p:cNvSpPr>
          <p:nvPr>
            <p:ph idx="1"/>
          </p:nvPr>
        </p:nvSpPr>
        <p:spPr>
          <a:xfrm>
            <a:off x="563563" y="2660650"/>
            <a:ext cx="8229600" cy="3482975"/>
          </a:xfrm>
        </p:spPr>
        <p:txBody>
          <a:bodyPr/>
          <a:lstStyle/>
          <a:p>
            <a:pPr eaLnBrk="1" hangingPunct="1"/>
            <a:r>
              <a:rPr lang="en-US" smtClean="0">
                <a:latin typeface="Arial Rounded MT Bold" pitchFamily="34" charset="0"/>
              </a:rPr>
              <a:t>BAN-S/M, memberikan rekomendasi penjaminan mutu pendidikan kpd program dan/atau satuan pendidikan yang diakreditasi, kpd Pemerintah, dan Pemerintah Daerah. </a:t>
            </a:r>
          </a:p>
          <a:p>
            <a:pPr algn="r" eaLnBrk="1" hangingPunct="1">
              <a:buFont typeface="Wingdings" pitchFamily="2" charset="2"/>
              <a:buNone/>
            </a:pPr>
            <a:r>
              <a:rPr lang="en-US" smtClean="0">
                <a:latin typeface="Arial Rounded MT Bold" pitchFamily="34" charset="0"/>
              </a:rPr>
              <a:t>    </a:t>
            </a:r>
            <a:r>
              <a:rPr lang="en-US" sz="2000" smtClean="0">
                <a:latin typeface="Arial Rounded MT Bold" pitchFamily="34" charset="0"/>
              </a:rPr>
              <a:t>PP 19/2005 Bab XV psl 91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44834"/>
                                        </p:tgtEl>
                                        <p:attrNameLst>
                                          <p:attrName>style.visibility</p:attrName>
                                        </p:attrNameLst>
                                      </p:cBhvr>
                                      <p:to>
                                        <p:strVal val="visible"/>
                                      </p:to>
                                    </p:set>
                                    <p:animEffect transition="in" filter="randombar(horizontal)">
                                      <p:cBhvr>
                                        <p:cTn id="7" dur="500"/>
                                        <p:tgtEl>
                                          <p:spTgt spid="114483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animEffect transition="in" filter="strips(downLeft)">
                                      <p:cBhvr>
                                        <p:cTn id="11" dur="500"/>
                                        <p:tgtEl>
                                          <p:spTgt spid="28675">
                                            <p:txEl>
                                              <p:pRg st="0" end="0"/>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28675">
                                            <p:txEl>
                                              <p:pRg st="1" end="1"/>
                                            </p:txEl>
                                          </p:spTgt>
                                        </p:tgtEl>
                                        <p:attrNameLst>
                                          <p:attrName>style.visibility</p:attrName>
                                        </p:attrNameLst>
                                      </p:cBhvr>
                                      <p:to>
                                        <p:strVal val="visible"/>
                                      </p:to>
                                    </p:set>
                                    <p:animEffect transition="in" filter="strips(downLeft)">
                                      <p:cBhvr>
                                        <p:cTn id="15"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4" grpId="0"/>
      <p:bldP spid="286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71600"/>
            <a:ext cx="9144000" cy="5170488"/>
          </a:xfrm>
          <a:prstGeom prst="rect">
            <a:avLst/>
          </a:prstGeom>
          <a:noFill/>
        </p:spPr>
        <p:txBody>
          <a:bodyPr>
            <a:spAutoFit/>
          </a:bodyPr>
          <a:lstStyle/>
          <a:p>
            <a:pPr marL="441325" indent="-441325">
              <a:defRPr/>
            </a:pPr>
            <a:r>
              <a:rPr lang="fi-FI" sz="2200" b="1" dirty="0">
                <a:latin typeface="Arial Rounded MT Bold" pitchFamily="34" charset="0"/>
                <a:cs typeface="Andalus" pitchFamily="18" charset="-78"/>
              </a:rPr>
              <a:t>Dalam rangka penjaminan mutu pendidikan</a:t>
            </a:r>
            <a:r>
              <a:rPr lang="id-ID" sz="2200" b="1" dirty="0">
                <a:latin typeface="Arial Rounded MT Bold" pitchFamily="34" charset="0"/>
                <a:cs typeface="Andalus" pitchFamily="18" charset="-78"/>
              </a:rPr>
              <a:t>:</a:t>
            </a:r>
          </a:p>
          <a:p>
            <a:pPr marL="441325" indent="-441325">
              <a:buFont typeface="Wingdings" pitchFamily="2" charset="2"/>
              <a:buChar char="v"/>
              <a:defRPr/>
            </a:pPr>
            <a:r>
              <a:rPr lang="id-ID" sz="2200" b="1" dirty="0">
                <a:latin typeface="Arial Rounded MT Bold" pitchFamily="34" charset="0"/>
              </a:rPr>
              <a:t>Pemerintah menyelenggarakan dan/atau memfasilitasi :</a:t>
            </a:r>
          </a:p>
          <a:p>
            <a:pPr>
              <a:defRPr/>
            </a:pPr>
            <a:r>
              <a:rPr lang="id-ID" sz="2200" b="1" dirty="0">
                <a:latin typeface="Arial Rounded MT Bold" pitchFamily="34" charset="0"/>
              </a:rPr>
              <a:t>      a. akreditasi program pendidikan;</a:t>
            </a:r>
          </a:p>
          <a:p>
            <a:pPr>
              <a:defRPr/>
            </a:pPr>
            <a:r>
              <a:rPr lang="id-ID" sz="2200" b="1" dirty="0">
                <a:latin typeface="Arial Rounded MT Bold" pitchFamily="34" charset="0"/>
              </a:rPr>
              <a:t>      b. akreditasi satuan pendidikan;</a:t>
            </a:r>
          </a:p>
          <a:p>
            <a:pPr>
              <a:defRPr/>
            </a:pPr>
            <a:r>
              <a:rPr lang="id-ID" sz="2200" b="1" dirty="0">
                <a:latin typeface="Arial Rounded MT Bold" pitchFamily="34" charset="0"/>
              </a:rPr>
              <a:t>      </a:t>
            </a:r>
            <a:r>
              <a:rPr lang="it-IT" sz="2200" b="1" dirty="0">
                <a:latin typeface="Arial Rounded MT Bold" pitchFamily="34" charset="0"/>
              </a:rPr>
              <a:t>c. sertifikasi kompetensi peserta didik;</a:t>
            </a:r>
          </a:p>
          <a:p>
            <a:pPr>
              <a:defRPr/>
            </a:pPr>
            <a:r>
              <a:rPr lang="id-ID" sz="2200" b="1" dirty="0">
                <a:latin typeface="Arial Rounded MT Bold" pitchFamily="34" charset="0"/>
              </a:rPr>
              <a:t>      d. sertifikasi kompetensi pendidik; dan/atau</a:t>
            </a:r>
          </a:p>
          <a:p>
            <a:pPr>
              <a:defRPr/>
            </a:pPr>
            <a:r>
              <a:rPr lang="id-ID" sz="2200" b="1" dirty="0">
                <a:latin typeface="Arial Rounded MT Bold" pitchFamily="34" charset="0"/>
              </a:rPr>
              <a:t>      e. sertifikasi kompetensi tenaga kependidikan. </a:t>
            </a:r>
          </a:p>
          <a:p>
            <a:pPr>
              <a:defRPr/>
            </a:pPr>
            <a:r>
              <a:rPr lang="id-ID" sz="2200" b="1" dirty="0">
                <a:latin typeface="Arial Rounded MT Bold" pitchFamily="34" charset="0"/>
              </a:rPr>
              <a:t>      (</a:t>
            </a:r>
            <a:r>
              <a:rPr lang="id-ID" sz="2200" b="1" dirty="0">
                <a:latin typeface="Arial Rounded MT Bold" pitchFamily="34" charset="0"/>
                <a:cs typeface="Andalus" pitchFamily="18" charset="-78"/>
              </a:rPr>
              <a:t>Pasal 12 ayat  2)</a:t>
            </a:r>
          </a:p>
          <a:p>
            <a:pPr marL="441325" indent="-441325">
              <a:defRPr/>
            </a:pPr>
            <a:endParaRPr lang="id-ID" sz="2200" b="1" dirty="0">
              <a:latin typeface="Arial Rounded MT Bold" pitchFamily="34" charset="0"/>
              <a:cs typeface="Andalus" pitchFamily="18" charset="-78"/>
            </a:endParaRPr>
          </a:p>
          <a:p>
            <a:pPr marL="441325" indent="-441325">
              <a:buFont typeface="Wingdings" pitchFamily="2" charset="2"/>
              <a:buChar char="v"/>
              <a:defRPr/>
            </a:pPr>
            <a:r>
              <a:rPr lang="id-ID" sz="2200" b="1" dirty="0">
                <a:latin typeface="Arial Rounded MT Bold" pitchFamily="34" charset="0"/>
                <a:cs typeface="Andalus" pitchFamily="18" charset="-78"/>
              </a:rPr>
              <a:t>Pemerintah provinsi mengoordinasikan dan memfasilitasi akreditasi program dan satuan pendidikan. (Pasal 23 ayat 3) </a:t>
            </a:r>
          </a:p>
          <a:p>
            <a:pPr marL="441325" indent="-441325">
              <a:defRPr/>
            </a:pPr>
            <a:endParaRPr lang="id-ID" sz="2200" b="1" dirty="0">
              <a:latin typeface="Arial Rounded MT Bold" pitchFamily="34" charset="0"/>
              <a:cs typeface="Andalus" pitchFamily="18" charset="-78"/>
            </a:endParaRPr>
          </a:p>
          <a:p>
            <a:pPr marL="441325" indent="-441325">
              <a:buFont typeface="Wingdings" pitchFamily="2" charset="2"/>
              <a:buChar char="v"/>
              <a:defRPr/>
            </a:pPr>
            <a:r>
              <a:rPr lang="id-ID" sz="2200" b="1" dirty="0">
                <a:latin typeface="Arial Rounded MT Bold" pitchFamily="34" charset="0"/>
                <a:cs typeface="Andalus" pitchFamily="18" charset="-78"/>
              </a:rPr>
              <a:t>Pemerintah kabupaten/kota memfasilitasi akreditasi program dan satuan pendidikan. (Pasal 34 ayat 3)</a:t>
            </a:r>
          </a:p>
          <a:p>
            <a:pPr>
              <a:defRPr/>
            </a:pPr>
            <a:endParaRPr lang="id-ID" sz="2200" b="1" dirty="0">
              <a:latin typeface="Arial Rounded MT Bold" pitchFamily="34" charset="0"/>
              <a:cs typeface="Andalus" pitchFamily="18" charset="-78"/>
            </a:endParaRPr>
          </a:p>
        </p:txBody>
      </p:sp>
      <p:sp>
        <p:nvSpPr>
          <p:cNvPr id="10243" name="TextBox 4"/>
          <p:cNvSpPr txBox="1">
            <a:spLocks noChangeArrowheads="1"/>
          </p:cNvSpPr>
          <p:nvPr/>
        </p:nvSpPr>
        <p:spPr bwMode="auto">
          <a:xfrm>
            <a:off x="0" y="344488"/>
            <a:ext cx="9144000" cy="1077912"/>
          </a:xfrm>
          <a:prstGeom prst="rect">
            <a:avLst/>
          </a:prstGeom>
          <a:noFill/>
          <a:ln w="9525">
            <a:noFill/>
            <a:miter lim="800000"/>
            <a:headEnd/>
            <a:tailEnd/>
          </a:ln>
        </p:spPr>
        <p:txBody>
          <a:bodyPr>
            <a:spAutoFit/>
          </a:bodyPr>
          <a:lstStyle/>
          <a:p>
            <a:pPr algn="ctr"/>
            <a:r>
              <a:rPr lang="id-ID" sz="3200" b="1" dirty="0">
                <a:latin typeface="Arial Rounded MT Bold" pitchFamily="34" charset="0"/>
                <a:cs typeface="Andalus" pitchFamily="18" charset="-78"/>
              </a:rPr>
              <a:t>PENJAMINAN MUTU OLEH PEMERINTAH</a:t>
            </a:r>
          </a:p>
          <a:p>
            <a:pPr algn="ctr"/>
            <a:r>
              <a:rPr lang="id-ID" sz="3200" b="1" dirty="0">
                <a:latin typeface="Arial Rounded MT Bold" pitchFamily="34" charset="0"/>
                <a:cs typeface="Andalus" pitchFamily="18" charset="-78"/>
              </a:rPr>
              <a:t>(PP 17 Tahun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slide(fromBottom)">
                                      <p:cBhvr>
                                        <p:cTn id="7" dur="500"/>
                                        <p:tgtEl>
                                          <p:spTgt spid="10243"/>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AutoShape 5"/>
          <p:cNvSpPr>
            <a:spLocks noChangeArrowheads="1"/>
          </p:cNvSpPr>
          <p:nvPr/>
        </p:nvSpPr>
        <p:spPr bwMode="auto">
          <a:xfrm>
            <a:off x="381000" y="2438400"/>
            <a:ext cx="8382000" cy="1676400"/>
          </a:xfrm>
          <a:prstGeom prst="flowChartAlternateProcess">
            <a:avLst/>
          </a:prstGeom>
          <a:solidFill>
            <a:srgbClr val="FFFFCC"/>
          </a:solidFill>
          <a:ln w="9525">
            <a:noFill/>
            <a:miter lim="800000"/>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156678" name="Text Box 6"/>
          <p:cNvSpPr txBox="1">
            <a:spLocks noChangeArrowheads="1"/>
          </p:cNvSpPr>
          <p:nvPr/>
        </p:nvSpPr>
        <p:spPr bwMode="auto">
          <a:xfrm>
            <a:off x="762000" y="2859088"/>
            <a:ext cx="7924800" cy="646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id-ID" sz="3600" b="1" dirty="0">
                <a:solidFill>
                  <a:srgbClr val="333300"/>
                </a:solidFill>
                <a:latin typeface="Lucida Sans" pitchFamily="34" charset="0"/>
                <a:cs typeface="Arial" charset="0"/>
              </a:rPr>
              <a:t> II. Kebijakan Umum Akreditasi</a:t>
            </a:r>
            <a:endParaRPr lang="en-US" sz="3600" b="1" dirty="0">
              <a:solidFill>
                <a:srgbClr val="333300"/>
              </a:solidFill>
              <a:latin typeface="Lucida Sans"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box(in)">
                                      <p:cBhvr>
                                        <p:cTn id="7" dur="500"/>
                                        <p:tgtEl>
                                          <p:spTgt spid="15667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678"/>
                                        </p:tgtEl>
                                        <p:attrNameLst>
                                          <p:attrName>style.visibility</p:attrName>
                                        </p:attrNameLst>
                                      </p:cBhvr>
                                      <p:to>
                                        <p:strVal val="visible"/>
                                      </p:to>
                                    </p:set>
                                    <p:animEffect transition="in" filter="blinds(horizontal)">
                                      <p:cBhvr>
                                        <p:cTn id="11"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p:bldLst>
  </p:timing>
</p:sld>
</file>

<file path=ppt/theme/theme1.xml><?xml version="1.0" encoding="utf-8"?>
<a:theme xmlns:a="http://schemas.openxmlformats.org/drawingml/2006/main" name="01136794">
  <a:themeElements>
    <a:clrScheme name="01136794 3">
      <a:dk1>
        <a:srgbClr val="0000C0"/>
      </a:dk1>
      <a:lt1>
        <a:srgbClr val="FFFFFF"/>
      </a:lt1>
      <a:dk2>
        <a:srgbClr val="0066CC"/>
      </a:dk2>
      <a:lt2>
        <a:srgbClr val="9ADCF6"/>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0113679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136794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01136794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01136794 3">
        <a:dk1>
          <a:srgbClr val="0000C0"/>
        </a:dk1>
        <a:lt1>
          <a:srgbClr val="FFFFFF"/>
        </a:lt1>
        <a:dk2>
          <a:srgbClr val="0066CC"/>
        </a:dk2>
        <a:lt2>
          <a:srgbClr val="9ADCF6"/>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761643</TotalTime>
  <Words>2731</Words>
  <Application>Microsoft Office PowerPoint</Application>
  <PresentationFormat>On-screen Show (4:3)</PresentationFormat>
  <Paragraphs>453</Paragraphs>
  <Slides>58</Slides>
  <Notes>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01136794</vt:lpstr>
      <vt:lpstr>Slide 1</vt:lpstr>
      <vt:lpstr>LINGKUP PRESENTASI</vt:lpstr>
      <vt:lpstr>Slide 3</vt:lpstr>
      <vt:lpstr>Slide 4</vt:lpstr>
      <vt:lpstr>PERAN BAN-S/M DALAM PENJAMINAN MUTU PENDIDIKAN SESUAI SISDIKNAS</vt:lpstr>
      <vt:lpstr>PENJAMINAN MUTU EKSTERNAL</vt:lpstr>
      <vt:lpstr>PERAN BAN-S/M DALAM PENJAMINAN MUTU</vt:lpstr>
      <vt:lpstr>Slide 8</vt:lpstr>
      <vt:lpstr>Slide 9</vt:lpstr>
      <vt:lpstr>Slide 10</vt:lpstr>
      <vt:lpstr>Slide 11</vt:lpstr>
      <vt:lpstr>STRATEGI DAN ARAH KEBIJAKAN PEMBANGUNAN PENDIDIKAN NASIONAL TAHUN 2010-2014</vt:lpstr>
      <vt:lpstr>STRATEGI DAN ARAH KEBIJAKAN PEMBANGUNAN PENDIDIKAN NASIONAL TAHUN 2010-2014</vt:lpstr>
      <vt:lpstr>Slide 14</vt:lpstr>
      <vt:lpstr>Slide 15</vt:lpstr>
      <vt:lpstr>Slide 16</vt:lpstr>
      <vt:lpstr>Akreditasi Sekolah/Madrasah  berdasarkan PP No. 19/2005</vt:lpstr>
      <vt:lpstr>Akreditasi S/M  Berdasarkan Permendiknas 29/2005</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PROVINSI PELAKSANA ON-LINE 2012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ACER</dc:creator>
  <cp:lastModifiedBy>Jafriansen</cp:lastModifiedBy>
  <cp:revision>946</cp:revision>
  <dcterms:created xsi:type="dcterms:W3CDTF">2006-08-16T09:01:27Z</dcterms:created>
  <dcterms:modified xsi:type="dcterms:W3CDTF">2012-04-24T07:37:01Z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TC011367941033</vt:lpwstr>
  </property>
</Properties>
</file>