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8" r:id="rId11"/>
    <p:sldId id="280" r:id="rId12"/>
    <p:sldId id="282" r:id="rId13"/>
    <p:sldId id="266" r:id="rId14"/>
    <p:sldId id="267" r:id="rId15"/>
    <p:sldId id="273" r:id="rId16"/>
    <p:sldId id="274" r:id="rId17"/>
    <p:sldId id="283" r:id="rId18"/>
    <p:sldId id="291" r:id="rId19"/>
    <p:sldId id="284" r:id="rId20"/>
    <p:sldId id="285" r:id="rId21"/>
    <p:sldId id="287" r:id="rId22"/>
    <p:sldId id="288" r:id="rId23"/>
    <p:sldId id="289" r:id="rId24"/>
    <p:sldId id="293" r:id="rId25"/>
    <p:sldId id="272" r:id="rId26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1C53B-4332-45A4-9BDE-09772C625D04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0A188-8AD4-4ED9-A91A-21898785A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022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30F337-C923-479C-A158-00253D0988FF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497125-58B0-4ACD-944A-8AD561D12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KEBIJAKAN AKREDITASI SEKOLAH/MADRASAH TAHUN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6400800" cy="2438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BADAN AKREDITASI PROVINSI SEKOLAH/MADRASAH DAERAH KHUSUS IBUKOTA JAKARTA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2012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Documents and Settings\cidet\My Documents\gambar animasi\ban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2285999" cy="175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44675"/>
            <a:ext cx="8229600" cy="45005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CC"/>
                </a:solidFill>
                <a:latin typeface="Arial Rounded MT Bold" pitchFamily="34" charset="0"/>
              </a:rPr>
              <a:t>PENJAMINAN MUTU EKSTERNAL 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: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dilakukan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oleh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berbagai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pihak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/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institusi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di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luar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satuan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pendidikan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yang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secara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fomal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memiliki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tugas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dan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fungsi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berkaitan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dengan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penjaminan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mutu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pendidikan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baik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secara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langsung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/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tidak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langsung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CC"/>
                </a:solidFill>
                <a:latin typeface="Arial Rounded MT Bold" pitchFamily="34" charset="0"/>
              </a:rPr>
              <a:t>PENJAMINAN MUTU INTERNAL 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: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dilakukan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oleh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masing-masing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satuan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pendidikan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Kedua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model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pendekatan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tersebut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sungguhpun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dapat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dibedakan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tetapi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memiliki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keterkaitan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satu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sama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lain,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termasuk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keterkaitan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antar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institusi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eksternal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dimaksud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>
              <a:solidFill>
                <a:srgbClr val="CC0000"/>
              </a:solidFill>
              <a:latin typeface="Arial Rounded MT Bold" pitchFamily="34" charset="0"/>
            </a:endParaRPr>
          </a:p>
        </p:txBody>
      </p:sp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131888"/>
          </a:xfrm>
          <a:solidFill>
            <a:schemeClr val="accent2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i="0" dirty="0" smtClean="0">
                <a:solidFill>
                  <a:srgbClr val="CC9900"/>
                </a:solidFill>
                <a:latin typeface="Arial Rounded MT Bold" pitchFamily="34" charset="0"/>
              </a:rPr>
              <a:t>PERAN BAN-S/M DALAM PENJAMINAN MUTU PENDIDIKAN SESUAI SISDIKNAS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4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285875"/>
            <a:ext cx="83185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Arial Rounded MT Bold" pitchFamily="34" charset="0"/>
              </a:rPr>
              <a:t>ADA 4 PILAR POKOK DLM PENJAMINAN MUTU EKSTERNAL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SzPct val="100000"/>
              <a:buFont typeface="Consolas" pitchFamily="49" charset="0"/>
              <a:buAutoNum type="arabicPeriod"/>
            </a:pPr>
            <a:r>
              <a:rPr lang="en-US" sz="2200" b="1" dirty="0" err="1" smtClean="0">
                <a:latin typeface="Arial Rounded MT Bold" pitchFamily="34" charset="0"/>
              </a:rPr>
              <a:t>Penetapan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Standar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Nasional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Pendidikan</a:t>
            </a:r>
            <a:r>
              <a:rPr lang="en-US" sz="2200" dirty="0" smtClean="0">
                <a:latin typeface="Arial Rounded MT Bold" pitchFamily="34" charset="0"/>
              </a:rPr>
              <a:t> (</a:t>
            </a:r>
            <a:r>
              <a:rPr lang="en-US" sz="2200" dirty="0" err="1" smtClean="0">
                <a:latin typeface="Arial Rounded MT Bold" pitchFamily="34" charset="0"/>
              </a:rPr>
              <a:t>penetapan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oleh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Menteri</a:t>
            </a:r>
            <a:r>
              <a:rPr lang="en-US" sz="2200" dirty="0" smtClean="0">
                <a:latin typeface="Arial Rounded MT Bold" pitchFamily="34" charset="0"/>
              </a:rPr>
              <a:t>, </a:t>
            </a:r>
            <a:r>
              <a:rPr lang="en-US" sz="2200" dirty="0" err="1" smtClean="0">
                <a:latin typeface="Arial Rounded MT Bold" pitchFamily="34" charset="0"/>
              </a:rPr>
              <a:t>pengembangan</a:t>
            </a:r>
            <a:r>
              <a:rPr lang="en-US" sz="2200" dirty="0" smtClean="0">
                <a:latin typeface="Arial Rounded MT Bold" pitchFamily="34" charset="0"/>
              </a:rPr>
              <a:t>, </a:t>
            </a:r>
            <a:r>
              <a:rPr lang="en-US" sz="2200" dirty="0" err="1" smtClean="0">
                <a:latin typeface="Arial Rounded MT Bold" pitchFamily="34" charset="0"/>
              </a:rPr>
              <a:t>pemantauan</a:t>
            </a:r>
            <a:r>
              <a:rPr lang="en-US" sz="2200" dirty="0" smtClean="0">
                <a:latin typeface="Arial Rounded MT Bold" pitchFamily="34" charset="0"/>
              </a:rPr>
              <a:t>, </a:t>
            </a:r>
            <a:r>
              <a:rPr lang="en-US" sz="2200" dirty="0" err="1" smtClean="0">
                <a:latin typeface="Arial Rounded MT Bold" pitchFamily="34" charset="0"/>
              </a:rPr>
              <a:t>dan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pengendalian</a:t>
            </a:r>
            <a:r>
              <a:rPr lang="en-US" sz="2200" dirty="0" smtClean="0">
                <a:latin typeface="Arial Rounded MT Bold" pitchFamily="34" charset="0"/>
              </a:rPr>
              <a:t> SNP </a:t>
            </a:r>
            <a:r>
              <a:rPr lang="en-US" sz="2200" dirty="0" err="1" smtClean="0">
                <a:latin typeface="Arial Rounded MT Bold" pitchFamily="34" charset="0"/>
              </a:rPr>
              <a:t>oleh</a:t>
            </a:r>
            <a:r>
              <a:rPr lang="en-US" sz="2200" dirty="0" smtClean="0">
                <a:latin typeface="Arial Rounded MT Bold" pitchFamily="34" charset="0"/>
              </a:rPr>
              <a:t> BSNP) PP 19/2005 psl.76 </a:t>
            </a:r>
            <a:r>
              <a:rPr lang="en-US" sz="2200" dirty="0" err="1" smtClean="0">
                <a:latin typeface="Arial Rounded MT Bold" pitchFamily="34" charset="0"/>
              </a:rPr>
              <a:t>dan</a:t>
            </a:r>
            <a:r>
              <a:rPr lang="en-US" sz="2200" dirty="0" smtClean="0">
                <a:latin typeface="Arial Rounded MT Bold" pitchFamily="34" charset="0"/>
              </a:rPr>
              <a:t> 77.</a:t>
            </a:r>
            <a:endParaRPr lang="en-US" sz="2200" b="1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SzPct val="100000"/>
              <a:buFont typeface="Consolas" pitchFamily="49" charset="0"/>
              <a:buAutoNum type="arabicPeriod"/>
            </a:pPr>
            <a:r>
              <a:rPr lang="en-US" sz="2200" b="1" dirty="0" err="1" smtClean="0">
                <a:latin typeface="Arial Rounded MT Bold" pitchFamily="34" charset="0"/>
              </a:rPr>
              <a:t>Pemenuhan</a:t>
            </a:r>
            <a:r>
              <a:rPr lang="en-US" sz="2200" b="1" dirty="0" smtClean="0">
                <a:latin typeface="Arial Rounded MT Bold" pitchFamily="34" charset="0"/>
              </a:rPr>
              <a:t> SNP </a:t>
            </a:r>
            <a:r>
              <a:rPr lang="en-US" sz="2200" b="1" dirty="0" err="1" smtClean="0">
                <a:latin typeface="Arial Rounded MT Bold" pitchFamily="34" charset="0"/>
              </a:rPr>
              <a:t>pada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setiap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satuan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pend</a:t>
            </a:r>
            <a:r>
              <a:rPr lang="en-US" sz="2200" dirty="0" smtClean="0">
                <a:latin typeface="Arial Rounded MT Bold" pitchFamily="34" charset="0"/>
              </a:rPr>
              <a:t> (</a:t>
            </a:r>
            <a:r>
              <a:rPr lang="en-US" sz="2200" dirty="0" err="1" smtClean="0">
                <a:latin typeface="Arial Rounded MT Bold" pitchFamily="34" charset="0"/>
              </a:rPr>
              <a:t>oleh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Pem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Provinsi</a:t>
            </a:r>
            <a:r>
              <a:rPr lang="en-US" sz="2200" dirty="0" smtClean="0">
                <a:latin typeface="Arial Rounded MT Bold" pitchFamily="34" charset="0"/>
              </a:rPr>
              <a:t>, </a:t>
            </a:r>
            <a:r>
              <a:rPr lang="en-US" sz="2200" dirty="0" err="1" smtClean="0">
                <a:latin typeface="Arial Rounded MT Bold" pitchFamily="34" charset="0"/>
              </a:rPr>
              <a:t>Pem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Kab</a:t>
            </a:r>
            <a:r>
              <a:rPr lang="en-US" sz="2200" dirty="0" smtClean="0">
                <a:latin typeface="Arial Rounded MT Bold" pitchFamily="34" charset="0"/>
              </a:rPr>
              <a:t> /Kota, LPMP, </a:t>
            </a:r>
            <a:r>
              <a:rPr lang="en-US" sz="2200" dirty="0" err="1" smtClean="0">
                <a:latin typeface="Arial Rounded MT Bold" pitchFamily="34" charset="0"/>
              </a:rPr>
              <a:t>dan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institusi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pembina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pend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Pusat</a:t>
            </a:r>
            <a:r>
              <a:rPr lang="en-US" sz="2200" dirty="0" smtClean="0">
                <a:latin typeface="Arial Rounded MT Bold" pitchFamily="34" charset="0"/>
              </a:rPr>
              <a:t>), PP19/2005 </a:t>
            </a:r>
            <a:r>
              <a:rPr lang="en-US" sz="2200" dirty="0" err="1" smtClean="0">
                <a:latin typeface="Arial Rounded MT Bold" pitchFamily="34" charset="0"/>
              </a:rPr>
              <a:t>psl</a:t>
            </a:r>
            <a:r>
              <a:rPr lang="en-US" sz="2200" dirty="0" smtClean="0">
                <a:latin typeface="Arial Rounded MT Bold" pitchFamily="34" charset="0"/>
              </a:rPr>
              <a:t> 92. </a:t>
            </a:r>
            <a:endParaRPr lang="en-US" sz="2200" b="1" dirty="0" smtClean="0"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SzPct val="100000"/>
              <a:buFont typeface="Consolas" pitchFamily="49" charset="0"/>
              <a:buAutoNum type="arabicPeriod"/>
            </a:pPr>
            <a:r>
              <a:rPr lang="en-US" sz="2200" b="1" dirty="0" err="1" smtClean="0">
                <a:latin typeface="Arial Rounded MT Bold" pitchFamily="34" charset="0"/>
              </a:rPr>
              <a:t>Penentuan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Kelayakan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Satuan</a:t>
            </a:r>
            <a:r>
              <a:rPr lang="en-US" sz="2200" b="1" dirty="0" smtClean="0">
                <a:latin typeface="Arial Rounded MT Bold" pitchFamily="34" charset="0"/>
              </a:rPr>
              <a:t>/Program (</a:t>
            </a:r>
            <a:r>
              <a:rPr lang="en-US" sz="2200" b="1" dirty="0" err="1" smtClean="0">
                <a:latin typeface="Arial Rounded MT Bold" pitchFamily="34" charset="0"/>
              </a:rPr>
              <a:t>Pengecekan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derajat-pemenuhan</a:t>
            </a:r>
            <a:r>
              <a:rPr lang="en-US" sz="2200" b="1" dirty="0" smtClean="0">
                <a:latin typeface="Arial Rounded MT Bold" pitchFamily="34" charset="0"/>
              </a:rPr>
              <a:t> SNP yang </a:t>
            </a:r>
            <a:r>
              <a:rPr lang="en-US" sz="2200" b="1" dirty="0" err="1" smtClean="0">
                <a:latin typeface="Arial Rounded MT Bold" pitchFamily="34" charset="0"/>
              </a:rPr>
              <a:t>dicapai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satuan</a:t>
            </a:r>
            <a:r>
              <a:rPr lang="en-US" sz="2200" b="1" dirty="0" smtClean="0">
                <a:latin typeface="Arial Rounded MT Bold" pitchFamily="34" charset="0"/>
              </a:rPr>
              <a:t>/program </a:t>
            </a:r>
            <a:r>
              <a:rPr lang="en-US" sz="2200" b="1" dirty="0" err="1" smtClean="0">
                <a:latin typeface="Arial Rounded MT Bold" pitchFamily="34" charset="0"/>
              </a:rPr>
              <a:t>pend</a:t>
            </a:r>
            <a:r>
              <a:rPr lang="en-US" sz="2200" b="1" dirty="0" smtClean="0">
                <a:latin typeface="Arial Rounded MT Bold" pitchFamily="34" charset="0"/>
              </a:rPr>
              <a:t>): </a:t>
            </a:r>
            <a:r>
              <a:rPr lang="en-US" sz="2200" dirty="0" err="1" smtClean="0">
                <a:latin typeface="Arial Rounded MT Bold" pitchFamily="34" charset="0"/>
              </a:rPr>
              <a:t>melalui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penilaian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kelayakan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satuan</a:t>
            </a:r>
            <a:r>
              <a:rPr lang="en-US" sz="2200" dirty="0" smtClean="0">
                <a:latin typeface="Arial Rounded MT Bold" pitchFamily="34" charset="0"/>
              </a:rPr>
              <a:t>/program </a:t>
            </a:r>
            <a:r>
              <a:rPr lang="en-US" sz="2200" dirty="0" err="1" smtClean="0">
                <a:latin typeface="Arial Rounded MT Bold" pitchFamily="34" charset="0"/>
              </a:rPr>
              <a:t>pend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mengacu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pada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kriteria</a:t>
            </a:r>
            <a:r>
              <a:rPr lang="en-US" sz="2200" dirty="0" smtClean="0">
                <a:latin typeface="Arial Rounded MT Bold" pitchFamily="34" charset="0"/>
              </a:rPr>
              <a:t> SNP, </a:t>
            </a:r>
            <a:r>
              <a:rPr lang="en-US" sz="2200" dirty="0" err="1" smtClean="0">
                <a:latin typeface="Arial Rounded MT Bold" pitchFamily="34" charset="0"/>
              </a:rPr>
              <a:t>sbg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bentuk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akuntabilitas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publik</a:t>
            </a:r>
            <a:r>
              <a:rPr lang="en-US" sz="2200" dirty="0" smtClean="0">
                <a:latin typeface="Arial Rounded MT Bold" pitchFamily="34" charset="0"/>
              </a:rPr>
              <a:t>), UU 20/2003 </a:t>
            </a:r>
            <a:r>
              <a:rPr lang="en-US" sz="2200" dirty="0" err="1" smtClean="0">
                <a:latin typeface="Arial Rounded MT Bold" pitchFamily="34" charset="0"/>
              </a:rPr>
              <a:t>psl</a:t>
            </a:r>
            <a:r>
              <a:rPr lang="en-US" sz="2200" dirty="0" smtClean="0">
                <a:latin typeface="Arial Rounded MT Bold" pitchFamily="34" charset="0"/>
              </a:rPr>
              <a:t> 60, </a:t>
            </a:r>
            <a:r>
              <a:rPr lang="en-US" sz="2200" dirty="0" err="1" smtClean="0">
                <a:latin typeface="Arial Rounded MT Bold" pitchFamily="34" charset="0"/>
              </a:rPr>
              <a:t>Permen</a:t>
            </a:r>
            <a:r>
              <a:rPr lang="en-US" sz="2200" dirty="0" smtClean="0">
                <a:latin typeface="Arial Rounded MT Bold" pitchFamily="34" charset="0"/>
              </a:rPr>
              <a:t> 29/2005 </a:t>
            </a:r>
            <a:r>
              <a:rPr lang="en-US" sz="2200" dirty="0" err="1" smtClean="0">
                <a:latin typeface="Arial Rounded MT Bold" pitchFamily="34" charset="0"/>
              </a:rPr>
              <a:t>psl</a:t>
            </a:r>
            <a:r>
              <a:rPr lang="en-US" sz="2200" dirty="0" smtClean="0">
                <a:latin typeface="Arial Rounded MT Bold" pitchFamily="34" charset="0"/>
              </a:rPr>
              <a:t> 1</a:t>
            </a:r>
            <a:r>
              <a:rPr lang="en-US" sz="2200" dirty="0" smtClean="0">
                <a:latin typeface="Arial Rounded MT Bold" pitchFamily="34" charset="0"/>
                <a:sym typeface="Wingdings" pitchFamily="2" charset="2"/>
              </a:rPr>
              <a:t> </a:t>
            </a:r>
            <a:r>
              <a:rPr lang="en-US" sz="2200" b="1" dirty="0" smtClean="0">
                <a:latin typeface="Arial Rounded MT Bold" pitchFamily="34" charset="0"/>
              </a:rPr>
              <a:t>AKREDITASI </a:t>
            </a:r>
            <a:r>
              <a:rPr lang="en-US" sz="2200" dirty="0" err="1" smtClean="0">
                <a:latin typeface="Arial Rounded MT Bold" pitchFamily="34" charset="0"/>
              </a:rPr>
              <a:t>oleh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b="1" dirty="0" smtClean="0">
                <a:latin typeface="Arial Rounded MT Bold" pitchFamily="34" charset="0"/>
              </a:rPr>
              <a:t>BAN S/M , PP 19/2005 </a:t>
            </a:r>
            <a:r>
              <a:rPr lang="en-US" sz="2200" b="1" dirty="0" err="1" smtClean="0">
                <a:latin typeface="Arial Rounded MT Bold" pitchFamily="34" charset="0"/>
              </a:rPr>
              <a:t>psl</a:t>
            </a:r>
            <a:r>
              <a:rPr lang="en-US" sz="2200" b="1" dirty="0" smtClean="0">
                <a:latin typeface="Arial Rounded MT Bold" pitchFamily="34" charset="0"/>
              </a:rPr>
              <a:t> 86 </a:t>
            </a:r>
            <a:r>
              <a:rPr lang="en-US" sz="2200" b="1" dirty="0" err="1" smtClean="0">
                <a:latin typeface="Arial Rounded MT Bold" pitchFamily="34" charset="0"/>
              </a:rPr>
              <a:t>dan</a:t>
            </a:r>
            <a:r>
              <a:rPr lang="en-US" sz="2200" b="1" dirty="0" smtClean="0">
                <a:latin typeface="Arial Rounded MT Bold" pitchFamily="34" charset="0"/>
              </a:rPr>
              <a:t> 87. </a:t>
            </a:r>
          </a:p>
          <a:p>
            <a:pPr eaLnBrk="1" hangingPunct="1">
              <a:lnSpc>
                <a:spcPct val="80000"/>
              </a:lnSpc>
              <a:buClr>
                <a:srgbClr val="C00000"/>
              </a:buClr>
              <a:buSzPct val="100000"/>
              <a:buFont typeface="Consolas" pitchFamily="49" charset="0"/>
              <a:buAutoNum type="arabicPeriod"/>
            </a:pPr>
            <a:r>
              <a:rPr lang="en-US" sz="2200" b="1" dirty="0" err="1" smtClean="0">
                <a:latin typeface="Arial Rounded MT Bold" pitchFamily="34" charset="0"/>
              </a:rPr>
              <a:t>Penilaian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Hasil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Belajar</a:t>
            </a:r>
            <a:r>
              <a:rPr lang="en-US" sz="2200" b="1" dirty="0" smtClean="0">
                <a:latin typeface="Arial Rounded MT Bold" pitchFamily="34" charset="0"/>
              </a:rPr>
              <a:t> (PHB) </a:t>
            </a:r>
            <a:r>
              <a:rPr lang="en-US" sz="2200" b="1" dirty="0" err="1" smtClean="0">
                <a:latin typeface="Arial Rounded MT Bold" pitchFamily="34" charset="0"/>
              </a:rPr>
              <a:t>dan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Evaluasi</a:t>
            </a:r>
            <a:r>
              <a:rPr lang="en-US" sz="2200" b="1" dirty="0" smtClean="0">
                <a:latin typeface="Arial Rounded MT Bold" pitchFamily="34" charset="0"/>
              </a:rPr>
              <a:t> </a:t>
            </a:r>
            <a:r>
              <a:rPr lang="en-US" sz="2200" b="1" dirty="0" err="1" smtClean="0">
                <a:latin typeface="Arial Rounded MT Bold" pitchFamily="34" charset="0"/>
              </a:rPr>
              <a:t>Pendidikan</a:t>
            </a:r>
            <a:r>
              <a:rPr lang="en-US" sz="2200" dirty="0" smtClean="0">
                <a:latin typeface="Arial Rounded MT Bold" pitchFamily="34" charset="0"/>
              </a:rPr>
              <a:t>: </a:t>
            </a:r>
            <a:r>
              <a:rPr lang="en-US" sz="2200" dirty="0" err="1" smtClean="0">
                <a:latin typeface="Arial Rounded MT Bold" pitchFamily="34" charset="0"/>
              </a:rPr>
              <a:t>Ujian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Nasional</a:t>
            </a:r>
            <a:r>
              <a:rPr lang="en-US" sz="2200" dirty="0" smtClean="0">
                <a:latin typeface="Arial Rounded MT Bold" pitchFamily="34" charset="0"/>
              </a:rPr>
              <a:t>, USBN,  </a:t>
            </a:r>
            <a:r>
              <a:rPr lang="en-US" sz="2200" dirty="0" err="1" smtClean="0">
                <a:latin typeface="Arial Rounded MT Bold" pitchFamily="34" charset="0"/>
              </a:rPr>
              <a:t>Sertifikasi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Lulusan</a:t>
            </a:r>
            <a:r>
              <a:rPr lang="en-US" sz="2200" dirty="0" smtClean="0">
                <a:latin typeface="Arial Rounded MT Bold" pitchFamily="34" charset="0"/>
              </a:rPr>
              <a:t>, </a:t>
            </a:r>
            <a:r>
              <a:rPr lang="en-US" sz="2200" dirty="0" err="1" smtClean="0">
                <a:latin typeface="Arial Rounded MT Bold" pitchFamily="34" charset="0"/>
              </a:rPr>
              <a:t>berbagai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bentuk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ujian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lainnya</a:t>
            </a:r>
            <a:r>
              <a:rPr lang="en-US" sz="2200" dirty="0" smtClean="0">
                <a:latin typeface="Arial Rounded MT Bold" pitchFamily="34" charset="0"/>
              </a:rPr>
              <a:t>, </a:t>
            </a:r>
            <a:r>
              <a:rPr lang="en-US" sz="2200" dirty="0" err="1" smtClean="0">
                <a:latin typeface="Arial Rounded MT Bold" pitchFamily="34" charset="0"/>
              </a:rPr>
              <a:t>dan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evaluasi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kinerja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pend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oleh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Pusat</a:t>
            </a:r>
            <a:r>
              <a:rPr lang="en-US" sz="2200" dirty="0" smtClean="0">
                <a:latin typeface="Arial Rounded MT Bold" pitchFamily="34" charset="0"/>
              </a:rPr>
              <a:t>, </a:t>
            </a:r>
            <a:r>
              <a:rPr lang="en-US" sz="2200" dirty="0" err="1" smtClean="0">
                <a:latin typeface="Arial Rounded MT Bold" pitchFamily="34" charset="0"/>
              </a:rPr>
              <a:t>Pem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Provinsi</a:t>
            </a:r>
            <a:r>
              <a:rPr lang="en-US" sz="2200" dirty="0" smtClean="0">
                <a:latin typeface="Arial Rounded MT Bold" pitchFamily="34" charset="0"/>
              </a:rPr>
              <a:t>, </a:t>
            </a:r>
            <a:r>
              <a:rPr lang="en-US" sz="2200" dirty="0" err="1" smtClean="0">
                <a:latin typeface="Arial Rounded MT Bold" pitchFamily="34" charset="0"/>
              </a:rPr>
              <a:t>Pem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Kab</a:t>
            </a:r>
            <a:r>
              <a:rPr lang="en-US" sz="2200" dirty="0" smtClean="0">
                <a:latin typeface="Arial Rounded MT Bold" pitchFamily="34" charset="0"/>
              </a:rPr>
              <a:t>/Kota </a:t>
            </a:r>
            <a:r>
              <a:rPr lang="en-US" sz="2200" dirty="0" err="1" smtClean="0">
                <a:latin typeface="Arial Rounded MT Bold" pitchFamily="34" charset="0"/>
              </a:rPr>
              <a:t>serta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Lembaga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Evaluasi</a:t>
            </a:r>
            <a:r>
              <a:rPr lang="en-US" sz="2200" dirty="0" smtClean="0">
                <a:latin typeface="Arial Rounded MT Bold" pitchFamily="34" charset="0"/>
              </a:rPr>
              <a:t> </a:t>
            </a:r>
            <a:r>
              <a:rPr lang="en-US" sz="2200" dirty="0" err="1" smtClean="0">
                <a:latin typeface="Arial Rounded MT Bold" pitchFamily="34" charset="0"/>
              </a:rPr>
              <a:t>Mandiri</a:t>
            </a:r>
            <a:r>
              <a:rPr lang="en-US" sz="2200" dirty="0" smtClean="0">
                <a:latin typeface="Arial Rounded MT Bold" pitchFamily="34" charset="0"/>
              </a:rPr>
              <a:t>. (PP 19/2005) 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762000"/>
          </a:xfrm>
        </p:spPr>
        <p:txBody>
          <a:bodyPr/>
          <a:lstStyle/>
          <a:p>
            <a:pPr eaLnBrk="1" hangingPunct="1"/>
            <a:r>
              <a:rPr lang="en-US" sz="3400" i="0" dirty="0" smtClean="0">
                <a:solidFill>
                  <a:srgbClr val="FF0000"/>
                </a:solidFill>
                <a:latin typeface="Arial Rounded MT Bold" pitchFamily="34" charset="0"/>
              </a:rPr>
              <a:t>PENJAMINAN MUTU EKSTERNAL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63563" y="2660650"/>
            <a:ext cx="8229600" cy="34829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 Rounded MT Bold" pitchFamily="34" charset="0"/>
              </a:rPr>
              <a:t>BAN-S/M, </a:t>
            </a:r>
            <a:r>
              <a:rPr lang="en-US" dirty="0" err="1" smtClean="0">
                <a:latin typeface="Arial Rounded MT Bold" pitchFamily="34" charset="0"/>
              </a:rPr>
              <a:t>memberikan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rekomendasi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penjaminan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mutu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pendidikan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kpd</a:t>
            </a:r>
            <a:r>
              <a:rPr lang="en-US" dirty="0" smtClean="0">
                <a:latin typeface="Arial Rounded MT Bold" pitchFamily="34" charset="0"/>
              </a:rPr>
              <a:t> program </a:t>
            </a:r>
            <a:r>
              <a:rPr lang="en-US" dirty="0" err="1" smtClean="0">
                <a:latin typeface="Arial Rounded MT Bold" pitchFamily="34" charset="0"/>
              </a:rPr>
              <a:t>dan</a:t>
            </a:r>
            <a:r>
              <a:rPr lang="en-US" dirty="0" smtClean="0">
                <a:latin typeface="Arial Rounded MT Bold" pitchFamily="34" charset="0"/>
              </a:rPr>
              <a:t>/</a:t>
            </a:r>
            <a:r>
              <a:rPr lang="en-US" dirty="0" err="1" smtClean="0">
                <a:latin typeface="Arial Rounded MT Bold" pitchFamily="34" charset="0"/>
              </a:rPr>
              <a:t>atau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satuan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pendidikan</a:t>
            </a:r>
            <a:r>
              <a:rPr lang="en-US" dirty="0" smtClean="0">
                <a:latin typeface="Arial Rounded MT Bold" pitchFamily="34" charset="0"/>
              </a:rPr>
              <a:t> yang </a:t>
            </a:r>
            <a:r>
              <a:rPr lang="en-US" dirty="0" err="1" smtClean="0">
                <a:latin typeface="Arial Rounded MT Bold" pitchFamily="34" charset="0"/>
              </a:rPr>
              <a:t>diakreditasi</a:t>
            </a:r>
            <a:r>
              <a:rPr lang="en-US" dirty="0" smtClean="0">
                <a:latin typeface="Arial Rounded MT Bold" pitchFamily="34" charset="0"/>
              </a:rPr>
              <a:t>, </a:t>
            </a:r>
            <a:r>
              <a:rPr lang="en-US" dirty="0" err="1" smtClean="0">
                <a:latin typeface="Arial Rounded MT Bold" pitchFamily="34" charset="0"/>
              </a:rPr>
              <a:t>kpd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Pemerintah</a:t>
            </a:r>
            <a:r>
              <a:rPr lang="en-US" dirty="0" smtClean="0">
                <a:latin typeface="Arial Rounded MT Bold" pitchFamily="34" charset="0"/>
              </a:rPr>
              <a:t>, </a:t>
            </a:r>
            <a:r>
              <a:rPr lang="en-US" dirty="0" err="1" smtClean="0">
                <a:latin typeface="Arial Rounded MT Bold" pitchFamily="34" charset="0"/>
              </a:rPr>
              <a:t>dan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Pemerintah</a:t>
            </a:r>
            <a:r>
              <a:rPr lang="en-US" dirty="0" smtClean="0">
                <a:latin typeface="Arial Rounded MT Bold" pitchFamily="34" charset="0"/>
              </a:rPr>
              <a:t> Daerah. </a:t>
            </a:r>
            <a:r>
              <a:rPr lang="en-US" dirty="0" err="1" smtClean="0">
                <a:latin typeface="Arial Rounded MT Bold" pitchFamily="34" charset="0"/>
              </a:rPr>
              <a:t>Dalam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bentuk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peringkat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Akreditasi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dan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rekomendasi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tindak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lanjut</a:t>
            </a:r>
            <a:endParaRPr lang="en-US" dirty="0" smtClean="0">
              <a:latin typeface="Arial Rounded MT Bold" pitchFamily="34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dirty="0" smtClean="0">
                <a:latin typeface="Arial Rounded MT Bold" pitchFamily="34" charset="0"/>
              </a:rPr>
              <a:t>    </a:t>
            </a:r>
            <a:r>
              <a:rPr lang="en-US" sz="2000" dirty="0" smtClean="0">
                <a:latin typeface="Arial Rounded MT Bold" pitchFamily="34" charset="0"/>
              </a:rPr>
              <a:t>PP 19/2005 </a:t>
            </a:r>
            <a:r>
              <a:rPr lang="en-US" sz="2000" dirty="0" err="1" smtClean="0">
                <a:latin typeface="Arial Rounded MT Bold" pitchFamily="34" charset="0"/>
              </a:rPr>
              <a:t>Bab</a:t>
            </a:r>
            <a:r>
              <a:rPr lang="en-US" sz="2000" dirty="0" smtClean="0">
                <a:latin typeface="Arial Rounded MT Bold" pitchFamily="34" charset="0"/>
              </a:rPr>
              <a:t> XV </a:t>
            </a:r>
            <a:r>
              <a:rPr lang="en-US" sz="2000" dirty="0" err="1" smtClean="0">
                <a:latin typeface="Arial Rounded MT Bold" pitchFamily="34" charset="0"/>
              </a:rPr>
              <a:t>psl</a:t>
            </a:r>
            <a:r>
              <a:rPr lang="en-US" sz="2000" dirty="0" smtClean="0">
                <a:latin typeface="Arial Rounded MT Bold" pitchFamily="34" charset="0"/>
              </a:rPr>
              <a:t> 91 (5)</a:t>
            </a:r>
          </a:p>
        </p:txBody>
      </p:sp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6400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i="0" smtClean="0">
                <a:solidFill>
                  <a:schemeClr val="tx1"/>
                </a:solidFill>
                <a:latin typeface="Arial Rounded MT Bold" pitchFamily="34" charset="0"/>
              </a:rPr>
              <a:t>PERAN BAN-S/M DALAM PENJAMINAN MUTU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4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11448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1816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Taman </a:t>
            </a:r>
            <a:r>
              <a:rPr lang="en-US" dirty="0" err="1" smtClean="0">
                <a:solidFill>
                  <a:schemeClr val="tx1"/>
                </a:solidFill>
              </a:rPr>
              <a:t>Kanak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kanak</a:t>
            </a:r>
            <a:r>
              <a:rPr lang="en-US" dirty="0" smtClean="0">
                <a:solidFill>
                  <a:schemeClr val="tx1"/>
                </a:solidFill>
              </a:rPr>
              <a:t> ( TK ) </a:t>
            </a:r>
            <a:r>
              <a:rPr lang="en-US" dirty="0" err="1" smtClean="0">
                <a:solidFill>
                  <a:schemeClr val="tx1"/>
                </a:solidFill>
              </a:rPr>
              <a:t>Raudhanul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Atfhal</a:t>
            </a:r>
            <a:r>
              <a:rPr lang="en-US" dirty="0" smtClean="0">
                <a:solidFill>
                  <a:schemeClr val="tx1"/>
                </a:solidFill>
              </a:rPr>
              <a:t> ( RA )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Dasar</a:t>
            </a:r>
            <a:r>
              <a:rPr lang="en-US" dirty="0" smtClean="0">
                <a:solidFill>
                  <a:schemeClr val="tx1"/>
                </a:solidFill>
              </a:rPr>
              <a:t> ( SD )/Madrasah </a:t>
            </a:r>
            <a:r>
              <a:rPr lang="en-US" dirty="0" err="1" smtClean="0">
                <a:solidFill>
                  <a:schemeClr val="tx1"/>
                </a:solidFill>
              </a:rPr>
              <a:t>Ibtidaiyah</a:t>
            </a:r>
            <a:r>
              <a:rPr lang="en-US" dirty="0" smtClean="0">
                <a:solidFill>
                  <a:schemeClr val="tx1"/>
                </a:solidFill>
              </a:rPr>
              <a:t> ( MI )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Menengah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Pertama</a:t>
            </a:r>
            <a:r>
              <a:rPr lang="en-US" dirty="0" smtClean="0">
                <a:solidFill>
                  <a:schemeClr val="tx1"/>
                </a:solidFill>
              </a:rPr>
              <a:t> ( SMP )/Madrasah </a:t>
            </a:r>
            <a:r>
              <a:rPr lang="en-US" dirty="0" err="1" smtClean="0">
                <a:solidFill>
                  <a:schemeClr val="tx1"/>
                </a:solidFill>
              </a:rPr>
              <a:t>Tsanawiyah</a:t>
            </a:r>
            <a:r>
              <a:rPr lang="en-US" dirty="0" smtClean="0">
                <a:solidFill>
                  <a:schemeClr val="tx1"/>
                </a:solidFill>
              </a:rPr>
              <a:t> ( MTs )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Menengah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atas</a:t>
            </a:r>
            <a:r>
              <a:rPr lang="en-US" dirty="0" smtClean="0">
                <a:solidFill>
                  <a:schemeClr val="tx1"/>
                </a:solidFill>
              </a:rPr>
              <a:t> ( SMA )/ </a:t>
            </a:r>
            <a:r>
              <a:rPr lang="en-US" dirty="0" err="1" smtClean="0">
                <a:solidFill>
                  <a:schemeClr val="tx1"/>
                </a:solidFill>
              </a:rPr>
              <a:t>Madrsah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Aliyah</a:t>
            </a:r>
            <a:r>
              <a:rPr lang="en-US" dirty="0" smtClean="0">
                <a:solidFill>
                  <a:schemeClr val="tx1"/>
                </a:solidFill>
              </a:rPr>
              <a:t> ( MA )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enegah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Kejuruan</a:t>
            </a:r>
            <a:r>
              <a:rPr lang="en-US" dirty="0" smtClean="0">
                <a:solidFill>
                  <a:schemeClr val="tx1"/>
                </a:solidFill>
              </a:rPr>
              <a:t> ( SMK )/ Madrasah </a:t>
            </a:r>
            <a:r>
              <a:rPr lang="en-US" dirty="0" err="1" smtClean="0">
                <a:solidFill>
                  <a:schemeClr val="tx1"/>
                </a:solidFill>
              </a:rPr>
              <a:t>Aliyah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Kejuruan</a:t>
            </a:r>
            <a:r>
              <a:rPr lang="en-US" dirty="0" smtClean="0">
                <a:solidFill>
                  <a:schemeClr val="tx1"/>
                </a:solidFill>
              </a:rPr>
              <a:t> ( MAK )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Biasa</a:t>
            </a:r>
            <a:r>
              <a:rPr lang="en-US" dirty="0" smtClean="0">
                <a:solidFill>
                  <a:schemeClr val="tx1"/>
                </a:solidFill>
              </a:rPr>
              <a:t> ( SLB ) </a:t>
            </a:r>
            <a:r>
              <a:rPr lang="en-US" dirty="0" err="1" smtClean="0">
                <a:solidFill>
                  <a:schemeClr val="tx1"/>
                </a:solidFill>
              </a:rPr>
              <a:t>terdiri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TKLB, SDLB, STPLB, SMLB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620000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F. LINGKUP AKREDITASI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Keputusan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Pendirian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Operasional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Madrsah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didik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tingkatan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kelas</a:t>
            </a:r>
            <a:r>
              <a:rPr lang="en-US" dirty="0" smtClean="0">
                <a:solidFill>
                  <a:schemeClr val="tx1"/>
                </a:solidFill>
              </a:rPr>
              <a:t>/program </a:t>
            </a:r>
            <a:r>
              <a:rPr lang="en-US" dirty="0" err="1" smtClean="0">
                <a:solidFill>
                  <a:schemeClr val="tx1"/>
                </a:solidFill>
              </a:rPr>
              <a:t>keahlian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sarana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prasarana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tenaga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kependidikan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Melaksanakan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Kurikulum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berlaku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menamatkan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didik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1219200"/>
          </a:xfrm>
        </p:spPr>
        <p:txBody>
          <a:bodyPr>
            <a:normAutofit fontScale="90000"/>
          </a:bodyPr>
          <a:lstStyle/>
          <a:p>
            <a:pPr marL="633413" indent="-633413"/>
            <a:r>
              <a:rPr lang="en-US" dirty="0" smtClean="0"/>
              <a:t>G. PERSYARATAN SEKOLAH YANG HARUS DIAKREDITASI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sosialisasi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kebijakan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pencitraan</a:t>
            </a:r>
            <a:r>
              <a:rPr lang="en-US" dirty="0" smtClean="0">
                <a:solidFill>
                  <a:schemeClr val="tx1"/>
                </a:solidFill>
              </a:rPr>
              <a:t> BAN-S/M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BAP-S/M </a:t>
            </a:r>
            <a:r>
              <a:rPr lang="en-US" dirty="0" err="1" smtClean="0">
                <a:solidFill>
                  <a:schemeClr val="tx1"/>
                </a:solidFill>
              </a:rPr>
              <a:t>kepada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Pemprov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Kanwil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Kemenag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Kankemenag</a:t>
            </a:r>
            <a:r>
              <a:rPr lang="en-US" dirty="0" smtClean="0">
                <a:solidFill>
                  <a:schemeClr val="tx1"/>
                </a:solidFill>
              </a:rPr>
              <a:t>, S/M,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umumnya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Merencanakan</a:t>
            </a:r>
            <a:r>
              <a:rPr lang="en-US" dirty="0" smtClean="0">
                <a:solidFill>
                  <a:schemeClr val="tx1"/>
                </a:solidFill>
              </a:rPr>
              <a:t> program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S/M yang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sasaran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Mengadakan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penelitian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asesor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pedoman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ditetapkan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BAN S/M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Menetapkan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peringkat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Pleno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anggota</a:t>
            </a:r>
            <a:r>
              <a:rPr lang="en-US" dirty="0" smtClean="0">
                <a:solidFill>
                  <a:schemeClr val="tx1"/>
                </a:solidFill>
              </a:rPr>
              <a:t> BAP-S/M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Menyampaikan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laporan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rekomendasi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Provnsi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Kanwil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LPMP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H. TUGAS BAP-S/M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Menyampaikan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laporan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rekomendasi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pemerintah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Kab</a:t>
            </a:r>
            <a:r>
              <a:rPr lang="en-US" dirty="0" smtClean="0">
                <a:solidFill>
                  <a:schemeClr val="tx1"/>
                </a:solidFill>
              </a:rPr>
              <a:t>/Kota </a:t>
            </a:r>
            <a:r>
              <a:rPr lang="en-US" dirty="0" err="1" smtClean="0">
                <a:solidFill>
                  <a:schemeClr val="tx1"/>
                </a:solidFill>
              </a:rPr>
              <a:t>ybs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satuan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rangka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penjaminan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lingkup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kewenangan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masing-masing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Mengumumkan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masyarakat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pengumuman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maupun</a:t>
            </a:r>
            <a:r>
              <a:rPr lang="en-US" dirty="0" smtClean="0">
                <a:solidFill>
                  <a:schemeClr val="tx1"/>
                </a:solidFill>
              </a:rPr>
              <a:t> media </a:t>
            </a:r>
            <a:r>
              <a:rPr lang="en-US" dirty="0" err="1" smtClean="0">
                <a:solidFill>
                  <a:schemeClr val="tx1"/>
                </a:solidFill>
              </a:rPr>
              <a:t>masa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Mengelola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basis data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monitoring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evaluasi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terjadwal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kegiatan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Melaksanakan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kesekretariatan</a:t>
            </a:r>
            <a:r>
              <a:rPr lang="en-US" dirty="0" smtClean="0">
                <a:solidFill>
                  <a:schemeClr val="tx1"/>
                </a:solidFill>
              </a:rPr>
              <a:t> BAP-S/M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pokok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kerangka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pokok</a:t>
            </a:r>
            <a:r>
              <a:rPr lang="en-US" dirty="0" smtClean="0">
                <a:solidFill>
                  <a:schemeClr val="tx1"/>
                </a:solidFill>
              </a:rPr>
              <a:t> BAP-S/M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Melaksanakan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lain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kebijakan</a:t>
            </a:r>
            <a:r>
              <a:rPr lang="en-US" dirty="0" smtClean="0">
                <a:solidFill>
                  <a:schemeClr val="tx1"/>
                </a:solidFill>
              </a:rPr>
              <a:t> BAN-S/M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3657600" cy="838200"/>
          </a:xfrm>
        </p:spPr>
        <p:txBody>
          <a:bodyPr/>
          <a:lstStyle/>
          <a:p>
            <a:r>
              <a:rPr lang="en-US" dirty="0" smtClean="0">
                <a:latin typeface="Allegro BT" pitchFamily="82" charset="0"/>
              </a:rPr>
              <a:t>SELANJUTNYA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ASESOR ADALAH TENAGA PROFESIONAL YANG TELAH MEMENUHI PERSYARATAN UNTUK DIANGKAT DAN DITUGASI OLEH BAN-S/M SEBAGAI LEMBAGA AKREDITASI UNTUK MELAKUKAB PENILAIAN DAN VISITASI SEKOLAH/MADRASAH SEBAGAI BAGIAN DARI PROSES AKREDITASI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ASESOR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Kejujuran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Independensi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Profesionalisme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Keadilan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Kesejahteraan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Keterbukaan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Akuntabilitas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Bertanggung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Jawab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Bebas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Intimidasi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Menjaga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Kerahasiaan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Keungulan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Mutu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NORMA </a:t>
            </a:r>
            <a:r>
              <a:rPr lang="en-US" dirty="0" err="1" smtClean="0"/>
              <a:t>NORMA</a:t>
            </a:r>
            <a:r>
              <a:rPr lang="en-US" dirty="0" smtClean="0"/>
              <a:t> ASESOR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sungguh-sungguh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berpedoman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norma-nornma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visitasi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akreditasi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yang </a:t>
            </a:r>
            <a:r>
              <a:rPr lang="en-US" dirty="0" err="1" smtClean="0"/>
              <a:t>sesunguhnya</a:t>
            </a:r>
            <a:r>
              <a:rPr lang="en-US" dirty="0" smtClean="0"/>
              <a:t>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visitasi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melaporkan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BAP-S/M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TANGGUNG JAWAB ASESOR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2672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AKREDITASI ADALAH PROSES PENILAIAN SECARA KOMPREHENSIF TERHADAP KELAYAKAN PROGRAM DAN/ATAU SATUAN PENDIDIKAN BERDASARKAN KRITERIA YANG TELAH DITETAPKAN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HASILNYA DIWUJUDKAN DALAM BENTUK SERTIFIKAT PENGAKUAN PERINGKAT KELAYAKAN YANG DIKELUARKAN OLEH LEMBAGA YANG MANDIRI DAN PROFESIONAL.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PROSENYA DILKUKAN SECARA BERKALA DAN TERBUKA 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DIGUNAKAN INSTRUMEN AKREDITASI YANG KOMPREHENSIF, YANG DIKEMBANGKAN BERDASARKAN STANDAR YANG MENGACU PADA SNP</a:t>
            </a:r>
          </a:p>
          <a:p>
            <a:pPr marL="0" indent="0"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A. PENGERTIAN AKREDITASI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5867400"/>
            <a:ext cx="7239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BERDASARKAN PP No. 19/2005 (PASAL 1 AYAT 21)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SzPct val="103000"/>
              <a:buFont typeface="+mj-lt"/>
              <a:buAutoNum type="arabicPeriod"/>
            </a:pP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TK/RA, SD/MI, SMP/MTs, SMA/MA, SMK/MAK, </a:t>
            </a:r>
            <a:r>
              <a:rPr lang="en-US" dirty="0" err="1" smtClean="0"/>
              <a:t>dan</a:t>
            </a:r>
            <a:r>
              <a:rPr lang="en-US" dirty="0" smtClean="0"/>
              <a:t> SLB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TKLB, SDLB, SMPLB, SMALB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ditingkat</a:t>
            </a:r>
            <a:r>
              <a:rPr lang="en-US" dirty="0" smtClean="0"/>
              <a:t> </a:t>
            </a:r>
            <a:r>
              <a:rPr lang="en-US" dirty="0" err="1" smtClean="0"/>
              <a:t>provinsi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kabupaten</a:t>
            </a:r>
            <a:r>
              <a:rPr lang="en-US" dirty="0" smtClean="0"/>
              <a:t>/</a:t>
            </a:r>
            <a:r>
              <a:rPr lang="en-US" dirty="0" err="1" smtClean="0"/>
              <a:t>kota</a:t>
            </a:r>
            <a:r>
              <a:rPr lang="en-US" dirty="0" smtClean="0"/>
              <a:t>.</a:t>
            </a:r>
          </a:p>
          <a:p>
            <a:pPr marL="514350" indent="-514350">
              <a:buClr>
                <a:srgbClr val="C00000"/>
              </a:buClr>
              <a:buSzPct val="103000"/>
              <a:buFont typeface="+mj-lt"/>
              <a:buAutoNum type="arabicPeriod"/>
            </a:pPr>
            <a:r>
              <a:rPr lang="en-US" dirty="0" err="1" smtClean="0"/>
              <a:t>Mengali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nerbagai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</a:t>
            </a:r>
            <a:r>
              <a:rPr lang="en-US" dirty="0" err="1" smtClean="0"/>
              <a:t>madrasah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, </a:t>
            </a:r>
            <a:r>
              <a:rPr lang="en-US" dirty="0" err="1" smtClean="0"/>
              <a:t>penyebaran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, </a:t>
            </a:r>
            <a:r>
              <a:rPr lang="en-US" dirty="0" err="1" smtClean="0"/>
              <a:t>mengcopi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menelaah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akreditasi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WEWENANG ASESOR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9088"/>
            <a:ext cx="6934200" cy="595312"/>
          </a:xfrm>
          <a:solidFill>
            <a:srgbClr val="FFFFFF"/>
          </a:solidFill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lIns="84088" tIns="42044" rIns="84088" bIns="42044">
            <a:normAutofit fontScale="90000"/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LARANGAN BAGI ASESOR </a:t>
            </a:r>
            <a:endParaRPr lang="id-ID" sz="3200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aramond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915400" cy="5181600"/>
          </a:xfrm>
        </p:spPr>
        <p:txBody>
          <a:bodyPr lIns="84088" tIns="42044" rIns="84088" bIns="42044"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intimidasi</a:t>
            </a:r>
            <a:endParaRPr lang="en-US" sz="3500" b="1" dirty="0" smtClean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perjanjian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mengakibatkan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visitasi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objektif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609600" indent="-6096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Menerima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sesuatu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yang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akan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mempengaruhi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objektivitas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dan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hasil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visitasi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</a:p>
          <a:p>
            <a:pPr marL="609600" indent="-6096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Membuka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kerahasiaan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data/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informasi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kepada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fihak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lain yang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diperoleh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dari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proses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dan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hasil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visitasi</a:t>
            </a:r>
            <a:r>
              <a:rPr 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</a:pPr>
            <a:endParaRPr lang="en-US" sz="3500" b="1" dirty="0" smtClean="0">
              <a:solidFill>
                <a:schemeClr val="tx2"/>
              </a:solidFill>
              <a:latin typeface="CG Omega"/>
            </a:endParaRPr>
          </a:p>
          <a:p>
            <a:pPr marL="609600" indent="-609600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</a:pPr>
            <a:endParaRPr lang="en-US" sz="3500" b="1" dirty="0" smtClean="0">
              <a:solidFill>
                <a:schemeClr val="tx2"/>
              </a:solidFill>
              <a:latin typeface="CG Omeg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C00000"/>
              </a:buClr>
              <a:buSzPct val="100000"/>
              <a:buAutoNum type="arabicPeriod"/>
            </a:pP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asesor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lulus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asesor</a:t>
            </a:r>
            <a:endParaRPr lang="en-US" dirty="0" smtClean="0"/>
          </a:p>
          <a:p>
            <a:pPr marL="514350" indent="-514350">
              <a:buClr>
                <a:srgbClr val="C00000"/>
              </a:buClr>
              <a:buSzPct val="100000"/>
              <a:buAutoNum type="arabicPeriod"/>
            </a:pP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asesor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program </a:t>
            </a:r>
            <a:r>
              <a:rPr lang="en-US" dirty="0" err="1" smtClean="0"/>
              <a:t>pendidikan</a:t>
            </a:r>
            <a:endParaRPr lang="en-US" dirty="0" smtClean="0"/>
          </a:p>
          <a:p>
            <a:pPr marL="514350" indent="-514350">
              <a:buClr>
                <a:srgbClr val="C00000"/>
              </a:buClr>
              <a:buSzPct val="100000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asesor</a:t>
            </a:r>
            <a:r>
              <a:rPr lang="en-US" dirty="0" smtClean="0"/>
              <a:t> </a:t>
            </a:r>
            <a:r>
              <a:rPr lang="en-US" dirty="0" err="1" smtClean="0"/>
              <a:t>diterbitkan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BAP-S/M</a:t>
            </a:r>
          </a:p>
          <a:p>
            <a:pPr marL="514350" indent="-514350">
              <a:buClr>
                <a:srgbClr val="C00000"/>
              </a:buClr>
              <a:buSzPct val="100000"/>
              <a:buAutoNum type="arabicPeriod"/>
            </a:pP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asesor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3 </a:t>
            </a:r>
            <a:r>
              <a:rPr lang="en-US" dirty="0" err="1" smtClean="0"/>
              <a:t>tahun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SERTIFKAT ASESOR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asesor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( SK )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BAP-S/M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asesor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7625" indent="-47625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/madrasah </a:t>
            </a:r>
            <a:r>
              <a:rPr lang="en-US" dirty="0" err="1" smtClean="0">
                <a:solidFill>
                  <a:schemeClr val="tx1"/>
                </a:solidFill>
              </a:rPr>
              <a:t>dilaporkan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pihak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fungsinya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masing-masing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berikut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BAN-S/M </a:t>
            </a:r>
            <a:r>
              <a:rPr lang="en-US" dirty="0" err="1" smtClean="0">
                <a:solidFill>
                  <a:schemeClr val="tx1"/>
                </a:solidFill>
              </a:rPr>
              <a:t>melaporkan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Kegiatan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/madrasah </a:t>
            </a:r>
            <a:r>
              <a:rPr lang="en-US" dirty="0" err="1" smtClean="0">
                <a:solidFill>
                  <a:schemeClr val="tx1"/>
                </a:solidFill>
              </a:rPr>
              <a:t>kepada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Mendikbud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BAP-S/M </a:t>
            </a:r>
            <a:r>
              <a:rPr lang="en-US" dirty="0" err="1" smtClean="0">
                <a:solidFill>
                  <a:schemeClr val="tx1"/>
                </a:solidFill>
              </a:rPr>
              <a:t>melaporkan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kegiatan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/madrasah </a:t>
            </a:r>
            <a:r>
              <a:rPr lang="en-US" dirty="0" err="1" smtClean="0">
                <a:solidFill>
                  <a:schemeClr val="tx1"/>
                </a:solidFill>
              </a:rPr>
              <a:t>kepada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Gubernur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BAN-S/M,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tembusan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Provinsi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dirty="0" err="1" smtClean="0">
                <a:solidFill>
                  <a:schemeClr val="tx1"/>
                </a:solidFill>
              </a:rPr>
              <a:t>anwil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Kemenag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Dinas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Kabupaten</a:t>
            </a:r>
            <a:r>
              <a:rPr lang="en-US" dirty="0" smtClean="0">
                <a:solidFill>
                  <a:schemeClr val="tx1"/>
                </a:solidFill>
              </a:rPr>
              <a:t>/Kota, </a:t>
            </a:r>
            <a:r>
              <a:rPr lang="en-US" dirty="0" err="1" smtClean="0">
                <a:solidFill>
                  <a:schemeClr val="tx1"/>
                </a:solidFill>
              </a:rPr>
              <a:t>Kankemenag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LPMP </a:t>
            </a:r>
            <a:r>
              <a:rPr lang="en-US" dirty="0" err="1" smtClean="0">
                <a:solidFill>
                  <a:schemeClr val="tx1"/>
                </a:solidFill>
              </a:rPr>
              <a:t>disertai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rekomendasi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K. TINDAK LANJUT HASIL AKREDITASI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7696200" cy="1828800"/>
          </a:xfrm>
        </p:spPr>
        <p:txBody>
          <a:bodyPr>
            <a:normAutofit fontScale="90000"/>
          </a:bodyPr>
          <a:lstStyle/>
          <a:p>
            <a:r>
              <a:rPr lang="en-US" sz="7300" dirty="0" smtClean="0">
                <a:solidFill>
                  <a:schemeClr val="tx1"/>
                </a:solidFill>
              </a:rPr>
              <a:t>TERIMA KASIH….</a:t>
            </a:r>
            <a:endParaRPr lang="en-US" sz="7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Undang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Undang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Nomor</a:t>
            </a:r>
            <a:r>
              <a:rPr lang="en-US" dirty="0" smtClean="0">
                <a:solidFill>
                  <a:schemeClr val="tx1"/>
                </a:solidFill>
              </a:rPr>
              <a:t> 20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2003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Nasional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Peraturan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Pemerintah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Nomor</a:t>
            </a:r>
            <a:r>
              <a:rPr lang="en-US" dirty="0" smtClean="0">
                <a:solidFill>
                  <a:schemeClr val="tx1"/>
                </a:solidFill>
              </a:rPr>
              <a:t> 19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2005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tandar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Nasional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Peraturan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enteri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Nasional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Nomor</a:t>
            </a:r>
            <a:r>
              <a:rPr lang="en-US" dirty="0" smtClean="0">
                <a:solidFill>
                  <a:schemeClr val="tx1"/>
                </a:solidFill>
              </a:rPr>
              <a:t> 29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2005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Nasional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/Madrasah.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Peraturan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Gubernur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Provinsi</a:t>
            </a:r>
            <a:r>
              <a:rPr lang="en-US" dirty="0" smtClean="0">
                <a:solidFill>
                  <a:schemeClr val="tx1"/>
                </a:solidFill>
              </a:rPr>
              <a:t> DKI </a:t>
            </a:r>
            <a:r>
              <a:rPr lang="en-US" dirty="0" err="1" smtClean="0">
                <a:solidFill>
                  <a:schemeClr val="tx1"/>
                </a:solidFill>
              </a:rPr>
              <a:t>JakartaNomor</a:t>
            </a:r>
            <a:r>
              <a:rPr lang="en-US" dirty="0" smtClean="0">
                <a:solidFill>
                  <a:schemeClr val="tx1"/>
                </a:solidFill>
              </a:rPr>
              <a:t> 107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2007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, Madrasah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Pendidikan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Biasa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Keputusan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ketentuan</a:t>
            </a:r>
            <a:r>
              <a:rPr lang="en-US" dirty="0" smtClean="0">
                <a:solidFill>
                  <a:schemeClr val="tx1"/>
                </a:solidFill>
              </a:rPr>
              <a:t> BAN-S/M </a:t>
            </a:r>
            <a:r>
              <a:rPr lang="en-US" dirty="0" err="1" smtClean="0">
                <a:solidFill>
                  <a:schemeClr val="tx1"/>
                </a:solidFill>
              </a:rPr>
              <a:t>Nomor</a:t>
            </a:r>
            <a:r>
              <a:rPr lang="en-US" dirty="0" smtClean="0">
                <a:solidFill>
                  <a:schemeClr val="tx1"/>
                </a:solidFill>
              </a:rPr>
              <a:t> 022/BAN-SM/LL/IV/2011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Penetapan</a:t>
            </a:r>
            <a:r>
              <a:rPr lang="en-US" dirty="0" smtClean="0">
                <a:solidFill>
                  <a:schemeClr val="tx1"/>
                </a:solidFill>
              </a:rPr>
              <a:t> 5 (lima) BAP-S/M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Program </a:t>
            </a:r>
            <a:r>
              <a:rPr lang="en-US" dirty="0" err="1" smtClean="0">
                <a:solidFill>
                  <a:schemeClr val="tx1"/>
                </a:solidFill>
              </a:rPr>
              <a:t>Rintisan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Pelaksanaan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Akreditasi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Sekolah</a:t>
            </a:r>
            <a:r>
              <a:rPr lang="en-US" dirty="0" smtClean="0">
                <a:solidFill>
                  <a:schemeClr val="tx1"/>
                </a:solidFill>
              </a:rPr>
              <a:t>/Madrasah Online.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marL="352425" indent="-352425"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B. DASAR HUKUM PELAKSANAAN AKREDITASI   SEKOLAH/MADRASAH DI PROVINSI DKI JAKARTA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90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TERWUJUDNYA LEMBAGA AKREDITASI SEKOLAH/MADRASAH YANG PROFESIONAL DAN TERPERCAYA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91600" cy="1295400"/>
          </a:xfrm>
        </p:spPr>
        <p:txBody>
          <a:bodyPr>
            <a:normAutofit fontScale="90000"/>
          </a:bodyPr>
          <a:lstStyle/>
          <a:p>
            <a:pPr marL="400050" indent="-400050"/>
            <a:r>
              <a:rPr lang="en-US" dirty="0" smtClean="0"/>
              <a:t>C. VISI BADAN AKREDITASI NASIONAL SEKOLAH/MADRASAH ( BAN-S/M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r>
              <a:rPr lang="en-US" dirty="0" smtClean="0"/>
              <a:t>D. MISI BAN-S/M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19200"/>
            <a:ext cx="7696200" cy="533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penyelengaraan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akreditasi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efisien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penjaminan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nasional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akreditasi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bermutu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integritas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kompetensi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pengelola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akreditasi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jejaring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akreditasi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kepentingan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akreditasi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akuntabilitas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publik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mendukung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keputusan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jejaring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kemitraan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akreditasi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negara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lain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029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TUJUAN AKREDITASI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/madrasah </a:t>
            </a:r>
            <a:r>
              <a:rPr lang="en-US" dirty="0" err="1" smtClean="0"/>
              <a:t>atau</a:t>
            </a:r>
            <a:r>
              <a:rPr lang="en-US" dirty="0" smtClean="0"/>
              <a:t> program yang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tandar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asional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endidikan</a:t>
            </a:r>
            <a:endParaRPr lang="en-US" dirty="0"/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endParaRPr lang="en-US" dirty="0"/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penjaminan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program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yang </a:t>
            </a:r>
            <a:r>
              <a:rPr lang="en-US" dirty="0" err="1" smtClean="0"/>
              <a:t>diakreditasi</a:t>
            </a:r>
            <a:endParaRPr lang="en-US" dirty="0" smtClean="0"/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memperdayakan</a:t>
            </a:r>
            <a:r>
              <a:rPr lang="en-US" dirty="0" smtClean="0"/>
              <a:t> program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agar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diknas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686800" cy="838200"/>
          </a:xfrm>
        </p:spPr>
        <p:txBody>
          <a:bodyPr>
            <a:normAutofit fontScale="90000"/>
          </a:bodyPr>
          <a:lstStyle/>
          <a:p>
            <a:pPr marL="400050" indent="-400050"/>
            <a:r>
              <a:rPr lang="en-US" dirty="0" smtClean="0"/>
              <a:t>E. TUJUAN, MANFAAT, FUNGSI, DAN PRINSIP AKREDITASI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MANFAAT AKREDITASI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pemberdayaan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s/m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, </a:t>
            </a:r>
            <a:r>
              <a:rPr lang="en-US" dirty="0" err="1"/>
              <a:t>misi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sassaran</a:t>
            </a:r>
            <a:r>
              <a:rPr lang="en-US" dirty="0"/>
              <a:t>,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smtClean="0"/>
              <a:t>S/M.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Motivator </a:t>
            </a:r>
            <a:r>
              <a:rPr lang="en-US" dirty="0"/>
              <a:t>agar S/M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, </a:t>
            </a:r>
            <a:r>
              <a:rPr lang="en-US" dirty="0" err="1"/>
              <a:t>terenana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ditingkat</a:t>
            </a:r>
            <a:r>
              <a:rPr lang="en-US" dirty="0"/>
              <a:t> </a:t>
            </a:r>
            <a:r>
              <a:rPr lang="en-US" dirty="0" err="1"/>
              <a:t>Kodya</a:t>
            </a:r>
            <a:r>
              <a:rPr lang="en-US" dirty="0"/>
              <a:t>, </a:t>
            </a:r>
            <a:r>
              <a:rPr lang="en-US" dirty="0" err="1"/>
              <a:t>Provinsi</a:t>
            </a:r>
            <a:r>
              <a:rPr lang="en-US" dirty="0"/>
              <a:t>, </a:t>
            </a:r>
            <a:r>
              <a:rPr lang="en-US" dirty="0" err="1"/>
              <a:t>nasional</a:t>
            </a:r>
            <a:r>
              <a:rPr lang="en-US" dirty="0"/>
              <a:t>&lt; regional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S/M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, </a:t>
            </a:r>
            <a:r>
              <a:rPr lang="en-US" dirty="0" err="1" smtClean="0"/>
              <a:t>masyarakat</a:t>
            </a:r>
            <a:r>
              <a:rPr lang="en-US" dirty="0" smtClean="0"/>
              <a:t>, 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swasta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, moral,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kewenangan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/madrasah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penyelengara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endParaRPr lang="en-US" dirty="0"/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3712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FUNGSI AKREDITASI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r>
              <a:rPr lang="en-US" dirty="0" smtClean="0"/>
              <a:t> S/M 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yang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tandar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asional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endidikan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indikator-indikatornya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Akuntabilitas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pertangungjawaban</a:t>
            </a:r>
            <a:r>
              <a:rPr lang="en-US" dirty="0" smtClean="0"/>
              <a:t> S/M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dam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Pembinaan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S/M,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upoaya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S/M.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791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4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sz="4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Objektif</a:t>
            </a:r>
            <a:endParaRPr lang="en-US" sz="6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sz="6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merupakan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kegiatan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penilaian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tentang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kelayakan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penyelengaraan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ditunjukan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S/M.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penilaian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berbagai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aspek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terkait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kelayakan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diperiksa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jelas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benar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tentang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keberadaanya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dimaksudkan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agar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penilaian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itu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mengambarkan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kondisi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sebenarnya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dibandingkan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kondisi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diharapkan</a:t>
            </a:r>
            <a:endParaRPr lang="en-US" sz="6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Komprehensif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>
              <a:buNone/>
            </a:pPr>
            <a:r>
              <a:rPr lang="en-US" sz="6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fokus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penilaian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hanya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terbatas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aspek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aspek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tertentu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saja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tetapi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juga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meliputi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berbagai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komponen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bersifat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menyeluruh</a:t>
            </a:r>
            <a:endParaRPr lang="en-US" sz="6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Adil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>
              <a:buNone/>
            </a:pPr>
            <a:r>
              <a:rPr lang="en-US" sz="6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semua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S/M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diperlakukan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membedakan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S/M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atas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kultur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keyakinan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sosial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budaya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memandang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status S/M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negeri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swasta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buNone/>
            </a:pP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 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Transparan</a:t>
            </a:r>
            <a:endParaRPr lang="en-US" sz="6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data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berkaitan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akreditasi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S/M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seperti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kriteria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mekanismekerja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jadwal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serta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penilaian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akreditasi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lainya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disampaikan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terbuka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diakses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siapa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saja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memerlukan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buNone/>
            </a:pP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5. 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Akuntabel</a:t>
            </a:r>
            <a:endParaRPr lang="en-US" sz="6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sz="6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akreditasi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S/M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dipertangungjawaban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penilaian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maupun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kepustusanya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sesuai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aturan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prosedur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telah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ditetapkan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buClr>
                <a:schemeClr val="tx1"/>
              </a:buClr>
              <a:buAutoNum type="arabicPeriod" startAt="6"/>
            </a:pP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Profesional</a:t>
            </a:r>
            <a:endParaRPr lang="en-US" sz="6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sz="6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Akreditasi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S/M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dilakukan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orang – orang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kompetensi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integritas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6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6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8239" y="533400"/>
            <a:ext cx="4105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PRINSIP AKREDITASI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590</TotalTime>
  <Words>1296</Words>
  <Application>Microsoft Office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KEBIJAKAN AKREDITASI SEKOLAH/MADRASAH TAHUN 2012</vt:lpstr>
      <vt:lpstr>A. PENGERTIAN AKREDITASI</vt:lpstr>
      <vt:lpstr>B. DASAR HUKUM PELAKSANAAN AKREDITASI   SEKOLAH/MADRASAH DI PROVINSI DKI JAKARTA</vt:lpstr>
      <vt:lpstr>C. VISI BADAN AKREDITASI NASIONAL SEKOLAH/MADRASAH ( BAN-S/M )</vt:lpstr>
      <vt:lpstr>D. MISI BAN-S/M</vt:lpstr>
      <vt:lpstr>E. TUJUAN, MANFAAT, FUNGSI, DAN PRINSIP AKREDITASI</vt:lpstr>
      <vt:lpstr>Slide 7</vt:lpstr>
      <vt:lpstr>Slide 8</vt:lpstr>
      <vt:lpstr>Slide 9</vt:lpstr>
      <vt:lpstr>PERAN BAN-S/M DALAM PENJAMINAN MUTU PENDIDIKAN SESUAI SISDIKNAS</vt:lpstr>
      <vt:lpstr>PENJAMINAN MUTU EKSTERNAL</vt:lpstr>
      <vt:lpstr>PERAN BAN-S/M DALAM PENJAMINAN MUTU</vt:lpstr>
      <vt:lpstr>F. LINGKUP AKREDITASI</vt:lpstr>
      <vt:lpstr>G. PERSYARATAN SEKOLAH YANG HARUS DIAKREDITASI</vt:lpstr>
      <vt:lpstr>H. TUGAS BAP-S/M</vt:lpstr>
      <vt:lpstr>SELANJUTNYA</vt:lpstr>
      <vt:lpstr>PENGERTIAN ASESOR</vt:lpstr>
      <vt:lpstr>NORMA NORMA ASESOR</vt:lpstr>
      <vt:lpstr>TANGGUNG JAWAB ASESOR</vt:lpstr>
      <vt:lpstr>WEWENANG ASESOR</vt:lpstr>
      <vt:lpstr>LARANGAN BAGI ASESOR </vt:lpstr>
      <vt:lpstr>SERTIFKAT ASESOR</vt:lpstr>
      <vt:lpstr>Masa tugas asesor</vt:lpstr>
      <vt:lpstr>K. TINDAK LANJUT HASIL AKREDITASI</vt:lpstr>
      <vt:lpstr>TERIMA KASIH….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PEDOMAN PELAKSAAAN AKREDITASI SEKOLAH/MADRASAH TAHUN 2012</dc:title>
  <dc:creator>fakhmuda</dc:creator>
  <cp:lastModifiedBy>fakhmuda</cp:lastModifiedBy>
  <cp:revision>58</cp:revision>
  <cp:lastPrinted>2012-05-18T11:53:30Z</cp:lastPrinted>
  <dcterms:created xsi:type="dcterms:W3CDTF">2012-04-08T04:23:16Z</dcterms:created>
  <dcterms:modified xsi:type="dcterms:W3CDTF">2012-05-29T01:17:24Z</dcterms:modified>
</cp:coreProperties>
</file>