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229.xml" ContentType="application/vnd.openxmlformats-officedocument.presentationml.slide+xml"/>
  <Override PartName="/ppt/slides/slide2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slides/slide265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243.xml" ContentType="application/vnd.openxmlformats-officedocument.presentationml.slide+xml"/>
  <Override PartName="/ppt/slides/slide29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slides/slide308.xml" ContentType="application/vnd.openxmlformats-officedocument.presentationml.slide+xml"/>
  <Override PartName="/ppt/slides/slide319.xml" ContentType="application/vnd.openxmlformats-officedocument.presentationml.slide+xml"/>
  <Override PartName="/ppt/slides/slide355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344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333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259.xml" ContentType="application/vnd.openxmlformats-officedocument.presentationml.slide+xml"/>
  <Override PartName="/ppt/slides/slide32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s/slide248.xml" ContentType="application/vnd.openxmlformats-officedocument.presentationml.slide+xml"/>
  <Override PartName="/ppt/slides/slide295.xml" ContentType="application/vnd.openxmlformats-officedocument.presentationml.slide+xml"/>
  <Override PartName="/ppt/slides/slide300.xml" ContentType="application/vnd.openxmlformats-officedocument.presentationml.slide+xml"/>
  <Override PartName="/ppt/slides/slide311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5.xml" ContentType="application/vnd.openxmlformats-officedocument.presentationml.slide+xml"/>
  <Override PartName="/ppt/slides/slide237.xml" ContentType="application/vnd.openxmlformats-officedocument.presentationml.slide+xml"/>
  <Override PartName="/ppt/slides/slide284.xml" ContentType="application/vnd.openxmlformats-officedocument.presentationml.slide+xml"/>
  <Override PartName="/ppt/theme/theme2.xml" ContentType="application/vnd.openxmlformats-officedocument.them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slides/slide262.xml" ContentType="application/vnd.openxmlformats-officedocument.presentationml.slide+xml"/>
  <Override PartName="/ppt/slides/slide273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ppt/slides/slide349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240.xml" ContentType="application/vnd.openxmlformats-officedocument.presentationml.slide+xml"/>
  <Override PartName="/ppt/slides/slide327.xml" ContentType="application/vnd.openxmlformats-officedocument.presentationml.slide+xml"/>
  <Override PartName="/ppt/slides/slide338.xml" ContentType="application/vnd.openxmlformats-officedocument.presentationml.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316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305.xml" ContentType="application/vnd.openxmlformats-officedocument.presentationml.slide+xml"/>
  <Override PartName="/ppt/slides/slide352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slides/slide278.xml" ContentType="application/vnd.openxmlformats-officedocument.presentationml.slide+xml"/>
  <Override PartName="/ppt/slides/slide289.xml" ContentType="application/vnd.openxmlformats-officedocument.presentationml.slide+xml"/>
  <Override PartName="/ppt/slides/slide330.xml" ContentType="application/vnd.openxmlformats-officedocument.presentationml.slide+xml"/>
  <Override PartName="/ppt/slides/slide341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slides/slide267.xml" ContentType="application/vnd.openxmlformats-officedocument.presentationml.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s/slide25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s/slide234.xml" ContentType="application/vnd.openxmlformats-officedocument.presentationml.slide+xml"/>
  <Override PartName="/ppt/slides/slide245.xml" ContentType="application/vnd.openxmlformats-officedocument.presentationml.slide+xml"/>
  <Override PartName="/ppt/slides/slide281.xml" ContentType="application/vnd.openxmlformats-officedocument.presentationml.slide+xml"/>
  <Override PartName="/ppt/slides/slide292.xml" ContentType="application/vnd.openxmlformats-officedocument.presentationml.slide+xml"/>
  <Override PartName="/ppt/slides/slide41.xml" ContentType="application/vnd.openxmlformats-officedocument.presentationml.slide+xml"/>
  <Override PartName="/ppt/slides/slide223.xml" ContentType="application/vnd.openxmlformats-officedocument.presentationml.slide+xml"/>
  <Override PartName="/ppt/slides/slide270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346.xml" ContentType="application/vnd.openxmlformats-officedocument.presentationml.slide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335.xml" ContentType="application/vnd.openxmlformats-officedocument.presentationml.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slides/slide324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s/slide297.xml" ContentType="application/vnd.openxmlformats-officedocument.presentationml.slide+xml"/>
  <Override PartName="/ppt/slides/slide302.xml" ContentType="application/vnd.openxmlformats-officedocument.presentationml.slide+xml"/>
  <Override PartName="/ppt/slides/slide3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239.xml" ContentType="application/vnd.openxmlformats-officedocument.presentationml.slide+xml"/>
  <Override PartName="/ppt/slides/slide2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s/slide264.xml" ContentType="application/vnd.openxmlformats-officedocument.presentationml.slide+xml"/>
  <Override PartName="/ppt/slides/slide275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53.xml" ContentType="application/vnd.openxmlformats-officedocument.presentationml.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s/slide242.xml" ContentType="application/vnd.openxmlformats-officedocument.presentationml.slide+xml"/>
  <Override PartName="/ppt/slides/slide32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231.xml" ContentType="application/vnd.openxmlformats-officedocument.presentationml.slide+xml"/>
  <Override PartName="/ppt/slides/slide318.xml" ContentType="application/vnd.openxmlformats-officedocument.presentationml.slide+xml"/>
  <Override PartName="/ppt/slides/slide157.xml" ContentType="application/vnd.openxmlformats-officedocument.presentationml.slide+xml"/>
  <Override PartName="/ppt/slides/slide220.xml" ContentType="application/vnd.openxmlformats-officedocument.presentationml.slide+xml"/>
  <Override PartName="/ppt/slides/slide307.xml" ContentType="application/vnd.openxmlformats-officedocument.presentationml.slide+xml"/>
  <Override PartName="/ppt/slides/slide354.xml" ContentType="application/vnd.openxmlformats-officedocument.presentationml.slide+xml"/>
  <Override PartName="/ppt/slides/slide98.xml" ContentType="application/vnd.openxmlformats-officedocument.presentationml.slide+xml"/>
  <Override PartName="/ppt/slides/slide146.xml" ContentType="application/vnd.openxmlformats-officedocument.presentationml.slide+xml"/>
  <Override PartName="/ppt/slides/slide193.xml" ContentType="application/vnd.openxmlformats-officedocument.presentationml.slide+xml"/>
  <Override PartName="/ppt/slides/slide332.xml" ContentType="application/vnd.openxmlformats-officedocument.presentationml.slide+xml"/>
  <Override PartName="/ppt/slides/slide343.xml" ContentType="application/vnd.openxmlformats-officedocument.presentationml.slide+xml"/>
  <Override PartName="/ppt/slides/slide87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69.xml" ContentType="application/vnd.openxmlformats-officedocument.presentationml.slide+xml"/>
  <Override PartName="/ppt/slides/slide321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slides/slide31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s/slide247.xml" ContentType="application/vnd.openxmlformats-officedocument.presentationml.slide+xml"/>
  <Override PartName="/ppt/slides/slide283.xml" ContentType="application/vnd.openxmlformats-officedocument.presentationml.slide+xml"/>
  <Override PartName="/ppt/slides/slide29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slides/slide272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slides/slide348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slides/slide337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32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299.xml" ContentType="application/vnd.openxmlformats-officedocument.presentationml.slide+xml"/>
  <Override PartName="/ppt/slides/slide304.xml" ContentType="application/vnd.openxmlformats-officedocument.presentationml.slide+xml"/>
  <Override PartName="/ppt/slides/slide315.xml" ContentType="application/vnd.openxmlformats-officedocument.presentationml.slide+xml"/>
  <Override PartName="/ppt/slides/slide351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slides/slide288.xml" ContentType="application/vnd.openxmlformats-officedocument.presentationml.slide+xml"/>
  <Override PartName="/ppt/slides/slide34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slides/slide27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slides/slide255.xml" ContentType="application/vnd.openxmlformats-officedocument.presentationml.slide+xml"/>
  <Override PartName="/ppt/slides/slide26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244.xml" ContentType="application/vnd.openxmlformats-officedocument.presentationml.slide+xml"/>
  <Override PartName="/ppt/slides/slide291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slides/slide280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slides/slide309.xml" ContentType="application/vnd.openxmlformats-officedocument.presentationml.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slides/slide345.xml" ContentType="application/vnd.openxmlformats-officedocument.presentationml.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323.xml" ContentType="application/vnd.openxmlformats-officedocument.presentationml.slide+xml"/>
  <Override PartName="/ppt/slides/slide334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slides/slide31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38.xml" ContentType="application/vnd.openxmlformats-officedocument.presentationml.slide+xml"/>
  <Override PartName="/ppt/slides/slide249.xml" ContentType="application/vnd.openxmlformats-officedocument.presentationml.slide+xml"/>
  <Override PartName="/ppt/slides/slide285.xml" ContentType="application/vnd.openxmlformats-officedocument.presentationml.slide+xml"/>
  <Override PartName="/ppt/slides/slide296.xml" ContentType="application/vnd.openxmlformats-officedocument.presentationml.slide+xml"/>
  <Override PartName="/ppt/slides/slide30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227.xml" ContentType="application/vnd.openxmlformats-officedocument.presentationml.slide+xml"/>
  <Override PartName="/ppt/slides/slide274.xml" ContentType="application/vnd.openxmlformats-officedocument.presentationml.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216.xml" ContentType="application/vnd.openxmlformats-officedocument.presentationml.slide+xml"/>
  <Override PartName="/ppt/slides/slide2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41.xml" ContentType="application/vnd.openxmlformats-officedocument.presentationml.slide+xml"/>
  <Override PartName="/ppt/slides/slide252.xml" ContentType="application/vnd.openxmlformats-officedocument.presentationml.slide+xml"/>
  <Override PartName="/ppt/slides/slide339.xml" ContentType="application/vnd.openxmlformats-officedocument.presentationml.slide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slides/slide230.xml" ContentType="application/vnd.openxmlformats-officedocument.presentationml.slide+xml"/>
  <Override PartName="/ppt/slides/slide328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67.xml" ContentType="application/vnd.openxmlformats-officedocument.presentationml.slide+xml"/>
  <Override PartName="/ppt/slides/slide306.xml" ContentType="application/vnd.openxmlformats-officedocument.presentationml.slide+xml"/>
  <Override PartName="/ppt/slides/slide317.xml" ContentType="application/vnd.openxmlformats-officedocument.presentationml.slide+xml"/>
  <Override PartName="/ppt/slides/slide353.xml" ContentType="application/vnd.openxmlformats-officedocument.presentationml.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92.xml" ContentType="application/vnd.openxmlformats-officedocument.presentationml.slide+xml"/>
  <Override PartName="/ppt/slides/slide342.xml" ContentType="application/vnd.openxmlformats-officedocument.presentationml.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slides/slide279.xml" ContentType="application/vnd.openxmlformats-officedocument.presentationml.slide+xml"/>
  <Override PartName="/ppt/slides/slide331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slides/slide257.xml" ContentType="application/vnd.openxmlformats-officedocument.presentationml.slide+xml"/>
  <Override PartName="/ppt/slides/slide268.xml" ContentType="application/vnd.openxmlformats-officedocument.presentationml.slide+xml"/>
  <Override PartName="/ppt/slides/slide32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246.xml" ContentType="application/vnd.openxmlformats-officedocument.presentationml.slide+xml"/>
  <Override PartName="/ppt/slides/slide293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53.xml" ContentType="application/vnd.openxmlformats-officedocument.presentationml.slide+xml"/>
  <Override PartName="/ppt/slides/slide235.xml" ContentType="application/vnd.openxmlformats-officedocument.presentationml.slide+xml"/>
  <Override PartName="/ppt/slides/slide282.xml" ContentType="application/vnd.openxmlformats-officedocument.presentationml.slide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60.xml" ContentType="application/vnd.openxmlformats-officedocument.presentationml.slide+xml"/>
  <Override PartName="/ppt/slides/slide271.xml" ContentType="application/vnd.openxmlformats-officedocument.presentationml.slide+xml"/>
  <Override PartName="/ppt/slides/slide20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347.xml" ContentType="application/vnd.openxmlformats-officedocument.presentationml.slide+xml"/>
  <Override PartName="/ppt/slides/slide139.xml" ContentType="application/vnd.openxmlformats-officedocument.presentationml.slide+xml"/>
  <Override PartName="/ppt/slides/slide186.xml" ContentType="application/vnd.openxmlformats-officedocument.presentationml.slide+xml"/>
  <Override PartName="/ppt/slides/slide325.xml" ContentType="application/vnd.openxmlformats-officedocument.presentationml.slide+xml"/>
  <Override PartName="/ppt/slides/slide336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314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106.xml" ContentType="application/vnd.openxmlformats-officedocument.presentationml.slide+xml"/>
  <Override PartName="/ppt/slides/slide153.xml" ContentType="application/vnd.openxmlformats-officedocument.presentationml.slide+xml"/>
  <Override PartName="/ppt/slides/slide287.xml" ContentType="application/vnd.openxmlformats-officedocument.presentationml.slide+xml"/>
  <Override PartName="/ppt/slides/slide298.xml" ContentType="application/vnd.openxmlformats-officedocument.presentationml.slide+xml"/>
  <Override PartName="/ppt/slides/slide303.xml" ContentType="application/vnd.openxmlformats-officedocument.presentationml.slide+xml"/>
  <Override PartName="/ppt/slides/slide35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7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3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7" r:id="rId162"/>
    <p:sldId id="418" r:id="rId163"/>
    <p:sldId id="420" r:id="rId164"/>
    <p:sldId id="421" r:id="rId165"/>
    <p:sldId id="422" r:id="rId166"/>
    <p:sldId id="423" r:id="rId167"/>
    <p:sldId id="424" r:id="rId168"/>
    <p:sldId id="425" r:id="rId169"/>
    <p:sldId id="426" r:id="rId170"/>
    <p:sldId id="427" r:id="rId171"/>
    <p:sldId id="428" r:id="rId172"/>
    <p:sldId id="429" r:id="rId173"/>
    <p:sldId id="430" r:id="rId174"/>
    <p:sldId id="431" r:id="rId175"/>
    <p:sldId id="432" r:id="rId176"/>
    <p:sldId id="433" r:id="rId177"/>
    <p:sldId id="434" r:id="rId178"/>
    <p:sldId id="435" r:id="rId179"/>
    <p:sldId id="436" r:id="rId180"/>
    <p:sldId id="437" r:id="rId181"/>
    <p:sldId id="438" r:id="rId182"/>
    <p:sldId id="439" r:id="rId183"/>
    <p:sldId id="440" r:id="rId184"/>
    <p:sldId id="441" r:id="rId185"/>
    <p:sldId id="442" r:id="rId186"/>
    <p:sldId id="443" r:id="rId187"/>
    <p:sldId id="444" r:id="rId188"/>
    <p:sldId id="445" r:id="rId189"/>
    <p:sldId id="446" r:id="rId190"/>
    <p:sldId id="447" r:id="rId191"/>
    <p:sldId id="448" r:id="rId192"/>
    <p:sldId id="449" r:id="rId193"/>
    <p:sldId id="453" r:id="rId194"/>
    <p:sldId id="451" r:id="rId195"/>
    <p:sldId id="452" r:id="rId196"/>
    <p:sldId id="454" r:id="rId197"/>
    <p:sldId id="455" r:id="rId198"/>
    <p:sldId id="456" r:id="rId199"/>
    <p:sldId id="457" r:id="rId200"/>
    <p:sldId id="458" r:id="rId201"/>
    <p:sldId id="459" r:id="rId202"/>
    <p:sldId id="460" r:id="rId203"/>
    <p:sldId id="461" r:id="rId204"/>
    <p:sldId id="462" r:id="rId205"/>
    <p:sldId id="463" r:id="rId206"/>
    <p:sldId id="464" r:id="rId207"/>
    <p:sldId id="465" r:id="rId208"/>
    <p:sldId id="466" r:id="rId209"/>
    <p:sldId id="467" r:id="rId210"/>
    <p:sldId id="468" r:id="rId211"/>
    <p:sldId id="469" r:id="rId212"/>
    <p:sldId id="470" r:id="rId213"/>
    <p:sldId id="471" r:id="rId214"/>
    <p:sldId id="472" r:id="rId215"/>
    <p:sldId id="473" r:id="rId216"/>
    <p:sldId id="474" r:id="rId217"/>
    <p:sldId id="475" r:id="rId218"/>
    <p:sldId id="476" r:id="rId219"/>
    <p:sldId id="477" r:id="rId220"/>
    <p:sldId id="478" r:id="rId221"/>
    <p:sldId id="479" r:id="rId222"/>
    <p:sldId id="480" r:id="rId223"/>
    <p:sldId id="481" r:id="rId224"/>
    <p:sldId id="482" r:id="rId225"/>
    <p:sldId id="483" r:id="rId226"/>
    <p:sldId id="484" r:id="rId227"/>
    <p:sldId id="485" r:id="rId228"/>
    <p:sldId id="486" r:id="rId229"/>
    <p:sldId id="487" r:id="rId230"/>
    <p:sldId id="488" r:id="rId231"/>
    <p:sldId id="489" r:id="rId232"/>
    <p:sldId id="490" r:id="rId233"/>
    <p:sldId id="491" r:id="rId234"/>
    <p:sldId id="492" r:id="rId235"/>
    <p:sldId id="493" r:id="rId236"/>
    <p:sldId id="494" r:id="rId237"/>
    <p:sldId id="495" r:id="rId238"/>
    <p:sldId id="496" r:id="rId239"/>
    <p:sldId id="497" r:id="rId240"/>
    <p:sldId id="498" r:id="rId241"/>
    <p:sldId id="499" r:id="rId242"/>
    <p:sldId id="500" r:id="rId243"/>
    <p:sldId id="501" r:id="rId244"/>
    <p:sldId id="502" r:id="rId245"/>
    <p:sldId id="503" r:id="rId246"/>
    <p:sldId id="504" r:id="rId247"/>
    <p:sldId id="505" r:id="rId248"/>
    <p:sldId id="506" r:id="rId249"/>
    <p:sldId id="512" r:id="rId250"/>
    <p:sldId id="508" r:id="rId251"/>
    <p:sldId id="509" r:id="rId252"/>
    <p:sldId id="510" r:id="rId253"/>
    <p:sldId id="511" r:id="rId254"/>
    <p:sldId id="513" r:id="rId255"/>
    <p:sldId id="514" r:id="rId256"/>
    <p:sldId id="515" r:id="rId257"/>
    <p:sldId id="516" r:id="rId258"/>
    <p:sldId id="517" r:id="rId259"/>
    <p:sldId id="518" r:id="rId260"/>
    <p:sldId id="519" r:id="rId261"/>
    <p:sldId id="520" r:id="rId262"/>
    <p:sldId id="521" r:id="rId263"/>
    <p:sldId id="522" r:id="rId264"/>
    <p:sldId id="523" r:id="rId265"/>
    <p:sldId id="524" r:id="rId266"/>
    <p:sldId id="525" r:id="rId267"/>
    <p:sldId id="526" r:id="rId268"/>
    <p:sldId id="527" r:id="rId269"/>
    <p:sldId id="528" r:id="rId270"/>
    <p:sldId id="529" r:id="rId271"/>
    <p:sldId id="530" r:id="rId272"/>
    <p:sldId id="531" r:id="rId273"/>
    <p:sldId id="532" r:id="rId274"/>
    <p:sldId id="533" r:id="rId275"/>
    <p:sldId id="534" r:id="rId276"/>
    <p:sldId id="535" r:id="rId277"/>
    <p:sldId id="536" r:id="rId278"/>
    <p:sldId id="537" r:id="rId279"/>
    <p:sldId id="538" r:id="rId280"/>
    <p:sldId id="539" r:id="rId281"/>
    <p:sldId id="540" r:id="rId282"/>
    <p:sldId id="541" r:id="rId283"/>
    <p:sldId id="542" r:id="rId284"/>
    <p:sldId id="543" r:id="rId285"/>
    <p:sldId id="544" r:id="rId286"/>
    <p:sldId id="545" r:id="rId287"/>
    <p:sldId id="546" r:id="rId288"/>
    <p:sldId id="547" r:id="rId289"/>
    <p:sldId id="548" r:id="rId290"/>
    <p:sldId id="549" r:id="rId291"/>
    <p:sldId id="550" r:id="rId292"/>
    <p:sldId id="551" r:id="rId293"/>
    <p:sldId id="552" r:id="rId294"/>
    <p:sldId id="553" r:id="rId295"/>
    <p:sldId id="554" r:id="rId296"/>
    <p:sldId id="555" r:id="rId297"/>
    <p:sldId id="556" r:id="rId298"/>
    <p:sldId id="557" r:id="rId299"/>
    <p:sldId id="558" r:id="rId300"/>
    <p:sldId id="559" r:id="rId301"/>
    <p:sldId id="560" r:id="rId302"/>
    <p:sldId id="561" r:id="rId303"/>
    <p:sldId id="562" r:id="rId304"/>
    <p:sldId id="563" r:id="rId305"/>
    <p:sldId id="564" r:id="rId306"/>
    <p:sldId id="565" r:id="rId307"/>
    <p:sldId id="566" r:id="rId308"/>
    <p:sldId id="567" r:id="rId309"/>
    <p:sldId id="568" r:id="rId310"/>
    <p:sldId id="569" r:id="rId311"/>
    <p:sldId id="570" r:id="rId312"/>
    <p:sldId id="571" r:id="rId313"/>
    <p:sldId id="572" r:id="rId314"/>
    <p:sldId id="573" r:id="rId315"/>
    <p:sldId id="574" r:id="rId316"/>
    <p:sldId id="575" r:id="rId317"/>
    <p:sldId id="576" r:id="rId318"/>
    <p:sldId id="577" r:id="rId319"/>
    <p:sldId id="578" r:id="rId320"/>
    <p:sldId id="579" r:id="rId321"/>
    <p:sldId id="580" r:id="rId322"/>
    <p:sldId id="581" r:id="rId323"/>
    <p:sldId id="582" r:id="rId324"/>
    <p:sldId id="583" r:id="rId325"/>
    <p:sldId id="584" r:id="rId326"/>
    <p:sldId id="585" r:id="rId327"/>
    <p:sldId id="586" r:id="rId328"/>
    <p:sldId id="587" r:id="rId329"/>
    <p:sldId id="588" r:id="rId330"/>
    <p:sldId id="589" r:id="rId331"/>
    <p:sldId id="590" r:id="rId332"/>
    <p:sldId id="591" r:id="rId333"/>
    <p:sldId id="592" r:id="rId334"/>
    <p:sldId id="593" r:id="rId335"/>
    <p:sldId id="594" r:id="rId336"/>
    <p:sldId id="595" r:id="rId337"/>
    <p:sldId id="596" r:id="rId338"/>
    <p:sldId id="597" r:id="rId339"/>
    <p:sldId id="598" r:id="rId340"/>
    <p:sldId id="610" r:id="rId341"/>
    <p:sldId id="600" r:id="rId342"/>
    <p:sldId id="601" r:id="rId343"/>
    <p:sldId id="602" r:id="rId344"/>
    <p:sldId id="603" r:id="rId345"/>
    <p:sldId id="604" r:id="rId346"/>
    <p:sldId id="605" r:id="rId347"/>
    <p:sldId id="606" r:id="rId348"/>
    <p:sldId id="607" r:id="rId349"/>
    <p:sldId id="608" r:id="rId350"/>
    <p:sldId id="609" r:id="rId351"/>
    <p:sldId id="611" r:id="rId352"/>
    <p:sldId id="612" r:id="rId353"/>
    <p:sldId id="613" r:id="rId354"/>
    <p:sldId id="614" r:id="rId355"/>
    <p:sldId id="615" r:id="rId3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94660"/>
  </p:normalViewPr>
  <p:slideViewPr>
    <p:cSldViewPr>
      <p:cViewPr>
        <p:scale>
          <a:sx n="50" d="100"/>
          <a:sy n="50" d="100"/>
        </p:scale>
        <p:origin x="-109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presProps" Target="presProps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viewProps" Target="viewProp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theme" Target="theme/theme1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tableStyles" Target="tableStyles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E180-A1D5-462A-9CBA-A833B17F8A23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8C9C-8C7B-49C5-A059-F51AD71E0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B8C9C-8C7B-49C5-A059-F51AD71E04C2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B8C9C-8C7B-49C5-A059-F51AD71E04C2}" type="slidenum">
              <a:rPr lang="en-US" smtClean="0"/>
              <a:pPr/>
              <a:t>161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B8C9C-8C7B-49C5-A059-F51AD71E04C2}" type="slidenum">
              <a:rPr lang="en-US" smtClean="0"/>
              <a:pPr/>
              <a:t>163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B8C9C-8C7B-49C5-A059-F51AD71E04C2}" type="slidenum">
              <a:rPr lang="en-US" smtClean="0"/>
              <a:pPr/>
              <a:t>175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D814-BA14-4D56-A7ED-596E92026BEB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6B74-2E46-4143-A0F5-C6BD55BCE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D814-BA14-4D56-A7ED-596E92026BEB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6B74-2E46-4143-A0F5-C6BD55BCE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D814-BA14-4D56-A7ED-596E92026BEB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6B74-2E46-4143-A0F5-C6BD55BCE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D814-BA14-4D56-A7ED-596E92026BEB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6B74-2E46-4143-A0F5-C6BD55BCE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D814-BA14-4D56-A7ED-596E92026BEB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6B74-2E46-4143-A0F5-C6BD55BCE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D814-BA14-4D56-A7ED-596E92026BEB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6B74-2E46-4143-A0F5-C6BD55BCE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D814-BA14-4D56-A7ED-596E92026BEB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6B74-2E46-4143-A0F5-C6BD55BCE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D814-BA14-4D56-A7ED-596E92026BEB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6B74-2E46-4143-A0F5-C6BD55BCE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D814-BA14-4D56-A7ED-596E92026BEB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6B74-2E46-4143-A0F5-C6BD55BCE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D814-BA14-4D56-A7ED-596E92026BEB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6B74-2E46-4143-A0F5-C6BD55BCE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D814-BA14-4D56-A7ED-596E92026BEB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6B74-2E46-4143-A0F5-C6BD55BCE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FD814-BA14-4D56-A7ED-596E92026BEB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6B74-2E46-4143-A0F5-C6BD55BCE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371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INSTRUMEN AKREDITASI SD/MI DAN</a:t>
            </a:r>
            <a:br>
              <a:rPr lang="en-US" dirty="0" smtClean="0"/>
            </a:br>
            <a:r>
              <a:rPr lang="en-US" dirty="0" smtClean="0"/>
              <a:t>JUKNIS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505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1524000" y="2286000"/>
            <a:ext cx="6172200" cy="32766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/>
              <a:t>Oleh</a:t>
            </a:r>
            <a:endParaRPr lang="en-US" sz="5400" dirty="0" smtClean="0"/>
          </a:p>
          <a:p>
            <a:pPr algn="ctr"/>
            <a:r>
              <a:rPr lang="en-US" sz="5400" dirty="0" smtClean="0"/>
              <a:t>M.THAYEB HMS</a:t>
            </a:r>
          </a:p>
          <a:p>
            <a:pPr algn="ctr"/>
            <a:r>
              <a:rPr lang="en-US" sz="5400" dirty="0" smtClean="0"/>
              <a:t>BAP-SM</a:t>
            </a:r>
            <a:endParaRPr lang="en-US" sz="5400" dirty="0" smtClean="0"/>
          </a:p>
          <a:p>
            <a:pPr algn="ctr"/>
            <a:r>
              <a:rPr lang="en-US" sz="5400" dirty="0" smtClean="0"/>
              <a:t>08128039985</a:t>
            </a:r>
            <a:endParaRPr lang="en-US" sz="5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US" sz="2800" i="1" dirty="0" smtClean="0">
                <a:solidFill>
                  <a:srgbClr val="FF0000"/>
                </a:solidFill>
              </a:rPr>
              <a:t>5. 	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melaksanakan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kurikulum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dalam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bentuk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pengajaran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berdasarkan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prinsip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pelaksanaan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kurikulum</a:t>
            </a:r>
            <a:r>
              <a:rPr lang="en-US" sz="2800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None/>
            </a:pPr>
            <a:r>
              <a:rPr lang="fi-FI" dirty="0" smtClean="0"/>
              <a:t> </a:t>
            </a:r>
            <a:r>
              <a:rPr lang="fi-FI" dirty="0"/>
              <a:t>A</a:t>
            </a:r>
            <a:r>
              <a:rPr lang="fi-FI" dirty="0" smtClean="0"/>
              <a:t>.	Melaksanakan </a:t>
            </a:r>
            <a:r>
              <a:rPr lang="fi-FI" dirty="0"/>
              <a:t>kurikulum berdasarkan 7 prinsip pelaksanaan</a:t>
            </a:r>
          </a:p>
          <a:p>
            <a:pPr marL="514350" indent="-514350">
              <a:buNone/>
            </a:pPr>
            <a:r>
              <a:rPr lang="fi-FI" dirty="0" smtClean="0"/>
              <a:t> </a:t>
            </a:r>
            <a:r>
              <a:rPr lang="fi-FI" dirty="0"/>
              <a:t>B. </a:t>
            </a:r>
            <a:r>
              <a:rPr lang="fi-FI" dirty="0" smtClean="0"/>
              <a:t>	Melaksanakan </a:t>
            </a:r>
            <a:r>
              <a:rPr lang="fi-FI" dirty="0"/>
              <a:t>kurikulum berdasarkan 5 — 6 </a:t>
            </a:r>
            <a:r>
              <a:rPr lang="fi-FI" dirty="0" smtClean="0"/>
              <a:t>prinsip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/>
              <a:t>kurikulum</a:t>
            </a:r>
            <a:endParaRPr lang="en-US" dirty="0"/>
          </a:p>
          <a:p>
            <a:pPr marL="514350" indent="-514350">
              <a:buNone/>
            </a:pPr>
            <a:r>
              <a:rPr lang="fi-FI" dirty="0" smtClean="0"/>
              <a:t> </a:t>
            </a:r>
            <a:r>
              <a:rPr lang="fi-FI" dirty="0"/>
              <a:t>C. </a:t>
            </a:r>
            <a:r>
              <a:rPr lang="fi-FI" dirty="0" smtClean="0"/>
              <a:t>	Melaksanakan </a:t>
            </a:r>
            <a:r>
              <a:rPr lang="fi-FI" dirty="0"/>
              <a:t>kurikulum berdasarkan 3 — 4 prinsip</a:t>
            </a:r>
          </a:p>
          <a:p>
            <a:pPr marL="514350" indent="-514350">
              <a:buNone/>
            </a:pPr>
            <a:r>
              <a:rPr lang="en-US" dirty="0" smtClean="0"/>
              <a:t>     	</a:t>
            </a:r>
            <a:r>
              <a:rPr lang="en-US" dirty="0" err="1" smtClean="0"/>
              <a:t>pelaksanaan</a:t>
            </a:r>
            <a:endParaRPr lang="en-US" dirty="0"/>
          </a:p>
          <a:p>
            <a:pPr marL="514350" indent="-514350">
              <a:buNone/>
            </a:pPr>
            <a:r>
              <a:rPr lang="fi-FI" dirty="0" smtClean="0"/>
              <a:t>D</a:t>
            </a:r>
            <a:r>
              <a:rPr lang="fi-FI" dirty="0"/>
              <a:t>. </a:t>
            </a:r>
            <a:r>
              <a:rPr lang="fi-FI" dirty="0" smtClean="0"/>
              <a:t>	Melaksanakan </a:t>
            </a:r>
            <a:r>
              <a:rPr lang="fi-FI" dirty="0"/>
              <a:t>kurikulum berdasarkan 1 — 2 </a:t>
            </a:r>
            <a:r>
              <a:rPr lang="fi-FI" dirty="0" smtClean="0"/>
              <a:t>prinsip </a:t>
            </a:r>
            <a:r>
              <a:rPr lang="en-US" dirty="0" err="1" smtClean="0"/>
              <a:t>pelaksanaan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/>
              <a:t>E. </a:t>
            </a:r>
            <a:r>
              <a:rPr lang="en-US" dirty="0" smtClean="0"/>
              <a:t>	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dimaksud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5334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5400" dirty="0" err="1"/>
              <a:t>Jawaban</a:t>
            </a:r>
            <a:r>
              <a:rPr lang="en-US" sz="5400" dirty="0"/>
              <a:t> </a:t>
            </a:r>
            <a:r>
              <a:rPr lang="en-US" sz="5400" dirty="0" err="1"/>
              <a:t>dibuktikan</a:t>
            </a:r>
            <a:r>
              <a:rPr lang="en-US" sz="5400" dirty="0"/>
              <a:t> </a:t>
            </a:r>
            <a:r>
              <a:rPr lang="en-US" sz="5400" dirty="0" err="1"/>
              <a:t>dengan</a:t>
            </a:r>
            <a:r>
              <a:rPr lang="en-US" sz="5400" dirty="0"/>
              <a:t> </a:t>
            </a:r>
            <a:r>
              <a:rPr lang="en-US" sz="5400" dirty="0" err="1"/>
              <a:t>dokumen</a:t>
            </a:r>
            <a:r>
              <a:rPr lang="en-US" sz="5400" dirty="0"/>
              <a:t> RPP yang </a:t>
            </a:r>
            <a:r>
              <a:rPr lang="en-US" sz="5400" dirty="0" err="1"/>
              <a:t>memuat</a:t>
            </a:r>
            <a:r>
              <a:rPr lang="en-US" sz="5400" dirty="0"/>
              <a:t> </a:t>
            </a:r>
            <a:r>
              <a:rPr lang="en-US" sz="5400" dirty="0" err="1"/>
              <a:t>metode</a:t>
            </a:r>
            <a:r>
              <a:rPr lang="en-US" sz="5400" dirty="0"/>
              <a:t> </a:t>
            </a:r>
            <a:r>
              <a:rPr lang="en-US" sz="5400" i="1" dirty="0">
                <a:solidFill>
                  <a:srgbClr val="FF0000"/>
                </a:solidFill>
              </a:rPr>
              <a:t>problem solving/problem based learning. </a:t>
            </a:r>
            <a:r>
              <a:rPr lang="en-US" sz="5400" i="1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US" sz="2800" i="1" dirty="0" smtClean="0">
                <a:solidFill>
                  <a:srgbClr val="FF0000"/>
                </a:solidFill>
              </a:rPr>
              <a:t>44.Siswa </a:t>
            </a:r>
            <a:r>
              <a:rPr lang="en-US" sz="2800" i="1" dirty="0" err="1">
                <a:solidFill>
                  <a:srgbClr val="FF0000"/>
                </a:solidFill>
              </a:rPr>
              <a:t>memperoleh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pengalaman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belajar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dalam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berkomunikasi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baik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lisan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maupun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tulisan</a:t>
            </a:r>
            <a:r>
              <a:rPr lang="en-US" sz="2800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 A.	</a:t>
            </a:r>
            <a:r>
              <a:rPr lang="en-US" dirty="0" err="1" smtClean="0"/>
              <a:t>Tersedianya</a:t>
            </a:r>
            <a:r>
              <a:rPr lang="en-US" dirty="0" smtClean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penugasan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/>
              <a:t>lomba</a:t>
            </a:r>
            <a:r>
              <a:rPr lang="en-US" dirty="0"/>
              <a:t>,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kunjungan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/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r>
              <a:rPr lang="en-US" dirty="0"/>
              <a:t>, </a:t>
            </a:r>
            <a:r>
              <a:rPr lang="en-US" dirty="0" err="1"/>
              <a:t>majalah</a:t>
            </a:r>
            <a:r>
              <a:rPr lang="en-US" dirty="0"/>
              <a:t> </a:t>
            </a:r>
            <a:r>
              <a:rPr lang="en-US" dirty="0" err="1"/>
              <a:t>dinding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buletin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smtClean="0"/>
              <a:t>internal 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B.	</a:t>
            </a:r>
            <a:r>
              <a:rPr lang="en-US" dirty="0" err="1" smtClean="0"/>
              <a:t>Tersedianya</a:t>
            </a:r>
            <a:r>
              <a:rPr lang="en-US" dirty="0" smtClean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penugasan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/>
              <a:t>lomba</a:t>
            </a:r>
            <a:r>
              <a:rPr lang="en-US" dirty="0"/>
              <a:t>,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kunjungan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/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majalah</a:t>
            </a:r>
            <a:r>
              <a:rPr lang="en-US" dirty="0"/>
              <a:t> </a:t>
            </a:r>
            <a:r>
              <a:rPr lang="en-US" dirty="0" err="1"/>
              <a:t>dinding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presentasi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C.	</a:t>
            </a:r>
            <a:r>
              <a:rPr lang="en-US" dirty="0" err="1" smtClean="0"/>
              <a:t>Tersedianya</a:t>
            </a:r>
            <a:r>
              <a:rPr lang="en-US" dirty="0" smtClean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penugasan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/>
              <a:t>lomba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kunjungan</a:t>
            </a:r>
            <a:r>
              <a:rPr lang="en-US" dirty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it-IT" dirty="0" smtClean="0"/>
              <a:t>wisata/studi </a:t>
            </a:r>
            <a:r>
              <a:rPr lang="it-IT" dirty="0"/>
              <a:t>lapangan, serta diskusi dan presentasi</a:t>
            </a:r>
          </a:p>
          <a:p>
            <a:pPr marL="514350" indent="-514350">
              <a:buNone/>
            </a:pPr>
            <a:r>
              <a:rPr lang="en-US" dirty="0" smtClean="0"/>
              <a:t>D.	</a:t>
            </a:r>
            <a:r>
              <a:rPr lang="en-US" dirty="0" err="1" smtClean="0"/>
              <a:t>Tersedianya</a:t>
            </a:r>
            <a:r>
              <a:rPr lang="en-US" dirty="0" smtClean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penugasan</a:t>
            </a:r>
            <a:r>
              <a:rPr lang="en-US" dirty="0" smtClean="0"/>
              <a:t> </a:t>
            </a:r>
            <a:r>
              <a:rPr lang="it-IT" dirty="0" smtClean="0"/>
              <a:t>maupun </a:t>
            </a:r>
            <a:r>
              <a:rPr lang="it-IT" dirty="0"/>
              <a:t>lomba, serta diskusi dan presentasi</a:t>
            </a:r>
          </a:p>
          <a:p>
            <a:pPr marL="514350" indent="-514350">
              <a:buNone/>
            </a:pPr>
            <a:r>
              <a:rPr lang="en-US" dirty="0" smtClean="0"/>
              <a:t>E.	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, </a:t>
            </a:r>
            <a:r>
              <a:rPr lang="en-US" dirty="0" err="1"/>
              <a:t>diskusi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8382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 err="1"/>
              <a:t>Jawaban</a:t>
            </a:r>
            <a:r>
              <a:rPr lang="en-US" sz="3200" dirty="0"/>
              <a:t> </a:t>
            </a:r>
            <a:r>
              <a:rPr lang="en-US" sz="3200" dirty="0" err="1"/>
              <a:t>dibuktikan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adanya</a:t>
            </a:r>
            <a:r>
              <a:rPr lang="en-US" sz="3200" dirty="0"/>
              <a:t> </a:t>
            </a:r>
            <a:r>
              <a:rPr lang="en-US" sz="3200" dirty="0" err="1"/>
              <a:t>dokumen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 yang </a:t>
            </a:r>
            <a:r>
              <a:rPr lang="en-US" sz="3200" dirty="0" err="1"/>
              <a:t>diikuti</a:t>
            </a:r>
            <a:r>
              <a:rPr lang="en-US" sz="3200" dirty="0"/>
              <a:t> </a:t>
            </a:r>
            <a:r>
              <a:rPr lang="en-US" sz="3200" dirty="0" err="1"/>
              <a:t>setidak-tidaknya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90% </a:t>
            </a:r>
            <a:r>
              <a:rPr lang="en-US" sz="3200" dirty="0" err="1"/>
              <a:t>siswa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: </a:t>
            </a:r>
            <a:r>
              <a:rPr lang="en-US" sz="3200" i="1" dirty="0" err="1">
                <a:solidFill>
                  <a:srgbClr val="FF0000"/>
                </a:solidFill>
              </a:rPr>
              <a:t>penugasan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latihan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keterampilan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menulis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siswa</a:t>
            </a:r>
            <a:r>
              <a:rPr lang="en-US" sz="3200" i="1" dirty="0">
                <a:solidFill>
                  <a:srgbClr val="FF0000"/>
                </a:solidFill>
              </a:rPr>
              <a:t>, </a:t>
            </a:r>
            <a:r>
              <a:rPr lang="en-US" sz="3200" i="1" dirty="0" err="1">
                <a:solidFill>
                  <a:srgbClr val="FF0000"/>
                </a:solidFill>
              </a:rPr>
              <a:t>hasil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portofolio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siswa</a:t>
            </a:r>
            <a:r>
              <a:rPr lang="en-US" sz="3200" i="1" dirty="0">
                <a:solidFill>
                  <a:srgbClr val="FF0000"/>
                </a:solidFill>
              </a:rPr>
              <a:t>, </a:t>
            </a:r>
            <a:r>
              <a:rPr lang="en-US" sz="3200" i="1" dirty="0" err="1">
                <a:solidFill>
                  <a:srgbClr val="FF0000"/>
                </a:solidFill>
              </a:rPr>
              <a:t>buletin</a:t>
            </a:r>
            <a:r>
              <a:rPr lang="en-US" sz="3200" i="1" dirty="0">
                <a:solidFill>
                  <a:srgbClr val="FF0000"/>
                </a:solidFill>
              </a:rPr>
              <a:t> internal </a:t>
            </a:r>
            <a:r>
              <a:rPr lang="en-US" sz="3200" i="1" dirty="0" err="1">
                <a:solidFill>
                  <a:srgbClr val="FF0000"/>
                </a:solidFill>
              </a:rPr>
              <a:t>karya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siswa</a:t>
            </a:r>
            <a:r>
              <a:rPr lang="en-US" sz="3200" i="1" dirty="0">
                <a:solidFill>
                  <a:srgbClr val="FF0000"/>
                </a:solidFill>
              </a:rPr>
              <a:t>, </a:t>
            </a:r>
            <a:r>
              <a:rPr lang="en-US" sz="3200" i="1" dirty="0" err="1">
                <a:solidFill>
                  <a:srgbClr val="FF0000"/>
                </a:solidFill>
              </a:rPr>
              <a:t>majalah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dinding</a:t>
            </a:r>
            <a:r>
              <a:rPr lang="en-US" sz="3200" i="1" dirty="0">
                <a:solidFill>
                  <a:srgbClr val="FF0000"/>
                </a:solidFill>
              </a:rPr>
              <a:t> yang </a:t>
            </a:r>
            <a:r>
              <a:rPr lang="en-US" sz="3200" i="1" dirty="0" err="1">
                <a:solidFill>
                  <a:srgbClr val="FF0000"/>
                </a:solidFill>
              </a:rPr>
              <a:t>terisi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dengan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rubrik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tulisan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terbaru</a:t>
            </a:r>
            <a:r>
              <a:rPr lang="en-US" sz="3200" i="1" dirty="0">
                <a:solidFill>
                  <a:srgbClr val="FF0000"/>
                </a:solidFill>
              </a:rPr>
              <a:t>, </a:t>
            </a:r>
            <a:r>
              <a:rPr lang="en-US" sz="3200" i="1" dirty="0" err="1">
                <a:solidFill>
                  <a:srgbClr val="FF0000"/>
                </a:solidFill>
              </a:rPr>
              <a:t>hasil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karya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siswa</a:t>
            </a:r>
            <a:r>
              <a:rPr lang="en-US" sz="3200" i="1" dirty="0">
                <a:solidFill>
                  <a:srgbClr val="FF0000"/>
                </a:solidFill>
              </a:rPr>
              <a:t> yang </a:t>
            </a:r>
            <a:r>
              <a:rPr lang="en-US" sz="3200" i="1" dirty="0" err="1">
                <a:solidFill>
                  <a:srgbClr val="FF0000"/>
                </a:solidFill>
              </a:rPr>
              <a:t>memperoleh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penghargaan</a:t>
            </a:r>
            <a:r>
              <a:rPr lang="en-US" sz="3200" i="1" dirty="0">
                <a:solidFill>
                  <a:srgbClr val="FF0000"/>
                </a:solidFill>
              </a:rPr>
              <a:t>/</a:t>
            </a:r>
            <a:r>
              <a:rPr lang="en-US" sz="3200" i="1" dirty="0" err="1">
                <a:solidFill>
                  <a:srgbClr val="FF0000"/>
                </a:solidFill>
              </a:rPr>
              <a:t>pujian</a:t>
            </a:r>
            <a:r>
              <a:rPr lang="en-US" sz="3200" i="1" dirty="0">
                <a:solidFill>
                  <a:srgbClr val="FF0000"/>
                </a:solidFill>
              </a:rPr>
              <a:t>, </a:t>
            </a:r>
            <a:r>
              <a:rPr lang="en-US" sz="3200" i="1" dirty="0" err="1">
                <a:solidFill>
                  <a:srgbClr val="FF0000"/>
                </a:solidFill>
              </a:rPr>
              <a:t>latihan</a:t>
            </a:r>
            <a:r>
              <a:rPr lang="en-US" sz="3200" i="1" dirty="0">
                <a:solidFill>
                  <a:srgbClr val="FF0000"/>
                </a:solidFill>
              </a:rPr>
              <a:t> drama, </a:t>
            </a:r>
            <a:r>
              <a:rPr lang="en-US" sz="3200" i="1" dirty="0" err="1">
                <a:solidFill>
                  <a:srgbClr val="FF0000"/>
                </a:solidFill>
              </a:rPr>
              <a:t>daftar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para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juara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lomba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pidato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serta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penulisan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karya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tulis</a:t>
            </a:r>
            <a:r>
              <a:rPr lang="en-US" sz="3200" i="1" dirty="0">
                <a:solidFill>
                  <a:srgbClr val="FF0000"/>
                </a:solidFill>
              </a:rPr>
              <a:t>, </a:t>
            </a:r>
            <a:r>
              <a:rPr lang="en-US" sz="3200" i="1" dirty="0" err="1">
                <a:solidFill>
                  <a:srgbClr val="FF0000"/>
                </a:solidFill>
              </a:rPr>
              <a:t>laporan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kunjungan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ke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industri</a:t>
            </a:r>
            <a:r>
              <a:rPr lang="en-US" sz="3200" i="1" dirty="0">
                <a:solidFill>
                  <a:srgbClr val="FF0000"/>
                </a:solidFill>
              </a:rPr>
              <a:t>, </a:t>
            </a:r>
            <a:r>
              <a:rPr lang="en-US" sz="3200" i="1" dirty="0" err="1">
                <a:solidFill>
                  <a:srgbClr val="FF0000"/>
                </a:solidFill>
              </a:rPr>
              <a:t>laporan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studi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kunjungan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lapangan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seperti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ke</a:t>
            </a:r>
            <a:r>
              <a:rPr lang="en-US" sz="3200" i="1" dirty="0">
                <a:solidFill>
                  <a:srgbClr val="FF0000"/>
                </a:solidFill>
              </a:rPr>
              <a:t> museum </a:t>
            </a:r>
            <a:r>
              <a:rPr lang="en-US" sz="3200" i="1" dirty="0" err="1">
                <a:solidFill>
                  <a:srgbClr val="FF0000"/>
                </a:solidFill>
              </a:rPr>
              <a:t>dan</a:t>
            </a:r>
            <a:r>
              <a:rPr lang="en-US" sz="3200" i="1" dirty="0">
                <a:solidFill>
                  <a:srgbClr val="FF0000"/>
                </a:solidFill>
              </a:rPr>
              <a:t> lain-lain.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 algn="l"/>
            <a:r>
              <a:rPr lang="en-US" sz="3100" i="1" dirty="0" smtClean="0">
                <a:solidFill>
                  <a:srgbClr val="FF0000"/>
                </a:solidFill>
              </a:rPr>
              <a:t>45.	</a:t>
            </a:r>
            <a:r>
              <a:rPr lang="en-US" sz="3100" i="1" dirty="0" err="1" smtClean="0">
                <a:solidFill>
                  <a:srgbClr val="FF0000"/>
                </a:solidFill>
              </a:rPr>
              <a:t>Siswa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>
                <a:solidFill>
                  <a:srgbClr val="FF0000"/>
                </a:solidFill>
              </a:rPr>
              <a:t>memperoleh</a:t>
            </a:r>
            <a:r>
              <a:rPr lang="en-US" sz="3100" i="1" dirty="0">
                <a:solidFill>
                  <a:srgbClr val="FF0000"/>
                </a:solidFill>
              </a:rPr>
              <a:t> </a:t>
            </a:r>
            <a:r>
              <a:rPr lang="en-US" sz="3100" i="1" dirty="0" err="1">
                <a:solidFill>
                  <a:srgbClr val="FF0000"/>
                </a:solidFill>
              </a:rPr>
              <a:t>pengalaman</a:t>
            </a:r>
            <a:r>
              <a:rPr lang="en-US" sz="3100" i="1" dirty="0">
                <a:solidFill>
                  <a:srgbClr val="FF0000"/>
                </a:solidFill>
              </a:rPr>
              <a:t> </a:t>
            </a:r>
            <a:r>
              <a:rPr lang="en-US" sz="3100" i="1" dirty="0" err="1">
                <a:solidFill>
                  <a:srgbClr val="FF0000"/>
                </a:solidFill>
              </a:rPr>
              <a:t>belajar</a:t>
            </a:r>
            <a:r>
              <a:rPr lang="en-US" sz="3100" i="1" dirty="0">
                <a:solidFill>
                  <a:srgbClr val="FF0000"/>
                </a:solidFill>
              </a:rPr>
              <a:t> yang </a:t>
            </a:r>
            <a:r>
              <a:rPr lang="en-US" sz="3100" i="1" dirty="0" err="1">
                <a:solidFill>
                  <a:srgbClr val="FF0000"/>
                </a:solidFill>
              </a:rPr>
              <a:t>menunjukkan</a:t>
            </a:r>
            <a:r>
              <a:rPr lang="en-US" sz="3100" i="1" dirty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keterampilan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menyimak</a:t>
            </a:r>
            <a:r>
              <a:rPr lang="en-US" sz="3100" i="1" dirty="0">
                <a:solidFill>
                  <a:srgbClr val="FF0000"/>
                </a:solidFill>
              </a:rPr>
              <a:t>, </a:t>
            </a:r>
            <a:r>
              <a:rPr lang="en-US" sz="3100" i="1" dirty="0" err="1">
                <a:solidFill>
                  <a:srgbClr val="FF0000"/>
                </a:solidFill>
              </a:rPr>
              <a:t>berbicara</a:t>
            </a:r>
            <a:r>
              <a:rPr lang="en-US" sz="3100" i="1" dirty="0">
                <a:solidFill>
                  <a:srgbClr val="FF0000"/>
                </a:solidFill>
              </a:rPr>
              <a:t>, </a:t>
            </a:r>
            <a:r>
              <a:rPr lang="en-US" sz="3100" i="1" dirty="0" err="1">
                <a:solidFill>
                  <a:srgbClr val="FF0000"/>
                </a:solidFill>
              </a:rPr>
              <a:t>membaca</a:t>
            </a:r>
            <a:r>
              <a:rPr lang="en-US" sz="3100" i="1" dirty="0">
                <a:solidFill>
                  <a:srgbClr val="FF0000"/>
                </a:solidFill>
              </a:rPr>
              <a:t>, </a:t>
            </a:r>
            <a:r>
              <a:rPr lang="en-US" sz="3100" i="1" dirty="0" err="1">
                <a:solidFill>
                  <a:srgbClr val="FF0000"/>
                </a:solidFill>
              </a:rPr>
              <a:t>menulis</a:t>
            </a:r>
            <a:r>
              <a:rPr lang="en-US" sz="3100" i="1" dirty="0">
                <a:solidFill>
                  <a:srgbClr val="FF0000"/>
                </a:solidFill>
              </a:rPr>
              <a:t>, </a:t>
            </a:r>
            <a:r>
              <a:rPr lang="en-US" sz="3100" i="1" dirty="0" err="1">
                <a:solidFill>
                  <a:srgbClr val="FF0000"/>
                </a:solidFill>
              </a:rPr>
              <a:t>dan</a:t>
            </a:r>
            <a:r>
              <a:rPr lang="en-US" sz="3100" i="1" dirty="0">
                <a:solidFill>
                  <a:srgbClr val="FF0000"/>
                </a:solidFill>
              </a:rPr>
              <a:t> </a:t>
            </a:r>
            <a:r>
              <a:rPr lang="en-US" sz="3100" i="1" dirty="0" err="1">
                <a:solidFill>
                  <a:srgbClr val="FF0000"/>
                </a:solidFill>
              </a:rPr>
              <a:t>berhitung</a:t>
            </a:r>
            <a:r>
              <a:rPr lang="en-US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. </a:t>
            </a:r>
            <a:r>
              <a:rPr lang="en-US" dirty="0" err="1"/>
              <a:t>Sekolah</a:t>
            </a:r>
            <a:r>
              <a:rPr lang="en-US" dirty="0"/>
              <a:t>/</a:t>
            </a:r>
            <a:r>
              <a:rPr lang="en-US" dirty="0" err="1"/>
              <a:t>Madrasah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4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/>
              <a:t>B. </a:t>
            </a:r>
            <a:r>
              <a:rPr lang="en-US" dirty="0" smtClean="0"/>
              <a:t>	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Madrasah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3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/>
              <a:t>C. </a:t>
            </a:r>
            <a:r>
              <a:rPr lang="en-US" dirty="0" smtClean="0"/>
              <a:t>	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Madrasah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2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.	 </a:t>
            </a:r>
            <a:r>
              <a:rPr lang="en-US" dirty="0" err="1"/>
              <a:t>Sekolah</a:t>
            </a:r>
            <a:r>
              <a:rPr lang="en-US" dirty="0"/>
              <a:t> /</a:t>
            </a:r>
            <a:r>
              <a:rPr lang="en-US" dirty="0" err="1"/>
              <a:t>Madrasah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1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/>
              <a:t>E. </a:t>
            </a:r>
            <a:r>
              <a:rPr lang="en-US" dirty="0" smtClean="0"/>
              <a:t>	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Madrasah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1"/>
            <a:ext cx="8305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5400" i="1" dirty="0" err="1">
                <a:solidFill>
                  <a:srgbClr val="FF0000"/>
                </a:solidFill>
              </a:rPr>
              <a:t>Jawaban</a:t>
            </a:r>
            <a:r>
              <a:rPr lang="en-US" sz="5400" i="1" dirty="0">
                <a:solidFill>
                  <a:srgbClr val="FF0000"/>
                </a:solidFill>
              </a:rPr>
              <a:t> </a:t>
            </a:r>
            <a:r>
              <a:rPr lang="en-US" sz="5400" i="1" dirty="0" err="1">
                <a:solidFill>
                  <a:srgbClr val="FF0000"/>
                </a:solidFill>
              </a:rPr>
              <a:t>dibuktikan</a:t>
            </a:r>
            <a:r>
              <a:rPr lang="en-US" sz="5400" i="1" dirty="0">
                <a:solidFill>
                  <a:srgbClr val="FF0000"/>
                </a:solidFill>
              </a:rPr>
              <a:t> </a:t>
            </a:r>
            <a:r>
              <a:rPr lang="en-US" sz="5400" i="1" dirty="0" err="1">
                <a:solidFill>
                  <a:srgbClr val="FF0000"/>
                </a:solidFill>
              </a:rPr>
              <a:t>dengan</a:t>
            </a:r>
            <a:r>
              <a:rPr lang="en-US" sz="5400" i="1" dirty="0">
                <a:solidFill>
                  <a:srgbClr val="FF0000"/>
                </a:solidFill>
              </a:rPr>
              <a:t> </a:t>
            </a:r>
            <a:r>
              <a:rPr lang="en-US" sz="5400" dirty="0" err="1"/>
              <a:t>dokumen</a:t>
            </a:r>
            <a:r>
              <a:rPr lang="en-US" sz="5400" dirty="0"/>
              <a:t> </a:t>
            </a:r>
            <a:r>
              <a:rPr lang="en-US" sz="5400" dirty="0" err="1"/>
              <a:t>hasil</a:t>
            </a:r>
            <a:r>
              <a:rPr lang="en-US" sz="5400" dirty="0"/>
              <a:t> </a:t>
            </a:r>
            <a:r>
              <a:rPr lang="en-US" sz="5400" dirty="0" err="1"/>
              <a:t>karya</a:t>
            </a:r>
            <a:r>
              <a:rPr lang="en-US" sz="5400" dirty="0"/>
              <a:t> </a:t>
            </a:r>
            <a:r>
              <a:rPr lang="en-US" sz="5400" dirty="0" err="1"/>
              <a:t>siswa</a:t>
            </a:r>
            <a:r>
              <a:rPr lang="en-US" sz="5400" dirty="0"/>
              <a:t> yang </a:t>
            </a:r>
            <a:r>
              <a:rPr lang="en-US" sz="5400" dirty="0" err="1"/>
              <a:t>memperoleh</a:t>
            </a:r>
            <a:r>
              <a:rPr lang="en-US" sz="5400" dirty="0"/>
              <a:t> </a:t>
            </a:r>
            <a:r>
              <a:rPr lang="en-US" sz="5400" dirty="0" err="1"/>
              <a:t>penghargaan</a:t>
            </a:r>
            <a:r>
              <a:rPr lang="en-US" sz="5400" dirty="0"/>
              <a:t> </a:t>
            </a:r>
            <a:r>
              <a:rPr lang="en-US" sz="5400" dirty="0" err="1"/>
              <a:t>seperti</a:t>
            </a:r>
            <a:r>
              <a:rPr lang="en-US" sz="5400" dirty="0"/>
              <a:t>: </a:t>
            </a:r>
            <a:r>
              <a:rPr lang="en-US" sz="5400" dirty="0" err="1"/>
              <a:t>lomba</a:t>
            </a:r>
            <a:r>
              <a:rPr lang="en-US" sz="5400" dirty="0"/>
              <a:t> </a:t>
            </a:r>
            <a:r>
              <a:rPr lang="en-US" sz="5400" dirty="0" err="1"/>
              <a:t>keterampilan</a:t>
            </a:r>
            <a:r>
              <a:rPr lang="en-US" sz="5400" dirty="0"/>
              <a:t> </a:t>
            </a:r>
            <a:r>
              <a:rPr lang="en-US" sz="5400" dirty="0" err="1"/>
              <a:t>menyimak</a:t>
            </a:r>
            <a:r>
              <a:rPr lang="en-US" sz="5400" dirty="0"/>
              <a:t>, </a:t>
            </a:r>
            <a:r>
              <a:rPr lang="en-US" sz="5400" dirty="0" err="1"/>
              <a:t>berbicara</a:t>
            </a:r>
            <a:r>
              <a:rPr lang="en-US" sz="5400" dirty="0"/>
              <a:t>, </a:t>
            </a:r>
            <a:r>
              <a:rPr lang="en-US" sz="5400" dirty="0" err="1"/>
              <a:t>membaca</a:t>
            </a:r>
            <a:r>
              <a:rPr lang="en-US" sz="5400" dirty="0"/>
              <a:t>, </a:t>
            </a:r>
            <a:r>
              <a:rPr lang="en-US" sz="5400" dirty="0" err="1"/>
              <a:t>menulis</a:t>
            </a:r>
            <a:r>
              <a:rPr lang="en-US" sz="5400" dirty="0"/>
              <a:t> </a:t>
            </a:r>
            <a:r>
              <a:rPr lang="en-US" sz="5400" dirty="0" err="1"/>
              <a:t>dan</a:t>
            </a:r>
            <a:r>
              <a:rPr lang="en-US" sz="5400" dirty="0"/>
              <a:t> </a:t>
            </a:r>
            <a:r>
              <a:rPr lang="en-US" sz="5400" dirty="0" err="1"/>
              <a:t>berhitung</a:t>
            </a:r>
            <a:r>
              <a:rPr lang="en-US" sz="5400" dirty="0"/>
              <a:t> 	</a:t>
            </a: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US" sz="2800" i="1" dirty="0" smtClean="0">
                <a:solidFill>
                  <a:srgbClr val="FF0000"/>
                </a:solidFill>
              </a:rPr>
              <a:t>46.	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memiliki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prestasi</a:t>
            </a:r>
            <a:r>
              <a:rPr lang="en-US" sz="2800" i="1" dirty="0">
                <a:solidFill>
                  <a:srgbClr val="FF0000"/>
                </a:solidFill>
              </a:rPr>
              <a:t> yang </a:t>
            </a:r>
            <a:r>
              <a:rPr lang="en-US" sz="2800" i="1" dirty="0" err="1">
                <a:solidFill>
                  <a:srgbClr val="FF0000"/>
                </a:solidFill>
              </a:rPr>
              <a:t>ditunjukkan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dengan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rata-rata </a:t>
            </a:r>
            <a:r>
              <a:rPr lang="en-US" sz="2800" i="1" dirty="0" err="1" smtClean="0">
                <a:solidFill>
                  <a:srgbClr val="FF0000"/>
                </a:solidFill>
              </a:rPr>
              <a:t>hasil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UASBN</a:t>
            </a:r>
            <a:r>
              <a:rPr lang="en-US" sz="28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A. Rata-rata UASBN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8,00</a:t>
            </a:r>
          </a:p>
          <a:p>
            <a:pPr>
              <a:buNone/>
            </a:pPr>
            <a:r>
              <a:rPr lang="fi-FI" dirty="0" smtClean="0"/>
              <a:t> </a:t>
            </a:r>
            <a:r>
              <a:rPr lang="fi-FI" dirty="0"/>
              <a:t>B. Rata-rata UASBN antara 7,01 — 8,00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C. Rata-rata UASBN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6,01 — 7,00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D. Rata-rata UASBN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5,01 — 6,00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E. Rata-rata UASBN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5,01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229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800" dirty="0" err="1"/>
              <a:t>Jawaban</a:t>
            </a:r>
            <a:r>
              <a:rPr lang="en-US" sz="4800" dirty="0"/>
              <a:t> </a:t>
            </a:r>
            <a:r>
              <a:rPr lang="en-US" sz="4800" dirty="0" err="1"/>
              <a:t>dibuktikan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dokumen</a:t>
            </a:r>
            <a:r>
              <a:rPr lang="en-US" sz="4800" dirty="0"/>
              <a:t> </a:t>
            </a:r>
            <a:r>
              <a:rPr lang="en-US" sz="4800" dirty="0" err="1"/>
              <a:t>hasil</a:t>
            </a:r>
            <a:r>
              <a:rPr lang="en-US" sz="4800" dirty="0"/>
              <a:t> UASBN. </a:t>
            </a:r>
            <a:endParaRPr lang="en-US" sz="4800" dirty="0" smtClean="0"/>
          </a:p>
          <a:p>
            <a:r>
              <a:rPr lang="en-US" sz="4800" i="1" dirty="0" err="1" smtClean="0">
                <a:solidFill>
                  <a:srgbClr val="FF0000"/>
                </a:solidFill>
              </a:rPr>
              <a:t>Asesor</a:t>
            </a:r>
            <a:r>
              <a:rPr lang="en-US" sz="4800" i="1" dirty="0" smtClean="0">
                <a:solidFill>
                  <a:srgbClr val="FF0000"/>
                </a:solidFill>
              </a:rPr>
              <a:t> </a:t>
            </a:r>
            <a:r>
              <a:rPr lang="en-US" sz="4800" i="1" dirty="0">
                <a:solidFill>
                  <a:srgbClr val="FF0000"/>
                </a:solidFill>
              </a:rPr>
              <a:t>agar </a:t>
            </a:r>
            <a:r>
              <a:rPr lang="en-US" sz="4800" i="1" dirty="0" err="1">
                <a:solidFill>
                  <a:srgbClr val="FF0000"/>
                </a:solidFill>
              </a:rPr>
              <a:t>mengecek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i="1" dirty="0" err="1">
                <a:solidFill>
                  <a:srgbClr val="FF0000"/>
                </a:solidFill>
              </a:rPr>
              <a:t>secara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i="1" dirty="0" err="1">
                <a:solidFill>
                  <a:srgbClr val="FF0000"/>
                </a:solidFill>
              </a:rPr>
              <a:t>cermat</a:t>
            </a:r>
            <a:r>
              <a:rPr lang="en-US" sz="4800" i="1" dirty="0">
                <a:solidFill>
                  <a:srgbClr val="FF0000"/>
                </a:solidFill>
              </a:rPr>
              <a:t> rata-rata </a:t>
            </a:r>
            <a:r>
              <a:rPr lang="en-US" sz="4800" i="1" dirty="0" err="1">
                <a:solidFill>
                  <a:srgbClr val="FF0000"/>
                </a:solidFill>
              </a:rPr>
              <a:t>hasil</a:t>
            </a:r>
            <a:r>
              <a:rPr lang="en-US" sz="4800" i="1" dirty="0">
                <a:solidFill>
                  <a:srgbClr val="FF0000"/>
                </a:solidFill>
              </a:rPr>
              <a:t> UASBN</a:t>
            </a:r>
            <a:r>
              <a:rPr lang="en-US" sz="4800" dirty="0"/>
              <a:t>. 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 PENDIDIK DAN TENAGA KEPENDIDIKAN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47.Guru </a:t>
            </a:r>
            <a:r>
              <a:rPr lang="en-US" i="1" dirty="0" err="1" smtClean="0">
                <a:solidFill>
                  <a:srgbClr val="FF0000"/>
                </a:solidFill>
              </a:rPr>
              <a:t>memiliki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kualifikasi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akademik</a:t>
            </a:r>
            <a:r>
              <a:rPr lang="en-US" i="1" dirty="0" smtClean="0">
                <a:solidFill>
                  <a:srgbClr val="FF0000"/>
                </a:solidFill>
              </a:rPr>
              <a:t> minimum</a:t>
            </a:r>
          </a:p>
          <a:p>
            <a:pPr marL="984250" lvl="1" indent="-527050">
              <a:buNone/>
            </a:pPr>
            <a:r>
              <a:rPr lang="en-US" dirty="0" smtClean="0"/>
              <a:t> A.	 </a:t>
            </a:r>
            <a:r>
              <a:rPr lang="en-US" dirty="0" err="1" smtClean="0"/>
              <a:t>Sebanyak</a:t>
            </a:r>
            <a:r>
              <a:rPr lang="en-US" dirty="0" smtClean="0"/>
              <a:t> 76% — 100% guru </a:t>
            </a:r>
            <a:r>
              <a:rPr lang="en-US" dirty="0" err="1" smtClean="0"/>
              <a:t>berpendidikan</a:t>
            </a:r>
            <a:r>
              <a:rPr lang="en-US" dirty="0" smtClean="0"/>
              <a:t> minimum S1/DIVPGSD/PGMI</a:t>
            </a:r>
          </a:p>
          <a:p>
            <a:pPr marL="984250" lvl="1" indent="-527050">
              <a:buNone/>
            </a:pPr>
            <a:r>
              <a:rPr lang="en-US" dirty="0" smtClean="0"/>
              <a:t> B. 	</a:t>
            </a:r>
            <a:r>
              <a:rPr lang="en-US" dirty="0" err="1" smtClean="0"/>
              <a:t>Sebanyak</a:t>
            </a:r>
            <a:r>
              <a:rPr lang="en-US" dirty="0" smtClean="0"/>
              <a:t> 51% — 75% guru </a:t>
            </a:r>
            <a:r>
              <a:rPr lang="en-US" dirty="0" err="1" smtClean="0"/>
              <a:t>berpendidikan</a:t>
            </a:r>
            <a:r>
              <a:rPr lang="en-US" dirty="0" smtClean="0"/>
              <a:t> minimum S1/DIVPGSD/PGMI</a:t>
            </a:r>
          </a:p>
          <a:p>
            <a:pPr marL="984250" lvl="1" indent="-527050">
              <a:buNone/>
            </a:pPr>
            <a:r>
              <a:rPr lang="en-US" dirty="0" smtClean="0"/>
              <a:t>C. 	</a:t>
            </a:r>
            <a:r>
              <a:rPr lang="en-US" dirty="0" err="1" smtClean="0"/>
              <a:t>Sebanyak</a:t>
            </a:r>
            <a:r>
              <a:rPr lang="en-US" dirty="0" smtClean="0"/>
              <a:t> 76% — 100% guru </a:t>
            </a:r>
            <a:r>
              <a:rPr lang="en-US" dirty="0" err="1" smtClean="0"/>
              <a:t>berpendidikan</a:t>
            </a:r>
            <a:r>
              <a:rPr lang="en-US" dirty="0" smtClean="0"/>
              <a:t> </a:t>
            </a:r>
            <a:r>
              <a:rPr lang="en-US" dirty="0" err="1" smtClean="0"/>
              <a:t>setingkat</a:t>
            </a:r>
            <a:r>
              <a:rPr lang="en-US" dirty="0" smtClean="0"/>
              <a:t> DIIPGSD/PGMI</a:t>
            </a:r>
          </a:p>
          <a:p>
            <a:pPr marL="984250" lvl="1" indent="-527050">
              <a:buNone/>
            </a:pPr>
            <a:r>
              <a:rPr lang="en-US" dirty="0" smtClean="0"/>
              <a:t> D. 	</a:t>
            </a:r>
            <a:r>
              <a:rPr lang="en-US" dirty="0" err="1" smtClean="0"/>
              <a:t>Sebanyak</a:t>
            </a:r>
            <a:r>
              <a:rPr lang="en-US" dirty="0" smtClean="0"/>
              <a:t> 51% — 75% guru </a:t>
            </a:r>
            <a:r>
              <a:rPr lang="en-US" dirty="0" err="1" smtClean="0"/>
              <a:t>berpendidikan</a:t>
            </a:r>
            <a:r>
              <a:rPr lang="en-US" dirty="0" smtClean="0"/>
              <a:t> </a:t>
            </a:r>
            <a:r>
              <a:rPr lang="en-US" dirty="0" err="1" smtClean="0"/>
              <a:t>setingkat</a:t>
            </a:r>
            <a:r>
              <a:rPr lang="en-US" dirty="0" smtClean="0"/>
              <a:t> DIIPGSD/PGMI</a:t>
            </a:r>
          </a:p>
          <a:p>
            <a:pPr marL="984250" lvl="1" indent="-527050">
              <a:buNone/>
            </a:pPr>
            <a:r>
              <a:rPr lang="nn-NO" dirty="0" smtClean="0"/>
              <a:t> E. 	Kurang dari 51% guru berpendidikan setingkat atau di bawah </a:t>
            </a:r>
            <a:r>
              <a:rPr lang="en-US" dirty="0" smtClean="0"/>
              <a:t>DII PGSD/PGMI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52600"/>
            <a:ext cx="72390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dokumen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ijazah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dan</a:t>
            </a:r>
            <a:r>
              <a:rPr lang="en-US" sz="4000" i="1" dirty="0" smtClean="0">
                <a:solidFill>
                  <a:srgbClr val="FF0000"/>
                </a:solidFill>
              </a:rPr>
              <a:t>/</a:t>
            </a:r>
            <a:r>
              <a:rPr lang="en-US" sz="4000" i="1" dirty="0" err="1" smtClean="0">
                <a:solidFill>
                  <a:srgbClr val="FF0000"/>
                </a:solidFill>
              </a:rPr>
              <a:t>atau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sertifikat</a:t>
            </a:r>
            <a:r>
              <a:rPr lang="en-US" sz="4000" i="1" dirty="0" smtClean="0">
                <a:solidFill>
                  <a:srgbClr val="FF0000"/>
                </a:solidFill>
              </a:rPr>
              <a:t> yang </a:t>
            </a:r>
            <a:r>
              <a:rPr lang="en-US" sz="4000" i="1" dirty="0" err="1" smtClean="0">
                <a:solidFill>
                  <a:srgbClr val="FF0000"/>
                </a:solidFill>
              </a:rPr>
              <a:t>dimiliki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oleh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pendidik</a:t>
            </a:r>
            <a:r>
              <a:rPr lang="en-US" sz="4000" i="1" dirty="0" smtClean="0">
                <a:solidFill>
                  <a:srgbClr val="FF0000"/>
                </a:solidFill>
              </a:rPr>
              <a:t>.</a:t>
            </a:r>
            <a:r>
              <a:rPr lang="en-US" sz="4000" dirty="0" smtClean="0"/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US" sz="2800" i="1" dirty="0" smtClean="0">
                <a:solidFill>
                  <a:srgbClr val="FF0000"/>
                </a:solidFill>
              </a:rPr>
              <a:t>48.	Guru agama, guru </a:t>
            </a:r>
            <a:r>
              <a:rPr lang="en-US" sz="28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jasmani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guru </a:t>
            </a:r>
            <a:r>
              <a:rPr lang="en-US" sz="2800" i="1" dirty="0" err="1" smtClean="0">
                <a:solidFill>
                  <a:srgbClr val="FF0000"/>
                </a:solidFill>
              </a:rPr>
              <a:t>kesenian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mengajar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sv-SE" sz="2800" i="1" dirty="0" smtClean="0">
                <a:solidFill>
                  <a:srgbClr val="FF0000"/>
                </a:solidFill>
              </a:rPr>
              <a:t>sesuai dengan latar belakang pendidikannya.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A. 	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</a:t>
            </a:r>
            <a:r>
              <a:rPr lang="en-US" dirty="0" err="1" smtClean="0"/>
              <a:t>diajarkan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guru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pendidikannya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B. 	</a:t>
            </a:r>
            <a:r>
              <a:rPr lang="en-US" dirty="0" err="1" smtClean="0"/>
              <a:t>Hanya</a:t>
            </a:r>
            <a:r>
              <a:rPr lang="en-US" dirty="0" smtClean="0"/>
              <a:t> 2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</a:t>
            </a:r>
            <a:r>
              <a:rPr lang="en-US" dirty="0" err="1" smtClean="0"/>
              <a:t>diajarkan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guru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pendidikannya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C. 	</a:t>
            </a:r>
            <a:r>
              <a:rPr lang="en-US" dirty="0" err="1" smtClean="0"/>
              <a:t>Hanya</a:t>
            </a:r>
            <a:r>
              <a:rPr lang="en-US" dirty="0" smtClean="0"/>
              <a:t> 1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</a:t>
            </a:r>
            <a:r>
              <a:rPr lang="en-US" dirty="0" err="1" smtClean="0"/>
              <a:t>diajarkan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guru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pendidikannya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D. 	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guru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diajarkan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institusi</a:t>
            </a:r>
            <a:r>
              <a:rPr lang="en-US" dirty="0" smtClean="0"/>
              <a:t> lain yang </a:t>
            </a:r>
            <a:r>
              <a:rPr lang="en-US" dirty="0" err="1" smtClean="0"/>
              <a:t>relevan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fi-FI" dirty="0" smtClean="0"/>
              <a:t>E. 	Ketiga mata pelajaran diajarkan oleh guru kelas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74345"/>
            <a:ext cx="86868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i="1" dirty="0" err="1">
                <a:solidFill>
                  <a:srgbClr val="FF0000"/>
                </a:solidFill>
              </a:rPr>
              <a:t>Tujuh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prinsip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pelaksanaan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kurikulum</a:t>
            </a:r>
            <a:r>
              <a:rPr lang="en-US" sz="2800" i="1" dirty="0">
                <a:solidFill>
                  <a:srgbClr val="FF0000"/>
                </a:solidFill>
              </a:rPr>
              <a:t>. </a:t>
            </a:r>
          </a:p>
          <a:p>
            <a:endParaRPr lang="en-US" sz="2400" dirty="0"/>
          </a:p>
          <a:p>
            <a:r>
              <a:rPr lang="en-US" sz="2400" dirty="0"/>
              <a:t>1)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pendidikan</a:t>
            </a:r>
            <a:r>
              <a:rPr lang="en-US" sz="2400" dirty="0"/>
              <a:t> yang </a:t>
            </a:r>
            <a:r>
              <a:rPr lang="en-US" sz="2400" dirty="0" err="1"/>
              <a:t>bermutu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</a:t>
            </a:r>
            <a:r>
              <a:rPr lang="en-US" sz="2400" dirty="0" err="1"/>
              <a:t>kesempatan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mengekspresikan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bebas</a:t>
            </a:r>
            <a:r>
              <a:rPr lang="en-US" sz="2400" dirty="0"/>
              <a:t>, </a:t>
            </a:r>
            <a:r>
              <a:rPr lang="en-US" sz="2400" dirty="0" err="1"/>
              <a:t>dinamis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menyenangkan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2) </a:t>
            </a:r>
            <a:r>
              <a:rPr lang="en-US" sz="2400" dirty="0" err="1"/>
              <a:t>Menegakkan</a:t>
            </a:r>
            <a:r>
              <a:rPr lang="en-US" sz="2400" dirty="0"/>
              <a:t> 5 </a:t>
            </a:r>
            <a:r>
              <a:rPr lang="en-US" sz="2400" dirty="0" err="1"/>
              <a:t>pilar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: </a:t>
            </a:r>
          </a:p>
          <a:p>
            <a:pPr marL="266700" indent="-266700">
              <a:tabLst>
                <a:tab pos="266700" algn="l"/>
              </a:tabLst>
            </a:pPr>
            <a:r>
              <a:rPr lang="en-US" sz="2400" dirty="0" smtClean="0"/>
              <a:t>	(</a:t>
            </a:r>
            <a:r>
              <a:rPr lang="en-US" sz="2400" dirty="0"/>
              <a:t>a)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beriman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bertakwa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Tuhan</a:t>
            </a:r>
            <a:r>
              <a:rPr lang="en-US" sz="2400" dirty="0"/>
              <a:t> Yang </a:t>
            </a:r>
            <a:r>
              <a:rPr lang="en-US" sz="2400" dirty="0" err="1"/>
              <a:t>Maha</a:t>
            </a:r>
            <a:r>
              <a:rPr lang="en-US" sz="2400" dirty="0"/>
              <a:t> </a:t>
            </a:r>
            <a:r>
              <a:rPr lang="en-US" sz="2400" dirty="0" err="1"/>
              <a:t>Esa</a:t>
            </a:r>
            <a:r>
              <a:rPr lang="en-US" sz="2400" dirty="0"/>
              <a:t>, </a:t>
            </a:r>
          </a:p>
          <a:p>
            <a:pPr lvl="1" indent="-190500"/>
            <a:r>
              <a:rPr lang="en-US" sz="2400" dirty="0"/>
              <a:t>(b)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menghayati</a:t>
            </a:r>
            <a:r>
              <a:rPr lang="en-US" sz="2400" dirty="0"/>
              <a:t>, </a:t>
            </a:r>
          </a:p>
          <a:p>
            <a:pPr lvl="1" indent="-190500"/>
            <a:r>
              <a:rPr lang="en-US" sz="2400" dirty="0"/>
              <a:t>(c)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melaksanakan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berbuat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efektif</a:t>
            </a:r>
            <a:r>
              <a:rPr lang="en-US" sz="2400" dirty="0"/>
              <a:t>, </a:t>
            </a:r>
          </a:p>
          <a:p>
            <a:pPr lvl="1" indent="-190500"/>
            <a:r>
              <a:rPr lang="en-US" sz="2400" dirty="0"/>
              <a:t>(d)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hidup</a:t>
            </a:r>
            <a:r>
              <a:rPr lang="en-US" sz="2400" dirty="0"/>
              <a:t> </a:t>
            </a:r>
            <a:r>
              <a:rPr lang="en-US" sz="2400" dirty="0" err="1"/>
              <a:t>bersama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orang</a:t>
            </a:r>
            <a:r>
              <a:rPr lang="en-US" sz="2400" dirty="0"/>
              <a:t> lain,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</a:p>
          <a:p>
            <a:pPr marL="266700" lvl="1"/>
            <a:r>
              <a:rPr lang="en-US" sz="2400" dirty="0"/>
              <a:t>(e)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jati</a:t>
            </a:r>
            <a:r>
              <a:rPr lang="en-US" sz="2400" dirty="0"/>
              <a:t> </a:t>
            </a:r>
            <a:r>
              <a:rPr lang="en-US" sz="2400" dirty="0" err="1"/>
              <a:t>diri</a:t>
            </a:r>
            <a:r>
              <a:rPr lang="en-US" sz="2400" dirty="0"/>
              <a:t>,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yang </a:t>
            </a:r>
            <a:r>
              <a:rPr lang="en-US" sz="2400" dirty="0" err="1"/>
              <a:t>aktif</a:t>
            </a:r>
            <a:r>
              <a:rPr lang="en-US" sz="2400" dirty="0"/>
              <a:t>, </a:t>
            </a:r>
            <a:r>
              <a:rPr lang="en-US" sz="2400" dirty="0" err="1"/>
              <a:t>kreatif</a:t>
            </a:r>
            <a:r>
              <a:rPr lang="en-US" sz="2400" dirty="0"/>
              <a:t>, </a:t>
            </a:r>
            <a:r>
              <a:rPr lang="en-US" sz="2400" dirty="0" err="1"/>
              <a:t>efektif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menyenangkan</a:t>
            </a:r>
            <a:r>
              <a:rPr lang="en-US" sz="2400" dirty="0"/>
              <a:t>. </a:t>
            </a:r>
          </a:p>
          <a:p>
            <a:r>
              <a:rPr lang="en-US" sz="2400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066800"/>
            <a:ext cx="67056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dirty="0" err="1" smtClean="0"/>
              <a:t>Jawaban</a:t>
            </a:r>
            <a:r>
              <a:rPr lang="en-US" sz="4000" dirty="0" smtClean="0"/>
              <a:t> </a:t>
            </a:r>
            <a:r>
              <a:rPr lang="en-US" sz="4000" dirty="0" err="1" smtClean="0"/>
              <a:t>dibuktikan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melihat</a:t>
            </a:r>
            <a:r>
              <a:rPr lang="en-US" sz="4000" dirty="0" smtClean="0"/>
              <a:t> </a:t>
            </a:r>
            <a:r>
              <a:rPr lang="en-US" sz="4000" dirty="0" err="1" smtClean="0"/>
              <a:t>dokumen</a:t>
            </a:r>
            <a:r>
              <a:rPr lang="en-US" sz="4000" dirty="0" smtClean="0"/>
              <a:t> yang </a:t>
            </a:r>
            <a:r>
              <a:rPr lang="en-US" sz="4000" dirty="0" err="1" smtClean="0"/>
              <a:t>menunjukkan</a:t>
            </a:r>
            <a:r>
              <a:rPr lang="en-US" sz="4000" dirty="0" smtClean="0"/>
              <a:t> </a:t>
            </a:r>
            <a:r>
              <a:rPr lang="en-US" sz="4000" dirty="0" err="1" smtClean="0"/>
              <a:t>kesesuaian</a:t>
            </a:r>
            <a:r>
              <a:rPr lang="en-US" sz="4000" dirty="0" smtClean="0"/>
              <a:t> </a:t>
            </a:r>
            <a:r>
              <a:rPr lang="en-US" sz="4000" dirty="0" err="1" smtClean="0"/>
              <a:t>antara</a:t>
            </a:r>
            <a:r>
              <a:rPr lang="en-US" sz="4000" dirty="0" smtClean="0"/>
              <a:t> </a:t>
            </a:r>
            <a:r>
              <a:rPr lang="en-US" sz="4000" dirty="0" err="1" smtClean="0"/>
              <a:t>latar</a:t>
            </a:r>
            <a:r>
              <a:rPr lang="en-US" sz="4000" dirty="0" smtClean="0"/>
              <a:t> </a:t>
            </a:r>
            <a:r>
              <a:rPr lang="en-US" sz="4000" dirty="0" err="1" smtClean="0"/>
              <a:t>belakang</a:t>
            </a:r>
            <a:r>
              <a:rPr lang="en-US" sz="4000" dirty="0" smtClean="0"/>
              <a:t> </a:t>
            </a:r>
            <a:r>
              <a:rPr lang="en-US" sz="4000" dirty="0" err="1" smtClean="0"/>
              <a:t>pendidikan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mata</a:t>
            </a:r>
            <a:r>
              <a:rPr lang="en-US" sz="4000" dirty="0" smtClean="0"/>
              <a:t> </a:t>
            </a:r>
            <a:r>
              <a:rPr lang="en-US" sz="4000" dirty="0" err="1" smtClean="0"/>
              <a:t>pelajaran</a:t>
            </a:r>
            <a:r>
              <a:rPr lang="en-US" sz="4000" dirty="0" smtClean="0"/>
              <a:t> yang </a:t>
            </a:r>
            <a:r>
              <a:rPr lang="en-US" sz="4000" dirty="0" err="1" smtClean="0"/>
              <a:t>diajarkan</a:t>
            </a:r>
            <a:r>
              <a:rPr lang="en-US" sz="4000" dirty="0" smtClean="0"/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US" sz="2800" i="1" dirty="0" smtClean="0">
                <a:solidFill>
                  <a:srgbClr val="FF0000"/>
                </a:solidFill>
              </a:rPr>
              <a:t>49.	Guru </a:t>
            </a:r>
            <a:r>
              <a:rPr lang="en-US" sz="28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kompetensi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pedagogik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sesuai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prinsip-prinsip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pembelajaran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 A. 	</a:t>
            </a:r>
            <a:r>
              <a:rPr lang="en-US" dirty="0" err="1" smtClean="0"/>
              <a:t>Sebanyak</a:t>
            </a:r>
            <a:r>
              <a:rPr lang="en-US" dirty="0" smtClean="0"/>
              <a:t> 76% — 100% guru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pedagogik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prinsip-prinsip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B.	 </a:t>
            </a:r>
            <a:r>
              <a:rPr lang="en-US" dirty="0" err="1" smtClean="0"/>
              <a:t>Sebanyak</a:t>
            </a:r>
            <a:r>
              <a:rPr lang="en-US" dirty="0" smtClean="0"/>
              <a:t> 51% — 75% guru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pedagogik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prinsip-prinsip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C. 	</a:t>
            </a:r>
            <a:r>
              <a:rPr lang="en-US" dirty="0" err="1" smtClean="0"/>
              <a:t>Sebanyak</a:t>
            </a:r>
            <a:r>
              <a:rPr lang="en-US" dirty="0" smtClean="0"/>
              <a:t> 26% — 50% guru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pedagogik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prinsip-prinsip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D.	 </a:t>
            </a:r>
            <a:r>
              <a:rPr lang="en-US" dirty="0" err="1" smtClean="0"/>
              <a:t>Sebanyak</a:t>
            </a:r>
            <a:r>
              <a:rPr lang="en-US" dirty="0" smtClean="0"/>
              <a:t> 1% — 25% guru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pedagogik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prinsip-prinsip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E. 	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guru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pedagogik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prinsip-prinsip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066800"/>
            <a:ext cx="64008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dirty="0" err="1" smtClean="0"/>
              <a:t>Jawaban</a:t>
            </a:r>
            <a:r>
              <a:rPr lang="en-US" sz="4000" dirty="0" smtClean="0"/>
              <a:t> </a:t>
            </a:r>
            <a:r>
              <a:rPr lang="en-US" sz="4000" dirty="0" err="1" smtClean="0"/>
              <a:t>dibuktikan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melihat</a:t>
            </a:r>
            <a:r>
              <a:rPr lang="en-US" sz="4000" dirty="0" smtClean="0"/>
              <a:t> </a:t>
            </a:r>
            <a:r>
              <a:rPr lang="en-US" sz="4000" dirty="0" err="1" smtClean="0"/>
              <a:t>kesesuaian</a:t>
            </a:r>
            <a:r>
              <a:rPr lang="en-US" sz="4000" dirty="0" smtClean="0"/>
              <a:t> </a:t>
            </a:r>
            <a:r>
              <a:rPr lang="en-US" sz="4000" dirty="0" err="1" smtClean="0"/>
              <a:t>antara</a:t>
            </a:r>
            <a:r>
              <a:rPr lang="en-US" sz="4000" dirty="0" smtClean="0"/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perencanaan</a:t>
            </a:r>
            <a:r>
              <a:rPr lang="en-US" sz="4000" b="1" i="1" dirty="0" smtClean="0">
                <a:solidFill>
                  <a:srgbClr val="FF0000"/>
                </a:solidFill>
              </a:rPr>
              <a:t>,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pelaksanaan</a:t>
            </a:r>
            <a:r>
              <a:rPr lang="en-US" sz="4000" b="1" i="1" dirty="0" smtClean="0">
                <a:solidFill>
                  <a:srgbClr val="FF0000"/>
                </a:solidFill>
              </a:rPr>
              <a:t>,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evaluasi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pembelajaran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prinsip-prinsip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pembelajaran</a:t>
            </a:r>
            <a:r>
              <a:rPr lang="en-US" sz="4000" b="1" i="1" dirty="0" smtClean="0">
                <a:solidFill>
                  <a:srgbClr val="FF0000"/>
                </a:solidFill>
              </a:rPr>
              <a:t> yang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ada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di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dalam</a:t>
            </a:r>
            <a:r>
              <a:rPr lang="en-US" sz="4000" b="1" i="1" dirty="0" smtClean="0">
                <a:solidFill>
                  <a:srgbClr val="FF0000"/>
                </a:solidFill>
              </a:rPr>
              <a:t> RPP. </a:t>
            </a:r>
            <a:r>
              <a:rPr lang="en-US" b="1" i="1" dirty="0" smtClean="0">
                <a:solidFill>
                  <a:srgbClr val="FF0000"/>
                </a:solidFill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0850" indent="-450850" algn="l"/>
            <a:r>
              <a:rPr lang="en-US" sz="2800" i="1" dirty="0" smtClean="0">
                <a:solidFill>
                  <a:srgbClr val="FF0000"/>
                </a:solidFill>
              </a:rPr>
              <a:t>50.Guru </a:t>
            </a:r>
            <a:r>
              <a:rPr lang="en-US" sz="28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kompetensi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kepribadian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sebagai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agen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pembelajaran</a:t>
            </a:r>
            <a:r>
              <a:rPr lang="en-US" sz="2800" i="1" dirty="0" smtClean="0">
                <a:solidFill>
                  <a:srgbClr val="FF0000"/>
                </a:solidFill>
              </a:rPr>
              <a:t>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Sebanyak</a:t>
            </a:r>
            <a:r>
              <a:rPr lang="en-US" dirty="0" smtClean="0"/>
              <a:t> 76% — 100% guru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Sebanyak</a:t>
            </a:r>
            <a:r>
              <a:rPr lang="en-US" dirty="0" smtClean="0"/>
              <a:t> 51% — 75% guru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Sebanyak</a:t>
            </a:r>
            <a:r>
              <a:rPr lang="en-US" dirty="0" smtClean="0"/>
              <a:t> 26% — 50% guru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Sebanyak</a:t>
            </a:r>
            <a:r>
              <a:rPr lang="en-US" dirty="0" smtClean="0"/>
              <a:t> 1% — 25% guru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guru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82296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200" dirty="0" err="1" smtClean="0"/>
              <a:t>Jawaban</a:t>
            </a:r>
            <a:r>
              <a:rPr lang="en-US" sz="3200" dirty="0" smtClean="0"/>
              <a:t> </a:t>
            </a:r>
            <a:r>
              <a:rPr lang="en-US" sz="3200" dirty="0" err="1" smtClean="0"/>
              <a:t>dibuktikan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menunjukkan</a:t>
            </a:r>
            <a:r>
              <a:rPr lang="en-US" sz="3200" dirty="0" smtClean="0"/>
              <a:t> </a:t>
            </a:r>
            <a:r>
              <a:rPr lang="en-US" sz="3200" dirty="0" err="1" smtClean="0"/>
              <a:t>bahwa</a:t>
            </a:r>
            <a:r>
              <a:rPr lang="en-US" sz="3200" dirty="0" smtClean="0"/>
              <a:t> guru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tersangkut</a:t>
            </a:r>
            <a:r>
              <a:rPr lang="en-US" sz="3200" dirty="0" smtClean="0"/>
              <a:t> </a:t>
            </a:r>
            <a:r>
              <a:rPr lang="en-US" sz="3200" dirty="0" err="1" smtClean="0"/>
              <a:t>perkara</a:t>
            </a:r>
            <a:r>
              <a:rPr lang="en-US" sz="3200" dirty="0" smtClean="0"/>
              <a:t> </a:t>
            </a:r>
            <a:r>
              <a:rPr lang="en-US" sz="3200" dirty="0" err="1" smtClean="0"/>
              <a:t>kriminal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pengaduan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masyarakat</a:t>
            </a:r>
            <a:r>
              <a:rPr lang="en-US" sz="3200" dirty="0" smtClean="0"/>
              <a:t>. </a:t>
            </a:r>
            <a:r>
              <a:rPr lang="en-US" dirty="0" smtClean="0"/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514600"/>
            <a:ext cx="9144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000" i="1" dirty="0" smtClean="0">
                <a:solidFill>
                  <a:srgbClr val="FF0000"/>
                </a:solidFill>
              </a:rPr>
              <a:t>Guru </a:t>
            </a:r>
            <a:r>
              <a:rPr lang="en-US" sz="20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kompetensi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kepribadian</a:t>
            </a:r>
            <a:r>
              <a:rPr lang="en-US" sz="2000" i="1" dirty="0" smtClean="0">
                <a:solidFill>
                  <a:srgbClr val="FF0000"/>
                </a:solidFill>
              </a:rPr>
              <a:t>, yang </a:t>
            </a:r>
            <a:r>
              <a:rPr lang="en-US" sz="2000" i="1" dirty="0" err="1" smtClean="0">
                <a:solidFill>
                  <a:srgbClr val="FF0000"/>
                </a:solidFill>
              </a:rPr>
              <a:t>meliputi</a:t>
            </a:r>
            <a:r>
              <a:rPr lang="en-US" sz="2000" dirty="0" smtClean="0"/>
              <a:t>: </a:t>
            </a:r>
          </a:p>
          <a:p>
            <a:endParaRPr lang="en-US" sz="2000" dirty="0" smtClean="0"/>
          </a:p>
          <a:p>
            <a:r>
              <a:rPr lang="en-US" sz="2400" dirty="0" smtClean="0"/>
              <a:t>1) </a:t>
            </a:r>
            <a:r>
              <a:rPr lang="en-US" sz="2400" dirty="0" err="1" smtClean="0"/>
              <a:t>bertindak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norma</a:t>
            </a:r>
            <a:r>
              <a:rPr lang="en-US" sz="2400" dirty="0" smtClean="0"/>
              <a:t> agama, </a:t>
            </a:r>
            <a:r>
              <a:rPr lang="en-US" sz="2400" dirty="0" err="1" smtClean="0"/>
              <a:t>hukum</a:t>
            </a:r>
            <a:r>
              <a:rPr lang="en-US" sz="2400" dirty="0" smtClean="0"/>
              <a:t>, </a:t>
            </a:r>
            <a:r>
              <a:rPr lang="en-US" sz="2400" dirty="0" err="1" smtClean="0"/>
              <a:t>sosial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kebudayaan</a:t>
            </a:r>
            <a:r>
              <a:rPr lang="en-US" sz="2400" dirty="0" smtClean="0"/>
              <a:t> </a:t>
            </a:r>
            <a:r>
              <a:rPr lang="en-US" sz="2400" dirty="0" err="1" smtClean="0"/>
              <a:t>nasional</a:t>
            </a:r>
            <a:r>
              <a:rPr lang="en-US" sz="2400" dirty="0" smtClean="0"/>
              <a:t> Indonesia; </a:t>
            </a:r>
          </a:p>
          <a:p>
            <a:r>
              <a:rPr lang="en-US" sz="2400" dirty="0" smtClean="0"/>
              <a:t>2) </a:t>
            </a:r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pribadi</a:t>
            </a:r>
            <a:r>
              <a:rPr lang="en-US" sz="2400" dirty="0" smtClean="0"/>
              <a:t> yang </a:t>
            </a:r>
            <a:r>
              <a:rPr lang="en-US" sz="2400" dirty="0" err="1" smtClean="0"/>
              <a:t>jujur</a:t>
            </a:r>
            <a:r>
              <a:rPr lang="en-US" sz="2400" dirty="0" smtClean="0"/>
              <a:t>, </a:t>
            </a:r>
            <a:r>
              <a:rPr lang="en-US" sz="2400" dirty="0" err="1" smtClean="0"/>
              <a:t>berakhlak</a:t>
            </a:r>
            <a:r>
              <a:rPr lang="en-US" sz="2400" dirty="0" smtClean="0"/>
              <a:t> </a:t>
            </a:r>
            <a:r>
              <a:rPr lang="en-US" sz="2400" dirty="0" err="1" smtClean="0"/>
              <a:t>mulia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teladan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; </a:t>
            </a:r>
          </a:p>
          <a:p>
            <a:r>
              <a:rPr lang="en-US" sz="2400" dirty="0" smtClean="0"/>
              <a:t>3) </a:t>
            </a:r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pribadi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mantap</a:t>
            </a:r>
            <a:r>
              <a:rPr lang="en-US" sz="2400" dirty="0" smtClean="0"/>
              <a:t>, </a:t>
            </a:r>
            <a:r>
              <a:rPr lang="en-US" sz="2400" dirty="0" err="1" smtClean="0"/>
              <a:t>stabil</a:t>
            </a:r>
            <a:r>
              <a:rPr lang="en-US" sz="2400" dirty="0" smtClean="0"/>
              <a:t>, </a:t>
            </a:r>
            <a:r>
              <a:rPr lang="en-US" sz="2400" dirty="0" err="1" smtClean="0"/>
              <a:t>dewasa</a:t>
            </a:r>
            <a:r>
              <a:rPr lang="en-US" sz="2400" dirty="0" smtClean="0"/>
              <a:t>, </a:t>
            </a:r>
            <a:r>
              <a:rPr lang="en-US" sz="2400" dirty="0" err="1" smtClean="0"/>
              <a:t>arif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berwibawa</a:t>
            </a:r>
            <a:r>
              <a:rPr lang="en-US" sz="2400" dirty="0" smtClean="0"/>
              <a:t>; </a:t>
            </a:r>
          </a:p>
          <a:p>
            <a:r>
              <a:rPr lang="en-US" sz="2400" dirty="0" smtClean="0"/>
              <a:t>4) </a:t>
            </a:r>
            <a:r>
              <a:rPr lang="en-US" sz="2400" dirty="0" err="1" smtClean="0"/>
              <a:t>menunjukkan</a:t>
            </a:r>
            <a:r>
              <a:rPr lang="en-US" sz="2400" dirty="0" smtClean="0"/>
              <a:t> </a:t>
            </a:r>
            <a:r>
              <a:rPr lang="en-US" sz="2400" dirty="0" err="1" smtClean="0"/>
              <a:t>etos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, </a:t>
            </a:r>
            <a:r>
              <a:rPr lang="en-US" sz="2400" dirty="0" err="1" smtClean="0"/>
              <a:t>tanggung</a:t>
            </a:r>
            <a:r>
              <a:rPr lang="en-US" sz="2400" dirty="0" smtClean="0"/>
              <a:t> </a:t>
            </a:r>
            <a:r>
              <a:rPr lang="en-US" sz="2400" dirty="0" err="1" smtClean="0"/>
              <a:t>jawab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tinggi</a:t>
            </a:r>
            <a:r>
              <a:rPr lang="en-US" sz="2400" dirty="0" smtClean="0"/>
              <a:t>, rasa </a:t>
            </a:r>
            <a:r>
              <a:rPr lang="en-US" sz="2400" dirty="0" err="1" smtClean="0"/>
              <a:t>bangga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guru, </a:t>
            </a:r>
            <a:r>
              <a:rPr lang="en-US" sz="2400" dirty="0" err="1" smtClean="0"/>
              <a:t>dan</a:t>
            </a:r>
            <a:r>
              <a:rPr lang="en-US" sz="2400" dirty="0" smtClean="0"/>
              <a:t> rasa </a:t>
            </a:r>
            <a:r>
              <a:rPr lang="en-US" sz="2400" dirty="0" err="1" smtClean="0"/>
              <a:t>percaya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;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5) </a:t>
            </a:r>
            <a:r>
              <a:rPr lang="en-US" sz="2400" dirty="0" err="1" smtClean="0"/>
              <a:t>menjunjung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etik</a:t>
            </a:r>
            <a:r>
              <a:rPr lang="en-US" sz="2400" dirty="0" smtClean="0"/>
              <a:t> </a:t>
            </a:r>
            <a:r>
              <a:rPr lang="en-US" sz="2400" dirty="0" err="1" smtClean="0"/>
              <a:t>profesi</a:t>
            </a:r>
            <a:r>
              <a:rPr lang="en-US" sz="2400" dirty="0" smtClean="0"/>
              <a:t> guru. </a:t>
            </a:r>
          </a:p>
          <a:p>
            <a:r>
              <a:rPr lang="en-US" sz="24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0850" indent="-450850" algn="l"/>
            <a:r>
              <a:rPr lang="en-US" sz="2800" i="1" dirty="0" smtClean="0">
                <a:solidFill>
                  <a:srgbClr val="FF0000"/>
                </a:solidFill>
              </a:rPr>
              <a:t>51.Guru </a:t>
            </a:r>
            <a:r>
              <a:rPr lang="en-US" sz="2800" i="1" dirty="0" err="1" smtClean="0">
                <a:solidFill>
                  <a:srgbClr val="FF0000"/>
                </a:solidFill>
              </a:rPr>
              <a:t>berkomunikasi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secara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efektif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empatik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santun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sesama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pendidik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tenaga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kependidikan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orang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tua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masyarakat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A.Adanya</a:t>
            </a:r>
            <a:r>
              <a:rPr lang="en-US" dirty="0" smtClean="0"/>
              <a:t> dialog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rapat</a:t>
            </a:r>
            <a:r>
              <a:rPr lang="en-US" dirty="0" smtClean="0"/>
              <a:t> </a:t>
            </a:r>
            <a:r>
              <a:rPr lang="en-US" dirty="0" err="1" smtClean="0"/>
              <a:t>dewan</a:t>
            </a:r>
            <a:r>
              <a:rPr lang="en-US" dirty="0" smtClean="0"/>
              <a:t> guru, </a:t>
            </a:r>
            <a:r>
              <a:rPr lang="en-US" dirty="0" err="1" smtClean="0"/>
              <a:t>rapat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guru</a:t>
            </a:r>
            <a:r>
              <a:rPr lang="sv-SE" dirty="0" smtClean="0"/>
              <a:t>dan kepala sekolah/madrasah, guru dan komite 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guru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orangtua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B.Adanya</a:t>
            </a:r>
            <a:r>
              <a:rPr lang="en-US" dirty="0" smtClean="0"/>
              <a:t> dialog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rapat</a:t>
            </a:r>
            <a:r>
              <a:rPr lang="en-US" dirty="0" smtClean="0"/>
              <a:t> </a:t>
            </a:r>
            <a:r>
              <a:rPr lang="en-US" dirty="0" err="1" smtClean="0"/>
              <a:t>dewan</a:t>
            </a:r>
            <a:r>
              <a:rPr lang="en-US" dirty="0" smtClean="0"/>
              <a:t> guru, </a:t>
            </a:r>
            <a:r>
              <a:rPr lang="en-US" dirty="0" err="1" smtClean="0"/>
              <a:t>rapat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guru</a:t>
            </a:r>
            <a:r>
              <a:rPr lang="sv-SE" dirty="0" smtClean="0"/>
              <a:t>dan kepala sekolah/madrasah, serta guru dan komite 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C.</a:t>
            </a:r>
            <a:r>
              <a:rPr lang="sv-SE" dirty="0" smtClean="0"/>
              <a:t>Adanya dialog dalam rapat dewan guru serta rapat antara </a:t>
            </a:r>
            <a:r>
              <a:rPr lang="en-US" dirty="0" smtClean="0"/>
              <a:t>guru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D. </a:t>
            </a:r>
            <a:r>
              <a:rPr lang="en-US" dirty="0" err="1" smtClean="0"/>
              <a:t>Adanya</a:t>
            </a:r>
            <a:r>
              <a:rPr lang="en-US" dirty="0" smtClean="0"/>
              <a:t> dialog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rapat</a:t>
            </a:r>
            <a:r>
              <a:rPr lang="en-US" dirty="0" smtClean="0"/>
              <a:t> </a:t>
            </a:r>
            <a:r>
              <a:rPr lang="en-US" dirty="0" err="1" smtClean="0"/>
              <a:t>dewan</a:t>
            </a:r>
            <a:r>
              <a:rPr lang="en-US" dirty="0" smtClean="0"/>
              <a:t> guru</a:t>
            </a:r>
          </a:p>
          <a:p>
            <a:pPr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diadakan</a:t>
            </a:r>
            <a:r>
              <a:rPr lang="en-US" dirty="0" smtClean="0"/>
              <a:t> </a:t>
            </a:r>
            <a:r>
              <a:rPr lang="en-US" dirty="0" err="1" smtClean="0"/>
              <a:t>rapat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19200"/>
            <a:ext cx="86106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400" dirty="0" err="1" smtClean="0"/>
              <a:t>Jawaban</a:t>
            </a:r>
            <a:r>
              <a:rPr lang="en-US" sz="4400" dirty="0" smtClean="0"/>
              <a:t> </a:t>
            </a:r>
            <a:r>
              <a:rPr lang="en-US" sz="4400" dirty="0" err="1" smtClean="0"/>
              <a:t>dibuktikan</a:t>
            </a:r>
            <a:r>
              <a:rPr lang="en-US" sz="4400" dirty="0" smtClean="0"/>
              <a:t> </a:t>
            </a:r>
            <a:r>
              <a:rPr lang="en-US" sz="4400" dirty="0" err="1" smtClean="0"/>
              <a:t>dengan</a:t>
            </a:r>
            <a:r>
              <a:rPr lang="en-US" sz="4400" dirty="0" smtClean="0"/>
              <a:t> </a:t>
            </a:r>
            <a:r>
              <a:rPr lang="en-US" sz="4400" b="1" i="1" dirty="0" err="1" smtClean="0">
                <a:solidFill>
                  <a:srgbClr val="FF0000"/>
                </a:solidFill>
              </a:rPr>
              <a:t>dokumen</a:t>
            </a:r>
            <a:r>
              <a:rPr lang="en-US" sz="4400" b="1" i="1" dirty="0" smtClean="0">
                <a:solidFill>
                  <a:srgbClr val="FF0000"/>
                </a:solidFill>
              </a:rPr>
              <a:t> </a:t>
            </a:r>
            <a:r>
              <a:rPr lang="en-US" sz="4400" b="1" i="1" dirty="0" err="1" smtClean="0">
                <a:solidFill>
                  <a:srgbClr val="FF0000"/>
                </a:solidFill>
              </a:rPr>
              <a:t>undangan</a:t>
            </a:r>
            <a:r>
              <a:rPr lang="en-US" sz="4400" b="1" i="1" dirty="0" smtClean="0">
                <a:solidFill>
                  <a:srgbClr val="FF0000"/>
                </a:solidFill>
              </a:rPr>
              <a:t>, </a:t>
            </a:r>
            <a:r>
              <a:rPr lang="en-US" sz="4400" b="1" i="1" dirty="0" err="1" smtClean="0">
                <a:solidFill>
                  <a:srgbClr val="FF0000"/>
                </a:solidFill>
              </a:rPr>
              <a:t>daftar</a:t>
            </a:r>
            <a:r>
              <a:rPr lang="en-US" sz="4400" b="1" i="1" dirty="0" smtClean="0">
                <a:solidFill>
                  <a:srgbClr val="FF0000"/>
                </a:solidFill>
              </a:rPr>
              <a:t> </a:t>
            </a:r>
            <a:r>
              <a:rPr lang="en-US" sz="4400" b="1" i="1" dirty="0" err="1" smtClean="0">
                <a:solidFill>
                  <a:srgbClr val="FF0000"/>
                </a:solidFill>
              </a:rPr>
              <a:t>hadir</a:t>
            </a:r>
            <a:r>
              <a:rPr lang="en-US" sz="4400" b="1" i="1" dirty="0" smtClean="0">
                <a:solidFill>
                  <a:srgbClr val="FF0000"/>
                </a:solidFill>
              </a:rPr>
              <a:t>, </a:t>
            </a:r>
            <a:r>
              <a:rPr lang="en-US" sz="44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4400" b="1" i="1" dirty="0" smtClean="0">
                <a:solidFill>
                  <a:srgbClr val="FF0000"/>
                </a:solidFill>
              </a:rPr>
              <a:t> </a:t>
            </a:r>
            <a:r>
              <a:rPr lang="en-US" sz="4400" b="1" i="1" dirty="0" err="1" smtClean="0">
                <a:solidFill>
                  <a:srgbClr val="FF0000"/>
                </a:solidFill>
              </a:rPr>
              <a:t>notulen</a:t>
            </a:r>
            <a:r>
              <a:rPr lang="en-US" sz="4400" b="1" i="1" dirty="0" smtClean="0">
                <a:solidFill>
                  <a:srgbClr val="FF0000"/>
                </a:solidFill>
              </a:rPr>
              <a:t> (</a:t>
            </a:r>
            <a:r>
              <a:rPr lang="en-US" sz="4400" b="1" i="1" dirty="0" err="1" smtClean="0">
                <a:solidFill>
                  <a:srgbClr val="FF0000"/>
                </a:solidFill>
              </a:rPr>
              <a:t>risalah</a:t>
            </a:r>
            <a:r>
              <a:rPr lang="en-US" sz="4400" b="1" i="1" dirty="0" smtClean="0">
                <a:solidFill>
                  <a:srgbClr val="FF0000"/>
                </a:solidFill>
              </a:rPr>
              <a:t>) </a:t>
            </a:r>
            <a:r>
              <a:rPr lang="en-US" sz="4400" b="1" i="1" dirty="0" err="1" smtClean="0">
                <a:solidFill>
                  <a:srgbClr val="FF0000"/>
                </a:solidFill>
              </a:rPr>
              <a:t>rapat</a:t>
            </a:r>
            <a:r>
              <a:rPr lang="en-US" sz="4400" b="1" i="1" dirty="0" smtClean="0">
                <a:solidFill>
                  <a:srgbClr val="FF0000"/>
                </a:solidFill>
              </a:rPr>
              <a:t> </a:t>
            </a:r>
            <a:r>
              <a:rPr lang="en-US" sz="4400" b="1" i="1" dirty="0" err="1" smtClean="0">
                <a:solidFill>
                  <a:srgbClr val="FF0000"/>
                </a:solidFill>
              </a:rPr>
              <a:t>dewan</a:t>
            </a:r>
            <a:r>
              <a:rPr lang="en-US" sz="4400" b="1" i="1" dirty="0" smtClean="0">
                <a:solidFill>
                  <a:srgbClr val="FF0000"/>
                </a:solidFill>
              </a:rPr>
              <a:t> guru.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0850" indent="-450850" algn="l"/>
            <a:r>
              <a:rPr lang="en-US" sz="2800" i="1" dirty="0" smtClean="0">
                <a:solidFill>
                  <a:srgbClr val="FF0000"/>
                </a:solidFill>
              </a:rPr>
              <a:t>52.Guru </a:t>
            </a:r>
            <a:r>
              <a:rPr lang="en-US" sz="28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kesehatan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jasmani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rohani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untuk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menjalankan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tugas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mengajar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tugas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lainnya</a:t>
            </a:r>
            <a:r>
              <a:rPr lang="en-US" sz="2800" i="1" dirty="0" smtClean="0">
                <a:solidFill>
                  <a:srgbClr val="FF0000"/>
                </a:solidFill>
              </a:rPr>
              <a:t>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i-FI" dirty="0" smtClean="0"/>
              <a:t>A. Rata-rata kehadiran guru 96% — 100% untuk menjalankan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pPr>
              <a:buNone/>
            </a:pPr>
            <a:r>
              <a:rPr lang="fi-FI" dirty="0" smtClean="0"/>
              <a:t>B. Rata-rata kehadiran guru 91% — 95% untuk menjalankan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pPr>
              <a:buNone/>
            </a:pPr>
            <a:r>
              <a:rPr lang="fi-FI" dirty="0" smtClean="0"/>
              <a:t>C. Rata-rata kehadiran guru 86% — 90% untuk menjalankan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pPr>
              <a:buNone/>
            </a:pPr>
            <a:r>
              <a:rPr lang="fi-FI" dirty="0" smtClean="0"/>
              <a:t> D. Rata-rata kehadiran guru 81% — 85% untuk menjalankan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pPr>
              <a:buNone/>
            </a:pPr>
            <a:r>
              <a:rPr lang="fi-FI" dirty="0" smtClean="0"/>
              <a:t> E. Rata-rata kehadiran guru kurang dari 81% untuk menjalankan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066800"/>
            <a:ext cx="73914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dirty="0" err="1" smtClean="0"/>
              <a:t>Jawaban</a:t>
            </a:r>
            <a:r>
              <a:rPr lang="en-US" sz="4000" dirty="0" smtClean="0"/>
              <a:t> </a:t>
            </a:r>
            <a:r>
              <a:rPr lang="en-US" sz="4000" dirty="0" err="1" smtClean="0"/>
              <a:t>dibuktikan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dokumen</a:t>
            </a:r>
            <a:r>
              <a:rPr lang="en-US" sz="4000" dirty="0" smtClean="0"/>
              <a:t> yang </a:t>
            </a:r>
            <a:r>
              <a:rPr lang="en-US" sz="4000" dirty="0" err="1" smtClean="0"/>
              <a:t>menunjukkan</a:t>
            </a:r>
            <a:r>
              <a:rPr lang="en-US" sz="4000" dirty="0" smtClean="0"/>
              <a:t> </a:t>
            </a:r>
            <a:r>
              <a:rPr lang="en-US" sz="4000" i="1" dirty="0" smtClean="0">
                <a:solidFill>
                  <a:srgbClr val="FF0000"/>
                </a:solidFill>
              </a:rPr>
              <a:t>rata-rata </a:t>
            </a:r>
            <a:r>
              <a:rPr lang="en-US" sz="4000" i="1" dirty="0" err="1" smtClean="0">
                <a:solidFill>
                  <a:srgbClr val="FF0000"/>
                </a:solidFill>
              </a:rPr>
              <a:t>jumlah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kehadiran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seluruh</a:t>
            </a:r>
            <a:r>
              <a:rPr lang="en-US" sz="4000" i="1" dirty="0" smtClean="0">
                <a:solidFill>
                  <a:srgbClr val="FF0000"/>
                </a:solidFill>
              </a:rPr>
              <a:t> guru </a:t>
            </a:r>
            <a:r>
              <a:rPr lang="en-US" sz="4000" i="1" dirty="0" err="1" smtClean="0">
                <a:solidFill>
                  <a:srgbClr val="FF0000"/>
                </a:solidFill>
              </a:rPr>
              <a:t>dalam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waktu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satu</a:t>
            </a:r>
            <a:r>
              <a:rPr lang="en-US" sz="4000" i="1" dirty="0" smtClean="0">
                <a:solidFill>
                  <a:srgbClr val="FF0000"/>
                </a:solidFill>
              </a:rPr>
              <a:t> semester</a:t>
            </a:r>
            <a:r>
              <a:rPr lang="en-US" sz="4000" dirty="0" smtClean="0"/>
              <a:t>, </a:t>
            </a:r>
            <a:r>
              <a:rPr lang="en-US" sz="4000" dirty="0" err="1" smtClean="0"/>
              <a:t>termasuk</a:t>
            </a:r>
            <a:r>
              <a:rPr lang="en-US" sz="4000" dirty="0" smtClean="0"/>
              <a:t> guru yang </a:t>
            </a:r>
            <a:r>
              <a:rPr lang="en-US" sz="4000" dirty="0" err="1" smtClean="0"/>
              <a:t>melakukan</a:t>
            </a:r>
            <a:r>
              <a:rPr lang="en-US" sz="4000" dirty="0" smtClean="0"/>
              <a:t> </a:t>
            </a:r>
            <a:r>
              <a:rPr lang="en-US" sz="4000" dirty="0" err="1" smtClean="0"/>
              <a:t>tugas</a:t>
            </a:r>
            <a:r>
              <a:rPr lang="en-US" sz="4000" dirty="0" smtClean="0"/>
              <a:t> </a:t>
            </a:r>
            <a:r>
              <a:rPr lang="en-US" sz="4000" dirty="0" err="1" smtClean="0"/>
              <a:t>kedinasan</a:t>
            </a:r>
            <a:r>
              <a:rPr lang="en-US" sz="4000" dirty="0" smtClean="0"/>
              <a:t> </a:t>
            </a:r>
            <a:r>
              <a:rPr lang="en-US" sz="4000" dirty="0" err="1" smtClean="0"/>
              <a:t>lainnya</a:t>
            </a:r>
            <a:r>
              <a:rPr lang="en-US" sz="4000" dirty="0" smtClean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0850" indent="-450850" algn="l"/>
            <a:r>
              <a:rPr lang="en-US" sz="2400" i="1" dirty="0" smtClean="0">
                <a:solidFill>
                  <a:srgbClr val="FF0000"/>
                </a:solidFill>
              </a:rPr>
              <a:t>53.Kepala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berstatus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sebagai</a:t>
            </a:r>
            <a:r>
              <a:rPr lang="en-US" sz="2400" i="1" dirty="0" smtClean="0">
                <a:solidFill>
                  <a:srgbClr val="FF0000"/>
                </a:solidFill>
              </a:rPr>
              <a:t> guru, </a:t>
            </a:r>
            <a:r>
              <a:rPr lang="en-US" sz="24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sertifikat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sv-SE" sz="2400" i="1" dirty="0" smtClean="0">
                <a:solidFill>
                  <a:srgbClr val="FF0000"/>
                </a:solidFill>
              </a:rPr>
              <a:t>pendidik, dan Surat Keputusan (SK) sebagai kepala sekolah/madrasah</a:t>
            </a:r>
            <a:r>
              <a:rPr lang="sv-SE" sz="2400" dirty="0" smtClean="0"/>
              <a:t>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Berstatus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guru,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pendidik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SK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Berstatus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guru,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pendidik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SK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Berstatus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guru,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pendidik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SK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D. </a:t>
            </a:r>
            <a:r>
              <a:rPr lang="en-US" dirty="0" err="1" smtClean="0"/>
              <a:t>Berstatus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guru,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pendidik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SK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/ </a:t>
            </a:r>
            <a:r>
              <a:rPr lang="en-US" dirty="0" err="1" smtClean="0"/>
              <a:t>madrasah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berstatus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guru,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pendidik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SK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457200" indent="-457200"/>
            <a:r>
              <a:rPr lang="sv-SE" sz="2400" dirty="0" smtClean="0"/>
              <a:t>3</a:t>
            </a:r>
            <a:r>
              <a:rPr lang="sv-SE" sz="2400" dirty="0"/>
              <a:t>) </a:t>
            </a:r>
            <a:r>
              <a:rPr lang="sv-SE" sz="2400" dirty="0" smtClean="0"/>
              <a:t>	Siswa </a:t>
            </a:r>
            <a:r>
              <a:rPr lang="sv-SE" sz="2400" dirty="0"/>
              <a:t>mendapatkan layanan yang bersifat perbaikan, pengayaan, dan, percepatan. 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/>
              <a:t>4) </a:t>
            </a:r>
            <a:r>
              <a:rPr lang="en-US" sz="2400" dirty="0" smtClean="0"/>
              <a:t>	</a:t>
            </a:r>
            <a:r>
              <a:rPr lang="en-US" sz="2400" dirty="0" err="1" smtClean="0"/>
              <a:t>Suasana</a:t>
            </a:r>
            <a:r>
              <a:rPr lang="en-US" sz="2400" dirty="0" smtClean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guru yang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menghargai</a:t>
            </a:r>
            <a:r>
              <a:rPr lang="en-US" sz="2400" dirty="0"/>
              <a:t>, </a:t>
            </a:r>
            <a:r>
              <a:rPr lang="en-US" sz="2400" dirty="0" err="1"/>
              <a:t>akrab</a:t>
            </a:r>
            <a:r>
              <a:rPr lang="en-US" sz="2400" dirty="0"/>
              <a:t>, </a:t>
            </a:r>
            <a:r>
              <a:rPr lang="en-US" sz="2400" dirty="0" err="1"/>
              <a:t>terbuka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hangat</a:t>
            </a:r>
            <a:r>
              <a:rPr lang="en-US" sz="2400" dirty="0"/>
              <a:t>. 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/>
              <a:t>5) </a:t>
            </a:r>
            <a:r>
              <a:rPr lang="en-US" sz="2400" dirty="0" smtClean="0"/>
              <a:t>	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multistrategi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multimedia,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yang </a:t>
            </a:r>
            <a:r>
              <a:rPr lang="en-US" sz="2400" dirty="0" err="1"/>
              <a:t>memadai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memanfaatkan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sekitar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. 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/>
              <a:t>6) </a:t>
            </a:r>
            <a:r>
              <a:rPr lang="en-US" sz="2400" dirty="0" smtClean="0"/>
              <a:t>	</a:t>
            </a:r>
            <a:r>
              <a:rPr lang="en-US" sz="2400" dirty="0" err="1" smtClean="0"/>
              <a:t>Mendayagunakan</a:t>
            </a:r>
            <a:r>
              <a:rPr lang="en-US" sz="2400" dirty="0" smtClean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alam</a:t>
            </a:r>
            <a:r>
              <a:rPr lang="en-US" sz="2400" dirty="0"/>
              <a:t>,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budaya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kekayaan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. 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nl-NL" sz="2400" dirty="0"/>
              <a:t>7) </a:t>
            </a:r>
            <a:r>
              <a:rPr lang="nl-NL" sz="2400" dirty="0" smtClean="0"/>
              <a:t>	Diselenggarakan </a:t>
            </a:r>
            <a:r>
              <a:rPr lang="nl-NL" sz="2400" dirty="0"/>
              <a:t>dalam keseimbangan, keterkaitan, dan kesinambungan yang cocok dan memadai antar kelas dan jenis serta </a:t>
            </a:r>
          </a:p>
          <a:p>
            <a:pPr marL="457200" indent="-457200"/>
            <a:r>
              <a:rPr lang="en-US" sz="2400" dirty="0" smtClean="0"/>
              <a:t>	</a:t>
            </a:r>
            <a:r>
              <a:rPr lang="en-US" sz="2400" dirty="0" err="1" smtClean="0"/>
              <a:t>jenjang</a:t>
            </a:r>
            <a:r>
              <a:rPr lang="en-US" sz="2400" dirty="0" smtClean="0"/>
              <a:t> </a:t>
            </a:r>
            <a:r>
              <a:rPr lang="en-US" sz="2400" dirty="0" err="1"/>
              <a:t>pendidikan</a:t>
            </a:r>
            <a:r>
              <a:rPr lang="en-US" sz="2400" dirty="0"/>
              <a:t>.</a:t>
            </a:r>
            <a:r>
              <a:rPr lang="en-US" dirty="0"/>
              <a:t>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838200"/>
            <a:ext cx="70104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dirty="0" err="1" smtClean="0"/>
              <a:t>Jawaban</a:t>
            </a:r>
            <a:r>
              <a:rPr lang="en-US" sz="4000" dirty="0" smtClean="0"/>
              <a:t> </a:t>
            </a:r>
            <a:r>
              <a:rPr lang="en-US" sz="4000" dirty="0" err="1" smtClean="0"/>
              <a:t>dibuktikan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dokumen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Surat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Keputusan</a:t>
            </a:r>
            <a:r>
              <a:rPr lang="en-US" sz="4000" b="1" i="1" dirty="0" smtClean="0">
                <a:solidFill>
                  <a:srgbClr val="FF0000"/>
                </a:solidFill>
              </a:rPr>
              <a:t> (SK)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dari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yayasan</a:t>
            </a:r>
            <a:r>
              <a:rPr lang="en-US" sz="4000" b="1" i="1" dirty="0" smtClean="0">
                <a:solidFill>
                  <a:srgbClr val="FF0000"/>
                </a:solidFill>
              </a:rPr>
              <a:t>/</a:t>
            </a:r>
            <a:r>
              <a:rPr lang="en-US" sz="4000" b="1" i="1" dirty="0" err="1" smtClean="0">
                <a:solidFill>
                  <a:srgbClr val="FF0000"/>
                </a:solidFill>
              </a:rPr>
              <a:t>penyelenggara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pendidikan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atau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pemerintah</a:t>
            </a:r>
            <a:r>
              <a:rPr lang="en-US" sz="4000" b="1" i="1" dirty="0" smtClean="0">
                <a:solidFill>
                  <a:srgbClr val="FF0000"/>
                </a:solidFill>
              </a:rPr>
              <a:t>,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sertifikat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pendidik</a:t>
            </a:r>
            <a:r>
              <a:rPr lang="en-US" sz="4000" b="1" i="1" dirty="0" smtClean="0">
                <a:solidFill>
                  <a:srgbClr val="FF0000"/>
                </a:solidFill>
              </a:rPr>
              <a:t>,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jadwal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mengajar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i="1" dirty="0" smtClean="0">
                <a:solidFill>
                  <a:srgbClr val="FF0000"/>
                </a:solidFill>
              </a:rPr>
              <a:t>54.Kepala 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kualifikasi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akademik</a:t>
            </a:r>
            <a:r>
              <a:rPr lang="en-US" sz="2800" i="1" dirty="0" smtClean="0">
                <a:solidFill>
                  <a:srgbClr val="FF0000"/>
                </a:solidFill>
              </a:rPr>
              <a:t> minimum </a:t>
            </a:r>
            <a:r>
              <a:rPr lang="en-US" sz="2800" i="1" dirty="0" err="1" smtClean="0">
                <a:solidFill>
                  <a:srgbClr val="FF0000"/>
                </a:solidFill>
              </a:rPr>
              <a:t>Sarjana</a:t>
            </a:r>
            <a:r>
              <a:rPr lang="en-US" sz="2800" i="1" dirty="0" smtClean="0">
                <a:solidFill>
                  <a:srgbClr val="FF0000"/>
                </a:solidFill>
              </a:rPr>
              <a:t> (S1) </a:t>
            </a:r>
            <a:r>
              <a:rPr lang="en-US" sz="2800" i="1" dirty="0" err="1" smtClean="0">
                <a:solidFill>
                  <a:srgbClr val="FF0000"/>
                </a:solidFill>
              </a:rPr>
              <a:t>atau</a:t>
            </a:r>
            <a:r>
              <a:rPr lang="en-US" sz="2800" i="1" dirty="0" smtClean="0">
                <a:solidFill>
                  <a:srgbClr val="FF0000"/>
                </a:solidFill>
              </a:rPr>
              <a:t> Diploma </a:t>
            </a:r>
            <a:r>
              <a:rPr lang="en-US" sz="2800" i="1" dirty="0" err="1" smtClean="0">
                <a:solidFill>
                  <a:srgbClr val="FF0000"/>
                </a:solidFill>
              </a:rPr>
              <a:t>Empat</a:t>
            </a:r>
            <a:r>
              <a:rPr lang="en-US" sz="2800" i="1" dirty="0" smtClean="0">
                <a:solidFill>
                  <a:srgbClr val="FF0000"/>
                </a:solidFill>
              </a:rPr>
              <a:t> (D-IV).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A.Memiliki</a:t>
            </a:r>
            <a:r>
              <a:rPr lang="en-US" dirty="0" smtClean="0"/>
              <a:t> </a:t>
            </a: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 S1 </a:t>
            </a:r>
            <a:r>
              <a:rPr lang="en-US" dirty="0" err="1" smtClean="0"/>
              <a:t>atau</a:t>
            </a:r>
            <a:r>
              <a:rPr lang="en-US" dirty="0" smtClean="0"/>
              <a:t> D-IV PGSD/PGMI,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terakreditasi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pendidik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 S1 </a:t>
            </a:r>
            <a:r>
              <a:rPr lang="en-US" dirty="0" err="1" smtClean="0"/>
              <a:t>atau</a:t>
            </a:r>
            <a:r>
              <a:rPr lang="en-US" dirty="0" smtClean="0"/>
              <a:t> D-IV PGSD/PGMI,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terakreditasi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pendidik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C.Memiliki</a:t>
            </a:r>
            <a:r>
              <a:rPr lang="en-US" dirty="0" smtClean="0"/>
              <a:t> </a:t>
            </a: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 </a:t>
            </a:r>
            <a:r>
              <a:rPr lang="en-US" dirty="0" err="1" smtClean="0"/>
              <a:t>berpendidikan</a:t>
            </a:r>
            <a:r>
              <a:rPr lang="en-US" dirty="0" smtClean="0"/>
              <a:t> S1 </a:t>
            </a:r>
            <a:r>
              <a:rPr lang="en-US" dirty="0" err="1" smtClean="0"/>
              <a:t>atau</a:t>
            </a:r>
            <a:r>
              <a:rPr lang="en-US" dirty="0" smtClean="0"/>
              <a:t> D-IV </a:t>
            </a:r>
            <a:r>
              <a:rPr lang="en-US" dirty="0" err="1" smtClean="0"/>
              <a:t>kependidikan</a:t>
            </a:r>
            <a:r>
              <a:rPr lang="en-US" dirty="0" smtClean="0"/>
              <a:t> non-PGSD/PGMI,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terakreditasi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pendidik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D.Memiliki</a:t>
            </a:r>
            <a:r>
              <a:rPr lang="en-US" dirty="0" smtClean="0"/>
              <a:t> </a:t>
            </a: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 </a:t>
            </a:r>
            <a:r>
              <a:rPr lang="en-US" dirty="0" err="1" smtClean="0"/>
              <a:t>berpendidikan</a:t>
            </a:r>
            <a:r>
              <a:rPr lang="en-US" dirty="0" smtClean="0"/>
              <a:t> S1 </a:t>
            </a:r>
            <a:r>
              <a:rPr lang="en-US" dirty="0" err="1" smtClean="0"/>
              <a:t>atau</a:t>
            </a:r>
            <a:r>
              <a:rPr lang="en-US" dirty="0" smtClean="0"/>
              <a:t> D-IV </a:t>
            </a:r>
            <a:r>
              <a:rPr lang="en-US" dirty="0" err="1" smtClean="0"/>
              <a:t>nonkependidikan</a:t>
            </a:r>
            <a:r>
              <a:rPr lang="en-US" dirty="0" smtClean="0"/>
              <a:t>,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terakreditasi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pendidik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 yang </a:t>
            </a:r>
            <a:r>
              <a:rPr lang="en-US" dirty="0" err="1" smtClean="0"/>
              <a:t>dipersyaratkan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90600"/>
            <a:ext cx="8763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400" dirty="0" err="1" smtClean="0"/>
              <a:t>Jawaban</a:t>
            </a:r>
            <a:r>
              <a:rPr lang="en-US" sz="4400" dirty="0" smtClean="0"/>
              <a:t> </a:t>
            </a:r>
            <a:r>
              <a:rPr lang="en-US" sz="4400" dirty="0" err="1" smtClean="0"/>
              <a:t>dibuktikan</a:t>
            </a:r>
            <a:r>
              <a:rPr lang="en-US" sz="4400" dirty="0" smtClean="0"/>
              <a:t> </a:t>
            </a:r>
            <a:r>
              <a:rPr lang="en-US" sz="4400" dirty="0" err="1" smtClean="0"/>
              <a:t>dengan</a:t>
            </a:r>
            <a:r>
              <a:rPr lang="en-US" sz="4400" dirty="0" smtClean="0"/>
              <a:t> </a:t>
            </a:r>
            <a:r>
              <a:rPr lang="en-US" sz="4400" dirty="0" err="1" smtClean="0"/>
              <a:t>dokumen</a:t>
            </a:r>
            <a:r>
              <a:rPr lang="en-US" sz="4400" dirty="0" smtClean="0"/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ijazah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Kepala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Sekolah</a:t>
            </a:r>
            <a:r>
              <a:rPr lang="en-US" sz="4400" i="1" dirty="0" smtClean="0">
                <a:solidFill>
                  <a:srgbClr val="FF0000"/>
                </a:solidFill>
              </a:rPr>
              <a:t>/</a:t>
            </a:r>
            <a:r>
              <a:rPr lang="en-US" sz="4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4400" i="1" dirty="0" smtClean="0">
                <a:solidFill>
                  <a:srgbClr val="FF0000"/>
                </a:solidFill>
              </a:rPr>
              <a:t>, </a:t>
            </a:r>
            <a:r>
              <a:rPr lang="en-US" sz="4400" i="1" dirty="0" err="1" smtClean="0">
                <a:solidFill>
                  <a:srgbClr val="FF0000"/>
                </a:solidFill>
              </a:rPr>
              <a:t>dan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sertifikat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pendidik</a:t>
            </a:r>
            <a:r>
              <a:rPr lang="en-US" sz="4400" i="1" dirty="0" smtClean="0">
                <a:solidFill>
                  <a:srgbClr val="FF0000"/>
                </a:solidFill>
              </a:rPr>
              <a:t>. </a:t>
            </a:r>
            <a:r>
              <a:rPr lang="en-US" i="1" dirty="0" smtClean="0">
                <a:solidFill>
                  <a:srgbClr val="FF0000"/>
                </a:solidFill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0850" indent="-450850" algn="l"/>
            <a:r>
              <a:rPr lang="en-US" sz="2800" i="1" dirty="0" smtClean="0">
                <a:solidFill>
                  <a:srgbClr val="FF0000"/>
                </a:solidFill>
              </a:rPr>
              <a:t>55.Kepala 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pengalaman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mengajar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sekurangkurangnya</a:t>
            </a:r>
            <a:r>
              <a:rPr lang="en-US" sz="2800" i="1" dirty="0" smtClean="0">
                <a:solidFill>
                  <a:srgbClr val="FF0000"/>
                </a:solidFill>
              </a:rPr>
              <a:t> 5 </a:t>
            </a:r>
            <a:r>
              <a:rPr lang="en-US" sz="2800" i="1" dirty="0" err="1" smtClean="0">
                <a:solidFill>
                  <a:srgbClr val="FF0000"/>
                </a:solidFill>
              </a:rPr>
              <a:t>tahun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4988" indent="-534988">
              <a:buNone/>
            </a:pPr>
            <a:r>
              <a:rPr lang="en-US" dirty="0" smtClean="0"/>
              <a:t> A.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r>
              <a:rPr lang="en-US" dirty="0" smtClean="0"/>
              <a:t> 5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   </a:t>
            </a:r>
            <a:r>
              <a:rPr lang="en-US" dirty="0" err="1" smtClean="0"/>
              <a:t>lebih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B.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r>
              <a:rPr lang="en-US" dirty="0" smtClean="0"/>
              <a:t> 3 — 4 </a:t>
            </a:r>
            <a:r>
              <a:rPr lang="en-US" dirty="0" err="1" smtClean="0"/>
              <a:t>tahun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C.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r>
              <a:rPr lang="en-US" dirty="0" smtClean="0"/>
              <a:t> 2 — 3 </a:t>
            </a:r>
            <a:r>
              <a:rPr lang="en-US" dirty="0" err="1" smtClean="0"/>
              <a:t>tahun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r>
              <a:rPr lang="en-US" dirty="0" smtClean="0"/>
              <a:t> 1 — 2 </a:t>
            </a:r>
            <a:r>
              <a:rPr lang="en-US" dirty="0" err="1" smtClean="0"/>
              <a:t>tahun</a:t>
            </a:r>
            <a:endParaRPr lang="en-US" dirty="0" smtClean="0"/>
          </a:p>
          <a:p>
            <a:pPr marL="534988" indent="-534988">
              <a:buNone/>
            </a:pPr>
            <a:r>
              <a:rPr lang="en-US" dirty="0" smtClean="0"/>
              <a:t> E.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tahun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38200"/>
            <a:ext cx="754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800" i="1" dirty="0" err="1" smtClean="0">
                <a:solidFill>
                  <a:srgbClr val="FF0000"/>
                </a:solidFill>
              </a:rPr>
              <a:t>Jawaban</a:t>
            </a:r>
            <a:r>
              <a:rPr lang="en-US" sz="4800" i="1" dirty="0" smtClean="0">
                <a:solidFill>
                  <a:srgbClr val="FF0000"/>
                </a:solidFill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800" i="1" dirty="0" smtClean="0">
                <a:solidFill>
                  <a:srgbClr val="FF0000"/>
                </a:solidFill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</a:rPr>
              <a:t>dengan</a:t>
            </a:r>
            <a:r>
              <a:rPr lang="en-US" sz="4800" i="1" dirty="0" smtClean="0">
                <a:solidFill>
                  <a:srgbClr val="FF0000"/>
                </a:solidFill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</a:rPr>
              <a:t>dokumen</a:t>
            </a:r>
            <a:r>
              <a:rPr lang="en-US" sz="4800" i="1" dirty="0" smtClean="0">
                <a:solidFill>
                  <a:srgbClr val="FF0000"/>
                </a:solidFill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</a:rPr>
              <a:t>surat</a:t>
            </a:r>
            <a:r>
              <a:rPr lang="en-US" sz="4800" i="1" dirty="0" smtClean="0">
                <a:solidFill>
                  <a:srgbClr val="FF0000"/>
                </a:solidFill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</a:rPr>
              <a:t>keterangan</a:t>
            </a:r>
            <a:r>
              <a:rPr lang="en-US" sz="4800" i="1" dirty="0" smtClean="0">
                <a:solidFill>
                  <a:srgbClr val="FF0000"/>
                </a:solidFill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</a:rPr>
              <a:t>pengalaman</a:t>
            </a:r>
            <a:r>
              <a:rPr lang="en-US" sz="4800" i="1" dirty="0" smtClean="0">
                <a:solidFill>
                  <a:srgbClr val="FF0000"/>
                </a:solidFill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</a:rPr>
              <a:t>mengajar</a:t>
            </a:r>
            <a:r>
              <a:rPr lang="en-US" sz="4800" i="1" dirty="0" smtClean="0">
                <a:solidFill>
                  <a:srgbClr val="FF0000"/>
                </a:solidFill>
              </a:rPr>
              <a:t>. (SK</a:t>
            </a:r>
            <a:r>
              <a:rPr lang="en-US" sz="4800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rgbClr val="FF0000"/>
                </a:solidFill>
              </a:rPr>
              <a:t>56.Kepala </a:t>
            </a:r>
            <a:r>
              <a:rPr lang="en-US" i="1" dirty="0" err="1" smtClean="0">
                <a:solidFill>
                  <a:srgbClr val="FF0000"/>
                </a:solidFill>
              </a:rPr>
              <a:t>sekolah</a:t>
            </a:r>
            <a:r>
              <a:rPr lang="en-US" i="1" dirty="0" smtClean="0">
                <a:solidFill>
                  <a:srgbClr val="FF0000"/>
                </a:solidFill>
              </a:rPr>
              <a:t>/</a:t>
            </a:r>
            <a:r>
              <a:rPr lang="en-US" i="1" dirty="0" err="1" smtClean="0">
                <a:solidFill>
                  <a:srgbClr val="FF0000"/>
                </a:solidFill>
              </a:rPr>
              <a:t>madrasah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memiliki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kompetensi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kepribadian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r>
              <a:rPr lang="en-US" dirty="0" smtClean="0"/>
              <a:t> yang </a:t>
            </a:r>
            <a:r>
              <a:rPr lang="en-US" dirty="0" err="1" smtClean="0"/>
              <a:t>meliputi</a:t>
            </a:r>
            <a:r>
              <a:rPr lang="en-US" dirty="0" smtClean="0"/>
              <a:t> 6 </a:t>
            </a:r>
            <a:r>
              <a:rPr lang="en-US" dirty="0" err="1" smtClean="0"/>
              <a:t>unsur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r>
              <a:rPr lang="en-US" dirty="0" smtClean="0"/>
              <a:t> yang </a:t>
            </a:r>
            <a:r>
              <a:rPr lang="en-US" dirty="0" err="1" smtClean="0"/>
              <a:t>meliputi</a:t>
            </a:r>
            <a:r>
              <a:rPr lang="en-US" dirty="0" smtClean="0"/>
              <a:t> 4 — 5 </a:t>
            </a:r>
            <a:r>
              <a:rPr lang="en-US" dirty="0" err="1" smtClean="0"/>
              <a:t>unsur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r>
              <a:rPr lang="en-US" dirty="0" smtClean="0"/>
              <a:t> yang </a:t>
            </a:r>
            <a:r>
              <a:rPr lang="en-US" dirty="0" err="1" smtClean="0"/>
              <a:t>meliputi</a:t>
            </a:r>
            <a:r>
              <a:rPr lang="en-US" dirty="0" smtClean="0"/>
              <a:t> 2 — 3 </a:t>
            </a:r>
            <a:r>
              <a:rPr lang="en-US" dirty="0" err="1" smtClean="0"/>
              <a:t>unsur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1 </a:t>
            </a:r>
            <a:r>
              <a:rPr lang="en-US" dirty="0" err="1" smtClean="0"/>
              <a:t>unsur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200" i="1" dirty="0" err="1" smtClean="0">
                <a:solidFill>
                  <a:srgbClr val="FF0000"/>
                </a:solidFill>
              </a:rPr>
              <a:t>Jawaban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dengan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dimilikinya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kompetensi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kepribadian</a:t>
            </a:r>
            <a:r>
              <a:rPr lang="en-US" sz="3200" i="1" dirty="0" smtClean="0">
                <a:solidFill>
                  <a:srgbClr val="FF0000"/>
                </a:solidFill>
              </a:rPr>
              <a:t> yang </a:t>
            </a:r>
            <a:r>
              <a:rPr lang="en-US" sz="3200" i="1" dirty="0" err="1" smtClean="0">
                <a:solidFill>
                  <a:srgbClr val="FF0000"/>
                </a:solidFill>
              </a:rPr>
              <a:t>meliputi</a:t>
            </a:r>
            <a:r>
              <a:rPr lang="en-US" sz="3200" i="1" dirty="0" smtClean="0">
                <a:solidFill>
                  <a:srgbClr val="FF0000"/>
                </a:solidFill>
              </a:rPr>
              <a:t>: </a:t>
            </a:r>
          </a:p>
          <a:p>
            <a:endParaRPr lang="en-US" sz="2400" dirty="0" smtClean="0"/>
          </a:p>
          <a:p>
            <a:pPr marL="365125" indent="-365125"/>
            <a:r>
              <a:rPr lang="en-US" sz="2400" dirty="0" smtClean="0"/>
              <a:t>1</a:t>
            </a:r>
            <a:r>
              <a:rPr lang="en-US" sz="2800" dirty="0" smtClean="0"/>
              <a:t>) </a:t>
            </a:r>
            <a:r>
              <a:rPr lang="en-US" sz="2800" dirty="0" err="1" smtClean="0"/>
              <a:t>berakhlak</a:t>
            </a:r>
            <a:r>
              <a:rPr lang="en-US" sz="2800" dirty="0" smtClean="0"/>
              <a:t> </a:t>
            </a:r>
            <a:r>
              <a:rPr lang="en-US" sz="2800" dirty="0" err="1" smtClean="0"/>
              <a:t>mulia</a:t>
            </a:r>
            <a:r>
              <a:rPr lang="en-US" sz="2800" dirty="0" smtClean="0"/>
              <a:t>, </a:t>
            </a:r>
            <a:r>
              <a:rPr lang="en-US" sz="2800" dirty="0" err="1" smtClean="0"/>
              <a:t>mengembangkan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budaya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tradisi</a:t>
            </a:r>
            <a:r>
              <a:rPr lang="en-US" sz="2800" dirty="0" smtClean="0"/>
              <a:t> </a:t>
            </a:r>
            <a:r>
              <a:rPr lang="en-US" sz="2800" dirty="0" err="1" smtClean="0"/>
              <a:t>akhlak</a:t>
            </a:r>
            <a:r>
              <a:rPr lang="en-US" sz="2800" dirty="0" smtClean="0"/>
              <a:t> </a:t>
            </a:r>
            <a:r>
              <a:rPr lang="en-US" sz="2800" dirty="0" err="1" smtClean="0"/>
              <a:t>mulia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teladan</a:t>
            </a:r>
            <a:r>
              <a:rPr lang="en-US" sz="2800" dirty="0" smtClean="0"/>
              <a:t> </a:t>
            </a:r>
            <a:r>
              <a:rPr lang="en-US" sz="2800" dirty="0" err="1" smtClean="0"/>
              <a:t>akhlak</a:t>
            </a:r>
            <a:r>
              <a:rPr lang="en-US" sz="2800" dirty="0" smtClean="0"/>
              <a:t> </a:t>
            </a:r>
            <a:r>
              <a:rPr lang="en-US" sz="2800" dirty="0" err="1" smtClean="0"/>
              <a:t>mulia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</a:t>
            </a:r>
            <a:r>
              <a:rPr lang="en-US" sz="2800" dirty="0" err="1" smtClean="0"/>
              <a:t>komunitas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; </a:t>
            </a:r>
          </a:p>
          <a:p>
            <a:r>
              <a:rPr lang="en-US" sz="2800" dirty="0" smtClean="0"/>
              <a:t>2)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integritas</a:t>
            </a:r>
            <a:r>
              <a:rPr lang="en-US" sz="2800" dirty="0" smtClean="0"/>
              <a:t> </a:t>
            </a:r>
            <a:r>
              <a:rPr lang="en-US" sz="2800" dirty="0" err="1" smtClean="0"/>
              <a:t>kepribadian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pemimpin</a:t>
            </a:r>
            <a:r>
              <a:rPr lang="en-US" sz="2800" dirty="0" smtClean="0"/>
              <a:t>; </a:t>
            </a:r>
          </a:p>
          <a:p>
            <a:pPr marL="365125" indent="-365125"/>
            <a:r>
              <a:rPr lang="sv-SE" sz="2800" dirty="0" smtClean="0"/>
              <a:t>3) memiliki keinginan yang kuat dalam pengembangan diri sebagai kepala sekolah/madrasah; </a:t>
            </a:r>
            <a:endParaRPr lang="en-US" sz="2800" dirty="0" smtClean="0"/>
          </a:p>
          <a:p>
            <a:pPr marL="365125" indent="-365125"/>
            <a:r>
              <a:rPr lang="en-US" sz="2800" dirty="0" smtClean="0"/>
              <a:t>4) </a:t>
            </a:r>
            <a:r>
              <a:rPr lang="en-US" sz="2800" dirty="0" err="1" smtClean="0"/>
              <a:t>bersikap</a:t>
            </a:r>
            <a:r>
              <a:rPr lang="en-US" sz="2800" dirty="0" smtClean="0"/>
              <a:t> </a:t>
            </a:r>
            <a:r>
              <a:rPr lang="en-US" sz="2800" dirty="0" err="1" smtClean="0"/>
              <a:t>terbuka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melaksanakan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pokok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; </a:t>
            </a:r>
          </a:p>
          <a:p>
            <a:pPr marL="365125" indent="-365125"/>
            <a:r>
              <a:rPr lang="en-US" sz="2800" dirty="0" smtClean="0"/>
              <a:t>5) </a:t>
            </a:r>
            <a:r>
              <a:rPr lang="en-US" sz="2800" dirty="0" err="1" smtClean="0"/>
              <a:t>mengendalikan</a:t>
            </a:r>
            <a:r>
              <a:rPr lang="en-US" sz="2800" dirty="0" smtClean="0"/>
              <a:t> </a:t>
            </a:r>
            <a:r>
              <a:rPr lang="en-US" sz="2800" dirty="0" err="1" smtClean="0"/>
              <a:t>diri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menghadapi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pekerjaan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kepala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; </a:t>
            </a:r>
          </a:p>
          <a:p>
            <a:pPr marL="365125" indent="-365125"/>
            <a:r>
              <a:rPr lang="en-US" sz="2800" dirty="0" smtClean="0"/>
              <a:t>6)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bakat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minat</a:t>
            </a:r>
            <a:r>
              <a:rPr lang="en-US" sz="2800" dirty="0" smtClean="0"/>
              <a:t> </a:t>
            </a:r>
            <a:r>
              <a:rPr lang="en-US" sz="2800" dirty="0" err="1" smtClean="0"/>
              <a:t>jabatan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pemimpin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pendidikan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5125" indent="-365125" algn="l"/>
            <a:r>
              <a:rPr lang="en-US" sz="2800" i="1" dirty="0" smtClean="0">
                <a:solidFill>
                  <a:srgbClr val="FF0000"/>
                </a:solidFill>
              </a:rPr>
              <a:t>57.Kepala 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kemampuan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manajerial</a:t>
            </a:r>
            <a:r>
              <a:rPr lang="en-US" sz="2800" i="1" dirty="0" smtClean="0">
                <a:solidFill>
                  <a:srgbClr val="FF0000"/>
                </a:solidFill>
              </a:rPr>
              <a:t> yang </a:t>
            </a:r>
            <a:r>
              <a:rPr lang="nn-NO" sz="2800" i="1" dirty="0" smtClean="0">
                <a:solidFill>
                  <a:srgbClr val="FF0000"/>
                </a:solidFill>
              </a:rPr>
              <a:t>ditunjukkan dengan keberhasilan mengelola siswa.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Sebanyak</a:t>
            </a:r>
            <a:r>
              <a:rPr lang="en-US" dirty="0" smtClean="0"/>
              <a:t> 76%— 100% </a:t>
            </a:r>
            <a:r>
              <a:rPr lang="en-US" dirty="0" err="1" smtClean="0"/>
              <a:t>lulusan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terakreditasi</a:t>
            </a:r>
            <a:r>
              <a:rPr lang="en-US" dirty="0" smtClean="0"/>
              <a:t> A </a:t>
            </a:r>
            <a:r>
              <a:rPr lang="en-US" dirty="0" err="1" smtClean="0"/>
              <a:t>pada</a:t>
            </a:r>
            <a:r>
              <a:rPr lang="en-US" dirty="0" smtClean="0"/>
              <a:t> 3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Sebanyak</a:t>
            </a:r>
            <a:r>
              <a:rPr lang="en-US" dirty="0" smtClean="0"/>
              <a:t> 51% — 75% </a:t>
            </a:r>
            <a:r>
              <a:rPr lang="en-US" dirty="0" err="1" smtClean="0"/>
              <a:t>lulusan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terakreditasi</a:t>
            </a:r>
            <a:r>
              <a:rPr lang="en-US" dirty="0" smtClean="0"/>
              <a:t> A </a:t>
            </a:r>
            <a:r>
              <a:rPr lang="en-US" dirty="0" err="1" smtClean="0"/>
              <a:t>pada</a:t>
            </a:r>
            <a:r>
              <a:rPr lang="en-US" dirty="0" smtClean="0"/>
              <a:t> 3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Sebanyak</a:t>
            </a:r>
            <a:r>
              <a:rPr lang="en-US" dirty="0" smtClean="0"/>
              <a:t> 26% — 50% </a:t>
            </a:r>
            <a:r>
              <a:rPr lang="en-US" dirty="0" err="1" smtClean="0"/>
              <a:t>lulusan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terakreditasi</a:t>
            </a:r>
            <a:r>
              <a:rPr lang="en-US" dirty="0" smtClean="0"/>
              <a:t> A </a:t>
            </a:r>
            <a:r>
              <a:rPr lang="en-US" dirty="0" err="1" smtClean="0"/>
              <a:t>pada</a:t>
            </a:r>
            <a:r>
              <a:rPr lang="en-US" dirty="0" smtClean="0"/>
              <a:t> 3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Sebanyak</a:t>
            </a:r>
            <a:r>
              <a:rPr lang="en-US" dirty="0" smtClean="0"/>
              <a:t> 1% — 25% </a:t>
            </a:r>
            <a:r>
              <a:rPr lang="en-US" dirty="0" err="1" smtClean="0"/>
              <a:t>lulusan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terakreditasi</a:t>
            </a:r>
            <a:r>
              <a:rPr lang="en-US" dirty="0" smtClean="0"/>
              <a:t> A </a:t>
            </a:r>
            <a:r>
              <a:rPr lang="en-US" dirty="0" err="1" smtClean="0"/>
              <a:t>pada</a:t>
            </a:r>
            <a:r>
              <a:rPr lang="en-US" dirty="0" smtClean="0"/>
              <a:t> 3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lulusan</a:t>
            </a:r>
            <a:r>
              <a:rPr lang="en-US" dirty="0" smtClean="0"/>
              <a:t> yang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fi-FI" dirty="0" smtClean="0"/>
              <a:t>terakreditasi pada 3 tahun terakhir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-79653"/>
            <a:ext cx="84582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i="1" dirty="0" err="1" smtClean="0">
                <a:solidFill>
                  <a:srgbClr val="FF0000"/>
                </a:solidFill>
              </a:rPr>
              <a:t>Kompetensi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manajerial</a:t>
            </a:r>
            <a:r>
              <a:rPr lang="en-US" sz="2400" i="1" dirty="0" smtClean="0">
                <a:solidFill>
                  <a:srgbClr val="FF0000"/>
                </a:solidFill>
              </a:rPr>
              <a:t> yang </a:t>
            </a:r>
            <a:r>
              <a:rPr lang="en-US" sz="2400" i="1" dirty="0" err="1" smtClean="0">
                <a:solidFill>
                  <a:srgbClr val="FF0000"/>
                </a:solidFill>
              </a:rPr>
              <a:t>meliputi</a:t>
            </a:r>
            <a:r>
              <a:rPr lang="en-US" sz="2400" i="1" dirty="0" smtClean="0">
                <a:solidFill>
                  <a:srgbClr val="FF0000"/>
                </a:solidFill>
              </a:rPr>
              <a:t>: </a:t>
            </a:r>
          </a:p>
          <a:p>
            <a:endParaRPr lang="en-US" dirty="0" smtClean="0"/>
          </a:p>
          <a:p>
            <a:pPr marL="266700" indent="-266700"/>
            <a:r>
              <a:rPr lang="en-US" dirty="0" smtClean="0"/>
              <a:t>1</a:t>
            </a:r>
            <a:r>
              <a:rPr lang="en-US" sz="2000" dirty="0" smtClean="0"/>
              <a:t>) </a:t>
            </a:r>
            <a:r>
              <a:rPr lang="en-US" sz="2400" dirty="0" err="1" smtClean="0"/>
              <a:t>menyusun</a:t>
            </a:r>
            <a:r>
              <a:rPr lang="en-US" sz="2400" dirty="0" smtClean="0"/>
              <a:t> </a:t>
            </a:r>
            <a:r>
              <a:rPr lang="en-US" sz="2400" dirty="0" err="1" smtClean="0"/>
              <a:t>perencanaan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perencanaan</a:t>
            </a:r>
            <a:r>
              <a:rPr lang="en-US" sz="2400" dirty="0" smtClean="0"/>
              <a:t>; </a:t>
            </a:r>
          </a:p>
          <a:p>
            <a:pPr marL="266700" indent="-266700"/>
            <a:r>
              <a:rPr lang="en-US" sz="2400" dirty="0" smtClean="0"/>
              <a:t>2) </a:t>
            </a:r>
            <a:r>
              <a:rPr lang="en-US" sz="2400" dirty="0" err="1" smtClean="0"/>
              <a:t>mengembangkan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; </a:t>
            </a:r>
          </a:p>
          <a:p>
            <a:pPr marL="266700" indent="-266700"/>
            <a:r>
              <a:rPr lang="en-US" sz="2400" dirty="0" smtClean="0"/>
              <a:t>3) </a:t>
            </a:r>
            <a:r>
              <a:rPr lang="en-US" sz="2400" dirty="0" err="1" smtClean="0"/>
              <a:t>mempimpin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madarasah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rangka</a:t>
            </a:r>
            <a:r>
              <a:rPr lang="en-US" sz="2400" dirty="0" smtClean="0"/>
              <a:t> </a:t>
            </a:r>
            <a:r>
              <a:rPr lang="en-US" sz="2400" dirty="0" err="1" smtClean="0"/>
              <a:t>pendayagunaan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optimal; </a:t>
            </a:r>
          </a:p>
          <a:p>
            <a:pPr marL="266700" indent="-266700"/>
            <a:r>
              <a:rPr lang="en-US" sz="2400" dirty="0" smtClean="0"/>
              <a:t>4)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menuju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efektif</a:t>
            </a:r>
            <a:r>
              <a:rPr lang="en-US" sz="2400" dirty="0" smtClean="0"/>
              <a:t>; </a:t>
            </a:r>
          </a:p>
          <a:p>
            <a:pPr marL="266700" indent="-266700"/>
            <a:r>
              <a:rPr lang="en-US" sz="2400" dirty="0" smtClean="0"/>
              <a:t>5) </a:t>
            </a:r>
            <a:r>
              <a:rPr lang="en-US" sz="2400" dirty="0" err="1" smtClean="0"/>
              <a:t>menciptakan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budaya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iklim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kondusif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inovatif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; </a:t>
            </a:r>
          </a:p>
          <a:p>
            <a:pPr marL="266700" indent="-266700"/>
            <a:r>
              <a:rPr lang="pt-BR" sz="2400" dirty="0" smtClean="0"/>
              <a:t>6) mengelola guru dan staf dalam rangka pendayagunaan sumber daya manusia secara optimal; </a:t>
            </a:r>
          </a:p>
          <a:p>
            <a:r>
              <a:rPr lang="en-US" sz="24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66700" indent="-266700"/>
            <a:r>
              <a:rPr lang="en-US" sz="2400" dirty="0" smtClean="0"/>
              <a:t>7)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sarana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prasarana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rangka</a:t>
            </a:r>
            <a:r>
              <a:rPr lang="en-US" sz="2400" dirty="0" smtClean="0"/>
              <a:t> </a:t>
            </a:r>
            <a:r>
              <a:rPr lang="en-US" sz="2400" dirty="0" err="1" smtClean="0"/>
              <a:t>pendayagunaan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optimal; </a:t>
            </a:r>
          </a:p>
          <a:p>
            <a:pPr marL="266700" indent="-266700"/>
            <a:r>
              <a:rPr lang="en-US" sz="2400" dirty="0" smtClean="0"/>
              <a:t>8)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rangka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dukungan</a:t>
            </a:r>
            <a:r>
              <a:rPr lang="en-US" sz="2400" dirty="0" smtClean="0"/>
              <a:t> </a:t>
            </a:r>
            <a:r>
              <a:rPr lang="en-US" sz="2400" dirty="0" err="1" smtClean="0"/>
              <a:t>ide</a:t>
            </a:r>
            <a:r>
              <a:rPr lang="en-US" sz="2400" dirty="0" smtClean="0"/>
              <a:t>,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; </a:t>
            </a:r>
          </a:p>
          <a:p>
            <a:pPr marL="266700" indent="-266700"/>
            <a:r>
              <a:rPr lang="en-US" sz="2400" dirty="0" smtClean="0"/>
              <a:t>9)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rangka</a:t>
            </a:r>
            <a:r>
              <a:rPr lang="en-US" sz="2400" dirty="0" smtClean="0"/>
              <a:t> </a:t>
            </a:r>
            <a:r>
              <a:rPr lang="en-US" sz="2400" dirty="0" err="1" smtClean="0"/>
              <a:t>penerimaan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penempatan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kapasitas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; </a:t>
            </a:r>
          </a:p>
          <a:p>
            <a:pPr marL="266700" indent="-266700"/>
            <a:r>
              <a:rPr lang="en-US" sz="2400" dirty="0" smtClean="0"/>
              <a:t>10)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kurikulum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arah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</a:t>
            </a:r>
            <a:r>
              <a:rPr lang="en-US" sz="2400" dirty="0" err="1" smtClean="0"/>
              <a:t>nasional</a:t>
            </a:r>
            <a:r>
              <a:rPr lang="en-US" sz="2400" dirty="0" smtClean="0"/>
              <a:t>; </a:t>
            </a:r>
          </a:p>
          <a:p>
            <a:pPr marL="266700" indent="-266700"/>
            <a:r>
              <a:rPr lang="en-US" sz="2400" dirty="0" smtClean="0"/>
              <a:t>11)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akuntabel</a:t>
            </a:r>
            <a:r>
              <a:rPr lang="en-US" sz="2400" dirty="0" smtClean="0"/>
              <a:t>, </a:t>
            </a:r>
            <a:r>
              <a:rPr lang="en-US" sz="2400" dirty="0" err="1" smtClean="0"/>
              <a:t>transparan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efisien</a:t>
            </a:r>
            <a:r>
              <a:rPr lang="en-US" sz="2400" dirty="0" smtClean="0"/>
              <a:t>; </a:t>
            </a:r>
          </a:p>
          <a:p>
            <a:pPr marL="365125" indent="-365125"/>
            <a:r>
              <a:rPr lang="en-US" sz="2400" dirty="0" smtClean="0"/>
              <a:t>12)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ketatausahaan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pencapaian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1582"/>
            <a:ext cx="9144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i="1" dirty="0" err="1">
                <a:solidFill>
                  <a:srgbClr val="FF0000"/>
                </a:solidFill>
              </a:rPr>
              <a:t>Jawaban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dibuktikan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dengan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melakukan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observasi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wawancara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secara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acak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pada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warga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sekolah</a:t>
            </a:r>
            <a:r>
              <a:rPr lang="en-US" sz="2800" i="1" dirty="0">
                <a:solidFill>
                  <a:srgbClr val="FF0000"/>
                </a:solidFill>
              </a:rPr>
              <a:t>/</a:t>
            </a:r>
            <a:r>
              <a:rPr lang="en-US" sz="2800" i="1" dirty="0" err="1">
                <a:solidFill>
                  <a:srgbClr val="FF0000"/>
                </a:solidFill>
              </a:rPr>
              <a:t>madrasah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serta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melihat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ketersediaan</a:t>
            </a:r>
            <a:r>
              <a:rPr lang="en-US" sz="2800" i="1" dirty="0">
                <a:solidFill>
                  <a:srgbClr val="FF0000"/>
                </a:solidFill>
              </a:rPr>
              <a:t>: </a:t>
            </a:r>
          </a:p>
          <a:p>
            <a:r>
              <a:rPr lang="en-US" sz="2800" dirty="0"/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133600"/>
            <a:ext cx="8839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457200" indent="-457200"/>
            <a:r>
              <a:rPr lang="en-US" sz="2400" dirty="0" smtClean="0"/>
              <a:t>1</a:t>
            </a:r>
            <a:r>
              <a:rPr lang="en-US" sz="2400" dirty="0"/>
              <a:t>) </a:t>
            </a:r>
            <a:r>
              <a:rPr lang="en-US" sz="2400" dirty="0" smtClean="0"/>
              <a:t>	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 err="1"/>
              <a:t>pelaksanaan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diri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pendidikan</a:t>
            </a:r>
            <a:r>
              <a:rPr lang="en-US" sz="2400" dirty="0"/>
              <a:t> yang </a:t>
            </a:r>
            <a:r>
              <a:rPr lang="en-US" sz="2400" dirty="0" err="1"/>
              <a:t>bermutu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</a:t>
            </a:r>
            <a:r>
              <a:rPr lang="en-US" sz="2400" dirty="0" err="1"/>
              <a:t>kesempatan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mengekspresikan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bebas</a:t>
            </a:r>
            <a:r>
              <a:rPr lang="en-US" sz="2400" dirty="0"/>
              <a:t>, </a:t>
            </a:r>
            <a:r>
              <a:rPr lang="en-US" sz="2400" dirty="0" err="1"/>
              <a:t>dinamis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menyenangkan</a:t>
            </a:r>
            <a:r>
              <a:rPr lang="en-US" sz="2400" dirty="0"/>
              <a:t>; 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/>
              <a:t>2) </a:t>
            </a:r>
            <a:r>
              <a:rPr lang="en-US" sz="2400" dirty="0" smtClean="0"/>
              <a:t>	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ke-5 </a:t>
            </a:r>
            <a:r>
              <a:rPr lang="en-US" sz="2400" dirty="0" err="1"/>
              <a:t>pilar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, </a:t>
            </a:r>
            <a:r>
              <a:rPr lang="en-US" sz="2400" dirty="0" err="1"/>
              <a:t>contoh</a:t>
            </a:r>
            <a:r>
              <a:rPr lang="en-US" sz="2400" dirty="0"/>
              <a:t>: </a:t>
            </a:r>
            <a:r>
              <a:rPr lang="en-US" sz="2400" dirty="0" err="1"/>
              <a:t>Pengajian</a:t>
            </a:r>
            <a:r>
              <a:rPr lang="en-US" sz="2400" dirty="0"/>
              <a:t>/</a:t>
            </a:r>
            <a:r>
              <a:rPr lang="en-US" sz="2400" dirty="0" err="1"/>
              <a:t>Siraman</a:t>
            </a:r>
            <a:r>
              <a:rPr lang="en-US" sz="2400" dirty="0"/>
              <a:t> </a:t>
            </a:r>
            <a:r>
              <a:rPr lang="en-US" sz="2400" dirty="0" err="1"/>
              <a:t>rohani</a:t>
            </a:r>
            <a:r>
              <a:rPr lang="en-US" sz="2400" dirty="0"/>
              <a:t>, PMR, </a:t>
            </a:r>
            <a:r>
              <a:rPr lang="en-US" sz="2400" dirty="0" err="1"/>
              <a:t>pramuka</a:t>
            </a:r>
            <a:r>
              <a:rPr lang="en-US" sz="2400" dirty="0"/>
              <a:t>, </a:t>
            </a:r>
            <a:r>
              <a:rPr lang="en-US" sz="2400" dirty="0" err="1"/>
              <a:t>dll</a:t>
            </a:r>
            <a:r>
              <a:rPr lang="en-US" sz="2400" dirty="0"/>
              <a:t>.; </a:t>
            </a:r>
            <a:endParaRPr lang="en-US" sz="2400" dirty="0" smtClean="0"/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/>
              <a:t>3) </a:t>
            </a:r>
            <a:r>
              <a:rPr lang="en-US" sz="2400" dirty="0" smtClean="0"/>
              <a:t>	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/>
              <a:t>program </a:t>
            </a:r>
            <a:r>
              <a:rPr lang="en-US" sz="2400" dirty="0" err="1"/>
              <a:t>perbaikan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pengayaan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perbaikan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;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9653"/>
            <a:ext cx="89916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0850" indent="-450850"/>
            <a:r>
              <a:rPr lang="en-US" sz="2400" dirty="0" smtClean="0"/>
              <a:t>13)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unit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 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kegitan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; </a:t>
            </a:r>
          </a:p>
          <a:p>
            <a:pPr marL="450850" indent="-450850"/>
            <a:r>
              <a:rPr lang="en-US" sz="2400" dirty="0" smtClean="0"/>
              <a:t>14)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penyusunan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pengambilan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; </a:t>
            </a:r>
          </a:p>
          <a:p>
            <a:pPr marL="450850" indent="-450850"/>
            <a:r>
              <a:rPr lang="en-US" sz="2400" dirty="0" smtClean="0"/>
              <a:t>15) </a:t>
            </a:r>
            <a:r>
              <a:rPr lang="en-US" sz="2400" dirty="0" err="1" smtClean="0"/>
              <a:t>Memanfaatkan</a:t>
            </a:r>
            <a:r>
              <a:rPr lang="en-US" sz="2400" dirty="0" smtClean="0"/>
              <a:t> </a:t>
            </a:r>
            <a:r>
              <a:rPr lang="en-US" sz="2400" dirty="0" err="1" smtClean="0"/>
              <a:t>kemajuan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peningkatan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; </a:t>
            </a:r>
          </a:p>
          <a:p>
            <a:pPr marL="450850" indent="-450850"/>
            <a:r>
              <a:rPr lang="sv-SE" sz="2400" dirty="0" smtClean="0"/>
              <a:t>16) Melakukan monitoring, evaluasi dan pelaporan pelaksanaan program kegiatan sekolah/madrasah dengan prosedur yang tepat, serta merencanakan tindak lanjutnya</a:t>
            </a:r>
            <a:r>
              <a:rPr lang="sv-SE" dirty="0" smtClean="0"/>
              <a:t>. </a:t>
            </a:r>
          </a:p>
          <a:p>
            <a:endParaRPr lang="en-US" dirty="0" smtClean="0"/>
          </a:p>
          <a:p>
            <a:r>
              <a:rPr lang="en-US" sz="3200" b="1" i="1" dirty="0" err="1" smtClean="0">
                <a:solidFill>
                  <a:srgbClr val="FF0000"/>
                </a:solidFill>
              </a:rPr>
              <a:t>Jawaban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dengan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dokumen</a:t>
            </a:r>
            <a:r>
              <a:rPr lang="en-US" sz="3200" b="1" i="1" dirty="0" smtClean="0">
                <a:solidFill>
                  <a:srgbClr val="FF0000"/>
                </a:solidFill>
              </a:rPr>
              <a:t> data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lulusan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3200" b="1" i="1" dirty="0" smtClean="0">
                <a:solidFill>
                  <a:srgbClr val="FF0000"/>
                </a:solidFill>
              </a:rPr>
              <a:t>/</a:t>
            </a:r>
            <a:r>
              <a:rPr lang="en-US" sz="32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3200" b="1" i="1" dirty="0" smtClean="0">
                <a:solidFill>
                  <a:srgbClr val="FF0000"/>
                </a:solidFill>
              </a:rPr>
              <a:t> yang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diterima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di</a:t>
            </a:r>
            <a:r>
              <a:rPr lang="en-US" sz="3200" b="1" i="1" dirty="0" smtClean="0">
                <a:solidFill>
                  <a:srgbClr val="FF0000"/>
                </a:solidFill>
              </a:rPr>
              <a:t> SMP/MTs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terakreditasi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pada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tiga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tahun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terakhir</a:t>
            </a:r>
            <a:r>
              <a:rPr lang="en-US" sz="3600" i="1" dirty="0" smtClean="0">
                <a:solidFill>
                  <a:srgbClr val="FF0000"/>
                </a:solidFill>
              </a:rPr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5125" indent="-365125" algn="l"/>
            <a:r>
              <a:rPr lang="en-US" sz="2400" i="1" dirty="0" smtClean="0">
                <a:solidFill>
                  <a:srgbClr val="FF0000"/>
                </a:solidFill>
              </a:rPr>
              <a:t>58.Kepala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kemampuan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kewirausahaan</a:t>
            </a:r>
            <a:r>
              <a:rPr lang="en-US" sz="2400" i="1" dirty="0" smtClean="0">
                <a:solidFill>
                  <a:srgbClr val="FF0000"/>
                </a:solidFill>
              </a:rPr>
              <a:t> yang </a:t>
            </a:r>
            <a:r>
              <a:rPr lang="en-US" sz="2400" i="1" dirty="0" err="1" smtClean="0">
                <a:solidFill>
                  <a:srgbClr val="FF0000"/>
                </a:solidFill>
              </a:rPr>
              <a:t>ditunjukkan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antara</a:t>
            </a:r>
            <a:r>
              <a:rPr lang="en-US" sz="2400" i="1" dirty="0" smtClean="0">
                <a:solidFill>
                  <a:srgbClr val="FF0000"/>
                </a:solidFill>
              </a:rPr>
              <a:t> lain </a:t>
            </a:r>
            <a:r>
              <a:rPr lang="en-US" sz="2400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adanya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naluri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kewirausahaan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dalam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mengelola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kegiatan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produksi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jasa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sebagai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sumber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belajar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siswa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A.Mampu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membiayai</a:t>
            </a:r>
            <a:r>
              <a:rPr lang="en-US" dirty="0" smtClean="0"/>
              <a:t> 76% — 100%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ekstrakurikuler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B.Mampu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membiayai</a:t>
            </a:r>
            <a:r>
              <a:rPr lang="en-US" dirty="0" smtClean="0"/>
              <a:t> 51% — 75%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ekstrakurikuler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C.Mampu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membiayai</a:t>
            </a:r>
            <a:r>
              <a:rPr lang="en-US" dirty="0" smtClean="0"/>
              <a:t> 26% — 50%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ekstrakurikuler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D.Mampu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nn-NO" dirty="0" smtClean="0"/>
              <a:t>membiayai 1% — 25% biaya kegiatan ekstrakurikuler secara </a:t>
            </a:r>
            <a:r>
              <a:rPr lang="en-US" dirty="0" err="1" smtClean="0"/>
              <a:t>mandiri</a:t>
            </a:r>
            <a:endParaRPr lang="en-US" dirty="0" smtClean="0"/>
          </a:p>
          <a:p>
            <a:pPr>
              <a:buNone/>
            </a:pPr>
            <a:r>
              <a:rPr lang="nn-NO" dirty="0" smtClean="0"/>
              <a:t> E. Tidak mampu mengelola kegiatan produksi/jasa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440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i="1" dirty="0" err="1" smtClean="0">
                <a:solidFill>
                  <a:srgbClr val="FF0000"/>
                </a:solidFill>
              </a:rPr>
              <a:t>Jawaban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dimilikinya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kompetensi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kewirausahaan</a:t>
            </a:r>
            <a:r>
              <a:rPr lang="en-US" sz="2800" i="1" dirty="0" smtClean="0">
                <a:solidFill>
                  <a:srgbClr val="FF0000"/>
                </a:solidFill>
              </a:rPr>
              <a:t> yang </a:t>
            </a:r>
            <a:r>
              <a:rPr lang="en-US" sz="2800" i="1" dirty="0" err="1" smtClean="0">
                <a:solidFill>
                  <a:srgbClr val="FF0000"/>
                </a:solidFill>
              </a:rPr>
              <a:t>meliputi</a:t>
            </a:r>
            <a:r>
              <a:rPr lang="en-US" sz="2800" i="1" dirty="0" smtClean="0">
                <a:solidFill>
                  <a:srgbClr val="FF0000"/>
                </a:solidFill>
              </a:rPr>
              <a:t>: </a:t>
            </a:r>
          </a:p>
          <a:p>
            <a:endParaRPr lang="en-US" dirty="0" smtClean="0"/>
          </a:p>
          <a:p>
            <a:pPr marL="266700" indent="-266700"/>
            <a:r>
              <a:rPr lang="en-US" dirty="0" smtClean="0"/>
              <a:t>1</a:t>
            </a:r>
            <a:r>
              <a:rPr lang="en-US" sz="2400" dirty="0" smtClean="0"/>
              <a:t>)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menggalang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tua</a:t>
            </a:r>
            <a:r>
              <a:rPr lang="en-US" sz="2400" dirty="0" smtClean="0"/>
              <a:t> </a:t>
            </a:r>
            <a:r>
              <a:rPr lang="en-US" sz="2400" dirty="0" err="1" smtClean="0"/>
              <a:t>wali</a:t>
            </a:r>
            <a:r>
              <a:rPr lang="en-US" sz="2400" dirty="0" smtClean="0"/>
              <a:t> </a:t>
            </a:r>
            <a:r>
              <a:rPr lang="en-US" sz="2400" dirty="0" err="1" smtClean="0"/>
              <a:t>murid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koperasi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, </a:t>
            </a:r>
            <a:r>
              <a:rPr lang="en-US" sz="2400" dirty="0" err="1" smtClean="0"/>
              <a:t>kantin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, </a:t>
            </a:r>
            <a:r>
              <a:rPr lang="en-US" sz="2400" dirty="0" err="1" smtClean="0"/>
              <a:t>penggalangan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industri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lain-lain; </a:t>
            </a:r>
          </a:p>
          <a:p>
            <a:pPr marL="266700" indent="-266700"/>
            <a:r>
              <a:rPr lang="en-US" sz="2400" dirty="0" smtClean="0"/>
              <a:t>2)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menciptakan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inovasi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berguna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madrsah</a:t>
            </a:r>
            <a:r>
              <a:rPr lang="en-US" sz="2400" dirty="0" smtClean="0"/>
              <a:t>; </a:t>
            </a:r>
          </a:p>
          <a:p>
            <a:pPr marL="266700" indent="-266700"/>
            <a:r>
              <a:rPr lang="en-US" sz="2400" dirty="0" smtClean="0"/>
              <a:t>3) </a:t>
            </a:r>
            <a:r>
              <a:rPr lang="en-US" sz="2400" dirty="0" err="1" smtClean="0"/>
              <a:t>bekerja</a:t>
            </a:r>
            <a:r>
              <a:rPr lang="en-US" sz="2400" dirty="0" smtClean="0"/>
              <a:t> </a:t>
            </a:r>
            <a:r>
              <a:rPr lang="en-US" sz="2400" dirty="0" err="1" smtClean="0"/>
              <a:t>keras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keberhasilan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efektif</a:t>
            </a:r>
            <a:r>
              <a:rPr lang="en-US" sz="2400" dirty="0" smtClean="0"/>
              <a:t>; </a:t>
            </a:r>
          </a:p>
          <a:p>
            <a:pPr marL="266700" indent="-266700"/>
            <a:r>
              <a:rPr lang="en-US" sz="2400" dirty="0" smtClean="0"/>
              <a:t>4)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motivasi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kuat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sukses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pokok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fungsinya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pemimpin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; </a:t>
            </a:r>
          </a:p>
          <a:p>
            <a:pPr marL="266700" indent="-266700"/>
            <a:r>
              <a:rPr lang="en-US" sz="2400" dirty="0" smtClean="0"/>
              <a:t>5) </a:t>
            </a:r>
            <a:r>
              <a:rPr lang="en-US" sz="2400" dirty="0" err="1" smtClean="0"/>
              <a:t>pantang</a:t>
            </a:r>
            <a:r>
              <a:rPr lang="en-US" sz="2400" dirty="0" smtClean="0"/>
              <a:t> </a:t>
            </a:r>
            <a:r>
              <a:rPr lang="en-US" sz="2400" dirty="0" err="1" smtClean="0"/>
              <a:t>menyerah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terbaik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menghadapi</a:t>
            </a:r>
            <a:r>
              <a:rPr lang="en-US" sz="2400" dirty="0" smtClean="0"/>
              <a:t> </a:t>
            </a:r>
            <a:r>
              <a:rPr lang="en-US" sz="2400" dirty="0" err="1" smtClean="0"/>
              <a:t>kendala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dihadapi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madarasah</a:t>
            </a:r>
            <a:r>
              <a:rPr lang="en-US" sz="2400" dirty="0" smtClean="0"/>
              <a:t>; </a:t>
            </a:r>
          </a:p>
          <a:p>
            <a:pPr marL="266700" indent="-266700"/>
            <a:r>
              <a:rPr lang="en-US" sz="2400" dirty="0" smtClean="0"/>
              <a:t>6)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naluri</a:t>
            </a:r>
            <a:r>
              <a:rPr lang="en-US" sz="2400" dirty="0" smtClean="0"/>
              <a:t> </a:t>
            </a:r>
            <a:r>
              <a:rPr lang="en-US" sz="2400" dirty="0" err="1" smtClean="0"/>
              <a:t>kewirausahaan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produksi</a:t>
            </a:r>
            <a:r>
              <a:rPr lang="en-US" sz="2400" dirty="0" smtClean="0"/>
              <a:t>/</a:t>
            </a:r>
            <a:r>
              <a:rPr lang="en-US" sz="2400" dirty="0" err="1" smtClean="0"/>
              <a:t>jasa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839200" cy="1143000"/>
          </a:xfrm>
        </p:spPr>
        <p:txBody>
          <a:bodyPr>
            <a:noAutofit/>
          </a:bodyPr>
          <a:lstStyle/>
          <a:p>
            <a:pPr marL="365125" indent="-365125" algn="l"/>
            <a:r>
              <a:rPr lang="sv-SE" sz="2000" i="1" dirty="0" smtClean="0">
                <a:solidFill>
                  <a:srgbClr val="FF0000"/>
                </a:solidFill>
              </a:rPr>
              <a:t>59. </a:t>
            </a:r>
            <a:r>
              <a:rPr lang="sv-SE" sz="2000" b="1" i="1" dirty="0" smtClean="0">
                <a:solidFill>
                  <a:srgbClr val="FF0000"/>
                </a:solidFill>
              </a:rPr>
              <a:t>Kepala sekolah/madrasah memiliki kemampuan bekerjasama dengan</a:t>
            </a:r>
            <a:br>
              <a:rPr lang="sv-SE" sz="2000" b="1" i="1" dirty="0" smtClean="0">
                <a:solidFill>
                  <a:srgbClr val="FF0000"/>
                </a:solidFill>
              </a:rPr>
            </a:br>
            <a:r>
              <a:rPr lang="en-US" sz="2000" b="1" i="1" dirty="0" err="1" smtClean="0">
                <a:solidFill>
                  <a:srgbClr val="FF0000"/>
                </a:solidFill>
              </a:rPr>
              <a:t>pihak</a:t>
            </a:r>
            <a:r>
              <a:rPr lang="en-US" sz="2000" b="1" i="1" dirty="0" smtClean="0">
                <a:solidFill>
                  <a:srgbClr val="FF0000"/>
                </a:solidFill>
              </a:rPr>
              <a:t> lain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untuk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kepentingan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000" b="1" i="1" dirty="0" smtClean="0">
                <a:solidFill>
                  <a:srgbClr val="FF0000"/>
                </a:solidFill>
              </a:rPr>
              <a:t>/</a:t>
            </a:r>
            <a:r>
              <a:rPr lang="en-US" sz="2000" b="1" i="1" dirty="0" err="1" smtClean="0">
                <a:solidFill>
                  <a:srgbClr val="FF0000"/>
                </a:solidFill>
              </a:rPr>
              <a:t>madrasah,berpartisipasi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dalam</a:t>
            </a:r>
            <a:r>
              <a:rPr lang="en-US" sz="2000" b="1" i="1" dirty="0" smtClean="0">
                <a:solidFill>
                  <a:srgbClr val="FF0000"/>
                </a:solidFill>
              </a:rPr>
              <a:t/>
            </a:r>
            <a:br>
              <a:rPr lang="en-US" sz="2000" b="1" i="1" dirty="0" smtClean="0">
                <a:solidFill>
                  <a:srgbClr val="FF0000"/>
                </a:solidFill>
              </a:rPr>
            </a:br>
            <a:r>
              <a:rPr lang="fi-FI" sz="2000" b="1" i="1" dirty="0" smtClean="0">
                <a:solidFill>
                  <a:srgbClr val="FF0000"/>
                </a:solidFill>
              </a:rPr>
              <a:t>kegiatan sosial kemasyarakatan, dan memiliki kepekaan sosial terhadap</a:t>
            </a:r>
            <a:br>
              <a:rPr lang="fi-FI" sz="2000" b="1" i="1" dirty="0" smtClean="0">
                <a:solidFill>
                  <a:srgbClr val="FF0000"/>
                </a:solidFill>
              </a:rPr>
            </a:br>
            <a:r>
              <a:rPr lang="en-US" sz="2000" b="1" i="1" dirty="0" err="1" smtClean="0">
                <a:solidFill>
                  <a:srgbClr val="FF0000"/>
                </a:solidFill>
              </a:rPr>
              <a:t>orang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atau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kelompok</a:t>
            </a:r>
            <a:r>
              <a:rPr lang="en-US" sz="2000" b="1" i="1" dirty="0" smtClean="0">
                <a:solidFill>
                  <a:srgbClr val="FF0000"/>
                </a:solidFill>
              </a:rPr>
              <a:t> lain</a:t>
            </a:r>
            <a:r>
              <a:rPr lang="en-US" sz="2000" i="1" dirty="0" smtClean="0">
                <a:solidFill>
                  <a:srgbClr val="FF0000"/>
                </a:solidFill>
              </a:rPr>
              <a:t>.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None/>
            </a:pPr>
            <a:r>
              <a:rPr lang="en-US" dirty="0" smtClean="0"/>
              <a:t>A.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bekerjasama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4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endParaRPr lang="en-US" dirty="0" smtClean="0"/>
          </a:p>
          <a:p>
            <a:pPr>
              <a:buNone/>
            </a:pPr>
            <a:r>
              <a:rPr lang="sv-SE" dirty="0" smtClean="0"/>
              <a:t> B. Mampu bekerjasama dengan 3 pihak</a:t>
            </a:r>
          </a:p>
          <a:p>
            <a:pPr>
              <a:buNone/>
            </a:pPr>
            <a:r>
              <a:rPr lang="sv-SE" dirty="0" smtClean="0"/>
              <a:t>C. Mampu bekerjasama dengan 2 pihak</a:t>
            </a:r>
          </a:p>
          <a:p>
            <a:pPr>
              <a:buNone/>
            </a:pPr>
            <a:r>
              <a:rPr lang="sv-SE" dirty="0" smtClean="0"/>
              <a:t>D. Mampu bekerjasama dengan 1 pihak</a:t>
            </a:r>
          </a:p>
          <a:p>
            <a:pPr marL="450850" indent="-450850">
              <a:buNone/>
            </a:pPr>
            <a:r>
              <a:rPr lang="en-US" dirty="0" smtClean="0"/>
              <a:t>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bekerjasama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manapun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90600"/>
            <a:ext cx="7467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dirty="0" err="1" smtClean="0"/>
              <a:t>Jawaban</a:t>
            </a:r>
            <a:r>
              <a:rPr lang="en-US" sz="3600" dirty="0" smtClean="0"/>
              <a:t> </a:t>
            </a:r>
            <a:r>
              <a:rPr lang="en-US" sz="3600" dirty="0" err="1" smtClean="0"/>
              <a:t>dibuktikan</a:t>
            </a:r>
            <a:r>
              <a:rPr lang="en-US" sz="3600" dirty="0" smtClean="0"/>
              <a:t> </a:t>
            </a:r>
            <a:r>
              <a:rPr lang="en-US" sz="3600" dirty="0" err="1" smtClean="0"/>
              <a:t>antara</a:t>
            </a:r>
            <a:r>
              <a:rPr lang="en-US" sz="3600" dirty="0" smtClean="0"/>
              <a:t> lain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dimilikinya</a:t>
            </a:r>
            <a:r>
              <a:rPr lang="en-US" sz="3600" dirty="0" smtClean="0"/>
              <a:t> </a:t>
            </a:r>
            <a:r>
              <a:rPr lang="en-US" sz="3600" dirty="0" err="1" smtClean="0"/>
              <a:t>dokumen</a:t>
            </a:r>
            <a:r>
              <a:rPr lang="en-US" sz="3600" dirty="0" smtClean="0"/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surat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perjanjian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kerja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sama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pihak</a:t>
            </a:r>
            <a:r>
              <a:rPr lang="en-US" sz="3600" i="1" dirty="0" smtClean="0">
                <a:solidFill>
                  <a:srgbClr val="FF0000"/>
                </a:solidFill>
              </a:rPr>
              <a:t> lain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kepentingan</a:t>
            </a:r>
            <a:r>
              <a:rPr lang="en-US" sz="3600" dirty="0" smtClean="0"/>
              <a:t> </a:t>
            </a:r>
            <a:r>
              <a:rPr lang="en-US" sz="3600" dirty="0" err="1" smtClean="0"/>
              <a:t>sekolah</a:t>
            </a:r>
            <a:r>
              <a:rPr lang="en-US" sz="3600" dirty="0" smtClean="0"/>
              <a:t>/</a:t>
            </a:r>
            <a:r>
              <a:rPr lang="en-US" sz="3600" dirty="0" err="1" smtClean="0"/>
              <a:t>madrasah</a:t>
            </a:r>
            <a:r>
              <a:rPr lang="en-US" sz="3600" dirty="0" smtClean="0"/>
              <a:t>, </a:t>
            </a:r>
            <a:r>
              <a:rPr lang="en-US" sz="3600" dirty="0" err="1" smtClean="0"/>
              <a:t>piagam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dokumen</a:t>
            </a:r>
            <a:r>
              <a:rPr lang="en-US" sz="3600" dirty="0" smtClean="0"/>
              <a:t> </a:t>
            </a:r>
            <a:r>
              <a:rPr lang="en-US" sz="3600" dirty="0" err="1" smtClean="0"/>
              <a:t>lainnya</a:t>
            </a:r>
            <a:r>
              <a:rPr lang="en-US" sz="3600" dirty="0" smtClean="0"/>
              <a:t> yang </a:t>
            </a:r>
            <a:r>
              <a:rPr lang="en-US" sz="3600" dirty="0" err="1" smtClean="0"/>
              <a:t>relevan</a:t>
            </a:r>
            <a:r>
              <a:rPr lang="en-US" dirty="0" smtClean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33413" indent="-633413" algn="l"/>
            <a:r>
              <a:rPr lang="en-US" sz="4000" i="1" dirty="0" smtClean="0">
                <a:solidFill>
                  <a:srgbClr val="FF0000"/>
                </a:solidFill>
              </a:rPr>
              <a:t>60.Kepala </a:t>
            </a:r>
            <a:r>
              <a:rPr lang="en-US" sz="4000" i="1" dirty="0" err="1" smtClean="0">
                <a:solidFill>
                  <a:srgbClr val="FF0000"/>
                </a:solidFill>
              </a:rPr>
              <a:t>sekolah</a:t>
            </a:r>
            <a:r>
              <a:rPr lang="en-US" sz="4000" i="1" dirty="0" smtClean="0">
                <a:solidFill>
                  <a:srgbClr val="FF0000"/>
                </a:solidFill>
              </a:rPr>
              <a:t>/</a:t>
            </a:r>
            <a:r>
              <a:rPr lang="en-US" sz="4000" i="1" dirty="0" err="1" smtClean="0">
                <a:solidFill>
                  <a:srgbClr val="FF0000"/>
                </a:solidFill>
              </a:rPr>
              <a:t>madrasah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melakukan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supervisi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dan</a:t>
            </a:r>
            <a:r>
              <a:rPr lang="en-US" sz="4000" i="1" dirty="0" smtClean="0">
                <a:solidFill>
                  <a:srgbClr val="FF0000"/>
                </a:solidFill>
              </a:rPr>
              <a:t> monitoring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A.</a:t>
            </a:r>
            <a:r>
              <a:rPr lang="it-IT" dirty="0" smtClean="0"/>
              <a:t>Melakukan supervisi dan monitoring secara terencana dengan implementasi sebanyak 76% — 100% dari kegiatan </a:t>
            </a:r>
            <a:r>
              <a:rPr lang="en-US" dirty="0" smtClean="0"/>
              <a:t>monitoring yang </a:t>
            </a:r>
            <a:r>
              <a:rPr lang="en-US" dirty="0" err="1" smtClean="0"/>
              <a:t>direncanakan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B.</a:t>
            </a:r>
            <a:r>
              <a:rPr lang="it-IT" dirty="0" smtClean="0"/>
              <a:t>Melakukan supervisi dan monitoring secara terencana dengan implementasi sebanyak 51% — 75% dari kegiatan </a:t>
            </a:r>
            <a:r>
              <a:rPr lang="en-US" dirty="0" smtClean="0"/>
              <a:t>monitoring yang </a:t>
            </a:r>
            <a:r>
              <a:rPr lang="en-US" dirty="0" err="1" smtClean="0"/>
              <a:t>direncanakan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C.</a:t>
            </a:r>
            <a:r>
              <a:rPr lang="it-IT" dirty="0" smtClean="0"/>
              <a:t>Melakukan supervisi dan monitoring secara terencana dengan implementasi sebanyak 26% — 50% dari kegiatan</a:t>
            </a:r>
            <a:r>
              <a:rPr lang="en-US" dirty="0" smtClean="0"/>
              <a:t>monitoring yang </a:t>
            </a:r>
            <a:r>
              <a:rPr lang="en-US" dirty="0" err="1" smtClean="0"/>
              <a:t>direncanakan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</a:t>
            </a:r>
            <a:r>
              <a:rPr lang="it-IT" dirty="0" smtClean="0"/>
              <a:t>Melakukan supervisi dan monitoring secara terencana dengan implementasi sebanyak 1% — 25% dari kegiatan monitoring </a:t>
            </a:r>
            <a:r>
              <a:rPr lang="en-US" dirty="0" smtClean="0"/>
              <a:t>yang </a:t>
            </a:r>
            <a:r>
              <a:rPr lang="en-US" dirty="0" err="1" smtClean="0"/>
              <a:t>direncanakan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supervisi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monitoring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38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200" b="1" i="1" dirty="0" err="1" smtClean="0">
                <a:solidFill>
                  <a:srgbClr val="FF0000"/>
                </a:solidFill>
              </a:rPr>
              <a:t>Kompetensi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supervisi</a:t>
            </a:r>
            <a:r>
              <a:rPr lang="en-US" sz="3200" b="1" i="1" dirty="0" smtClean="0">
                <a:solidFill>
                  <a:srgbClr val="FF0000"/>
                </a:solidFill>
              </a:rPr>
              <a:t>: </a:t>
            </a:r>
          </a:p>
          <a:p>
            <a:endParaRPr lang="en-US" dirty="0" smtClean="0"/>
          </a:p>
          <a:p>
            <a:pPr marL="266700" indent="-266700"/>
            <a:r>
              <a:rPr lang="en-US" sz="2400" dirty="0" smtClean="0"/>
              <a:t>1) </a:t>
            </a:r>
            <a:r>
              <a:rPr lang="en-US" sz="2800" dirty="0" err="1" smtClean="0"/>
              <a:t>merencanakan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supervisi</a:t>
            </a:r>
            <a:r>
              <a:rPr lang="en-US" sz="2800" dirty="0" smtClean="0"/>
              <a:t> </a:t>
            </a:r>
            <a:r>
              <a:rPr lang="en-US" sz="2800" dirty="0" err="1" smtClean="0"/>
              <a:t>akademik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rangka</a:t>
            </a:r>
            <a:r>
              <a:rPr lang="en-US" sz="2800" dirty="0" smtClean="0"/>
              <a:t> </a:t>
            </a:r>
            <a:r>
              <a:rPr lang="en-US" sz="2800" dirty="0" err="1" smtClean="0"/>
              <a:t>peningkatan</a:t>
            </a:r>
            <a:r>
              <a:rPr lang="en-US" sz="2800" dirty="0" smtClean="0"/>
              <a:t> </a:t>
            </a:r>
            <a:r>
              <a:rPr lang="en-US" sz="2800" dirty="0" err="1" smtClean="0"/>
              <a:t>profesionalisme</a:t>
            </a:r>
            <a:r>
              <a:rPr lang="en-US" sz="2800" dirty="0" smtClean="0"/>
              <a:t> guru; </a:t>
            </a:r>
          </a:p>
          <a:p>
            <a:endParaRPr lang="en-US" sz="2800" dirty="0" smtClean="0"/>
          </a:p>
          <a:p>
            <a:pPr marL="365125" indent="-365125"/>
            <a:r>
              <a:rPr lang="en-US" sz="2800" dirty="0" smtClean="0"/>
              <a:t>2) </a:t>
            </a:r>
            <a:r>
              <a:rPr lang="en-US" sz="2800" dirty="0" err="1" smtClean="0"/>
              <a:t>melaksanakan</a:t>
            </a:r>
            <a:r>
              <a:rPr lang="en-US" sz="2800" dirty="0" smtClean="0"/>
              <a:t> </a:t>
            </a:r>
            <a:r>
              <a:rPr lang="en-US" sz="2800" dirty="0" err="1" smtClean="0"/>
              <a:t>supervisi</a:t>
            </a:r>
            <a:r>
              <a:rPr lang="en-US" sz="2800" dirty="0" smtClean="0"/>
              <a:t> </a:t>
            </a:r>
            <a:r>
              <a:rPr lang="en-US" sz="2800" dirty="0" err="1" smtClean="0"/>
              <a:t>akademik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guru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pendekatan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supervisi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tepat</a:t>
            </a:r>
            <a:r>
              <a:rPr lang="en-US" sz="2800" dirty="0" smtClean="0"/>
              <a:t>; </a:t>
            </a:r>
          </a:p>
          <a:p>
            <a:endParaRPr lang="en-US" sz="2800" dirty="0" smtClean="0"/>
          </a:p>
          <a:p>
            <a:pPr marL="365125" indent="-365125"/>
            <a:r>
              <a:rPr lang="en-US" sz="2800" dirty="0" smtClean="0"/>
              <a:t>3) </a:t>
            </a:r>
            <a:r>
              <a:rPr lang="en-US" sz="2800" dirty="0" err="1" smtClean="0"/>
              <a:t>menindaklanjuti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supervisi</a:t>
            </a:r>
            <a:r>
              <a:rPr lang="en-US" sz="2800" dirty="0" smtClean="0"/>
              <a:t> </a:t>
            </a:r>
            <a:r>
              <a:rPr lang="en-US" sz="2800" dirty="0" err="1" smtClean="0"/>
              <a:t>akademik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guru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rangka</a:t>
            </a:r>
            <a:r>
              <a:rPr lang="en-US" sz="2800" dirty="0" smtClean="0"/>
              <a:t> </a:t>
            </a:r>
            <a:r>
              <a:rPr lang="en-US" sz="2800" dirty="0" err="1" smtClean="0"/>
              <a:t>peningkatan</a:t>
            </a:r>
            <a:r>
              <a:rPr lang="en-US" sz="2800" dirty="0" smtClean="0"/>
              <a:t> </a:t>
            </a:r>
            <a:r>
              <a:rPr lang="en-US" sz="2800" dirty="0" err="1" smtClean="0"/>
              <a:t>profesionalisme</a:t>
            </a:r>
            <a:r>
              <a:rPr lang="en-US" sz="2800" dirty="0" smtClean="0"/>
              <a:t> guru. </a:t>
            </a:r>
          </a:p>
          <a:p>
            <a:endParaRPr lang="en-US" sz="2400" dirty="0" smtClean="0"/>
          </a:p>
          <a:p>
            <a:r>
              <a:rPr lang="en-US" sz="2400" b="1" i="1" dirty="0" err="1" smtClean="0">
                <a:solidFill>
                  <a:srgbClr val="FF0000"/>
                </a:solidFill>
              </a:rPr>
              <a:t>Jawaban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adanya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jadwal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bukti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pelaksanaan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kegiatan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supervisi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2400" b="1" i="1" dirty="0" smtClean="0">
                <a:solidFill>
                  <a:srgbClr val="FF0000"/>
                </a:solidFill>
              </a:rPr>
              <a:t> monitoring. </a:t>
            </a:r>
            <a:r>
              <a:rPr lang="en-US" sz="2400" b="1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0850" indent="-450850" algn="l"/>
            <a:r>
              <a:rPr lang="en-US" sz="2800" i="1" dirty="0" smtClean="0">
                <a:solidFill>
                  <a:srgbClr val="FF0000"/>
                </a:solidFill>
              </a:rPr>
              <a:t>61.Tenaga </a:t>
            </a:r>
            <a:r>
              <a:rPr lang="en-US" sz="2800" i="1" dirty="0" err="1" smtClean="0">
                <a:solidFill>
                  <a:srgbClr val="FF0000"/>
                </a:solidFill>
              </a:rPr>
              <a:t>administrasi</a:t>
            </a:r>
            <a:r>
              <a:rPr lang="en-US" sz="2800" i="1" dirty="0" smtClean="0">
                <a:solidFill>
                  <a:srgbClr val="FF0000"/>
                </a:solidFill>
              </a:rPr>
              <a:t> minimum </a:t>
            </a:r>
            <a:r>
              <a:rPr lang="en-US" sz="28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kualifikasi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akademik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menengah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atau</a:t>
            </a:r>
            <a:r>
              <a:rPr lang="en-US" sz="2800" i="1" dirty="0" smtClean="0">
                <a:solidFill>
                  <a:srgbClr val="FF0000"/>
                </a:solidFill>
              </a:rPr>
              <a:t> yang </a:t>
            </a:r>
            <a:r>
              <a:rPr lang="en-US" sz="2800" i="1" dirty="0" err="1" smtClean="0">
                <a:solidFill>
                  <a:srgbClr val="FF0000"/>
                </a:solidFill>
              </a:rPr>
              <a:t>sederajat</a:t>
            </a:r>
            <a:r>
              <a:rPr lang="en-US" sz="2800" i="1" dirty="0" smtClean="0">
                <a:solidFill>
                  <a:srgbClr val="FF0000"/>
                </a:solidFill>
              </a:rPr>
              <a:t>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A.Sekolah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adminstrasi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menengah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sederajat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B.Sekolah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adminstrasi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menengah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sederajat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C.Sekolah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adminstrasi</a:t>
            </a:r>
            <a:r>
              <a:rPr lang="en-US" dirty="0" smtClean="0"/>
              <a:t> 1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menengah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sederajat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menengah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sederajat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D.Sekolah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adminstrasi</a:t>
            </a:r>
            <a:r>
              <a:rPr lang="en-US" dirty="0" smtClean="0"/>
              <a:t> 1 </a:t>
            </a:r>
            <a:r>
              <a:rPr lang="en-US" dirty="0" err="1" smtClean="0"/>
              <a:t>orang</a:t>
            </a:r>
            <a:r>
              <a:rPr lang="nn-NO" dirty="0" smtClean="0"/>
              <a:t>tetapi tidak memiliki kualifikasi pendidikan menengah atau</a:t>
            </a:r>
            <a:r>
              <a:rPr lang="en-US" dirty="0" err="1" smtClean="0"/>
              <a:t>sederajat</a:t>
            </a:r>
            <a:endParaRPr lang="en-US" dirty="0" smtClean="0"/>
          </a:p>
          <a:p>
            <a:pPr>
              <a:buNone/>
            </a:pPr>
            <a:r>
              <a:rPr lang="pt-BR" dirty="0" smtClean="0"/>
              <a:t> E. Tidak ada tenaga administrasi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676400"/>
            <a:ext cx="6934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dirty="0" err="1" smtClean="0"/>
              <a:t>Jawaban</a:t>
            </a:r>
            <a:r>
              <a:rPr lang="en-US" sz="3600" dirty="0" smtClean="0"/>
              <a:t> </a:t>
            </a:r>
            <a:r>
              <a:rPr lang="en-US" sz="3600" dirty="0" err="1" smtClean="0"/>
              <a:t>dibuktikan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dokumen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ijazah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tenaga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administrasi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lembaga</a:t>
            </a:r>
            <a:r>
              <a:rPr lang="en-US" sz="3600" dirty="0" smtClean="0"/>
              <a:t> </a:t>
            </a:r>
            <a:r>
              <a:rPr lang="en-US" sz="3600" dirty="0" err="1" smtClean="0"/>
              <a:t>pendidikan</a:t>
            </a:r>
            <a:r>
              <a:rPr lang="en-US" sz="3600" dirty="0" smtClean="0"/>
              <a:t> </a:t>
            </a:r>
            <a:r>
              <a:rPr lang="en-US" sz="3600" dirty="0" err="1" smtClean="0"/>
              <a:t>menengah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yang </a:t>
            </a:r>
            <a:r>
              <a:rPr lang="en-US" sz="3600" dirty="0" err="1" smtClean="0"/>
              <a:t>sederajat</a:t>
            </a:r>
            <a:r>
              <a:rPr lang="en-US" sz="3600" dirty="0" smtClean="0"/>
              <a:t>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34988" indent="-534988" algn="l"/>
            <a:r>
              <a:rPr lang="en-US" sz="3200" i="1" dirty="0" smtClean="0">
                <a:solidFill>
                  <a:srgbClr val="FF0000"/>
                </a:solidFill>
              </a:rPr>
              <a:t>62.Tenaga </a:t>
            </a:r>
            <a:r>
              <a:rPr lang="en-US" sz="3200" i="1" dirty="0" err="1" smtClean="0">
                <a:solidFill>
                  <a:srgbClr val="FF0000"/>
                </a:solidFill>
              </a:rPr>
              <a:t>administrasi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memiliki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latar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belakang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sesuai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dengantugasnya</a:t>
            </a:r>
            <a:r>
              <a:rPr lang="en-US" sz="3200" i="1" dirty="0" smtClean="0">
                <a:solidFill>
                  <a:srgbClr val="FF0000"/>
                </a:solidFill>
              </a:rPr>
              <a:t>.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A.Sekolah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adminstrasi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dariseorang</a:t>
            </a:r>
            <a:r>
              <a:rPr lang="en-US" dirty="0" smtClean="0"/>
              <a:t> yang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tugasnya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B.Sekolah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adminstrasi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tugasnya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C.Sekolah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adminstrasi</a:t>
            </a:r>
            <a:r>
              <a:rPr lang="en-US" dirty="0" smtClean="0"/>
              <a:t> 1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tugasnya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tugasnya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D.Sekolah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adminstrasi</a:t>
            </a:r>
            <a:r>
              <a:rPr lang="en-US" dirty="0" smtClean="0"/>
              <a:t> 1 </a:t>
            </a:r>
            <a:r>
              <a:rPr lang="en-US" dirty="0" err="1" smtClean="0"/>
              <a:t>orangtetapi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dengantugasnya</a:t>
            </a:r>
            <a:endParaRPr lang="en-US" dirty="0" smtClean="0"/>
          </a:p>
          <a:p>
            <a:pPr>
              <a:buNone/>
            </a:pPr>
            <a:r>
              <a:rPr lang="pt-BR" dirty="0" smtClean="0"/>
              <a:t> E. Tidak ada tenaga administrasi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7848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endParaRPr lang="en-US" dirty="0"/>
          </a:p>
          <a:p>
            <a:pPr marL="514350" indent="-514350"/>
            <a:r>
              <a:rPr lang="nb-NO" sz="3200" dirty="0"/>
              <a:t>5) </a:t>
            </a:r>
            <a:r>
              <a:rPr lang="nb-NO" sz="3200" dirty="0" smtClean="0"/>
              <a:t>	dokumen </a:t>
            </a:r>
            <a:r>
              <a:rPr lang="nb-NO" sz="3200" dirty="0"/>
              <a:t>pembelajaran di alam untuk prinsip mendayagunakan kondisi alam; </a:t>
            </a:r>
            <a:endParaRPr lang="nb-NO" sz="3200" dirty="0" smtClean="0"/>
          </a:p>
          <a:p>
            <a:pPr marL="514350" indent="-514350"/>
            <a:endParaRPr lang="nb-NO" sz="3200" dirty="0"/>
          </a:p>
          <a:p>
            <a:pPr marL="514350" indent="-514350"/>
            <a:r>
              <a:rPr lang="en-US" sz="3200" dirty="0"/>
              <a:t>6) </a:t>
            </a:r>
            <a:r>
              <a:rPr lang="en-US" sz="3200" dirty="0" smtClean="0"/>
              <a:t>	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 </a:t>
            </a:r>
            <a:r>
              <a:rPr lang="en-US" sz="3200" dirty="0" err="1"/>
              <a:t>sosial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budaya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prinsip</a:t>
            </a:r>
            <a:r>
              <a:rPr lang="en-US" sz="3200" dirty="0"/>
              <a:t> </a:t>
            </a:r>
            <a:r>
              <a:rPr lang="en-US" sz="3200" dirty="0" err="1"/>
              <a:t>mendayagunakan</a:t>
            </a:r>
            <a:r>
              <a:rPr lang="en-US" sz="3200" dirty="0"/>
              <a:t> </a:t>
            </a:r>
            <a:r>
              <a:rPr lang="en-US" sz="3200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sosial</a:t>
            </a:r>
            <a:r>
              <a:rPr lang="en-US" sz="3200" dirty="0"/>
              <a:t> </a:t>
            </a:r>
            <a:r>
              <a:rPr lang="en-US" sz="3200" dirty="0" err="1"/>
              <a:t>budaya</a:t>
            </a:r>
            <a:r>
              <a:rPr lang="en-US" sz="3200" dirty="0"/>
              <a:t>; </a:t>
            </a:r>
            <a:endParaRPr lang="en-US" sz="3200" dirty="0" smtClean="0"/>
          </a:p>
          <a:p>
            <a:pPr marL="514350" indent="-514350"/>
            <a:endParaRPr lang="en-US" sz="3200" dirty="0"/>
          </a:p>
          <a:p>
            <a:pPr marL="514350" indent="-514350"/>
            <a:r>
              <a:rPr lang="en-US" sz="3200" dirty="0"/>
              <a:t>7) </a:t>
            </a:r>
            <a:r>
              <a:rPr lang="en-US" sz="3200" dirty="0" smtClean="0"/>
              <a:t>	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</a:t>
            </a:r>
            <a:r>
              <a:rPr lang="en-US" sz="3200" dirty="0"/>
              <a:t>KTSP yang </a:t>
            </a:r>
            <a:r>
              <a:rPr lang="en-US" sz="3200" dirty="0" err="1"/>
              <a:t>memuat</a:t>
            </a:r>
            <a:r>
              <a:rPr lang="en-US" sz="3200" dirty="0"/>
              <a:t> </a:t>
            </a:r>
            <a:r>
              <a:rPr lang="en-US" sz="3200" dirty="0" err="1"/>
              <a:t>komponen</a:t>
            </a:r>
            <a:r>
              <a:rPr lang="en-US" sz="3200" dirty="0"/>
              <a:t> </a:t>
            </a:r>
            <a:r>
              <a:rPr lang="en-US" sz="3200" dirty="0" err="1"/>
              <a:t>kompetensi</a:t>
            </a:r>
            <a:r>
              <a:rPr lang="en-US" sz="3200" dirty="0"/>
              <a:t> </a:t>
            </a:r>
            <a:r>
              <a:rPr lang="en-US" sz="3200" dirty="0" err="1"/>
              <a:t>mata</a:t>
            </a:r>
            <a:r>
              <a:rPr lang="en-US" sz="3200" dirty="0"/>
              <a:t> </a:t>
            </a:r>
            <a:r>
              <a:rPr lang="en-US" sz="3200" dirty="0" err="1"/>
              <a:t>pelajaran</a:t>
            </a:r>
            <a:r>
              <a:rPr lang="en-US" sz="3200" dirty="0"/>
              <a:t>, </a:t>
            </a:r>
            <a:r>
              <a:rPr lang="en-US" sz="3200" dirty="0" err="1"/>
              <a:t>muatan</a:t>
            </a:r>
            <a:r>
              <a:rPr lang="en-US" sz="3200" dirty="0"/>
              <a:t> </a:t>
            </a:r>
            <a:r>
              <a:rPr lang="en-US" sz="3200" dirty="0" err="1"/>
              <a:t>lokal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pengembangan</a:t>
            </a:r>
            <a:r>
              <a:rPr lang="en-US" sz="3200" dirty="0"/>
              <a:t> </a:t>
            </a:r>
            <a:r>
              <a:rPr lang="en-US" sz="3200" dirty="0" err="1"/>
              <a:t>diri</a:t>
            </a:r>
            <a:r>
              <a:rPr lang="en-US" sz="3200" dirty="0"/>
              <a:t>. 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066801"/>
            <a:ext cx="7162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200" dirty="0" err="1" smtClean="0"/>
              <a:t>Jawaban</a:t>
            </a:r>
            <a:r>
              <a:rPr lang="en-US" sz="3200" dirty="0" smtClean="0"/>
              <a:t> </a:t>
            </a:r>
            <a:r>
              <a:rPr lang="en-US" sz="3200" dirty="0" err="1" smtClean="0"/>
              <a:t>dibuktikan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adanya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menunjukkan</a:t>
            </a:r>
            <a:r>
              <a:rPr lang="en-US" sz="3200" dirty="0" smtClean="0"/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kesesuaian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antara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jenis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pekerjaaan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dengan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ijazah</a:t>
            </a:r>
            <a:r>
              <a:rPr lang="en-US" sz="3200" i="1" dirty="0" smtClean="0">
                <a:solidFill>
                  <a:srgbClr val="FF0000"/>
                </a:solidFill>
              </a:rPr>
              <a:t> yang </a:t>
            </a:r>
            <a:r>
              <a:rPr lang="en-US" sz="3200" i="1" dirty="0" err="1" smtClean="0">
                <a:solidFill>
                  <a:srgbClr val="FF0000"/>
                </a:solidFill>
              </a:rPr>
              <a:t>bersangkutan</a:t>
            </a:r>
            <a:r>
              <a:rPr lang="en-US" sz="3200" dirty="0" smtClean="0"/>
              <a:t>, </a:t>
            </a:r>
            <a:r>
              <a:rPr lang="en-US" sz="3200" dirty="0" err="1" smtClean="0"/>
              <a:t>misalnya</a:t>
            </a:r>
            <a:r>
              <a:rPr lang="en-US" sz="3200" dirty="0" smtClean="0"/>
              <a:t>: SMEA Program </a:t>
            </a:r>
            <a:r>
              <a:rPr lang="en-US" sz="3200" dirty="0" err="1" smtClean="0"/>
              <a:t>Keahlian</a:t>
            </a:r>
            <a:r>
              <a:rPr lang="en-US" sz="3200" dirty="0" smtClean="0"/>
              <a:t> </a:t>
            </a:r>
            <a:r>
              <a:rPr lang="en-US" sz="3200" dirty="0" err="1" smtClean="0"/>
              <a:t>Administrasi</a:t>
            </a:r>
            <a:r>
              <a:rPr lang="en-US" sz="3200" dirty="0" smtClean="0"/>
              <a:t> </a:t>
            </a:r>
            <a:r>
              <a:rPr lang="en-US" sz="3200" dirty="0" err="1" smtClean="0"/>
              <a:t>Perkantoran</a:t>
            </a:r>
            <a:r>
              <a:rPr lang="en-US" sz="3200" dirty="0" smtClean="0"/>
              <a:t>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nn-NO" sz="2700" i="1" dirty="0" smtClean="0">
                <a:solidFill>
                  <a:srgbClr val="FF0000"/>
                </a:solidFill>
              </a:rPr>
              <a:t>63.Tenaga perpustakaan minimum memiliki kualifikasi akademik pendidikan </a:t>
            </a:r>
            <a:r>
              <a:rPr lang="en-US" sz="2700" i="1" dirty="0" err="1" smtClean="0">
                <a:solidFill>
                  <a:srgbClr val="FF0000"/>
                </a:solidFill>
              </a:rPr>
              <a:t>menengah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atau</a:t>
            </a:r>
            <a:r>
              <a:rPr lang="en-US" sz="2700" i="1" dirty="0" smtClean="0">
                <a:solidFill>
                  <a:srgbClr val="FF0000"/>
                </a:solidFill>
              </a:rPr>
              <a:t> yang </a:t>
            </a:r>
            <a:r>
              <a:rPr lang="en-US" sz="2700" i="1" dirty="0" err="1" smtClean="0">
                <a:solidFill>
                  <a:srgbClr val="FF0000"/>
                </a:solidFill>
              </a:rPr>
              <a:t>sederajat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A.Sekolah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yang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menengah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sederajat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B.Sekolah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menengah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sederajat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C.Sekolah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1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nb-NO" dirty="0" smtClean="0"/>
              <a:t>yang memiliki kualifikasi pendidikan menengah atau</a:t>
            </a:r>
            <a:r>
              <a:rPr lang="en-US" dirty="0" err="1" smtClean="0"/>
              <a:t>sederajat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menengah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sederajat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1 </a:t>
            </a:r>
            <a:r>
              <a:rPr lang="en-US" dirty="0" err="1" smtClean="0"/>
              <a:t>orang</a:t>
            </a:r>
            <a:r>
              <a:rPr lang="nn-NO" dirty="0" smtClean="0"/>
              <a:t>tetapi tidak memiliki kualifikasi pendidikan menengah atau </a:t>
            </a:r>
            <a:r>
              <a:rPr lang="en-US" dirty="0" err="1" smtClean="0"/>
              <a:t>sederajat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447800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dirty="0" err="1" smtClean="0"/>
              <a:t>Jawaban</a:t>
            </a:r>
            <a:r>
              <a:rPr lang="en-US" sz="3600" dirty="0" smtClean="0"/>
              <a:t> </a:t>
            </a:r>
            <a:r>
              <a:rPr lang="en-US" sz="3600" dirty="0" err="1" smtClean="0"/>
              <a:t>dibuktikan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dokumen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ijazah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tenaga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perpustakaan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lembaga</a:t>
            </a:r>
            <a:r>
              <a:rPr lang="en-US" sz="3600" dirty="0" smtClean="0"/>
              <a:t> </a:t>
            </a:r>
            <a:r>
              <a:rPr lang="en-US" sz="3600" dirty="0" err="1" smtClean="0"/>
              <a:t>pendidikan</a:t>
            </a:r>
            <a:r>
              <a:rPr lang="en-US" sz="3600" dirty="0" smtClean="0"/>
              <a:t> </a:t>
            </a:r>
            <a:r>
              <a:rPr lang="en-US" sz="3600" dirty="0" err="1" smtClean="0"/>
              <a:t>menengah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yang </a:t>
            </a:r>
            <a:r>
              <a:rPr lang="en-US" sz="3600" dirty="0" err="1" smtClean="0"/>
              <a:t>sederajat</a:t>
            </a:r>
            <a:r>
              <a:rPr lang="en-US" sz="3600" dirty="0" smtClean="0"/>
              <a:t>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pPr marL="534988" indent="-534988" algn="l"/>
            <a:r>
              <a:rPr lang="en-US" sz="3600" i="1" dirty="0" smtClean="0">
                <a:solidFill>
                  <a:srgbClr val="FF0000"/>
                </a:solidFill>
              </a:rPr>
              <a:t>64.Tenaga </a:t>
            </a:r>
            <a:r>
              <a:rPr lang="en-US" sz="3600" i="1" dirty="0" err="1" smtClean="0">
                <a:solidFill>
                  <a:srgbClr val="FF0000"/>
                </a:solidFill>
              </a:rPr>
              <a:t>perpustakaan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memiliki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surat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penugasan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sebagai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penanggung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jawab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perpustakaan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A.Sekolah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yang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penugasan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B.Sekolah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penugasan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C.Sekolah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penugasan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penugasan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yang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143001"/>
            <a:ext cx="7620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dirty="0" err="1" smtClean="0"/>
              <a:t>Jawaban</a:t>
            </a:r>
            <a:r>
              <a:rPr lang="en-US" sz="4000" dirty="0" smtClean="0"/>
              <a:t> </a:t>
            </a:r>
            <a:r>
              <a:rPr lang="en-US" sz="4000" dirty="0" err="1" smtClean="0"/>
              <a:t>dibuktikan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dokumen</a:t>
            </a:r>
            <a:r>
              <a:rPr lang="en-US" sz="4000" dirty="0" smtClean="0"/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surat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penugasan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sebagai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pustakawan</a:t>
            </a:r>
            <a:r>
              <a:rPr lang="en-US" i="1" dirty="0" smtClean="0">
                <a:solidFill>
                  <a:srgbClr val="FF0000"/>
                </a:solidFill>
              </a:rPr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pPr marL="365125" indent="-365125" algn="l"/>
            <a:r>
              <a:rPr lang="en-US" sz="2700" i="1" dirty="0" smtClean="0">
                <a:solidFill>
                  <a:srgbClr val="FF0000"/>
                </a:solidFill>
              </a:rPr>
              <a:t>65.Sekolah/</a:t>
            </a:r>
            <a:r>
              <a:rPr lang="en-US" sz="27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tenaga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layanan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khusus</a:t>
            </a:r>
            <a:r>
              <a:rPr lang="en-US" sz="2700" i="1" dirty="0" smtClean="0">
                <a:solidFill>
                  <a:srgbClr val="FF0000"/>
                </a:solidFill>
              </a:rPr>
              <a:t>, </a:t>
            </a:r>
            <a:r>
              <a:rPr lang="en-US" sz="2700" i="1" dirty="0" err="1" smtClean="0">
                <a:solidFill>
                  <a:srgbClr val="FF0000"/>
                </a:solidFill>
              </a:rPr>
              <a:t>yaitu</a:t>
            </a:r>
            <a:r>
              <a:rPr lang="en-US" sz="2700" i="1" dirty="0" smtClean="0">
                <a:solidFill>
                  <a:srgbClr val="FF0000"/>
                </a:solidFill>
              </a:rPr>
              <a:t>: (1) </a:t>
            </a:r>
            <a:r>
              <a:rPr lang="en-US" sz="2700" i="1" dirty="0" err="1" smtClean="0">
                <a:solidFill>
                  <a:srgbClr val="FF0000"/>
                </a:solidFill>
              </a:rPr>
              <a:t>penjaga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sekolah</a:t>
            </a:r>
            <a:r>
              <a:rPr lang="en-US" sz="2700" i="1" dirty="0" smtClean="0">
                <a:solidFill>
                  <a:srgbClr val="FF0000"/>
                </a:solidFill>
              </a:rPr>
              <a:t>/</a:t>
            </a:r>
            <a:r>
              <a:rPr lang="en-US" sz="27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700" i="1" dirty="0" smtClean="0">
                <a:solidFill>
                  <a:srgbClr val="FF0000"/>
                </a:solidFill>
              </a:rPr>
              <a:t>, (2) </a:t>
            </a:r>
            <a:r>
              <a:rPr lang="en-US" sz="2700" i="1" dirty="0" err="1" smtClean="0">
                <a:solidFill>
                  <a:srgbClr val="FF0000"/>
                </a:solidFill>
              </a:rPr>
              <a:t>tukang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kebun</a:t>
            </a:r>
            <a:r>
              <a:rPr lang="en-US" sz="2700" i="1" dirty="0" smtClean="0">
                <a:solidFill>
                  <a:srgbClr val="FF0000"/>
                </a:solidFill>
              </a:rPr>
              <a:t>, (3) </a:t>
            </a:r>
            <a:r>
              <a:rPr lang="en-US" sz="2700" i="1" dirty="0" err="1" smtClean="0">
                <a:solidFill>
                  <a:srgbClr val="FF0000"/>
                </a:solidFill>
              </a:rPr>
              <a:t>tenaga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kebersihan</a:t>
            </a:r>
            <a:r>
              <a:rPr lang="en-US" sz="2700" i="1" dirty="0" smtClean="0">
                <a:solidFill>
                  <a:srgbClr val="FF0000"/>
                </a:solidFill>
              </a:rPr>
              <a:t>, (4) </a:t>
            </a:r>
            <a:r>
              <a:rPr lang="en-US" sz="2700" i="1" dirty="0" err="1" smtClean="0">
                <a:solidFill>
                  <a:srgbClr val="FF0000"/>
                </a:solidFill>
              </a:rPr>
              <a:t>pengemudi</a:t>
            </a:r>
            <a:r>
              <a:rPr lang="en-US" sz="2700" i="1" dirty="0" smtClean="0">
                <a:solidFill>
                  <a:srgbClr val="FF0000"/>
                </a:solidFill>
              </a:rPr>
              <a:t>, </a:t>
            </a:r>
            <a:r>
              <a:rPr lang="en-US" sz="2700" i="1" dirty="0" err="1" smtClean="0">
                <a:solidFill>
                  <a:srgbClr val="FF0000"/>
                </a:solidFill>
              </a:rPr>
              <a:t>dan</a:t>
            </a:r>
            <a:r>
              <a:rPr lang="en-US" sz="2700" i="1" dirty="0" smtClean="0">
                <a:solidFill>
                  <a:srgbClr val="FF0000"/>
                </a:solidFill>
              </a:rPr>
              <a:t> (5) </a:t>
            </a:r>
            <a:r>
              <a:rPr lang="en-US" sz="2700" i="1" dirty="0" err="1" smtClean="0">
                <a:solidFill>
                  <a:srgbClr val="FF0000"/>
                </a:solidFill>
              </a:rPr>
              <a:t>pesuruh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indent="-539750">
              <a:buNone/>
            </a:pPr>
            <a:r>
              <a:rPr lang="en-US" dirty="0" smtClean="0"/>
              <a:t> A. </a:t>
            </a:r>
            <a:r>
              <a:rPr lang="en-US" dirty="0" err="1" smtClean="0"/>
              <a:t>Memiliki</a:t>
            </a:r>
            <a:r>
              <a:rPr lang="en-US" dirty="0" smtClean="0"/>
              <a:t> 4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Memiliki</a:t>
            </a:r>
            <a:r>
              <a:rPr lang="en-US" dirty="0" smtClean="0"/>
              <a:t> 3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Memiliki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Memiliki</a:t>
            </a:r>
            <a:r>
              <a:rPr lang="en-US" dirty="0" smtClean="0"/>
              <a:t> 1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85344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i="1" dirty="0" err="1" smtClean="0">
                <a:solidFill>
                  <a:srgbClr val="FF0000"/>
                </a:solidFill>
              </a:rPr>
              <a:t>Jawaban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adanya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dokumen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surat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keputusan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kepala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surat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tugas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untuk</a:t>
            </a:r>
            <a:r>
              <a:rPr lang="en-US" sz="2800" i="1" dirty="0" smtClean="0">
                <a:solidFill>
                  <a:srgbClr val="FF0000"/>
                </a:solidFill>
              </a:rPr>
              <a:t> lima </a:t>
            </a:r>
            <a:r>
              <a:rPr lang="en-US" sz="2800" i="1" dirty="0" err="1" smtClean="0">
                <a:solidFill>
                  <a:srgbClr val="FF0000"/>
                </a:solidFill>
              </a:rPr>
              <a:t>jenis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tenaga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layanan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khusus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meliputi</a:t>
            </a:r>
            <a:r>
              <a:rPr lang="en-US" sz="2800" i="1" dirty="0" smtClean="0">
                <a:solidFill>
                  <a:srgbClr val="FF0000"/>
                </a:solidFill>
              </a:rPr>
              <a:t>: </a:t>
            </a:r>
          </a:p>
          <a:p>
            <a:endParaRPr lang="en-US" sz="2800" dirty="0" smtClean="0"/>
          </a:p>
          <a:p>
            <a:r>
              <a:rPr lang="en-US" sz="2800" dirty="0" smtClean="0"/>
              <a:t>1</a:t>
            </a:r>
            <a:r>
              <a:rPr lang="en-US" sz="2800" i="1" dirty="0" smtClean="0"/>
              <a:t>) </a:t>
            </a:r>
            <a:r>
              <a:rPr lang="en-US" sz="2800" i="1" dirty="0" err="1" smtClean="0"/>
              <a:t>penjaga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sekolah</a:t>
            </a:r>
            <a:r>
              <a:rPr lang="en-US" sz="2800" i="1" dirty="0" smtClean="0"/>
              <a:t>/</a:t>
            </a:r>
            <a:r>
              <a:rPr lang="en-US" sz="2800" i="1" dirty="0" err="1" smtClean="0"/>
              <a:t>madrasah</a:t>
            </a:r>
            <a:r>
              <a:rPr lang="en-US" sz="2800" i="1" dirty="0" smtClean="0"/>
              <a:t>; </a:t>
            </a:r>
          </a:p>
          <a:p>
            <a:endParaRPr lang="en-US" sz="2800" i="1" dirty="0" smtClean="0"/>
          </a:p>
          <a:p>
            <a:r>
              <a:rPr lang="en-US" sz="2800" i="1" dirty="0" smtClean="0"/>
              <a:t>2) </a:t>
            </a:r>
            <a:r>
              <a:rPr lang="en-US" sz="2800" i="1" dirty="0" err="1" smtClean="0"/>
              <a:t>tukang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kebun</a:t>
            </a:r>
            <a:r>
              <a:rPr lang="en-US" sz="2800" i="1" dirty="0" smtClean="0"/>
              <a:t>; </a:t>
            </a:r>
          </a:p>
          <a:p>
            <a:endParaRPr lang="en-US" sz="2800" i="1" dirty="0" smtClean="0"/>
          </a:p>
          <a:p>
            <a:r>
              <a:rPr lang="en-US" sz="2800" i="1" dirty="0" smtClean="0"/>
              <a:t>3) </a:t>
            </a:r>
            <a:r>
              <a:rPr lang="en-US" sz="2800" i="1" dirty="0" err="1" smtClean="0"/>
              <a:t>tenaga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kebersihan</a:t>
            </a:r>
            <a:r>
              <a:rPr lang="en-US" sz="2800" i="1" dirty="0" smtClean="0"/>
              <a:t>; </a:t>
            </a:r>
          </a:p>
          <a:p>
            <a:endParaRPr lang="en-US" sz="2800" i="1" dirty="0" smtClean="0"/>
          </a:p>
          <a:p>
            <a:r>
              <a:rPr lang="en-US" sz="2800" i="1" dirty="0" smtClean="0"/>
              <a:t>4) </a:t>
            </a:r>
            <a:r>
              <a:rPr lang="en-US" sz="2800" i="1" dirty="0" err="1" smtClean="0"/>
              <a:t>pengemudi</a:t>
            </a:r>
            <a:r>
              <a:rPr lang="en-US" sz="2800" i="1" dirty="0" smtClean="0"/>
              <a:t>; </a:t>
            </a:r>
            <a:r>
              <a:rPr lang="en-US" sz="2800" i="1" dirty="0" err="1" smtClean="0"/>
              <a:t>dan</a:t>
            </a:r>
            <a:r>
              <a:rPr lang="en-US" sz="2800" i="1" dirty="0" smtClean="0"/>
              <a:t> </a:t>
            </a:r>
          </a:p>
          <a:p>
            <a:endParaRPr lang="en-US" sz="2800" i="1" dirty="0" smtClean="0"/>
          </a:p>
          <a:p>
            <a:r>
              <a:rPr lang="en-US" sz="2800" i="1" dirty="0" smtClean="0"/>
              <a:t>5) </a:t>
            </a:r>
            <a:r>
              <a:rPr lang="en-US" sz="2800" i="1" dirty="0" err="1" smtClean="0"/>
              <a:t>pesuruh</a:t>
            </a:r>
            <a:r>
              <a:rPr lang="en-US" sz="2800" i="1" dirty="0" smtClean="0"/>
              <a:t>. </a:t>
            </a:r>
          </a:p>
          <a:p>
            <a:r>
              <a:rPr lang="en-US" sz="2800" i="1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STANDAR SARANA DAN PRASARANA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 marL="633413" indent="-633413">
              <a:buNone/>
            </a:pPr>
            <a:r>
              <a:rPr lang="en-US" dirty="0" smtClean="0">
                <a:solidFill>
                  <a:srgbClr val="FF0000"/>
                </a:solidFill>
              </a:rPr>
              <a:t>  66. </a:t>
            </a:r>
            <a:r>
              <a:rPr lang="en-US" i="1" dirty="0" err="1" smtClean="0">
                <a:solidFill>
                  <a:srgbClr val="FF0000"/>
                </a:solidFill>
              </a:rPr>
              <a:t>Lahan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sekolah</a:t>
            </a:r>
            <a:r>
              <a:rPr lang="en-US" i="1" dirty="0" smtClean="0">
                <a:solidFill>
                  <a:srgbClr val="FF0000"/>
                </a:solidFill>
              </a:rPr>
              <a:t>/</a:t>
            </a:r>
            <a:r>
              <a:rPr lang="en-US" i="1" dirty="0" err="1" smtClean="0">
                <a:solidFill>
                  <a:srgbClr val="FF0000"/>
                </a:solidFill>
              </a:rPr>
              <a:t>madrasah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memenuhi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ketentuan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luas</a:t>
            </a:r>
            <a:r>
              <a:rPr lang="en-US" i="1" dirty="0" smtClean="0">
                <a:solidFill>
                  <a:srgbClr val="FF0000"/>
                </a:solidFill>
              </a:rPr>
              <a:t> minimal </a:t>
            </a:r>
            <a:r>
              <a:rPr lang="en-US" i="1" dirty="0" err="1" smtClean="0">
                <a:solidFill>
                  <a:srgbClr val="FF0000"/>
                </a:solidFill>
              </a:rPr>
              <a:t>sesuai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dengan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rasio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jumlah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siswa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fi-FI" dirty="0" smtClean="0"/>
              <a:t> A. Memiliki lahan seluas 76% — 100% dari ketentuan luas lahan </a:t>
            </a:r>
            <a:r>
              <a:rPr lang="en-US" dirty="0" smtClean="0"/>
              <a:t>minimal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endParaRPr lang="en-US" dirty="0" smtClean="0"/>
          </a:p>
          <a:p>
            <a:pPr>
              <a:buNone/>
            </a:pPr>
            <a:r>
              <a:rPr lang="fi-FI" dirty="0" smtClean="0"/>
              <a:t>B. Memiliki lahan seluas 51% — 75% dari ketentuan luas lahan  </a:t>
            </a:r>
            <a:r>
              <a:rPr lang="pt-BR" dirty="0" smtClean="0"/>
              <a:t>minimal sesuai dengan rasio jumlah siswa</a:t>
            </a:r>
          </a:p>
          <a:p>
            <a:pPr>
              <a:buNone/>
            </a:pPr>
            <a:r>
              <a:rPr lang="fi-FI" dirty="0" smtClean="0"/>
              <a:t> C. Memiliki lahan seluas 26% — 50% dari ketentuan luas lahan </a:t>
            </a:r>
            <a:r>
              <a:rPr lang="pt-BR" dirty="0" smtClean="0"/>
              <a:t>minimal sesuai dengan rasio jumlah siswa</a:t>
            </a:r>
          </a:p>
          <a:p>
            <a:pPr>
              <a:buNone/>
            </a:pPr>
            <a:r>
              <a:rPr lang="fi-FI" dirty="0" smtClean="0"/>
              <a:t>D. Memiliki lahan seluas 1% — 25% dari ketentuan luas lahan </a:t>
            </a:r>
            <a:r>
              <a:rPr lang="pt-BR" dirty="0" smtClean="0"/>
              <a:t>minimal sesuai dengan rasio jumlah siswa</a:t>
            </a:r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lahan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990600"/>
            <a:ext cx="70866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i="1" dirty="0" err="1" smtClean="0">
                <a:solidFill>
                  <a:srgbClr val="FF0000"/>
                </a:solidFill>
              </a:rPr>
              <a:t>Ketentuan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luas</a:t>
            </a:r>
            <a:r>
              <a:rPr lang="en-US" sz="2800" i="1" dirty="0" smtClean="0">
                <a:solidFill>
                  <a:srgbClr val="FF0000"/>
                </a:solidFill>
              </a:rPr>
              <a:t> minimum </a:t>
            </a:r>
            <a:r>
              <a:rPr lang="en-US" sz="2800" i="1" dirty="0" err="1" smtClean="0">
                <a:solidFill>
                  <a:srgbClr val="FF0000"/>
                </a:solidFill>
              </a:rPr>
              <a:t>lahan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sebagai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berikut</a:t>
            </a:r>
            <a:r>
              <a:rPr lang="en-US" sz="2800" i="1" dirty="0" smtClean="0">
                <a:solidFill>
                  <a:srgbClr val="FF0000"/>
                </a:solidFill>
              </a:rPr>
              <a:t>. </a:t>
            </a:r>
          </a:p>
          <a:p>
            <a:pPr marL="514350" indent="-514350">
              <a:buAutoNum type="alphaLcPeriod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15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28 </a:t>
            </a:r>
            <a:r>
              <a:rPr lang="en-US" sz="2800" dirty="0" err="1" smtClean="0"/>
              <a:t>siswa</a:t>
            </a:r>
            <a:r>
              <a:rPr lang="en-US" sz="2800" dirty="0" smtClean="0"/>
              <a:t> per </a:t>
            </a:r>
            <a:r>
              <a:rPr lang="en-US" sz="2800" dirty="0" err="1" smtClean="0"/>
              <a:t>rombongan</a:t>
            </a:r>
            <a:r>
              <a:rPr lang="en-US" sz="2800" dirty="0" smtClean="0"/>
              <a:t> </a:t>
            </a:r>
            <a:r>
              <a:rPr lang="en-US" sz="2800" dirty="0" err="1" smtClean="0"/>
              <a:t>belajar</a:t>
            </a:r>
            <a:r>
              <a:rPr lang="en-US" sz="2800" dirty="0" smtClean="0"/>
              <a:t> </a:t>
            </a:r>
            <a:r>
              <a:rPr lang="en-US" sz="2800" dirty="0" err="1" smtClean="0"/>
              <a:t>memenuhi</a:t>
            </a:r>
            <a:r>
              <a:rPr lang="en-US" sz="2800" dirty="0" smtClean="0"/>
              <a:t> </a:t>
            </a:r>
            <a:r>
              <a:rPr lang="en-US" sz="2800" dirty="0" err="1" smtClean="0"/>
              <a:t>ketentuan</a:t>
            </a:r>
            <a:r>
              <a:rPr lang="en-US" sz="2800" dirty="0" smtClean="0"/>
              <a:t> </a:t>
            </a:r>
            <a:r>
              <a:rPr lang="en-US" sz="2800" dirty="0" err="1" smtClean="0"/>
              <a:t>rasio</a:t>
            </a:r>
            <a:r>
              <a:rPr lang="en-US" sz="2800" dirty="0" smtClean="0"/>
              <a:t> minimum </a:t>
            </a:r>
            <a:r>
              <a:rPr lang="en-US" sz="2800" dirty="0" err="1" smtClean="0"/>
              <a:t>luas</a:t>
            </a:r>
            <a:r>
              <a:rPr lang="en-US" sz="2800" dirty="0" smtClean="0"/>
              <a:t> </a:t>
            </a:r>
            <a:r>
              <a:rPr lang="en-US" sz="2800" dirty="0" err="1" smtClean="0"/>
              <a:t>lahan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siswa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tercantum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. 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pPr marL="342900" indent="-342900">
              <a:buAutoNum type="alphaLcPeriod"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457200"/>
            <a:ext cx="7086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i="1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endParaRPr lang="en-US" sz="3600" dirty="0" smtClean="0"/>
          </a:p>
          <a:p>
            <a:r>
              <a:rPr lang="pt-BR" sz="3600" dirty="0" smtClean="0"/>
              <a:t>	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1000" y="1005841"/>
          <a:ext cx="8153401" cy="5318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423"/>
                <a:gridCol w="2242185"/>
                <a:gridCol w="1936433"/>
                <a:gridCol w="1630680"/>
                <a:gridCol w="1630680"/>
              </a:tblGrid>
              <a:tr h="2068993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ROMBONGAN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i-FI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Rasio Minimum Lahan terhadap Siswa 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(m</a:t>
                      </a:r>
                      <a:r>
                        <a:rPr lang="en-US" sz="18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92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LANTAI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LANTAI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LANTAI</a:t>
                      </a:r>
                      <a:endParaRPr lang="en-US" dirty="0"/>
                    </a:p>
                  </a:txBody>
                  <a:tcPr/>
                </a:tc>
              </a:tr>
              <a:tr h="6366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4,9</a:t>
                      </a:r>
                      <a:endParaRPr lang="en-US" dirty="0"/>
                    </a:p>
                  </a:txBody>
                  <a:tcPr/>
                </a:tc>
              </a:tr>
              <a:tr h="6366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7 - 12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4,1</a:t>
                      </a:r>
                      <a:endParaRPr lang="en-US" dirty="0"/>
                    </a:p>
                  </a:txBody>
                  <a:tcPr/>
                </a:tc>
              </a:tr>
              <a:tr h="6366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13 - 18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10,6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4,1 	</a:t>
                      </a:r>
                    </a:p>
                  </a:txBody>
                  <a:tcPr/>
                </a:tc>
              </a:tr>
              <a:tr h="91071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29 - 24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10,3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2087562"/>
          </a:xfrm>
        </p:spPr>
        <p:txBody>
          <a:bodyPr>
            <a:noAutofit/>
          </a:bodyPr>
          <a:lstStyle/>
          <a:p>
            <a:pPr marL="266700" indent="-266700" algn="l"/>
            <a:r>
              <a:rPr lang="en-US" sz="2400" i="1" dirty="0" smtClean="0">
                <a:solidFill>
                  <a:srgbClr val="FF0000"/>
                </a:solidFill>
              </a:rPr>
              <a:t>6.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menyusun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silabus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mata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pelajaran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muatan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lokal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melibatkan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pihak</a:t>
            </a:r>
            <a:r>
              <a:rPr lang="en-US" sz="2400" i="1" dirty="0">
                <a:solidFill>
                  <a:srgbClr val="FF0000"/>
                </a:solidFill>
              </a:rPr>
              <a:t>: (1) </a:t>
            </a:r>
            <a:r>
              <a:rPr lang="en-US" sz="2400" i="1" dirty="0" err="1">
                <a:solidFill>
                  <a:srgbClr val="FF0000"/>
                </a:solidFill>
              </a:rPr>
              <a:t>kepala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sekolah</a:t>
            </a:r>
            <a:r>
              <a:rPr lang="en-US" sz="2400" i="1" dirty="0">
                <a:solidFill>
                  <a:srgbClr val="FF0000"/>
                </a:solidFill>
              </a:rPr>
              <a:t>/</a:t>
            </a:r>
            <a:r>
              <a:rPr lang="en-US" sz="2400" i="1" dirty="0" err="1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,(</a:t>
            </a:r>
            <a:r>
              <a:rPr lang="en-US" sz="2400" i="1" dirty="0">
                <a:solidFill>
                  <a:srgbClr val="FF0000"/>
                </a:solidFill>
              </a:rPr>
              <a:t>2) guru, (</a:t>
            </a:r>
            <a:r>
              <a:rPr lang="en-US" sz="2400" i="1" dirty="0" smtClean="0">
                <a:solidFill>
                  <a:srgbClr val="FF0000"/>
                </a:solidFill>
              </a:rPr>
              <a:t>3) </a:t>
            </a:r>
            <a:r>
              <a:rPr lang="en-US" sz="2400" i="1" dirty="0" err="1" smtClean="0">
                <a:solidFill>
                  <a:srgbClr val="FF0000"/>
                </a:solidFill>
              </a:rPr>
              <a:t>komite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sekolah</a:t>
            </a:r>
            <a:r>
              <a:rPr lang="en-US" sz="2400" i="1" dirty="0">
                <a:solidFill>
                  <a:srgbClr val="FF0000"/>
                </a:solidFill>
              </a:rPr>
              <a:t>/</a:t>
            </a:r>
            <a:r>
              <a:rPr lang="en-US" sz="2400" i="1" dirty="0" err="1">
                <a:solidFill>
                  <a:srgbClr val="FF0000"/>
                </a:solidFill>
              </a:rPr>
              <a:t>madrasah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atau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penyelenggara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lembaga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pendidikan</a:t>
            </a:r>
            <a:r>
              <a:rPr lang="en-US" sz="2400" i="1" dirty="0">
                <a:solidFill>
                  <a:srgbClr val="FF0000"/>
                </a:solidFill>
              </a:rPr>
              <a:t>, (</a:t>
            </a:r>
            <a:r>
              <a:rPr lang="en-US" sz="2400" i="1" dirty="0" smtClean="0">
                <a:solidFill>
                  <a:srgbClr val="FF0000"/>
                </a:solidFill>
              </a:rPr>
              <a:t>4)</a:t>
            </a:r>
            <a:r>
              <a:rPr lang="en-US" sz="2400" i="1" dirty="0" err="1" smtClean="0">
                <a:solidFill>
                  <a:srgbClr val="FF0000"/>
                </a:solidFill>
              </a:rPr>
              <a:t>dinas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pendidikan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kabupaten</a:t>
            </a:r>
            <a:r>
              <a:rPr lang="en-US" sz="2400" i="1" dirty="0">
                <a:solidFill>
                  <a:srgbClr val="FF0000"/>
                </a:solidFill>
              </a:rPr>
              <a:t>/</a:t>
            </a:r>
            <a:r>
              <a:rPr lang="en-US" sz="2400" i="1" dirty="0" err="1">
                <a:solidFill>
                  <a:srgbClr val="FF0000"/>
                </a:solidFill>
              </a:rPr>
              <a:t>kota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atau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Kandepag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err="1">
                <a:solidFill>
                  <a:srgbClr val="FF0000"/>
                </a:solidFill>
              </a:rPr>
              <a:t>dan</a:t>
            </a:r>
            <a:r>
              <a:rPr lang="en-US" sz="2400" i="1" dirty="0">
                <a:solidFill>
                  <a:srgbClr val="FF0000"/>
                </a:solidFill>
              </a:rPr>
              <a:t> (5) </a:t>
            </a:r>
            <a:r>
              <a:rPr lang="en-US" sz="2400" i="1" dirty="0" err="1">
                <a:solidFill>
                  <a:srgbClr val="FF0000"/>
                </a:solidFill>
              </a:rPr>
              <a:t>instansi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terkait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daerah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67000"/>
            <a:ext cx="8229600" cy="36115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M</a:t>
            </a:r>
            <a:r>
              <a:rPr lang="en-US" dirty="0" err="1" smtClean="0"/>
              <a:t>elibatkan</a:t>
            </a:r>
            <a:r>
              <a:rPr lang="en-US" dirty="0" smtClean="0"/>
              <a:t> </a:t>
            </a:r>
            <a:r>
              <a:rPr lang="en-US" dirty="0"/>
              <a:t>4 ⎯ 5 </a:t>
            </a:r>
            <a:r>
              <a:rPr lang="en-US" dirty="0" err="1"/>
              <a:t>pihak</a:t>
            </a:r>
            <a:endParaRPr lang="en-US" dirty="0"/>
          </a:p>
          <a:p>
            <a:pPr marL="514350" indent="-514350">
              <a:buNone/>
            </a:pPr>
            <a:r>
              <a:rPr lang="fi-FI" dirty="0" smtClean="0"/>
              <a:t>B</a:t>
            </a:r>
            <a:r>
              <a:rPr lang="fi-FI" dirty="0"/>
              <a:t>. Melibatkan 3 pihak</a:t>
            </a:r>
          </a:p>
          <a:p>
            <a:pPr marL="514350" indent="-514350">
              <a:buNone/>
            </a:pPr>
            <a:r>
              <a:rPr lang="fi-FI" dirty="0" smtClean="0"/>
              <a:t>C</a:t>
            </a:r>
            <a:r>
              <a:rPr lang="fi-FI" dirty="0"/>
              <a:t>. Melibatkan 2 pihak</a:t>
            </a:r>
          </a:p>
          <a:p>
            <a:pPr marL="514350" indent="-514350">
              <a:buNone/>
            </a:pPr>
            <a:r>
              <a:rPr lang="fi-FI" dirty="0" smtClean="0"/>
              <a:t>D</a:t>
            </a:r>
            <a:r>
              <a:rPr lang="fi-FI" dirty="0"/>
              <a:t>. Hanya melibatkan 1 pihak</a:t>
            </a:r>
          </a:p>
          <a:p>
            <a:pPr marL="365125" indent="-365125">
              <a:buNone/>
              <a:tabLst>
                <a:tab pos="365125" algn="l"/>
              </a:tabLst>
            </a:pPr>
            <a:r>
              <a:rPr lang="en-US" dirty="0" smtClean="0"/>
              <a:t>E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silabus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muatan</a:t>
            </a:r>
            <a:r>
              <a:rPr lang="en-US" dirty="0" smtClean="0"/>
              <a:t> </a:t>
            </a:r>
            <a:r>
              <a:rPr lang="en-US" dirty="0" err="1"/>
              <a:t>lokal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38200"/>
            <a:ext cx="746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dirty="0" smtClean="0"/>
              <a:t>b.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sekolah</a:t>
            </a:r>
            <a:r>
              <a:rPr lang="en-US" sz="3600" dirty="0" smtClean="0"/>
              <a:t> </a:t>
            </a:r>
            <a:r>
              <a:rPr lang="en-US" sz="3600" dirty="0" err="1" smtClean="0"/>
              <a:t>dasar</a:t>
            </a:r>
            <a:r>
              <a:rPr lang="en-US" sz="3600" dirty="0" smtClean="0"/>
              <a:t>/</a:t>
            </a:r>
            <a:r>
              <a:rPr lang="en-US" sz="3600" dirty="0" err="1" smtClean="0"/>
              <a:t>madrasah</a:t>
            </a:r>
            <a:r>
              <a:rPr lang="en-US" sz="3600" dirty="0" smtClean="0"/>
              <a:t> yang </a:t>
            </a:r>
            <a:r>
              <a:rPr lang="en-US" sz="3600" dirty="0" err="1" smtClean="0"/>
              <a:t>memiliki</a:t>
            </a:r>
            <a:r>
              <a:rPr lang="en-US" sz="3600" dirty="0" smtClean="0"/>
              <a:t> </a:t>
            </a:r>
            <a:r>
              <a:rPr lang="en-US" sz="3600" dirty="0" err="1" smtClean="0"/>
              <a:t>kurang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15 </a:t>
            </a:r>
            <a:r>
              <a:rPr lang="en-US" sz="3600" dirty="0" err="1" smtClean="0"/>
              <a:t>siswa</a:t>
            </a:r>
            <a:r>
              <a:rPr lang="en-US" sz="3600" dirty="0" smtClean="0"/>
              <a:t> per </a:t>
            </a:r>
            <a:r>
              <a:rPr lang="en-US" sz="3600" dirty="0" err="1" smtClean="0"/>
              <a:t>rombongan</a:t>
            </a:r>
            <a:r>
              <a:rPr lang="en-US" sz="3600" dirty="0" smtClean="0"/>
              <a:t> </a:t>
            </a:r>
            <a:r>
              <a:rPr lang="en-US" sz="3600" dirty="0" err="1" smtClean="0"/>
              <a:t>belajar</a:t>
            </a:r>
            <a:r>
              <a:rPr lang="en-US" sz="3600" dirty="0" smtClean="0"/>
              <a:t>, </a:t>
            </a:r>
            <a:r>
              <a:rPr lang="en-US" sz="3600" dirty="0" err="1" smtClean="0"/>
              <a:t>lahan</a:t>
            </a:r>
            <a:r>
              <a:rPr lang="en-US" sz="3600" dirty="0" smtClean="0"/>
              <a:t> </a:t>
            </a:r>
            <a:r>
              <a:rPr lang="en-US" sz="3600" dirty="0" err="1" smtClean="0"/>
              <a:t>memenuhi</a:t>
            </a:r>
            <a:r>
              <a:rPr lang="en-US" sz="3600" dirty="0" smtClean="0"/>
              <a:t> </a:t>
            </a:r>
            <a:r>
              <a:rPr lang="en-US" sz="3600" dirty="0" err="1" smtClean="0"/>
              <a:t>ketentuan</a:t>
            </a:r>
            <a:r>
              <a:rPr lang="en-US" sz="3600" dirty="0" smtClean="0"/>
              <a:t> </a:t>
            </a:r>
            <a:r>
              <a:rPr lang="en-US" sz="3600" dirty="0" err="1" smtClean="0"/>
              <a:t>luas</a:t>
            </a:r>
            <a:r>
              <a:rPr lang="en-US" sz="3600" dirty="0" smtClean="0"/>
              <a:t> minimum </a:t>
            </a:r>
            <a:r>
              <a:rPr lang="en-US" sz="3600" dirty="0" err="1" smtClean="0"/>
              <a:t>seperti</a:t>
            </a:r>
            <a:r>
              <a:rPr lang="en-US" sz="3600" dirty="0" smtClean="0"/>
              <a:t> </a:t>
            </a:r>
            <a:r>
              <a:rPr lang="en-US" sz="3600" dirty="0" err="1" smtClean="0"/>
              <a:t>tercantum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tabel</a:t>
            </a:r>
            <a:r>
              <a:rPr lang="en-US" sz="3600" dirty="0" smtClean="0"/>
              <a:t> 2 </a:t>
            </a:r>
            <a:r>
              <a:rPr lang="en-US" sz="3600" dirty="0" err="1" smtClean="0"/>
              <a:t>berikut</a:t>
            </a:r>
            <a:r>
              <a:rPr lang="en-US" sz="3600" dirty="0" smtClean="0"/>
              <a:t>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533400"/>
            <a:ext cx="70104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000" dirty="0" err="1" smtClean="0"/>
              <a:t>Tabel</a:t>
            </a:r>
            <a:r>
              <a:rPr lang="en-US" sz="2000" dirty="0" smtClean="0"/>
              <a:t> 2. </a:t>
            </a:r>
            <a:r>
              <a:rPr lang="en-US" sz="2000" dirty="0" err="1" smtClean="0"/>
              <a:t>Luas</a:t>
            </a:r>
            <a:r>
              <a:rPr lang="en-US" sz="2000" dirty="0" smtClean="0"/>
              <a:t> Minimum </a:t>
            </a:r>
            <a:r>
              <a:rPr lang="en-US" sz="2000" dirty="0" err="1" smtClean="0"/>
              <a:t>Lahan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SD/MI yang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Kurang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15 </a:t>
            </a:r>
            <a:r>
              <a:rPr lang="en-US" sz="2000" dirty="0" err="1" smtClean="0"/>
              <a:t>Siswa</a:t>
            </a:r>
            <a:r>
              <a:rPr lang="en-US" sz="2000" dirty="0" smtClean="0"/>
              <a:t> per </a:t>
            </a:r>
            <a:r>
              <a:rPr lang="en-US" sz="2000" dirty="0" err="1" smtClean="0"/>
              <a:t>Rombongan</a:t>
            </a:r>
            <a:r>
              <a:rPr lang="en-US" sz="2000" dirty="0" smtClean="0"/>
              <a:t>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 </a:t>
            </a:r>
            <a:r>
              <a:rPr lang="en-US" dirty="0" smtClean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752600"/>
          <a:ext cx="617220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8"/>
                <a:gridCol w="1697355"/>
                <a:gridCol w="1465898"/>
                <a:gridCol w="1234440"/>
                <a:gridCol w="1234440"/>
              </a:tblGrid>
              <a:tr h="1354667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ROMBONGAN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Luas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Minimum </a:t>
                      </a:r>
                      <a:r>
                        <a:rPr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Lahan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(m</a:t>
                      </a:r>
                      <a:r>
                        <a:rPr lang="en-US" sz="18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	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86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LANTAI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LANTAI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LANTAI</a:t>
                      </a:r>
                      <a:endParaRPr lang="en-US" dirty="0"/>
                    </a:p>
                  </a:txBody>
                  <a:tcPr/>
                </a:tc>
              </a:tr>
              <a:tr h="5926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1340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710 	</a:t>
                      </a:r>
                    </a:p>
                  </a:txBody>
                  <a:tcPr/>
                </a:tc>
              </a:tr>
              <a:tr h="84666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7 - 12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2240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1220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9266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13 - 18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3170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1160 	</a:t>
                      </a:r>
                    </a:p>
                  </a:txBody>
                  <a:tcPr/>
                </a:tc>
              </a:tr>
              <a:tr h="84666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29 - 24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4070 	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2190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1460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990600"/>
            <a:ext cx="6553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i="1" dirty="0" err="1" smtClean="0">
                <a:solidFill>
                  <a:srgbClr val="FF0000"/>
                </a:solidFill>
              </a:rPr>
              <a:t>Apabila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sekolah</a:t>
            </a:r>
            <a:r>
              <a:rPr lang="en-US" sz="4000" i="1" dirty="0" smtClean="0">
                <a:solidFill>
                  <a:srgbClr val="FF0000"/>
                </a:solidFill>
              </a:rPr>
              <a:t>/</a:t>
            </a:r>
            <a:r>
              <a:rPr lang="en-US" sz="4000" i="1" dirty="0" err="1" smtClean="0">
                <a:solidFill>
                  <a:srgbClr val="FF0000"/>
                </a:solidFill>
              </a:rPr>
              <a:t>madrasah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menyewa</a:t>
            </a:r>
            <a:r>
              <a:rPr lang="en-US" sz="4000" i="1" dirty="0" smtClean="0">
                <a:solidFill>
                  <a:srgbClr val="FF0000"/>
                </a:solidFill>
              </a:rPr>
              <a:t>, </a:t>
            </a:r>
            <a:r>
              <a:rPr lang="en-US" sz="4000" i="1" dirty="0" err="1" smtClean="0">
                <a:solidFill>
                  <a:srgbClr val="FF0000"/>
                </a:solidFill>
              </a:rPr>
              <a:t>terdapat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surat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perjanjian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sewa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untuk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hak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menggunakan</a:t>
            </a:r>
            <a:r>
              <a:rPr lang="en-US" sz="4000" i="1" dirty="0" smtClean="0">
                <a:solidFill>
                  <a:srgbClr val="FF0000"/>
                </a:solidFill>
              </a:rPr>
              <a:t> minimal </a:t>
            </a:r>
            <a:r>
              <a:rPr lang="en-US" sz="4000" i="1" dirty="0" err="1" smtClean="0">
                <a:solidFill>
                  <a:srgbClr val="FF0000"/>
                </a:solidFill>
              </a:rPr>
              <a:t>selama</a:t>
            </a:r>
            <a:r>
              <a:rPr lang="en-US" sz="4000" i="1" dirty="0" smtClean="0">
                <a:solidFill>
                  <a:srgbClr val="FF0000"/>
                </a:solidFill>
              </a:rPr>
              <a:t> 5 (lima) </a:t>
            </a:r>
            <a:r>
              <a:rPr lang="en-US" sz="4000" i="1" dirty="0" err="1" smtClean="0">
                <a:solidFill>
                  <a:srgbClr val="FF0000"/>
                </a:solidFill>
              </a:rPr>
              <a:t>tahun</a:t>
            </a:r>
            <a:r>
              <a:rPr lang="en-US" dirty="0" smtClean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>
            <a:noAutofit/>
          </a:bodyPr>
          <a:lstStyle/>
          <a:p>
            <a:pPr marL="365125" indent="-365125" algn="l"/>
            <a:r>
              <a:rPr lang="en-US" sz="2400" i="1" dirty="0" smtClean="0">
                <a:solidFill>
                  <a:srgbClr val="FF0000"/>
                </a:solidFill>
              </a:rPr>
              <a:t>67.Lahan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berada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lokasi</a:t>
            </a:r>
            <a:r>
              <a:rPr lang="en-US" sz="2400" i="1" dirty="0" smtClean="0">
                <a:solidFill>
                  <a:srgbClr val="FF0000"/>
                </a:solidFill>
              </a:rPr>
              <a:t> yang </a:t>
            </a:r>
            <a:r>
              <a:rPr lang="en-US" sz="2400" i="1" dirty="0" err="1" smtClean="0">
                <a:solidFill>
                  <a:srgbClr val="FF0000"/>
                </a:solidFill>
              </a:rPr>
              <a:t>aman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terhindar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dari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potensi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bahaya</a:t>
            </a:r>
            <a:r>
              <a:rPr lang="en-US" sz="2400" i="1" dirty="0" smtClean="0">
                <a:solidFill>
                  <a:srgbClr val="FF0000"/>
                </a:solidFill>
              </a:rPr>
              <a:t> yang </a:t>
            </a:r>
            <a:r>
              <a:rPr lang="en-US" sz="2400" i="1" dirty="0" err="1" smtClean="0">
                <a:solidFill>
                  <a:srgbClr val="FF0000"/>
                </a:solidFill>
              </a:rPr>
              <a:t>mengancam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kesehatan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keselamatan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jiwa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akses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untuk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penyelamatan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dalam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keadaan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darurat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A.</a:t>
            </a:r>
            <a:r>
              <a:rPr lang="it-IT" dirty="0" smtClean="0"/>
              <a:t>Berada di lokasi aman, terhindar dari potensi bahaya yang </a:t>
            </a:r>
            <a:r>
              <a:rPr lang="en-US" dirty="0" err="1" smtClean="0"/>
              <a:t>mengancam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, </a:t>
            </a:r>
            <a:r>
              <a:rPr lang="en-US" dirty="0" err="1" smtClean="0"/>
              <a:t>keselamatan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penyelamatan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darurat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B.</a:t>
            </a:r>
            <a:r>
              <a:rPr lang="it-IT" dirty="0" smtClean="0"/>
              <a:t>Berada di lokasi aman, terhindar dari potensi bahaya yang </a:t>
            </a:r>
            <a:r>
              <a:rPr lang="en-US" dirty="0" err="1" smtClean="0"/>
              <a:t>mengancam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, </a:t>
            </a:r>
            <a:r>
              <a:rPr lang="en-US" dirty="0" err="1" smtClean="0"/>
              <a:t>keselamatan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penyelamatan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darurat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C.</a:t>
            </a:r>
            <a:r>
              <a:rPr lang="it-IT" dirty="0" smtClean="0"/>
              <a:t>Berada di lokasi aman, terhindar dari potensi bahaya yang</a:t>
            </a:r>
            <a:r>
              <a:rPr lang="en-US" dirty="0" err="1" smtClean="0"/>
              <a:t>mengancam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terhindar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 yang </a:t>
            </a:r>
            <a:r>
              <a:rPr lang="en-US" dirty="0" err="1" smtClean="0"/>
              <a:t>mengancam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penyelamatan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darurat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</a:t>
            </a:r>
            <a:r>
              <a:rPr lang="it-IT" dirty="0" smtClean="0"/>
              <a:t>Berada di lokasi aman, tetapi tidak terhindar dari potensi</a:t>
            </a:r>
            <a:r>
              <a:rPr lang="en-US" dirty="0" err="1" smtClean="0"/>
              <a:t>bahaya</a:t>
            </a:r>
            <a:r>
              <a:rPr lang="en-US" dirty="0" smtClean="0"/>
              <a:t> yang </a:t>
            </a:r>
            <a:r>
              <a:rPr lang="en-US" dirty="0" err="1" smtClean="0"/>
              <a:t>mengancam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, </a:t>
            </a:r>
            <a:r>
              <a:rPr lang="en-US" dirty="0" err="1" smtClean="0"/>
              <a:t>mengancam</a:t>
            </a:r>
            <a:r>
              <a:rPr lang="en-US" dirty="0" smtClean="0"/>
              <a:t> </a:t>
            </a:r>
            <a:r>
              <a:rPr lang="en-US" dirty="0" err="1" smtClean="0"/>
              <a:t>keselamatan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penyelamatan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darurat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terhindar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 yang </a:t>
            </a:r>
            <a:r>
              <a:rPr lang="en-US" dirty="0" err="1" smtClean="0"/>
              <a:t>mengancam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terhindar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 yang </a:t>
            </a:r>
            <a:r>
              <a:rPr lang="en-US" dirty="0" err="1" smtClean="0"/>
              <a:t>mengancam</a:t>
            </a:r>
            <a:r>
              <a:rPr lang="en-US" dirty="0" smtClean="0"/>
              <a:t> </a:t>
            </a:r>
            <a:r>
              <a:rPr lang="en-US" dirty="0" err="1" smtClean="0"/>
              <a:t>keselamatan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penyelamatan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darurat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838200"/>
            <a:ext cx="7543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cara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mengamati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lingkungan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sekitar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sekolah</a:t>
            </a:r>
            <a:r>
              <a:rPr lang="en-US" sz="3600" i="1" dirty="0" smtClean="0">
                <a:solidFill>
                  <a:srgbClr val="FF0000"/>
                </a:solidFill>
              </a:rPr>
              <a:t>/</a:t>
            </a:r>
            <a:r>
              <a:rPr lang="en-US" sz="3600" i="1" dirty="0" err="1" smtClean="0">
                <a:solidFill>
                  <a:srgbClr val="FF0000"/>
                </a:solidFill>
              </a:rPr>
              <a:t>madrasah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melihat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tingkat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kesehatan</a:t>
            </a:r>
            <a:r>
              <a:rPr lang="en-US" sz="3600" i="1" dirty="0" smtClean="0">
                <a:solidFill>
                  <a:srgbClr val="FF0000"/>
                </a:solidFill>
              </a:rPr>
              <a:t>, </a:t>
            </a:r>
            <a:r>
              <a:rPr lang="en-US" sz="3600" i="1" dirty="0" err="1" smtClean="0">
                <a:solidFill>
                  <a:srgbClr val="FF0000"/>
                </a:solidFill>
              </a:rPr>
              <a:t>keselamatan</a:t>
            </a:r>
            <a:r>
              <a:rPr lang="en-US" sz="3600" i="1" dirty="0" smtClean="0">
                <a:solidFill>
                  <a:srgbClr val="FF0000"/>
                </a:solidFill>
              </a:rPr>
              <a:t>, </a:t>
            </a:r>
            <a:r>
              <a:rPr lang="en-US" sz="3600" i="1" dirty="0" err="1" smtClean="0">
                <a:solidFill>
                  <a:srgbClr val="FF0000"/>
                </a:solidFill>
              </a:rPr>
              <a:t>kemudahan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akses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ketersediaan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sarana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penyelamatan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dalam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keadaan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darurat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0850" indent="-450850" algn="l"/>
            <a:r>
              <a:rPr lang="en-US" sz="2400" i="1" dirty="0" smtClean="0">
                <a:solidFill>
                  <a:srgbClr val="FF0000"/>
                </a:solidFill>
              </a:rPr>
              <a:t>68.Lahan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berada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lokasi</a:t>
            </a:r>
            <a:r>
              <a:rPr lang="en-US" sz="2400" i="1" dirty="0" smtClean="0">
                <a:solidFill>
                  <a:srgbClr val="FF0000"/>
                </a:solidFill>
              </a:rPr>
              <a:t> yang </a:t>
            </a:r>
            <a:r>
              <a:rPr lang="en-US" sz="2400" i="1" dirty="0" err="1" smtClean="0">
                <a:solidFill>
                  <a:srgbClr val="FF0000"/>
                </a:solidFill>
              </a:rPr>
              <a:t>terhindar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dari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gangguan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pencemaran</a:t>
            </a:r>
            <a:r>
              <a:rPr lang="en-US" sz="2400" i="1" dirty="0" smtClean="0">
                <a:solidFill>
                  <a:srgbClr val="FF0000"/>
                </a:solidFill>
              </a:rPr>
              <a:t> air, </a:t>
            </a:r>
            <a:r>
              <a:rPr lang="en-US" sz="2400" i="1" dirty="0" err="1" smtClean="0">
                <a:solidFill>
                  <a:srgbClr val="FF0000"/>
                </a:solidFill>
              </a:rPr>
              <a:t>pencemaran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udara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pencemaran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tanah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kebisingan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terhindar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gangguan</a:t>
            </a:r>
            <a:r>
              <a:rPr lang="en-US" dirty="0" smtClean="0"/>
              <a:t> </a:t>
            </a:r>
            <a:r>
              <a:rPr lang="en-US" dirty="0" err="1" smtClean="0"/>
              <a:t>pencemaran</a:t>
            </a:r>
            <a:r>
              <a:rPr lang="en-US" dirty="0" smtClean="0"/>
              <a:t> air, </a:t>
            </a:r>
            <a:r>
              <a:rPr lang="en-US" dirty="0" err="1" smtClean="0"/>
              <a:t>pencemaran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, </a:t>
            </a:r>
            <a:r>
              <a:rPr lang="en-US" dirty="0" err="1" smtClean="0"/>
              <a:t>pencemaran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kebisingan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B.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terhindar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gangguan</a:t>
            </a:r>
            <a:r>
              <a:rPr lang="en-US" dirty="0" smtClean="0"/>
              <a:t> </a:t>
            </a:r>
            <a:r>
              <a:rPr lang="en-US" dirty="0" err="1" smtClean="0"/>
              <a:t>pencemaran</a:t>
            </a:r>
            <a:r>
              <a:rPr lang="en-US" dirty="0" smtClean="0"/>
              <a:t> </a:t>
            </a:r>
            <a:r>
              <a:rPr lang="fr-FR" dirty="0" smtClean="0"/>
              <a:t>air, </a:t>
            </a:r>
            <a:r>
              <a:rPr lang="fr-FR" dirty="0" err="1" smtClean="0"/>
              <a:t>pencemaran</a:t>
            </a:r>
            <a:r>
              <a:rPr lang="fr-FR" dirty="0" smtClean="0"/>
              <a:t> </a:t>
            </a:r>
            <a:r>
              <a:rPr lang="fr-FR" dirty="0" err="1" smtClean="0"/>
              <a:t>udara</a:t>
            </a:r>
            <a:r>
              <a:rPr lang="fr-FR" dirty="0" smtClean="0"/>
              <a:t>, dan </a:t>
            </a:r>
            <a:r>
              <a:rPr lang="fr-FR" dirty="0" err="1" smtClean="0"/>
              <a:t>pencemaran</a:t>
            </a:r>
            <a:r>
              <a:rPr lang="fr-FR" dirty="0" smtClean="0"/>
              <a:t> </a:t>
            </a:r>
            <a:r>
              <a:rPr lang="fr-FR" dirty="0" err="1" smtClean="0"/>
              <a:t>tanah</a:t>
            </a:r>
            <a:endParaRPr lang="fr-FR" dirty="0" smtClean="0"/>
          </a:p>
          <a:p>
            <a:pPr marL="450850" indent="-450850">
              <a:buNone/>
            </a:pPr>
            <a:r>
              <a:rPr lang="en-US" dirty="0" smtClean="0"/>
              <a:t> C.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terhindar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gangguan</a:t>
            </a:r>
            <a:r>
              <a:rPr lang="en-US" dirty="0" smtClean="0"/>
              <a:t>  </a:t>
            </a:r>
            <a:r>
              <a:rPr lang="en-US" dirty="0" err="1" smtClean="0"/>
              <a:t>pencemaran</a:t>
            </a:r>
            <a:r>
              <a:rPr lang="en-US" dirty="0" smtClean="0"/>
              <a:t> Air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pencemaran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D.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terhindar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gangguan</a:t>
            </a:r>
            <a:r>
              <a:rPr lang="en-US" dirty="0" smtClean="0"/>
              <a:t> </a:t>
            </a:r>
            <a:r>
              <a:rPr lang="en-US" dirty="0" err="1" smtClean="0"/>
              <a:t>pencemaran</a:t>
            </a:r>
            <a:r>
              <a:rPr lang="en-US" dirty="0" smtClean="0"/>
              <a:t> air.</a:t>
            </a:r>
          </a:p>
          <a:p>
            <a:pPr marL="450850" indent="-450850"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gangguan</a:t>
            </a:r>
            <a:r>
              <a:rPr lang="en-US" dirty="0" smtClean="0"/>
              <a:t> </a:t>
            </a:r>
            <a:r>
              <a:rPr lang="en-US" dirty="0" err="1" smtClean="0"/>
              <a:t>pencemaran</a:t>
            </a:r>
            <a:r>
              <a:rPr lang="en-US" dirty="0" smtClean="0"/>
              <a:t> air, </a:t>
            </a:r>
            <a:r>
              <a:rPr lang="en-US" dirty="0" err="1" smtClean="0"/>
              <a:t>pencemaran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, </a:t>
            </a:r>
            <a:r>
              <a:rPr lang="en-US" dirty="0" err="1" smtClean="0"/>
              <a:t>pencemaran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kebisingan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914400"/>
            <a:ext cx="746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mengamati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lingkungan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melihat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tingkat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strategisitas</a:t>
            </a:r>
            <a:r>
              <a:rPr lang="en-US" sz="3600" i="1" dirty="0" smtClean="0">
                <a:solidFill>
                  <a:srgbClr val="FF0000"/>
                </a:solidFill>
              </a:rPr>
              <a:t>, </a:t>
            </a:r>
            <a:r>
              <a:rPr lang="en-US" sz="3600" i="1" dirty="0" err="1" smtClean="0">
                <a:solidFill>
                  <a:srgbClr val="FF0000"/>
                </a:solidFill>
              </a:rPr>
              <a:t>tingkat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kenyamanan</a:t>
            </a:r>
            <a:r>
              <a:rPr lang="en-US" sz="3600" i="1" dirty="0" smtClean="0">
                <a:solidFill>
                  <a:srgbClr val="FF0000"/>
                </a:solidFill>
              </a:rPr>
              <a:t>, </a:t>
            </a:r>
            <a:r>
              <a:rPr lang="en-US" sz="3600" i="1" dirty="0" err="1" smtClean="0">
                <a:solidFill>
                  <a:srgbClr val="FF0000"/>
                </a:solidFill>
              </a:rPr>
              <a:t>tingkat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keamanan</a:t>
            </a:r>
            <a:r>
              <a:rPr lang="en-US" sz="3600" i="1" dirty="0" smtClean="0">
                <a:solidFill>
                  <a:srgbClr val="FF0000"/>
                </a:solidFill>
              </a:rPr>
              <a:t>, </a:t>
            </a:r>
            <a:r>
              <a:rPr lang="en-US" sz="3600" i="1" dirty="0" err="1" smtClean="0">
                <a:solidFill>
                  <a:srgbClr val="FF0000"/>
                </a:solidFill>
              </a:rPr>
              <a:t>dan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tingkat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kesehatan</a:t>
            </a:r>
            <a:r>
              <a:rPr lang="en-US" dirty="0" smtClean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66700" indent="-266700" algn="l"/>
            <a:r>
              <a:rPr lang="en-US" sz="2200" i="1" dirty="0" smtClean="0">
                <a:solidFill>
                  <a:srgbClr val="FF0000"/>
                </a:solidFill>
              </a:rPr>
              <a:t>69.Sekolah/</a:t>
            </a:r>
            <a:r>
              <a:rPr lang="en-US" sz="22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200" i="1" dirty="0" smtClean="0">
                <a:solidFill>
                  <a:srgbClr val="FF0000"/>
                </a:solidFill>
              </a:rPr>
              <a:t> </a:t>
            </a:r>
            <a:r>
              <a:rPr lang="en-US" sz="2200" i="1" dirty="0" err="1" smtClean="0">
                <a:solidFill>
                  <a:srgbClr val="FF0000"/>
                </a:solidFill>
              </a:rPr>
              <a:t>berada</a:t>
            </a:r>
            <a:r>
              <a:rPr lang="en-US" sz="2200" i="1" dirty="0" smtClean="0">
                <a:solidFill>
                  <a:srgbClr val="FF0000"/>
                </a:solidFill>
              </a:rPr>
              <a:t> </a:t>
            </a:r>
            <a:r>
              <a:rPr lang="en-US" sz="2200" i="1" dirty="0" err="1" smtClean="0">
                <a:solidFill>
                  <a:srgbClr val="FF0000"/>
                </a:solidFill>
              </a:rPr>
              <a:t>di</a:t>
            </a:r>
            <a:r>
              <a:rPr lang="en-US" sz="2200" i="1" dirty="0" smtClean="0">
                <a:solidFill>
                  <a:srgbClr val="FF0000"/>
                </a:solidFill>
              </a:rPr>
              <a:t> </a:t>
            </a:r>
            <a:r>
              <a:rPr lang="en-US" sz="2200" i="1" dirty="0" err="1" smtClean="0">
                <a:solidFill>
                  <a:srgbClr val="FF0000"/>
                </a:solidFill>
              </a:rPr>
              <a:t>lokasi</a:t>
            </a:r>
            <a:r>
              <a:rPr lang="en-US" sz="2200" i="1" dirty="0" smtClean="0">
                <a:solidFill>
                  <a:srgbClr val="FF0000"/>
                </a:solidFill>
              </a:rPr>
              <a:t> yang </a:t>
            </a:r>
            <a:r>
              <a:rPr lang="en-US" sz="2200" i="1" dirty="0" err="1" smtClean="0">
                <a:solidFill>
                  <a:srgbClr val="FF0000"/>
                </a:solidFill>
              </a:rPr>
              <a:t>sesuai</a:t>
            </a:r>
            <a:r>
              <a:rPr lang="en-US" sz="2200" i="1" dirty="0" smtClean="0">
                <a:solidFill>
                  <a:srgbClr val="FF0000"/>
                </a:solidFill>
              </a:rPr>
              <a:t> </a:t>
            </a:r>
            <a:r>
              <a:rPr lang="en-US" sz="2200" i="1" dirty="0" err="1" smtClean="0">
                <a:solidFill>
                  <a:srgbClr val="FF0000"/>
                </a:solidFill>
              </a:rPr>
              <a:t>dengan</a:t>
            </a:r>
            <a:r>
              <a:rPr lang="en-US" sz="2200" i="1" dirty="0" smtClean="0">
                <a:solidFill>
                  <a:srgbClr val="FF0000"/>
                </a:solidFill>
              </a:rPr>
              <a:t> </a:t>
            </a:r>
            <a:r>
              <a:rPr lang="en-US" sz="2200" i="1" dirty="0" err="1" smtClean="0">
                <a:solidFill>
                  <a:srgbClr val="FF0000"/>
                </a:solidFill>
              </a:rPr>
              <a:t>peruntukan</a:t>
            </a:r>
            <a:r>
              <a:rPr lang="en-US" sz="2200" i="1" dirty="0" smtClean="0">
                <a:solidFill>
                  <a:srgbClr val="FF0000"/>
                </a:solidFill>
              </a:rPr>
              <a:t>,</a:t>
            </a:r>
            <a:br>
              <a:rPr lang="en-US" sz="2200" i="1" dirty="0" smtClean="0">
                <a:solidFill>
                  <a:srgbClr val="FF0000"/>
                </a:solidFill>
              </a:rPr>
            </a:br>
            <a:r>
              <a:rPr lang="sv-SE" sz="2700" i="1" dirty="0" smtClean="0">
                <a:solidFill>
                  <a:srgbClr val="FF0000"/>
                </a:solidFill>
              </a:rPr>
              <a:t>memiliki status hak atas tanah, ijin pemanfaatan dari pemegang hak atas </a:t>
            </a:r>
            <a:r>
              <a:rPr lang="en-US" sz="2700" i="1" dirty="0" err="1" smtClean="0">
                <a:solidFill>
                  <a:srgbClr val="FF0000"/>
                </a:solidFill>
              </a:rPr>
              <a:t>tanah</a:t>
            </a:r>
            <a:r>
              <a:rPr lang="en-US" sz="2700" i="1" dirty="0" smtClean="0">
                <a:solidFill>
                  <a:srgbClr val="FF0000"/>
                </a:solidFill>
              </a:rPr>
              <a:t>, </a:t>
            </a:r>
            <a:r>
              <a:rPr lang="en-US" sz="2700" i="1" dirty="0" err="1" smtClean="0">
                <a:solidFill>
                  <a:srgbClr val="FF0000"/>
                </a:solidFill>
              </a:rPr>
              <a:t>dan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ijin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mendirikan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bangunan</a:t>
            </a:r>
            <a:r>
              <a:rPr lang="en-US" sz="2700" dirty="0" smtClean="0">
                <a:solidFill>
                  <a:srgbClr val="FF0000"/>
                </a:solidFill>
              </a:rPr>
              <a:t>.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sv-SE" dirty="0" smtClean="0"/>
              <a:t>status hak atas tanah, ijin pemanfaatan dari pemegang hak </a:t>
            </a:r>
            <a:r>
              <a:rPr lang="es-ES" dirty="0" smtClean="0"/>
              <a:t>atas </a:t>
            </a:r>
            <a:r>
              <a:rPr lang="es-ES" dirty="0" err="1" smtClean="0"/>
              <a:t>tanah</a:t>
            </a:r>
            <a:r>
              <a:rPr lang="es-ES" dirty="0" smtClean="0"/>
              <a:t>, dan </a:t>
            </a:r>
            <a:r>
              <a:rPr lang="es-ES" dirty="0" err="1" smtClean="0"/>
              <a:t>ijin</a:t>
            </a:r>
            <a:r>
              <a:rPr lang="es-ES" dirty="0" smtClean="0"/>
              <a:t> </a:t>
            </a:r>
            <a:r>
              <a:rPr lang="es-ES" dirty="0" err="1" smtClean="0"/>
              <a:t>mendirikan</a:t>
            </a:r>
            <a:r>
              <a:rPr lang="es-ES" dirty="0" smtClean="0"/>
              <a:t> </a:t>
            </a:r>
            <a:r>
              <a:rPr lang="es-ES" dirty="0" err="1" smtClean="0"/>
              <a:t>bangunan</a:t>
            </a:r>
            <a:endParaRPr lang="es-E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B.Berada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peruntukannya</a:t>
            </a:r>
            <a:r>
              <a:rPr lang="en-US" dirty="0" smtClean="0"/>
              <a:t>, </a:t>
            </a:r>
            <a:r>
              <a:rPr lang="en-US" dirty="0" err="1" smtClean="0"/>
              <a:t>memiliki</a:t>
            </a:r>
            <a:r>
              <a:rPr lang="sv-SE" dirty="0" smtClean="0"/>
              <a:t>status hak atas tanah, ijin pemanfaatan dari pemegang hak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C.Berada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peruntukannya</a:t>
            </a:r>
            <a:r>
              <a:rPr lang="en-US" dirty="0" smtClean="0"/>
              <a:t>, </a:t>
            </a:r>
            <a:r>
              <a:rPr lang="en-US" dirty="0" err="1" smtClean="0"/>
              <a:t>memiliki</a:t>
            </a:r>
            <a:r>
              <a:rPr lang="en-US" dirty="0" smtClean="0"/>
              <a:t> status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pemegang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sv-SE" dirty="0" smtClean="0"/>
              <a:t>Berada di lokasi yang sesuai dengan peruntukannya tetapi </a:t>
            </a:r>
            <a:r>
              <a:rPr lang="en-US" dirty="0" err="1" smtClean="0"/>
              <a:t>memiliki</a:t>
            </a:r>
            <a:r>
              <a:rPr lang="en-US" dirty="0" smtClean="0"/>
              <a:t> status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pemegang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E.Tidak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peruntukan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status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pemegang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2000"/>
            <a:ext cx="8763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dirty="0" err="1" smtClean="0">
                <a:solidFill>
                  <a:srgbClr val="FF0000"/>
                </a:solidFill>
              </a:rPr>
              <a:t>Jawaban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dibuktikan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dengan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adanya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keterangan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tentang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peruntukan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pada</a:t>
            </a:r>
            <a:r>
              <a:rPr lang="en-US" sz="4000" dirty="0" smtClean="0">
                <a:solidFill>
                  <a:srgbClr val="FF0000"/>
                </a:solidFill>
              </a:rPr>
              <a:t> IMB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125" indent="-365125" algn="l"/>
            <a:r>
              <a:rPr lang="en-US" sz="2700" i="1" dirty="0" smtClean="0">
                <a:solidFill>
                  <a:srgbClr val="FF0000"/>
                </a:solidFill>
              </a:rPr>
              <a:t>70.Lantai </a:t>
            </a:r>
            <a:r>
              <a:rPr lang="en-US" sz="2700" i="1" dirty="0" err="1" smtClean="0">
                <a:solidFill>
                  <a:srgbClr val="FF0000"/>
                </a:solidFill>
              </a:rPr>
              <a:t>sekolah</a:t>
            </a:r>
            <a:r>
              <a:rPr lang="en-US" sz="2700" i="1" dirty="0" smtClean="0">
                <a:solidFill>
                  <a:srgbClr val="FF0000"/>
                </a:solidFill>
              </a:rPr>
              <a:t>/</a:t>
            </a:r>
            <a:r>
              <a:rPr lang="en-US" sz="27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memenuhi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ketentuan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luas</a:t>
            </a:r>
            <a:r>
              <a:rPr lang="en-US" sz="2700" i="1" dirty="0" smtClean="0">
                <a:solidFill>
                  <a:srgbClr val="FF0000"/>
                </a:solidFill>
              </a:rPr>
              <a:t> minimal </a:t>
            </a:r>
            <a:r>
              <a:rPr lang="en-US" sz="2700" i="1" dirty="0" err="1" smtClean="0">
                <a:solidFill>
                  <a:srgbClr val="FF0000"/>
                </a:solidFill>
              </a:rPr>
              <a:t>sesuai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dengan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rasio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jumlah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siswa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dan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lantai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gedung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i-FI" dirty="0" smtClean="0"/>
              <a:t>A. Memiliki lantai seluas 76% — 100% dari ketentuan luas </a:t>
            </a:r>
            <a:r>
              <a:rPr lang="en-US" dirty="0" smtClean="0"/>
              <a:t>minimal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endParaRPr lang="en-US" dirty="0" smtClean="0"/>
          </a:p>
          <a:p>
            <a:pPr>
              <a:buNone/>
            </a:pPr>
            <a:r>
              <a:rPr lang="fi-FI" dirty="0" smtClean="0"/>
              <a:t>B. Memiliki lantai seluas 51% — 75% dari ketentuan luas </a:t>
            </a:r>
            <a:r>
              <a:rPr lang="en-US" dirty="0" smtClean="0"/>
              <a:t>minimal</a:t>
            </a:r>
          </a:p>
          <a:p>
            <a:pPr>
              <a:buNone/>
            </a:pPr>
            <a:r>
              <a:rPr lang="fi-FI" dirty="0" smtClean="0"/>
              <a:t>C. Memiliki lantai seluas 26% — 50% dari ketentuan luas </a:t>
            </a:r>
            <a:r>
              <a:rPr lang="en-US" dirty="0" smtClean="0"/>
              <a:t>minimal</a:t>
            </a:r>
          </a:p>
          <a:p>
            <a:pPr>
              <a:buNone/>
            </a:pPr>
            <a:r>
              <a:rPr lang="fi-FI" dirty="0" smtClean="0"/>
              <a:t>D. Memiliki lantai seluas 1% — 25% dari ketentuan luas minimal</a:t>
            </a:r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382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i="1" dirty="0" err="1">
                <a:solidFill>
                  <a:srgbClr val="FF0000"/>
                </a:solidFill>
              </a:rPr>
              <a:t>Jawaban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dibuktikan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dengan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adanya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dirty="0" err="1"/>
              <a:t>mata</a:t>
            </a:r>
            <a:r>
              <a:rPr lang="en-US" sz="3200" dirty="0"/>
              <a:t> </a:t>
            </a:r>
            <a:r>
              <a:rPr lang="en-US" sz="3200" dirty="0" err="1"/>
              <a:t>pelajaran</a:t>
            </a:r>
            <a:r>
              <a:rPr lang="en-US" sz="3200" dirty="0"/>
              <a:t> </a:t>
            </a:r>
            <a:r>
              <a:rPr lang="en-US" sz="3200" dirty="0" err="1"/>
              <a:t>muatan</a:t>
            </a:r>
            <a:r>
              <a:rPr lang="en-US" sz="3200" dirty="0"/>
              <a:t> </a:t>
            </a:r>
            <a:r>
              <a:rPr lang="en-US" sz="3200" dirty="0" err="1"/>
              <a:t>lokal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bukti</a:t>
            </a:r>
            <a:r>
              <a:rPr lang="en-US" sz="3200" dirty="0"/>
              <a:t> </a:t>
            </a:r>
            <a:r>
              <a:rPr lang="en-US" sz="3200" dirty="0" err="1"/>
              <a:t>tertulis</a:t>
            </a:r>
            <a:r>
              <a:rPr lang="en-US" sz="3200" dirty="0"/>
              <a:t> </a:t>
            </a:r>
            <a:r>
              <a:rPr lang="en-US" sz="3200" dirty="0" err="1"/>
              <a:t>keterlibatan</a:t>
            </a:r>
            <a:r>
              <a:rPr lang="en-US" sz="3200" dirty="0"/>
              <a:t> </a:t>
            </a:r>
            <a:r>
              <a:rPr lang="en-US" sz="3200" dirty="0" err="1"/>
              <a:t>pihak-pihak</a:t>
            </a:r>
            <a:r>
              <a:rPr lang="en-US" sz="3200" dirty="0"/>
              <a:t> yang </a:t>
            </a:r>
            <a:r>
              <a:rPr lang="en-US" sz="3200" dirty="0" err="1"/>
              <a:t>menyusunnya</a:t>
            </a:r>
            <a:r>
              <a:rPr lang="en-US" sz="3200" dirty="0"/>
              <a:t>. </a:t>
            </a:r>
          </a:p>
          <a:p>
            <a:r>
              <a:rPr lang="en-US" sz="3200" i="1" dirty="0" err="1">
                <a:solidFill>
                  <a:srgbClr val="FF0000"/>
                </a:solidFill>
              </a:rPr>
              <a:t>Dalam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hal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mata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pelajaran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muatan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lokal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bersifat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wajib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dikembangkan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oleh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dinas</a:t>
            </a:r>
            <a:r>
              <a:rPr lang="en-US" sz="3200" i="1" dirty="0">
                <a:solidFill>
                  <a:srgbClr val="FF0000"/>
                </a:solidFill>
              </a:rPr>
              <a:t> yang </a:t>
            </a:r>
            <a:r>
              <a:rPr lang="en-US" sz="3200" i="1" dirty="0" err="1">
                <a:solidFill>
                  <a:srgbClr val="FF0000"/>
                </a:solidFill>
              </a:rPr>
              <a:t>bersangkutan</a:t>
            </a:r>
            <a:r>
              <a:rPr lang="en-US" sz="3200" i="1" dirty="0">
                <a:solidFill>
                  <a:srgbClr val="FF0000"/>
                </a:solidFill>
              </a:rPr>
              <a:t>, </a:t>
            </a:r>
            <a:r>
              <a:rPr lang="en-US" sz="3200" i="1" dirty="0" err="1">
                <a:solidFill>
                  <a:srgbClr val="FF0000"/>
                </a:solidFill>
              </a:rPr>
              <a:t>maka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dianggap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memenuhi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syarat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instansi</a:t>
            </a:r>
            <a:r>
              <a:rPr lang="en-US" sz="3200" dirty="0"/>
              <a:t> </a:t>
            </a:r>
            <a:r>
              <a:rPr lang="en-US" sz="3200" dirty="0" err="1"/>
              <a:t>terkait</a:t>
            </a:r>
            <a:r>
              <a:rPr lang="en-US" sz="3200" dirty="0"/>
              <a:t> </a:t>
            </a:r>
            <a:r>
              <a:rPr lang="en-US" sz="3200" dirty="0" err="1"/>
              <a:t>di</a:t>
            </a:r>
            <a:r>
              <a:rPr lang="en-US" sz="3200" dirty="0"/>
              <a:t> </a:t>
            </a:r>
            <a:r>
              <a:rPr lang="en-US" sz="3200" dirty="0" err="1"/>
              <a:t>daerah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lain: </a:t>
            </a:r>
            <a:r>
              <a:rPr lang="en-US" sz="3200" dirty="0" err="1"/>
              <a:t>dewan</a:t>
            </a:r>
            <a:r>
              <a:rPr lang="en-US" sz="3200" dirty="0"/>
              <a:t> </a:t>
            </a:r>
            <a:r>
              <a:rPr lang="en-US" sz="3200" dirty="0" err="1"/>
              <a:t>pendidikan</a:t>
            </a:r>
            <a:r>
              <a:rPr lang="en-US" sz="3200" dirty="0"/>
              <a:t> </a:t>
            </a:r>
            <a:r>
              <a:rPr lang="en-US" sz="3200" dirty="0" err="1"/>
              <a:t>kabupaten</a:t>
            </a:r>
            <a:r>
              <a:rPr lang="en-US" sz="3200" dirty="0"/>
              <a:t>/</a:t>
            </a:r>
            <a:r>
              <a:rPr lang="en-US" sz="3200" dirty="0" err="1"/>
              <a:t>kota</a:t>
            </a:r>
            <a:r>
              <a:rPr lang="en-US" sz="3200" dirty="0"/>
              <a:t>, PGRI, </a:t>
            </a:r>
            <a:r>
              <a:rPr lang="en-US" sz="3200" dirty="0" err="1"/>
              <a:t>dll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Unsur</a:t>
            </a:r>
            <a:r>
              <a:rPr lang="en-US" sz="3200" dirty="0"/>
              <a:t> </a:t>
            </a:r>
            <a:r>
              <a:rPr lang="en-US" sz="3200" dirty="0" err="1"/>
              <a:t>kepala</a:t>
            </a:r>
            <a:r>
              <a:rPr lang="en-US" sz="3200" dirty="0"/>
              <a:t> </a:t>
            </a:r>
            <a:r>
              <a:rPr lang="en-US" sz="3200" dirty="0" err="1"/>
              <a:t>sekolah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guru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jawaban</a:t>
            </a:r>
            <a:r>
              <a:rPr lang="en-US" sz="3200" dirty="0"/>
              <a:t> A </a:t>
            </a:r>
            <a:r>
              <a:rPr lang="en-US" sz="3200" dirty="0" err="1"/>
              <a:t>dan</a:t>
            </a:r>
            <a:r>
              <a:rPr lang="en-US" sz="3200" dirty="0"/>
              <a:t> B. 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38201"/>
            <a:ext cx="73152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Ketentuan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luas</a:t>
            </a:r>
            <a:r>
              <a:rPr lang="en-US" sz="2400" dirty="0" smtClean="0">
                <a:solidFill>
                  <a:srgbClr val="FF0000"/>
                </a:solidFill>
              </a:rPr>
              <a:t> minimum </a:t>
            </a:r>
            <a:r>
              <a:rPr lang="en-US" sz="2400" dirty="0" err="1" smtClean="0">
                <a:solidFill>
                  <a:srgbClr val="FF0000"/>
                </a:solidFill>
              </a:rPr>
              <a:t>lantai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sekolah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 err="1" smtClean="0">
                <a:solidFill>
                  <a:srgbClr val="FF0000"/>
                </a:solidFill>
              </a:rPr>
              <a:t>madrasah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sebagai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berikut</a:t>
            </a:r>
            <a:r>
              <a:rPr lang="en-US" sz="2400" dirty="0" smtClean="0">
                <a:solidFill>
                  <a:srgbClr val="FF0000"/>
                </a:solidFill>
              </a:rPr>
              <a:t>. </a:t>
            </a:r>
          </a:p>
          <a:p>
            <a:endParaRPr lang="en-US" sz="2400" dirty="0" smtClean="0"/>
          </a:p>
          <a:p>
            <a:pPr marL="266700" indent="-266700"/>
            <a:r>
              <a:rPr lang="en-US" sz="2400" dirty="0" smtClean="0"/>
              <a:t>1) </a:t>
            </a:r>
            <a:r>
              <a:rPr lang="en-US" sz="2400" dirty="0" err="1" smtClean="0"/>
              <a:t>Untuk</a:t>
            </a:r>
            <a:r>
              <a:rPr lang="en-US" sz="2400" dirty="0" smtClean="0"/>
              <a:t> SD/MI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15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28 </a:t>
            </a:r>
            <a:r>
              <a:rPr lang="en-US" sz="2400" dirty="0" err="1" smtClean="0"/>
              <a:t>siswa</a:t>
            </a:r>
            <a:r>
              <a:rPr lang="en-US" sz="2400" dirty="0" smtClean="0"/>
              <a:t> per </a:t>
            </a:r>
            <a:r>
              <a:rPr lang="en-US" sz="2400" dirty="0" err="1" smtClean="0"/>
              <a:t>rombongan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, </a:t>
            </a:r>
            <a:r>
              <a:rPr lang="en-US" sz="2400" dirty="0" err="1" smtClean="0"/>
              <a:t>bangunan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ketentuan</a:t>
            </a:r>
            <a:r>
              <a:rPr lang="en-US" sz="2400" dirty="0" smtClean="0"/>
              <a:t> </a:t>
            </a:r>
            <a:r>
              <a:rPr lang="en-US" sz="2400" dirty="0" err="1" smtClean="0"/>
              <a:t>rasio</a:t>
            </a:r>
            <a:r>
              <a:rPr lang="en-US" sz="2400" dirty="0" smtClean="0"/>
              <a:t> minimum </a:t>
            </a:r>
            <a:r>
              <a:rPr lang="en-US" sz="2400" dirty="0" err="1" smtClean="0"/>
              <a:t>luas</a:t>
            </a:r>
            <a:r>
              <a:rPr lang="en-US" sz="2400" dirty="0" smtClean="0"/>
              <a:t> </a:t>
            </a:r>
            <a:r>
              <a:rPr lang="en-US" sz="2400" dirty="0" err="1" smtClean="0"/>
              <a:t>lantai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tercantum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. </a:t>
            </a:r>
          </a:p>
          <a:p>
            <a:pPr marL="266700" indent="-266700"/>
            <a:r>
              <a:rPr lang="en-US" sz="24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457200"/>
            <a:ext cx="7086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i="1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endParaRPr lang="en-US" sz="3600" dirty="0" smtClean="0"/>
          </a:p>
          <a:p>
            <a:r>
              <a:rPr lang="pt-BR" sz="3600" dirty="0" smtClean="0"/>
              <a:t>	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799" y="1005841"/>
          <a:ext cx="617220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8"/>
                <a:gridCol w="1697355"/>
                <a:gridCol w="1465898"/>
                <a:gridCol w="1234440"/>
                <a:gridCol w="1234440"/>
              </a:tblGrid>
              <a:tr h="1052337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ROMBONGAN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Rasio Minimum Luas lantai Bangunan terhadap Siswa 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(m</a:t>
                      </a:r>
                      <a:r>
                        <a:rPr lang="en-US" sz="18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) 	</a:t>
                      </a:r>
                    </a:p>
                    <a:p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LANTAI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LANTAI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LANTAI</a:t>
                      </a:r>
                      <a:endParaRPr lang="en-US" dirty="0"/>
                    </a:p>
                  </a:txBody>
                  <a:tcPr/>
                </a:tc>
              </a:tr>
              <a:tr h="3282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3,8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4,2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4,4 	</a:t>
                      </a:r>
                    </a:p>
                  </a:txBody>
                  <a:tcPr/>
                </a:tc>
              </a:tr>
              <a:tr h="3282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7 - 12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3,3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3,6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4,1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3,6 	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82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13 - 18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3,2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3,4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3,4 	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29 - 24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3,1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3,3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3,3 	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20840"/>
            <a:ext cx="800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200" dirty="0" err="1" smtClean="0"/>
              <a:t>Untuk</a:t>
            </a:r>
            <a:r>
              <a:rPr lang="en-US" sz="3200" dirty="0" smtClean="0"/>
              <a:t> SD/MI yang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kurang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15 </a:t>
            </a:r>
            <a:r>
              <a:rPr lang="en-US" sz="3200" dirty="0" err="1" smtClean="0"/>
              <a:t>siswa</a:t>
            </a:r>
            <a:r>
              <a:rPr lang="en-US" sz="3200" dirty="0" smtClean="0"/>
              <a:t> per </a:t>
            </a:r>
            <a:r>
              <a:rPr lang="en-US" sz="3200" dirty="0" err="1" smtClean="0"/>
              <a:t>rombongan</a:t>
            </a:r>
            <a:r>
              <a:rPr lang="en-US" sz="3200" dirty="0" smtClean="0"/>
              <a:t> </a:t>
            </a:r>
            <a:r>
              <a:rPr lang="en-US" sz="3200" dirty="0" err="1" smtClean="0"/>
              <a:t>belajar</a:t>
            </a:r>
            <a:r>
              <a:rPr lang="en-US" sz="3200" dirty="0" smtClean="0"/>
              <a:t>, </a:t>
            </a:r>
            <a:r>
              <a:rPr lang="en-US" sz="3200" dirty="0" err="1" smtClean="0"/>
              <a:t>lantai</a:t>
            </a:r>
            <a:r>
              <a:rPr lang="en-US" sz="3200" dirty="0" smtClean="0"/>
              <a:t> </a:t>
            </a:r>
            <a:r>
              <a:rPr lang="en-US" sz="3200" dirty="0" err="1" smtClean="0"/>
              <a:t>bangunan</a:t>
            </a:r>
            <a:r>
              <a:rPr lang="en-US" sz="3200" dirty="0" smtClean="0"/>
              <a:t> </a:t>
            </a:r>
            <a:r>
              <a:rPr lang="en-US" sz="3200" dirty="0" err="1" smtClean="0"/>
              <a:t>memenuhi</a:t>
            </a:r>
            <a:r>
              <a:rPr lang="en-US" sz="3200" dirty="0" smtClean="0"/>
              <a:t> </a:t>
            </a:r>
            <a:r>
              <a:rPr lang="en-US" sz="3200" dirty="0" err="1" smtClean="0"/>
              <a:t>ketentuan</a:t>
            </a:r>
            <a:r>
              <a:rPr lang="en-US" sz="3200" dirty="0" smtClean="0"/>
              <a:t> </a:t>
            </a:r>
            <a:r>
              <a:rPr lang="en-US" sz="3200" dirty="0" err="1" smtClean="0"/>
              <a:t>luas</a:t>
            </a:r>
            <a:r>
              <a:rPr lang="en-US" sz="3200" dirty="0" smtClean="0"/>
              <a:t> minimum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</a:t>
            </a:r>
            <a:r>
              <a:rPr lang="en-US" sz="3200" dirty="0" err="1" smtClean="0"/>
              <a:t>tercantum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Tabel</a:t>
            </a:r>
            <a:r>
              <a:rPr lang="en-US" sz="3200" dirty="0" smtClean="0"/>
              <a:t> 2 </a:t>
            </a:r>
            <a:r>
              <a:rPr lang="en-US" sz="3200" dirty="0" err="1" smtClean="0"/>
              <a:t>berikut</a:t>
            </a:r>
            <a:r>
              <a:rPr lang="en-US" sz="3200" dirty="0" smtClean="0"/>
              <a:t>. </a:t>
            </a:r>
          </a:p>
          <a:p>
            <a:endParaRPr lang="en-US" sz="3200" dirty="0" smtClean="0"/>
          </a:p>
          <a:p>
            <a:r>
              <a:rPr lang="en-US" sz="3200" i="1" dirty="0" err="1" smtClean="0">
                <a:solidFill>
                  <a:srgbClr val="FF0000"/>
                </a:solidFill>
              </a:rPr>
              <a:t>Tabel</a:t>
            </a:r>
            <a:r>
              <a:rPr lang="en-US" sz="3200" i="1" dirty="0" smtClean="0">
                <a:solidFill>
                  <a:srgbClr val="FF0000"/>
                </a:solidFill>
              </a:rPr>
              <a:t> 4. </a:t>
            </a:r>
            <a:r>
              <a:rPr lang="en-US" sz="3200" i="1" dirty="0" err="1" smtClean="0">
                <a:solidFill>
                  <a:srgbClr val="FF0000"/>
                </a:solidFill>
              </a:rPr>
              <a:t>Luas</a:t>
            </a:r>
            <a:r>
              <a:rPr lang="en-US" sz="3200" i="1" dirty="0" smtClean="0">
                <a:solidFill>
                  <a:srgbClr val="FF0000"/>
                </a:solidFill>
              </a:rPr>
              <a:t> Minimum </a:t>
            </a:r>
            <a:r>
              <a:rPr lang="en-US" sz="3200" i="1" dirty="0" err="1" smtClean="0">
                <a:solidFill>
                  <a:srgbClr val="FF0000"/>
                </a:solidFill>
              </a:rPr>
              <a:t>Lantai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Bangunan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untuk</a:t>
            </a:r>
            <a:r>
              <a:rPr lang="en-US" sz="3200" i="1" dirty="0" smtClean="0">
                <a:solidFill>
                  <a:srgbClr val="FF0000"/>
                </a:solidFill>
              </a:rPr>
              <a:t> SD/MI yang </a:t>
            </a:r>
            <a:r>
              <a:rPr lang="en-US" sz="3200" i="1" dirty="0" err="1" smtClean="0">
                <a:solidFill>
                  <a:srgbClr val="FF0000"/>
                </a:solidFill>
              </a:rPr>
              <a:t>Memiliki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3200" i="1" dirty="0" err="1" smtClean="0">
                <a:solidFill>
                  <a:srgbClr val="FF0000"/>
                </a:solidFill>
              </a:rPr>
              <a:t>Kurang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dari</a:t>
            </a:r>
            <a:r>
              <a:rPr lang="en-US" sz="3200" i="1" dirty="0" smtClean="0">
                <a:solidFill>
                  <a:srgbClr val="FF0000"/>
                </a:solidFill>
              </a:rPr>
              <a:t> 15 </a:t>
            </a:r>
            <a:r>
              <a:rPr lang="en-US" sz="3200" i="1" dirty="0" err="1" smtClean="0">
                <a:solidFill>
                  <a:srgbClr val="FF0000"/>
                </a:solidFill>
              </a:rPr>
              <a:t>Siswa</a:t>
            </a:r>
            <a:r>
              <a:rPr lang="en-US" sz="3200" i="1" dirty="0" smtClean="0">
                <a:solidFill>
                  <a:srgbClr val="FF0000"/>
                </a:solidFill>
              </a:rPr>
              <a:t> per </a:t>
            </a:r>
            <a:r>
              <a:rPr lang="en-US" sz="3200" i="1" dirty="0" err="1" smtClean="0">
                <a:solidFill>
                  <a:srgbClr val="FF0000"/>
                </a:solidFill>
              </a:rPr>
              <a:t>Rombongan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Belajar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457200"/>
            <a:ext cx="7086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i="1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endParaRPr lang="en-US" sz="3600" dirty="0" smtClean="0"/>
          </a:p>
          <a:p>
            <a:r>
              <a:rPr lang="pt-BR" sz="3600" dirty="0" smtClean="0"/>
              <a:t>	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799" y="1005841"/>
          <a:ext cx="6172201" cy="587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8"/>
                <a:gridCol w="1697355"/>
                <a:gridCol w="1465898"/>
                <a:gridCol w="1234440"/>
                <a:gridCol w="1234440"/>
              </a:tblGrid>
              <a:tr h="1859724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ROMBONGAN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Luas Minimum Lantai Bangunan (m</a:t>
                      </a:r>
                      <a:r>
                        <a:rPr lang="pt-BR" sz="18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	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813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LANTAI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LANTAI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LANTAI</a:t>
                      </a:r>
                      <a:endParaRPr lang="en-US" dirty="0"/>
                    </a:p>
                  </a:txBody>
                  <a:tcPr/>
                </a:tc>
              </a:tr>
              <a:tr h="6480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400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490 	</a:t>
                      </a:r>
                    </a:p>
                  </a:txBody>
                  <a:tcPr/>
                </a:tc>
              </a:tr>
              <a:tr h="12116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7 - 12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/>
                      <a:endParaRPr lang="en-US" sz="2000" baseline="0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marR="0" algn="ctr"/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670 </a:t>
                      </a:r>
                    </a:p>
                    <a:p>
                      <a:pPr marR="0" algn="ctr"/>
                      <a:endParaRPr lang="en-US" sz="2000" baseline="0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algn="ctr"/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/>
                      <a:endParaRPr lang="en-US" sz="2000" baseline="0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marR="0" algn="ctr"/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730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aseline="0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algn="ctr"/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760 	</a:t>
                      </a:r>
                    </a:p>
                  </a:txBody>
                  <a:tcPr/>
                </a:tc>
              </a:tr>
              <a:tr h="9298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13 - 18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aseline="0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marR="0" algn="ctr"/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950 </a:t>
                      </a:r>
                    </a:p>
                    <a:p>
                      <a:pPr marR="0" algn="ctr"/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/>
                      <a:endParaRPr lang="en-US" sz="2000" baseline="0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marR="0" algn="ctr"/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1010 </a:t>
                      </a:r>
                    </a:p>
                    <a:p>
                      <a:pPr algn="ctr"/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aseline="0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marR="0" algn="ctr"/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1040 	</a:t>
                      </a:r>
                    </a:p>
                  </a:txBody>
                  <a:tcPr/>
                </a:tc>
              </a:tr>
              <a:tr h="4837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5125" indent="-365125" algn="l"/>
            <a:r>
              <a:rPr lang="en-US" sz="2400" i="1" dirty="0" smtClean="0">
                <a:solidFill>
                  <a:srgbClr val="FF0000"/>
                </a:solidFill>
              </a:rPr>
              <a:t>71.Bangunan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struktur</a:t>
            </a:r>
            <a:r>
              <a:rPr lang="en-US" sz="2400" i="1" dirty="0" smtClean="0">
                <a:solidFill>
                  <a:srgbClr val="FF0000"/>
                </a:solidFill>
              </a:rPr>
              <a:t> yang </a:t>
            </a:r>
            <a:r>
              <a:rPr lang="en-US" sz="2400" i="1" dirty="0" err="1" smtClean="0">
                <a:solidFill>
                  <a:srgbClr val="FF0000"/>
                </a:solidFill>
              </a:rPr>
              <a:t>stabil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kokoh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serta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dilengkapi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sistem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pencegahan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bahaya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kebakaran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petir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A.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yang </a:t>
            </a:r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kokoh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pencegahan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 </a:t>
            </a:r>
            <a:r>
              <a:rPr lang="en-US" dirty="0" err="1" smtClean="0"/>
              <a:t>kebakaran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petir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B.Memiliki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yang </a:t>
            </a:r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kokoh</a:t>
            </a:r>
            <a:r>
              <a:rPr lang="en-US" dirty="0" smtClean="0"/>
              <a:t>,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pencegahan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 </a:t>
            </a:r>
            <a:r>
              <a:rPr lang="en-US" dirty="0" err="1" smtClean="0"/>
              <a:t>kebakaran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sistem</a:t>
            </a:r>
            <a:r>
              <a:rPr lang="es-ES" dirty="0" smtClean="0"/>
              <a:t> </a:t>
            </a:r>
            <a:r>
              <a:rPr lang="es-ES" dirty="0" err="1" smtClean="0"/>
              <a:t>pencegahan</a:t>
            </a:r>
            <a:r>
              <a:rPr lang="es-ES" dirty="0" smtClean="0"/>
              <a:t> </a:t>
            </a:r>
            <a:r>
              <a:rPr lang="es-ES" dirty="0" err="1" smtClean="0"/>
              <a:t>bahaya</a:t>
            </a:r>
            <a:r>
              <a:rPr lang="es-ES" dirty="0" smtClean="0"/>
              <a:t> </a:t>
            </a:r>
            <a:r>
              <a:rPr lang="es-ES" dirty="0" err="1" smtClean="0"/>
              <a:t>peti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C.Memiliki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yang </a:t>
            </a:r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kokoh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pencegahan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 </a:t>
            </a:r>
            <a:r>
              <a:rPr lang="en-US" dirty="0" err="1" smtClean="0"/>
              <a:t>kebakaran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pencegahan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 </a:t>
            </a:r>
            <a:r>
              <a:rPr lang="en-US" dirty="0" err="1" smtClean="0"/>
              <a:t>petir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nn-NO" dirty="0" smtClean="0"/>
              <a:t>Memiliki struktur yang stabil, tetapi tidak kokoh, tidak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pencegahan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 </a:t>
            </a:r>
            <a:r>
              <a:rPr lang="en-US" dirty="0" err="1" smtClean="0"/>
              <a:t>kebakaran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pencegahan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 </a:t>
            </a:r>
            <a:r>
              <a:rPr lang="en-US" dirty="0" err="1" smtClean="0"/>
              <a:t>petir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E.</a:t>
            </a:r>
            <a:r>
              <a:rPr lang="nn-NO" dirty="0" smtClean="0"/>
              <a:t>Memiliki struktur yang tidak stabil, tidak kokoh, tidak dilengkapi </a:t>
            </a:r>
            <a:r>
              <a:rPr lang="sv-SE" dirty="0" smtClean="0"/>
              <a:t>dengan sistem pencegahan bahaya kebakaran, dan tidak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pencegahan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 </a:t>
            </a:r>
            <a:r>
              <a:rPr lang="en-US" dirty="0" err="1" smtClean="0"/>
              <a:t>petir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447800"/>
            <a:ext cx="77724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sz="4000" b="1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mengamati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kondisi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bangunan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4000" b="1" i="1" dirty="0" smtClean="0">
                <a:solidFill>
                  <a:srgbClr val="FF0000"/>
                </a:solidFill>
              </a:rPr>
              <a:t>/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prasarana</a:t>
            </a:r>
            <a:r>
              <a:rPr lang="en-US" sz="4000" b="1" i="1" dirty="0" smtClean="0">
                <a:solidFill>
                  <a:srgbClr val="FF0000"/>
                </a:solidFill>
              </a:rPr>
              <a:t> yang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ada</a:t>
            </a:r>
            <a:r>
              <a:rPr lang="en-US" sz="4000" b="1" i="1" dirty="0" smtClean="0">
                <a:solidFill>
                  <a:srgbClr val="FF0000"/>
                </a:solidFill>
              </a:rPr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66700" indent="-266700" algn="l"/>
            <a:r>
              <a:rPr lang="en-US" sz="2000" i="1" dirty="0" smtClean="0">
                <a:solidFill>
                  <a:srgbClr val="FF0000"/>
                </a:solidFill>
              </a:rPr>
              <a:t>72.Sekolah/</a:t>
            </a:r>
            <a:r>
              <a:rPr lang="en-US" sz="20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sanitasi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di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dalam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dan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di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luar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bangunan</a:t>
            </a:r>
            <a:r>
              <a:rPr lang="en-US" sz="2000" i="1" dirty="0" smtClean="0">
                <a:solidFill>
                  <a:srgbClr val="FF0000"/>
                </a:solidFill>
              </a:rPr>
              <a:t> yang</a:t>
            </a:r>
            <a:br>
              <a:rPr lang="en-US" sz="2000" i="1" dirty="0" smtClean="0">
                <a:solidFill>
                  <a:srgbClr val="FF0000"/>
                </a:solidFill>
              </a:rPr>
            </a:br>
            <a:r>
              <a:rPr lang="en-US" sz="2000" i="1" dirty="0" err="1" smtClean="0">
                <a:solidFill>
                  <a:srgbClr val="FF0000"/>
                </a:solidFill>
              </a:rPr>
              <a:t>dapat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memenuhi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kebutuhan</a:t>
            </a:r>
            <a:r>
              <a:rPr lang="en-US" sz="2000" i="1" dirty="0" smtClean="0">
                <a:solidFill>
                  <a:srgbClr val="FF0000"/>
                </a:solidFill>
              </a:rPr>
              <a:t>: (1) air </a:t>
            </a:r>
            <a:r>
              <a:rPr lang="en-US" sz="2000" i="1" dirty="0" err="1" smtClean="0">
                <a:solidFill>
                  <a:srgbClr val="FF0000"/>
                </a:solidFill>
              </a:rPr>
              <a:t>bersih</a:t>
            </a:r>
            <a:r>
              <a:rPr lang="en-US" sz="2000" i="1" dirty="0" smtClean="0">
                <a:solidFill>
                  <a:srgbClr val="FF0000"/>
                </a:solidFill>
              </a:rPr>
              <a:t>, (2) </a:t>
            </a:r>
            <a:r>
              <a:rPr lang="en-US" sz="2000" i="1" dirty="0" err="1" smtClean="0">
                <a:solidFill>
                  <a:srgbClr val="FF0000"/>
                </a:solidFill>
              </a:rPr>
              <a:t>saluran</a:t>
            </a:r>
            <a:r>
              <a:rPr lang="en-US" sz="2000" i="1" dirty="0" smtClean="0">
                <a:solidFill>
                  <a:srgbClr val="FF0000"/>
                </a:solidFill>
              </a:rPr>
              <a:t> air </a:t>
            </a:r>
            <a:r>
              <a:rPr lang="en-US" sz="2000" i="1" dirty="0" err="1" smtClean="0">
                <a:solidFill>
                  <a:srgbClr val="FF0000"/>
                </a:solidFill>
              </a:rPr>
              <a:t>kotor</a:t>
            </a:r>
            <a:r>
              <a:rPr lang="en-US" sz="2000" i="1" dirty="0" smtClean="0">
                <a:solidFill>
                  <a:srgbClr val="FF0000"/>
                </a:solidFill>
              </a:rPr>
              <a:t/>
            </a:r>
            <a:br>
              <a:rPr lang="en-US" sz="2000" i="1" dirty="0" smtClean="0">
                <a:solidFill>
                  <a:srgbClr val="FF0000"/>
                </a:solidFill>
              </a:rPr>
            </a:br>
            <a:r>
              <a:rPr lang="en-US" sz="2000" i="1" dirty="0" err="1" smtClean="0">
                <a:solidFill>
                  <a:srgbClr val="FF0000"/>
                </a:solidFill>
              </a:rPr>
              <a:t>dan</a:t>
            </a:r>
            <a:r>
              <a:rPr lang="en-US" sz="2000" i="1" dirty="0" smtClean="0">
                <a:solidFill>
                  <a:srgbClr val="FF0000"/>
                </a:solidFill>
              </a:rPr>
              <a:t>/</a:t>
            </a:r>
            <a:r>
              <a:rPr lang="en-US" sz="2000" i="1" dirty="0" err="1" smtClean="0">
                <a:solidFill>
                  <a:srgbClr val="FF0000"/>
                </a:solidFill>
              </a:rPr>
              <a:t>atau</a:t>
            </a:r>
            <a:r>
              <a:rPr lang="en-US" sz="2000" i="1" dirty="0" smtClean="0">
                <a:solidFill>
                  <a:srgbClr val="FF0000"/>
                </a:solidFill>
              </a:rPr>
              <a:t> air </a:t>
            </a:r>
            <a:r>
              <a:rPr lang="en-US" sz="2000" i="1" dirty="0" err="1" smtClean="0">
                <a:solidFill>
                  <a:srgbClr val="FF0000"/>
                </a:solidFill>
              </a:rPr>
              <a:t>limbah</a:t>
            </a:r>
            <a:r>
              <a:rPr lang="en-US" sz="2000" i="1" dirty="0" smtClean="0">
                <a:solidFill>
                  <a:srgbClr val="FF0000"/>
                </a:solidFill>
              </a:rPr>
              <a:t>, (3) </a:t>
            </a:r>
            <a:r>
              <a:rPr lang="en-US" sz="2000" i="1" dirty="0" err="1" smtClean="0">
                <a:solidFill>
                  <a:srgbClr val="FF0000"/>
                </a:solidFill>
              </a:rPr>
              <a:t>tempat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sampah</a:t>
            </a:r>
            <a:r>
              <a:rPr lang="en-US" sz="2000" i="1" dirty="0" smtClean="0">
                <a:solidFill>
                  <a:srgbClr val="FF0000"/>
                </a:solidFill>
              </a:rPr>
              <a:t>, </a:t>
            </a:r>
            <a:r>
              <a:rPr lang="en-US" sz="2000" i="1" dirty="0" err="1" smtClean="0">
                <a:solidFill>
                  <a:srgbClr val="FF0000"/>
                </a:solidFill>
              </a:rPr>
              <a:t>dan</a:t>
            </a:r>
            <a:r>
              <a:rPr lang="en-US" sz="2000" i="1" dirty="0" smtClean="0">
                <a:solidFill>
                  <a:srgbClr val="FF0000"/>
                </a:solidFill>
              </a:rPr>
              <a:t> (4) </a:t>
            </a:r>
            <a:r>
              <a:rPr lang="en-US" sz="2000" i="1" dirty="0" err="1" smtClean="0">
                <a:solidFill>
                  <a:srgbClr val="FF0000"/>
                </a:solidFill>
              </a:rPr>
              <a:t>saluran</a:t>
            </a:r>
            <a:r>
              <a:rPr lang="en-US" sz="2000" i="1" dirty="0" smtClean="0">
                <a:solidFill>
                  <a:srgbClr val="FF0000"/>
                </a:solidFill>
              </a:rPr>
              <a:t> air </a:t>
            </a:r>
            <a:r>
              <a:rPr lang="en-US" sz="2000" i="1" dirty="0" err="1" smtClean="0">
                <a:solidFill>
                  <a:srgbClr val="FF0000"/>
                </a:solidFill>
              </a:rPr>
              <a:t>hujan</a:t>
            </a:r>
            <a:r>
              <a:rPr lang="en-US" sz="2000" i="1" dirty="0" smtClean="0">
                <a:solidFill>
                  <a:srgbClr val="FF0000"/>
                </a:solidFill>
              </a:rPr>
              <a:t>.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sanitasi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keempat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sanitasi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fi-FI" dirty="0" smtClean="0"/>
              <a:t>memenuhi 3 dari 4 kebutuhan.</a:t>
            </a:r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sanitasi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fi-FI" dirty="0" smtClean="0"/>
              <a:t>memenuhi 2 dari 4 kebutuhan.</a:t>
            </a:r>
          </a:p>
          <a:p>
            <a:pPr>
              <a:buNone/>
            </a:pPr>
            <a:r>
              <a:rPr lang="en-US" dirty="0" smtClean="0"/>
              <a:t> 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sanitasi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fi-FI" dirty="0" smtClean="0"/>
              <a:t>memenuhi 1 dari 4 kebutuhan.</a:t>
            </a:r>
          </a:p>
          <a:p>
            <a:pPr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sanitasi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keempat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028343"/>
            <a:ext cx="777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n-US" sz="2400" i="1" dirty="0" err="1" smtClean="0">
                <a:solidFill>
                  <a:srgbClr val="FF0000"/>
                </a:solidFill>
              </a:rPr>
              <a:t>Jawaban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adanya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empat</a:t>
            </a:r>
            <a:r>
              <a:rPr lang="en-US" sz="2400" i="1" dirty="0" smtClean="0">
                <a:solidFill>
                  <a:srgbClr val="FF0000"/>
                </a:solidFill>
              </a:rPr>
              <a:t> (4) </a:t>
            </a:r>
            <a:r>
              <a:rPr lang="en-US" sz="2400" i="1" dirty="0" err="1" smtClean="0">
                <a:solidFill>
                  <a:srgbClr val="FF0000"/>
                </a:solidFill>
              </a:rPr>
              <a:t>jenis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sanitasi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sebagai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persyaratan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kesehatan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 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meliputi</a:t>
            </a:r>
            <a:r>
              <a:rPr lang="en-US" sz="2400" i="1" dirty="0" smtClean="0">
                <a:solidFill>
                  <a:srgbClr val="FF0000"/>
                </a:solidFill>
              </a:rPr>
              <a:t>: </a:t>
            </a:r>
          </a:p>
          <a:p>
            <a:endParaRPr lang="en-US" sz="2400" dirty="0" smtClean="0"/>
          </a:p>
          <a:p>
            <a:pPr marL="365125" indent="-365125"/>
            <a:r>
              <a:rPr lang="en-US" sz="2400" dirty="0" smtClean="0"/>
              <a:t>1)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sanitasi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bangunan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air </a:t>
            </a:r>
            <a:r>
              <a:rPr lang="en-US" sz="2400" dirty="0" err="1" smtClean="0"/>
              <a:t>bersih</a:t>
            </a:r>
            <a:r>
              <a:rPr lang="en-US" sz="2400" dirty="0" smtClean="0"/>
              <a:t>; </a:t>
            </a:r>
          </a:p>
          <a:p>
            <a:endParaRPr lang="en-US" sz="2400" dirty="0" smtClean="0"/>
          </a:p>
          <a:p>
            <a:r>
              <a:rPr lang="en-US" sz="2400" dirty="0" smtClean="0"/>
              <a:t>2)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saluran</a:t>
            </a:r>
            <a:r>
              <a:rPr lang="en-US" sz="2400" dirty="0" smtClean="0"/>
              <a:t> air </a:t>
            </a:r>
            <a:r>
              <a:rPr lang="en-US" sz="2400" dirty="0" err="1" smtClean="0"/>
              <a:t>kotor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/</a:t>
            </a:r>
            <a:r>
              <a:rPr lang="en-US" sz="2400" dirty="0" err="1" smtClean="0"/>
              <a:t>atau</a:t>
            </a:r>
            <a:r>
              <a:rPr lang="en-US" sz="2400" dirty="0" smtClean="0"/>
              <a:t> air </a:t>
            </a:r>
            <a:r>
              <a:rPr lang="en-US" sz="2400" dirty="0" err="1" smtClean="0"/>
              <a:t>limbah</a:t>
            </a:r>
            <a:r>
              <a:rPr lang="en-US" sz="2400" dirty="0" smtClean="0"/>
              <a:t>; </a:t>
            </a:r>
          </a:p>
          <a:p>
            <a:endParaRPr lang="en-US" sz="2400" dirty="0" smtClean="0"/>
          </a:p>
          <a:p>
            <a:r>
              <a:rPr lang="sv-SE" sz="2400" dirty="0" smtClean="0"/>
              <a:t>3) memiliki tempat sampah dengan jumlah yang cukup; dan </a:t>
            </a:r>
          </a:p>
          <a:p>
            <a:endParaRPr lang="en-US" sz="2400" dirty="0" smtClean="0"/>
          </a:p>
          <a:p>
            <a:r>
              <a:rPr lang="fi-FI" sz="2400" dirty="0" smtClean="0"/>
              <a:t>4) memiliki saluran air hujan </a:t>
            </a:r>
          </a:p>
          <a:p>
            <a:r>
              <a:rPr lang="en-US" sz="24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0850" indent="-450850" algn="l"/>
            <a:r>
              <a:rPr lang="en-US" sz="2400" i="1" dirty="0" smtClean="0">
                <a:solidFill>
                  <a:srgbClr val="FF0000"/>
                </a:solidFill>
              </a:rPr>
              <a:t>73.Bangunan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ventilasi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udara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pencahayaan</a:t>
            </a:r>
            <a:r>
              <a:rPr lang="en-US" sz="2400" i="1" dirty="0" smtClean="0">
                <a:solidFill>
                  <a:srgbClr val="FF0000"/>
                </a:solidFill>
              </a:rPr>
              <a:t> yang </a:t>
            </a:r>
            <a:r>
              <a:rPr lang="en-US" sz="2400" i="1" dirty="0" err="1" smtClean="0">
                <a:solidFill>
                  <a:srgbClr val="FF0000"/>
                </a:solidFill>
              </a:rPr>
              <a:t>memadai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A.Memiliki</a:t>
            </a:r>
            <a:r>
              <a:rPr lang="en-US" dirty="0" smtClean="0"/>
              <a:t> </a:t>
            </a:r>
            <a:r>
              <a:rPr lang="en-US" dirty="0" err="1" smtClean="0"/>
              <a:t>ventilasi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pencahayaan</a:t>
            </a:r>
            <a:r>
              <a:rPr lang="en-US" dirty="0" smtClean="0"/>
              <a:t> yang </a:t>
            </a:r>
            <a:r>
              <a:rPr lang="en-US" dirty="0" err="1" smtClean="0"/>
              <a:t>memadai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ventilasi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 yang </a:t>
            </a:r>
            <a:r>
              <a:rPr lang="en-US" dirty="0" err="1" smtClean="0"/>
              <a:t>memadai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memilikiventilasi</a:t>
            </a:r>
            <a:r>
              <a:rPr lang="en-US" dirty="0" smtClean="0"/>
              <a:t> </a:t>
            </a:r>
            <a:r>
              <a:rPr lang="en-US" dirty="0" err="1" smtClean="0"/>
              <a:t>pencahayaan</a:t>
            </a:r>
            <a:r>
              <a:rPr lang="en-US" dirty="0" smtClean="0"/>
              <a:t> yang </a:t>
            </a:r>
            <a:r>
              <a:rPr lang="en-US" dirty="0" err="1" smtClean="0"/>
              <a:t>memadai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ventilasi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memadai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ventilasi</a:t>
            </a:r>
            <a:r>
              <a:rPr lang="en-US" dirty="0" smtClean="0"/>
              <a:t> </a:t>
            </a:r>
            <a:r>
              <a:rPr lang="en-US" dirty="0" err="1" smtClean="0"/>
              <a:t>pencahayaan</a:t>
            </a:r>
            <a:r>
              <a:rPr lang="en-US" dirty="0" smtClean="0"/>
              <a:t> yang </a:t>
            </a:r>
            <a:r>
              <a:rPr lang="en-US" dirty="0" err="1" smtClean="0"/>
              <a:t>memadai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ventilasi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ventilasi</a:t>
            </a:r>
            <a:r>
              <a:rPr lang="en-US" dirty="0" smtClean="0"/>
              <a:t> </a:t>
            </a:r>
            <a:r>
              <a:rPr lang="en-US" dirty="0" err="1" smtClean="0"/>
              <a:t>pencahayaan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memadai</a:t>
            </a:r>
            <a:endParaRPr lang="en-US" dirty="0" smtClean="0"/>
          </a:p>
          <a:p>
            <a:pPr>
              <a:buNone/>
            </a:pPr>
            <a:r>
              <a:rPr lang="es-ES" dirty="0" smtClean="0"/>
              <a:t>E. </a:t>
            </a:r>
            <a:r>
              <a:rPr lang="es-ES" dirty="0" err="1" smtClean="0"/>
              <a:t>Tidak</a:t>
            </a:r>
            <a:r>
              <a:rPr lang="es-ES" dirty="0" smtClean="0"/>
              <a:t> </a:t>
            </a:r>
            <a:r>
              <a:rPr lang="es-ES" dirty="0" err="1" smtClean="0"/>
              <a:t>memiliki</a:t>
            </a:r>
            <a:r>
              <a:rPr lang="es-ES" dirty="0" smtClean="0"/>
              <a:t> </a:t>
            </a:r>
            <a:r>
              <a:rPr lang="es-ES" dirty="0" err="1" smtClean="0"/>
              <a:t>ventilasi</a:t>
            </a:r>
            <a:r>
              <a:rPr lang="es-ES" dirty="0" smtClean="0"/>
              <a:t> </a:t>
            </a:r>
            <a:r>
              <a:rPr lang="es-ES" dirty="0" err="1" smtClean="0"/>
              <a:t>udara</a:t>
            </a:r>
            <a:r>
              <a:rPr lang="es-ES" dirty="0" smtClean="0"/>
              <a:t> dan </a:t>
            </a:r>
            <a:r>
              <a:rPr lang="es-ES" dirty="0" err="1" smtClean="0"/>
              <a:t>pencahayaan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219200"/>
            <a:ext cx="80772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dirty="0" err="1" smtClean="0"/>
              <a:t>Jawaban</a:t>
            </a:r>
            <a:r>
              <a:rPr lang="en-US" sz="2800" dirty="0" smtClean="0"/>
              <a:t> </a:t>
            </a:r>
            <a:r>
              <a:rPr lang="en-US" sz="2800" dirty="0" err="1" smtClean="0"/>
              <a:t>dibuktikan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mengamati</a:t>
            </a:r>
            <a:r>
              <a:rPr lang="en-US" sz="2800" dirty="0" smtClean="0"/>
              <a:t> </a:t>
            </a:r>
            <a:r>
              <a:rPr lang="en-US" sz="2800" dirty="0" err="1" smtClean="0"/>
              <a:t>kecukupan</a:t>
            </a:r>
            <a:r>
              <a:rPr lang="en-US" sz="2800" dirty="0" smtClean="0"/>
              <a:t> </a:t>
            </a:r>
            <a:r>
              <a:rPr lang="en-US" sz="2800" dirty="0" err="1" smtClean="0"/>
              <a:t>pencahayaan</a:t>
            </a:r>
            <a:r>
              <a:rPr lang="en-US" sz="2800" dirty="0" smtClean="0"/>
              <a:t>. </a:t>
            </a:r>
            <a:r>
              <a:rPr lang="en-US" sz="2800" dirty="0" err="1" smtClean="0"/>
              <a:t>Pencahayaan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memadai</a:t>
            </a:r>
            <a:r>
              <a:rPr lang="en-US" sz="2800" dirty="0" smtClean="0"/>
              <a:t> </a:t>
            </a:r>
            <a:r>
              <a:rPr lang="en-US" sz="2800" dirty="0" err="1" smtClean="0"/>
              <a:t>artinya</a:t>
            </a:r>
            <a:r>
              <a:rPr lang="en-US" sz="2800" dirty="0" smtClean="0"/>
              <a:t> </a:t>
            </a:r>
            <a:r>
              <a:rPr lang="en-US" sz="2800" dirty="0" err="1" smtClean="0"/>
              <a:t>cahaya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ruangan</a:t>
            </a:r>
            <a:r>
              <a:rPr lang="en-US" sz="2800" dirty="0" smtClean="0"/>
              <a:t> </a:t>
            </a:r>
            <a:r>
              <a:rPr lang="en-US" sz="2800" dirty="0" err="1" smtClean="0"/>
              <a:t>cukup</a:t>
            </a:r>
            <a:r>
              <a:rPr lang="en-US" sz="2800" dirty="0" smtClean="0"/>
              <a:t> </a:t>
            </a:r>
            <a:r>
              <a:rPr lang="en-US" sz="2800" dirty="0" err="1" smtClean="0"/>
              <a:t>terang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membaca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menulis</a:t>
            </a:r>
            <a:r>
              <a:rPr lang="en-US" sz="2800" dirty="0" smtClean="0"/>
              <a:t>. </a:t>
            </a:r>
          </a:p>
          <a:p>
            <a:r>
              <a:rPr lang="en-US" sz="2800" b="1" i="1" dirty="0" err="1" smtClean="0">
                <a:solidFill>
                  <a:srgbClr val="FF0000"/>
                </a:solidFill>
              </a:rPr>
              <a:t>Ventilasi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udara</a:t>
            </a:r>
            <a:r>
              <a:rPr lang="en-US" sz="2800" b="1" i="1" dirty="0" smtClean="0">
                <a:solidFill>
                  <a:srgbClr val="FF0000"/>
                </a:solidFill>
              </a:rPr>
              <a:t> yang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memadai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artinya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ruangan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tidak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lembab</a:t>
            </a:r>
            <a:r>
              <a:rPr lang="en-US" sz="2800" b="1" i="1" dirty="0" smtClean="0">
                <a:solidFill>
                  <a:srgbClr val="FF0000"/>
                </a:solidFill>
              </a:rPr>
              <a:t>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US" sz="2800" i="1" dirty="0" smtClean="0">
                <a:solidFill>
                  <a:srgbClr val="FF0000"/>
                </a:solidFill>
              </a:rPr>
              <a:t>7.	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melaksanakan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program </a:t>
            </a:r>
            <a:r>
              <a:rPr lang="en-US" sz="2800" i="1" dirty="0" err="1" smtClean="0">
                <a:solidFill>
                  <a:srgbClr val="FF0000"/>
                </a:solidFill>
              </a:rPr>
              <a:t>pengembangan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diri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dalam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bentuk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kegiatan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konseling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fi-FI" dirty="0" smtClean="0"/>
              <a:t>A</a:t>
            </a:r>
            <a:r>
              <a:rPr lang="fi-FI" sz="3500" dirty="0"/>
              <a:t>. </a:t>
            </a:r>
            <a:r>
              <a:rPr lang="fi-FI" sz="3500" dirty="0" smtClean="0"/>
              <a:t>	Melaksanakan </a:t>
            </a:r>
            <a:r>
              <a:rPr lang="fi-FI" sz="3500" dirty="0"/>
              <a:t>4 jenis kegiatan layanan konseling</a:t>
            </a:r>
          </a:p>
          <a:p>
            <a:pPr marL="514350" indent="-514350">
              <a:buNone/>
            </a:pPr>
            <a:r>
              <a:rPr lang="fi-FI" sz="3500" dirty="0" smtClean="0"/>
              <a:t>B</a:t>
            </a:r>
            <a:r>
              <a:rPr lang="fi-FI" sz="3500" dirty="0"/>
              <a:t>. </a:t>
            </a:r>
            <a:r>
              <a:rPr lang="fi-FI" sz="3500" dirty="0" smtClean="0"/>
              <a:t>	Melaksanakan </a:t>
            </a:r>
            <a:r>
              <a:rPr lang="fi-FI" sz="3500" dirty="0"/>
              <a:t>3 jenis kegiatan layanan konseling</a:t>
            </a:r>
          </a:p>
          <a:p>
            <a:pPr marL="514350" indent="-514350">
              <a:buNone/>
            </a:pPr>
            <a:r>
              <a:rPr lang="fi-FI" sz="3500" dirty="0" smtClean="0"/>
              <a:t>C</a:t>
            </a:r>
            <a:r>
              <a:rPr lang="fi-FI" sz="3500" dirty="0"/>
              <a:t>. </a:t>
            </a:r>
            <a:r>
              <a:rPr lang="fi-FI" sz="3500" dirty="0" smtClean="0"/>
              <a:t>	Melaksanakan </a:t>
            </a:r>
            <a:r>
              <a:rPr lang="fi-FI" sz="3500" dirty="0"/>
              <a:t>2 jenis kegiatan layanan konseling</a:t>
            </a:r>
          </a:p>
          <a:p>
            <a:pPr marL="514350" indent="-514350">
              <a:buNone/>
            </a:pPr>
            <a:r>
              <a:rPr lang="fi-FI" sz="3500" dirty="0" smtClean="0"/>
              <a:t>D</a:t>
            </a:r>
            <a:r>
              <a:rPr lang="fi-FI" sz="3500" dirty="0"/>
              <a:t>. </a:t>
            </a:r>
            <a:r>
              <a:rPr lang="fi-FI" sz="3500" dirty="0" smtClean="0"/>
              <a:t>	Melaksanakan </a:t>
            </a:r>
            <a:r>
              <a:rPr lang="fi-FI" sz="3500" dirty="0"/>
              <a:t>1 jenis kegiatan layanan </a:t>
            </a:r>
            <a:r>
              <a:rPr lang="fi-FI" sz="3500" dirty="0" smtClean="0"/>
              <a:t>konseling</a:t>
            </a:r>
          </a:p>
          <a:p>
            <a:pPr marL="514350" indent="-514350">
              <a:buNone/>
            </a:pPr>
            <a:r>
              <a:rPr lang="en-US" sz="3500" dirty="0" smtClean="0"/>
              <a:t>E. 	</a:t>
            </a:r>
            <a:r>
              <a:rPr lang="en-US" sz="3500" dirty="0" err="1" smtClean="0"/>
              <a:t>Tidak</a:t>
            </a:r>
            <a:r>
              <a:rPr lang="en-US" sz="3500" dirty="0" smtClean="0"/>
              <a:t> </a:t>
            </a:r>
            <a:r>
              <a:rPr lang="en-US" sz="3500" dirty="0" err="1" smtClean="0"/>
              <a:t>melaksanakan</a:t>
            </a:r>
            <a:r>
              <a:rPr lang="en-US" sz="3500" dirty="0" smtClean="0"/>
              <a:t> </a:t>
            </a:r>
            <a:r>
              <a:rPr lang="en-US" sz="3500" dirty="0" err="1" smtClean="0"/>
              <a:t>kegiatan</a:t>
            </a:r>
            <a:r>
              <a:rPr lang="en-US" sz="3500" dirty="0" smtClean="0"/>
              <a:t> </a:t>
            </a:r>
            <a:r>
              <a:rPr lang="en-US" sz="3500" dirty="0" err="1" smtClean="0"/>
              <a:t>layanan</a:t>
            </a:r>
            <a:r>
              <a:rPr lang="en-US" sz="3500" dirty="0" smtClean="0"/>
              <a:t> </a:t>
            </a:r>
            <a:r>
              <a:rPr lang="en-US" sz="3500" dirty="0" err="1" smtClean="0"/>
              <a:t>konseling</a:t>
            </a:r>
            <a:endParaRPr lang="en-US" sz="3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0850" indent="-450850" algn="l"/>
            <a:r>
              <a:rPr lang="en-US" sz="2800" i="1" dirty="0" smtClean="0">
                <a:solidFill>
                  <a:srgbClr val="FF0000"/>
                </a:solidFill>
              </a:rPr>
              <a:t>74.Bangunan 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instalasi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listrik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daya</a:t>
            </a:r>
            <a:r>
              <a:rPr lang="en-US" sz="2800" i="1" dirty="0" smtClean="0">
                <a:solidFill>
                  <a:srgbClr val="FF0000"/>
                </a:solidFill>
              </a:rPr>
              <a:t> minimum 900 watt.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900 watt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B.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450 watt</a:t>
            </a:r>
          </a:p>
          <a:p>
            <a:pPr>
              <a:buNone/>
            </a:pPr>
            <a:r>
              <a:rPr lang="en-US" dirty="0" smtClean="0"/>
              <a:t> C.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lain </a:t>
            </a:r>
            <a:r>
              <a:rPr lang="en-US" dirty="0" err="1" smtClean="0"/>
              <a:t>setara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900 watt</a:t>
            </a:r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lain </a:t>
            </a:r>
            <a:r>
              <a:rPr lang="en-US" dirty="0" err="1" smtClean="0"/>
              <a:t>setara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450 watt</a:t>
            </a:r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lain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914400"/>
            <a:ext cx="66294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400" b="1" dirty="0" err="1" smtClean="0">
                <a:solidFill>
                  <a:srgbClr val="FF0000"/>
                </a:solidFill>
              </a:rPr>
              <a:t>Jawaban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dibuktikan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dengan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dimilikinya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instalasi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listrik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dengan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daya</a:t>
            </a:r>
            <a:r>
              <a:rPr lang="en-US" sz="4400" b="1" dirty="0" smtClean="0">
                <a:solidFill>
                  <a:srgbClr val="FF0000"/>
                </a:solidFill>
              </a:rPr>
              <a:t> minimum 900 Watt.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34988" indent="-534988" algn="l"/>
            <a:r>
              <a:rPr lang="en-US" sz="2800" i="1" dirty="0" smtClean="0">
                <a:solidFill>
                  <a:srgbClr val="FF0000"/>
                </a:solidFill>
              </a:rPr>
              <a:t>75.Sekolah/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izin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mendirikan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bangunan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izin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penggunaan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bangunan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sesuai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peruntukannya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A.Memiliki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penggunaanbangunan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peruntukannya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berdiri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B.Memiliki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peruntukannya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berdiri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066800"/>
            <a:ext cx="74676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sz="3600" b="1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dokumen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izin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mendirikan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bangunan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izin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penggunaan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bangunan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sesuai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peruntukannya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pPr marL="450850" indent="-450850" algn="l"/>
            <a:r>
              <a:rPr lang="en-US" sz="2700" i="1" dirty="0" smtClean="0">
                <a:solidFill>
                  <a:srgbClr val="FF0000"/>
                </a:solidFill>
              </a:rPr>
              <a:t>76.Sekolah/</a:t>
            </a:r>
            <a:r>
              <a:rPr lang="en-US" sz="27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melakukan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pemeliharaan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secara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berkala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baik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pemeliharaan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ringan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maupun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berat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terhadap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bangunan</a:t>
            </a:r>
            <a:r>
              <a:rPr lang="en-US" sz="2700" i="1" dirty="0" smtClean="0">
                <a:solidFill>
                  <a:srgbClr val="FF0000"/>
                </a:solidFill>
              </a:rPr>
              <a:t/>
            </a:r>
            <a:br>
              <a:rPr lang="en-US" sz="2700" i="1" dirty="0" smtClean="0">
                <a:solidFill>
                  <a:srgbClr val="FF0000"/>
                </a:solidFill>
              </a:rPr>
            </a:br>
            <a:r>
              <a:rPr lang="en-US" sz="2700" i="1" dirty="0" err="1" smtClean="0">
                <a:solidFill>
                  <a:srgbClr val="FF0000"/>
                </a:solidFill>
              </a:rPr>
              <a:t>sekolah</a:t>
            </a:r>
            <a:r>
              <a:rPr lang="en-US" sz="2700" i="1" dirty="0" smtClean="0">
                <a:solidFill>
                  <a:srgbClr val="FF0000"/>
                </a:solidFill>
              </a:rPr>
              <a:t>/</a:t>
            </a:r>
            <a:r>
              <a:rPr lang="en-US" sz="2700" i="1" dirty="0" err="1" smtClean="0">
                <a:solidFill>
                  <a:srgbClr val="FF0000"/>
                </a:solidFill>
              </a:rPr>
              <a:t>madrasah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ringan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s-ES" dirty="0" err="1" smtClean="0"/>
              <a:t>bangunan</a:t>
            </a:r>
            <a:r>
              <a:rPr lang="es-ES" dirty="0" smtClean="0"/>
              <a:t> secara </a:t>
            </a:r>
            <a:r>
              <a:rPr lang="es-ES" dirty="0" err="1" smtClean="0"/>
              <a:t>berkala</a:t>
            </a:r>
            <a:r>
              <a:rPr lang="es-ES" dirty="0" smtClean="0"/>
              <a:t> </a:t>
            </a:r>
            <a:r>
              <a:rPr lang="es-ES" dirty="0" err="1" smtClean="0"/>
              <a:t>sesuai</a:t>
            </a:r>
            <a:r>
              <a:rPr lang="es-ES" dirty="0" smtClean="0"/>
              <a:t> </a:t>
            </a:r>
            <a:r>
              <a:rPr lang="es-ES" dirty="0" err="1" smtClean="0"/>
              <a:t>ketentuan</a:t>
            </a:r>
            <a:endParaRPr lang="es-E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ringan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melebihi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C.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ringan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melebihi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D.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yang </a:t>
            </a:r>
            <a:r>
              <a:rPr lang="en-US" dirty="0" err="1" smtClean="0"/>
              <a:t>rusak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889844"/>
            <a:ext cx="84582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i="1" dirty="0" err="1" smtClean="0">
                <a:solidFill>
                  <a:srgbClr val="FF0000"/>
                </a:solidFill>
              </a:rPr>
              <a:t>Ketentuan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pemeliharaan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sebagai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berikut</a:t>
            </a:r>
            <a:r>
              <a:rPr lang="en-US" sz="2400" i="1" dirty="0" smtClean="0">
                <a:solidFill>
                  <a:srgbClr val="FF0000"/>
                </a:solidFill>
              </a:rPr>
              <a:t>. </a:t>
            </a:r>
          </a:p>
          <a:p>
            <a:endParaRPr lang="en-US" sz="2400" i="1" dirty="0" smtClean="0">
              <a:solidFill>
                <a:srgbClr val="FF0000"/>
              </a:solidFill>
            </a:endParaRPr>
          </a:p>
          <a:p>
            <a:r>
              <a:rPr lang="en-US" sz="2400" i="1" dirty="0" smtClean="0">
                <a:solidFill>
                  <a:srgbClr val="FF0000"/>
                </a:solidFill>
              </a:rPr>
              <a:t>1) </a:t>
            </a:r>
            <a:r>
              <a:rPr lang="en-US" sz="2400" i="1" dirty="0" err="1" smtClean="0">
                <a:solidFill>
                  <a:srgbClr val="FF0000"/>
                </a:solidFill>
              </a:rPr>
              <a:t>Pemeliharan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ringan</a:t>
            </a:r>
            <a:r>
              <a:rPr lang="en-US" sz="2400" i="1" dirty="0" smtClean="0">
                <a:solidFill>
                  <a:srgbClr val="FF0000"/>
                </a:solidFill>
              </a:rPr>
              <a:t>. </a:t>
            </a:r>
          </a:p>
          <a:p>
            <a:endParaRPr lang="en-US" sz="2400" i="1" dirty="0" smtClean="0">
              <a:solidFill>
                <a:srgbClr val="FF0000"/>
              </a:solidFill>
            </a:endParaRPr>
          </a:p>
          <a:p>
            <a:r>
              <a:rPr lang="en-US" sz="2400" i="1" dirty="0" err="1" smtClean="0">
                <a:solidFill>
                  <a:srgbClr val="FF0000"/>
                </a:solidFill>
              </a:rPr>
              <a:t>Dilakukan</a:t>
            </a:r>
            <a:r>
              <a:rPr lang="en-US" sz="2400" i="1" dirty="0" smtClean="0">
                <a:solidFill>
                  <a:srgbClr val="FF0000"/>
                </a:solidFill>
              </a:rPr>
              <a:t> minimum </a:t>
            </a:r>
            <a:r>
              <a:rPr lang="en-US" sz="2400" i="1" dirty="0" err="1" smtClean="0">
                <a:solidFill>
                  <a:srgbClr val="FF0000"/>
                </a:solidFill>
              </a:rPr>
              <a:t>sekali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dalam</a:t>
            </a:r>
            <a:r>
              <a:rPr lang="en-US" sz="2400" i="1" dirty="0" smtClean="0">
                <a:solidFill>
                  <a:srgbClr val="FF0000"/>
                </a:solidFill>
              </a:rPr>
              <a:t> lima </a:t>
            </a:r>
            <a:r>
              <a:rPr lang="en-US" sz="2400" i="1" dirty="0" err="1" smtClean="0">
                <a:solidFill>
                  <a:srgbClr val="FF0000"/>
                </a:solidFill>
              </a:rPr>
              <a:t>tahun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meliputi</a:t>
            </a:r>
            <a:r>
              <a:rPr lang="en-US" sz="2400" i="1" dirty="0" smtClean="0">
                <a:solidFill>
                  <a:srgbClr val="FF0000"/>
                </a:solidFill>
              </a:rPr>
              <a:t>: </a:t>
            </a:r>
            <a:r>
              <a:rPr lang="en-US" sz="2400" i="1" dirty="0" err="1" smtClean="0">
                <a:solidFill>
                  <a:srgbClr val="FF0000"/>
                </a:solidFill>
              </a:rPr>
              <a:t>pengecatan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ulang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perbaikan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jendela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pintu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lantai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penutup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atap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plafon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instalasi</a:t>
            </a:r>
            <a:r>
              <a:rPr lang="en-US" sz="2400" i="1" dirty="0" smtClean="0">
                <a:solidFill>
                  <a:srgbClr val="FF0000"/>
                </a:solidFill>
              </a:rPr>
              <a:t> air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listrik</a:t>
            </a:r>
            <a:r>
              <a:rPr lang="en-US" sz="2400" i="1" dirty="0" smtClean="0">
                <a:solidFill>
                  <a:srgbClr val="FF0000"/>
                </a:solidFill>
              </a:rPr>
              <a:t>. </a:t>
            </a:r>
          </a:p>
          <a:p>
            <a:endParaRPr lang="en-US" sz="2400" i="1" dirty="0" smtClean="0">
              <a:solidFill>
                <a:srgbClr val="FF0000"/>
              </a:solidFill>
            </a:endParaRPr>
          </a:p>
          <a:p>
            <a:r>
              <a:rPr lang="en-US" sz="2400" i="1" dirty="0" smtClean="0">
                <a:solidFill>
                  <a:srgbClr val="FF0000"/>
                </a:solidFill>
              </a:rPr>
              <a:t>2) </a:t>
            </a:r>
            <a:r>
              <a:rPr lang="en-US" sz="2400" i="1" dirty="0" err="1" smtClean="0">
                <a:solidFill>
                  <a:srgbClr val="FF0000"/>
                </a:solidFill>
              </a:rPr>
              <a:t>Pemeliharan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berat</a:t>
            </a:r>
            <a:r>
              <a:rPr lang="en-US" sz="2400" i="1" dirty="0" smtClean="0">
                <a:solidFill>
                  <a:srgbClr val="FF0000"/>
                </a:solidFill>
              </a:rPr>
              <a:t>. </a:t>
            </a:r>
          </a:p>
          <a:p>
            <a:endParaRPr lang="en-US" sz="2400" i="1" dirty="0" smtClean="0">
              <a:solidFill>
                <a:srgbClr val="FF0000"/>
              </a:solidFill>
            </a:endParaRPr>
          </a:p>
          <a:p>
            <a:r>
              <a:rPr lang="en-US" sz="2400" i="1" dirty="0" err="1" smtClean="0">
                <a:solidFill>
                  <a:srgbClr val="FF0000"/>
                </a:solidFill>
              </a:rPr>
              <a:t>Dilakukan</a:t>
            </a:r>
            <a:r>
              <a:rPr lang="en-US" sz="2400" i="1" dirty="0" smtClean="0">
                <a:solidFill>
                  <a:srgbClr val="FF0000"/>
                </a:solidFill>
              </a:rPr>
              <a:t> minimum </a:t>
            </a:r>
            <a:r>
              <a:rPr lang="en-US" sz="2400" i="1" dirty="0" err="1" smtClean="0">
                <a:solidFill>
                  <a:srgbClr val="FF0000"/>
                </a:solidFill>
              </a:rPr>
              <a:t>satu</a:t>
            </a:r>
            <a:r>
              <a:rPr lang="en-US" sz="2400" i="1" dirty="0" smtClean="0">
                <a:solidFill>
                  <a:srgbClr val="FF0000"/>
                </a:solidFill>
              </a:rPr>
              <a:t> kali </a:t>
            </a:r>
            <a:r>
              <a:rPr lang="en-US" sz="2400" i="1" dirty="0" err="1" smtClean="0">
                <a:solidFill>
                  <a:srgbClr val="FF0000"/>
                </a:solidFill>
              </a:rPr>
              <a:t>dalam</a:t>
            </a:r>
            <a:r>
              <a:rPr lang="en-US" sz="2400" i="1" dirty="0" smtClean="0">
                <a:solidFill>
                  <a:srgbClr val="FF0000"/>
                </a:solidFill>
              </a:rPr>
              <a:t> 20 </a:t>
            </a:r>
            <a:r>
              <a:rPr lang="en-US" sz="2400" i="1" dirty="0" err="1" smtClean="0">
                <a:solidFill>
                  <a:srgbClr val="FF0000"/>
                </a:solidFill>
              </a:rPr>
              <a:t>tahun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meliputi</a:t>
            </a:r>
            <a:r>
              <a:rPr lang="en-US" sz="2400" i="1" dirty="0" smtClean="0">
                <a:solidFill>
                  <a:srgbClr val="FF0000"/>
                </a:solidFill>
              </a:rPr>
              <a:t>: </a:t>
            </a:r>
            <a:r>
              <a:rPr lang="en-US" sz="2400" i="1" dirty="0" err="1" smtClean="0">
                <a:solidFill>
                  <a:srgbClr val="FF0000"/>
                </a:solidFill>
              </a:rPr>
              <a:t>penggantian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kerangka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atap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kerangka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plafon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kusen</a:t>
            </a:r>
            <a:r>
              <a:rPr lang="en-US" sz="2400" i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sz="2400" i="1" dirty="0" err="1" smtClean="0">
                <a:solidFill>
                  <a:srgbClr val="FF0000"/>
                </a:solidFill>
              </a:rPr>
              <a:t>Jawaban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melihat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alokasi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biaya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pemeliharaan</a:t>
            </a:r>
            <a:r>
              <a:rPr lang="en-US" sz="2400" i="1" dirty="0" smtClean="0">
                <a:solidFill>
                  <a:srgbClr val="FF0000"/>
                </a:solidFill>
              </a:rPr>
              <a:t> 5 </a:t>
            </a:r>
            <a:r>
              <a:rPr lang="en-US" sz="2400" i="1" dirty="0" err="1" smtClean="0">
                <a:solidFill>
                  <a:srgbClr val="FF0000"/>
                </a:solidFill>
              </a:rPr>
              <a:t>tahun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terakhir</a:t>
            </a:r>
            <a:r>
              <a:rPr lang="en-US" sz="2400" i="1" dirty="0" smtClean="0">
                <a:solidFill>
                  <a:srgbClr val="FF0000"/>
                </a:solidFill>
              </a:rPr>
              <a:t>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Autofit/>
          </a:bodyPr>
          <a:lstStyle/>
          <a:p>
            <a:pPr marL="365125" indent="-365125" algn="l"/>
            <a:r>
              <a:rPr lang="en-US" sz="2000" i="1" dirty="0" smtClean="0">
                <a:solidFill>
                  <a:srgbClr val="FF0000"/>
                </a:solidFill>
              </a:rPr>
              <a:t>77.Sekolah/</a:t>
            </a:r>
            <a:r>
              <a:rPr lang="en-US" sz="20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prasarana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sesuai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dengan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ketentuan</a:t>
            </a:r>
            <a:r>
              <a:rPr lang="en-US" sz="2000" i="1" dirty="0" smtClean="0">
                <a:solidFill>
                  <a:srgbClr val="FF0000"/>
                </a:solidFill>
              </a:rPr>
              <a:t>: (1)</a:t>
            </a:r>
            <a:br>
              <a:rPr lang="en-US" sz="2000" i="1" dirty="0" smtClean="0">
                <a:solidFill>
                  <a:srgbClr val="FF0000"/>
                </a:solidFill>
              </a:rPr>
            </a:br>
            <a:r>
              <a:rPr lang="sv-SE" sz="2000" i="1" dirty="0" smtClean="0">
                <a:solidFill>
                  <a:srgbClr val="FF0000"/>
                </a:solidFill>
              </a:rPr>
              <a:t>ruang kelas, (2) ruang perpustakaan, (3) laboratorium IPA, (4) ruang</a:t>
            </a:r>
            <a:br>
              <a:rPr lang="sv-SE" sz="2000" i="1" dirty="0" smtClean="0">
                <a:solidFill>
                  <a:srgbClr val="FF0000"/>
                </a:solidFill>
              </a:rPr>
            </a:br>
            <a:r>
              <a:rPr lang="en-US" sz="2000" i="1" dirty="0" err="1" smtClean="0">
                <a:solidFill>
                  <a:srgbClr val="FF0000"/>
                </a:solidFill>
              </a:rPr>
              <a:t>pimpinan</a:t>
            </a:r>
            <a:r>
              <a:rPr lang="en-US" sz="2000" i="1" dirty="0" smtClean="0">
                <a:solidFill>
                  <a:srgbClr val="FF0000"/>
                </a:solidFill>
              </a:rPr>
              <a:t>, (5) </a:t>
            </a:r>
            <a:r>
              <a:rPr lang="en-US" sz="2000" i="1" dirty="0" err="1" smtClean="0">
                <a:solidFill>
                  <a:srgbClr val="FF0000"/>
                </a:solidFill>
              </a:rPr>
              <a:t>ruang</a:t>
            </a:r>
            <a:r>
              <a:rPr lang="en-US" sz="2000" i="1" dirty="0" smtClean="0">
                <a:solidFill>
                  <a:srgbClr val="FF0000"/>
                </a:solidFill>
              </a:rPr>
              <a:t> guru, (6) </a:t>
            </a:r>
            <a:r>
              <a:rPr lang="en-US" sz="2000" i="1" dirty="0" err="1" smtClean="0">
                <a:solidFill>
                  <a:srgbClr val="FF0000"/>
                </a:solidFill>
              </a:rPr>
              <a:t>tempat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beribadah</a:t>
            </a:r>
            <a:r>
              <a:rPr lang="en-US" sz="2000" i="1" dirty="0" smtClean="0">
                <a:solidFill>
                  <a:srgbClr val="FF0000"/>
                </a:solidFill>
              </a:rPr>
              <a:t>, (7) </a:t>
            </a:r>
            <a:r>
              <a:rPr lang="en-US" sz="2000" i="1" dirty="0" err="1" smtClean="0">
                <a:solidFill>
                  <a:srgbClr val="FF0000"/>
                </a:solidFill>
              </a:rPr>
              <a:t>ruang</a:t>
            </a:r>
            <a:r>
              <a:rPr lang="en-US" sz="2000" i="1" dirty="0" smtClean="0">
                <a:solidFill>
                  <a:srgbClr val="FF0000"/>
                </a:solidFill>
              </a:rPr>
              <a:t> UKS, (8)</a:t>
            </a:r>
            <a:br>
              <a:rPr lang="en-US" sz="2000" i="1" dirty="0" smtClean="0">
                <a:solidFill>
                  <a:srgbClr val="FF0000"/>
                </a:solidFill>
              </a:rPr>
            </a:br>
            <a:r>
              <a:rPr lang="nn-NO" sz="2000" i="1" dirty="0" smtClean="0">
                <a:solidFill>
                  <a:srgbClr val="FF0000"/>
                </a:solidFill>
              </a:rPr>
              <a:t>jamban, (9) gudang, dan (10) ruang sirkulasi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A.Memiliki</a:t>
            </a:r>
            <a:r>
              <a:rPr lang="en-US" dirty="0" smtClean="0"/>
              <a:t> (1)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(2)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, (3) </a:t>
            </a:r>
            <a:r>
              <a:rPr lang="en-US" dirty="0" err="1" smtClean="0"/>
              <a:t>laboratorium</a:t>
            </a:r>
            <a:r>
              <a:rPr lang="en-US" dirty="0" smtClean="0"/>
              <a:t> IPA, (4)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, (5) </a:t>
            </a:r>
            <a:r>
              <a:rPr lang="en-US" dirty="0" err="1" smtClean="0"/>
              <a:t>ruang</a:t>
            </a:r>
            <a:r>
              <a:rPr lang="en-US" dirty="0" smtClean="0"/>
              <a:t> guru, (6)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beribadah</a:t>
            </a:r>
            <a:r>
              <a:rPr lang="en-US" dirty="0" smtClean="0"/>
              <a:t>, (7) </a:t>
            </a:r>
            <a:r>
              <a:rPr lang="en-US" dirty="0" err="1" smtClean="0"/>
              <a:t>ruang</a:t>
            </a:r>
            <a:r>
              <a:rPr lang="en-US" dirty="0" smtClean="0"/>
              <a:t> UKS, (8) </a:t>
            </a:r>
            <a:r>
              <a:rPr lang="en-US" dirty="0" err="1" smtClean="0"/>
              <a:t>jamban</a:t>
            </a:r>
            <a:r>
              <a:rPr lang="en-US" dirty="0" smtClean="0"/>
              <a:t>, (9) </a:t>
            </a:r>
            <a:r>
              <a:rPr lang="en-US" dirty="0" err="1" smtClean="0"/>
              <a:t>gudang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(10)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sirkulasi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B.Memiliki</a:t>
            </a:r>
            <a:r>
              <a:rPr lang="en-US" dirty="0" smtClean="0"/>
              <a:t> (1)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(2)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, (3) </a:t>
            </a:r>
            <a:r>
              <a:rPr lang="en-US" dirty="0" err="1" smtClean="0"/>
              <a:t>laboratorium</a:t>
            </a:r>
            <a:r>
              <a:rPr lang="en-US" dirty="0" smtClean="0"/>
              <a:t> IPA, (4)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, (5) </a:t>
            </a:r>
            <a:r>
              <a:rPr lang="en-US" dirty="0" err="1" smtClean="0"/>
              <a:t>ruang</a:t>
            </a:r>
            <a:r>
              <a:rPr lang="en-US" dirty="0" smtClean="0"/>
              <a:t> guru, (6) </a:t>
            </a:r>
            <a:r>
              <a:rPr lang="sv-SE" dirty="0" smtClean="0"/>
              <a:t>tempat beribadah, dan (7) jamban</a:t>
            </a:r>
          </a:p>
          <a:p>
            <a:pPr>
              <a:buNone/>
            </a:pPr>
            <a:r>
              <a:rPr lang="en-US" dirty="0" smtClean="0"/>
              <a:t> C. </a:t>
            </a:r>
            <a:r>
              <a:rPr lang="en-US" dirty="0" err="1" smtClean="0"/>
              <a:t>Memiliki</a:t>
            </a:r>
            <a:r>
              <a:rPr lang="en-US" dirty="0" smtClean="0"/>
              <a:t> (1)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(2)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, (3) </a:t>
            </a:r>
            <a:r>
              <a:rPr lang="en-US" dirty="0" err="1" smtClean="0"/>
              <a:t>laboratorium</a:t>
            </a:r>
            <a:r>
              <a:rPr lang="en-US" dirty="0" smtClean="0"/>
              <a:t> IPA, (4) </a:t>
            </a:r>
            <a:r>
              <a:rPr lang="en-US" dirty="0" err="1" smtClean="0"/>
              <a:t>ruang</a:t>
            </a:r>
            <a:r>
              <a:rPr lang="en-US" dirty="0" smtClean="0"/>
              <a:t> guru, </a:t>
            </a:r>
            <a:r>
              <a:rPr lang="en-US" dirty="0" err="1" smtClean="0"/>
              <a:t>dan</a:t>
            </a:r>
            <a:r>
              <a:rPr lang="en-US" dirty="0" smtClean="0"/>
              <a:t> (5) </a:t>
            </a:r>
            <a:r>
              <a:rPr lang="en-US" dirty="0" err="1" smtClean="0"/>
              <a:t>jamban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Memiliki</a:t>
            </a:r>
            <a:r>
              <a:rPr lang="en-US" dirty="0" smtClean="0"/>
              <a:t> (1)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(2)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, (3), </a:t>
            </a:r>
            <a:r>
              <a:rPr lang="en-US" dirty="0" err="1" smtClean="0"/>
              <a:t>ruangguru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(4) </a:t>
            </a:r>
            <a:r>
              <a:rPr lang="en-US" dirty="0" err="1" smtClean="0"/>
              <a:t>jamban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prasarana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"/>
            <a:ext cx="7162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dirty="0" err="1" smtClean="0"/>
              <a:t>Prasarana</a:t>
            </a:r>
            <a:r>
              <a:rPr lang="en-US" sz="4000" dirty="0" smtClean="0"/>
              <a:t> </a:t>
            </a:r>
            <a:r>
              <a:rPr lang="en-US" sz="4000" dirty="0" err="1" smtClean="0"/>
              <a:t>sekolah</a:t>
            </a:r>
            <a:r>
              <a:rPr lang="en-US" sz="4000" dirty="0" smtClean="0"/>
              <a:t>/</a:t>
            </a:r>
            <a:r>
              <a:rPr lang="en-US" sz="4000" dirty="0" err="1" smtClean="0"/>
              <a:t>madrasah</a:t>
            </a:r>
            <a:r>
              <a:rPr lang="en-US" sz="4000" dirty="0" smtClean="0"/>
              <a:t> </a:t>
            </a:r>
            <a:r>
              <a:rPr lang="en-US" sz="4000" dirty="0" err="1" smtClean="0"/>
              <a:t>yaitu</a:t>
            </a:r>
            <a:r>
              <a:rPr lang="en-US" sz="4000" dirty="0" smtClean="0"/>
              <a:t> </a:t>
            </a:r>
            <a:r>
              <a:rPr lang="en-US" sz="4000" dirty="0" err="1" smtClean="0"/>
              <a:t>seluruh</a:t>
            </a:r>
            <a:r>
              <a:rPr lang="en-US" sz="4000" dirty="0" smtClean="0"/>
              <a:t> </a:t>
            </a:r>
            <a:r>
              <a:rPr lang="en-US" sz="4000" dirty="0" err="1" smtClean="0"/>
              <a:t>ruang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tempat</a:t>
            </a:r>
            <a:r>
              <a:rPr lang="en-US" sz="4000" dirty="0" smtClean="0"/>
              <a:t> </a:t>
            </a:r>
            <a:r>
              <a:rPr lang="en-US" sz="4000" dirty="0" err="1" smtClean="0"/>
              <a:t>sebagaimana</a:t>
            </a:r>
            <a:r>
              <a:rPr lang="en-US" sz="4000" dirty="0" smtClean="0"/>
              <a:t> </a:t>
            </a:r>
            <a:r>
              <a:rPr lang="en-US" sz="4000" dirty="0" err="1" smtClean="0"/>
              <a:t>tercantum</a:t>
            </a:r>
            <a:r>
              <a:rPr lang="en-US" sz="4000" dirty="0" smtClean="0"/>
              <a:t> </a:t>
            </a:r>
            <a:r>
              <a:rPr lang="en-US" sz="4000" dirty="0" err="1" smtClean="0"/>
              <a:t>pada</a:t>
            </a:r>
            <a:r>
              <a:rPr lang="en-US" sz="4000" dirty="0" smtClean="0"/>
              <a:t> </a:t>
            </a:r>
            <a:r>
              <a:rPr lang="en-US" sz="4000" dirty="0" err="1" smtClean="0"/>
              <a:t>Tabel</a:t>
            </a:r>
            <a:r>
              <a:rPr lang="en-US" sz="4000" dirty="0" smtClean="0"/>
              <a:t> </a:t>
            </a:r>
            <a:r>
              <a:rPr lang="en-US" sz="4000" dirty="0" err="1" smtClean="0"/>
              <a:t>berikut</a:t>
            </a:r>
            <a:r>
              <a:rPr lang="en-US" sz="4000" dirty="0" smtClean="0"/>
              <a:t> </a:t>
            </a:r>
            <a:r>
              <a:rPr lang="en-US" sz="4000" dirty="0" err="1" smtClean="0"/>
              <a:t>ini</a:t>
            </a:r>
            <a:r>
              <a:rPr lang="en-US" sz="4000" dirty="0" smtClean="0"/>
              <a:t>. </a:t>
            </a:r>
          </a:p>
          <a:p>
            <a:r>
              <a:rPr lang="en-US" sz="4000" dirty="0" err="1" smtClean="0"/>
              <a:t>Tabel</a:t>
            </a:r>
            <a:r>
              <a:rPr lang="en-US" sz="4000" dirty="0" smtClean="0"/>
              <a:t> 5. </a:t>
            </a:r>
            <a:r>
              <a:rPr lang="en-US" sz="4000" dirty="0" err="1" smtClean="0"/>
              <a:t>Prasarana</a:t>
            </a:r>
            <a:r>
              <a:rPr lang="en-US" sz="4000" dirty="0" smtClean="0"/>
              <a:t> </a:t>
            </a:r>
            <a:r>
              <a:rPr lang="en-US" sz="4000" dirty="0" err="1" smtClean="0"/>
              <a:t>Sekolah</a:t>
            </a:r>
            <a:r>
              <a:rPr lang="en-US" sz="4000" dirty="0" smtClean="0"/>
              <a:t>/</a:t>
            </a:r>
            <a:r>
              <a:rPr lang="en-US" sz="4000" dirty="0" err="1" smtClean="0"/>
              <a:t>Madrasah</a:t>
            </a:r>
            <a:r>
              <a:rPr lang="en-US" sz="4000" dirty="0" smtClean="0"/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457201"/>
          <a:ext cx="6096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209800"/>
                <a:gridCol w="685800"/>
                <a:gridCol w="228600"/>
                <a:gridCol w="2209800"/>
              </a:tblGrid>
              <a:tr h="408168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JENIS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JENIS</a:t>
                      </a:r>
                      <a:endParaRPr lang="en-US" dirty="0"/>
                    </a:p>
                  </a:txBody>
                  <a:tcPr/>
                </a:tc>
              </a:tr>
              <a:tr h="100644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kelas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UKS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00644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perpustakaan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00644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Laboratorium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IPA*)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Gudang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708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pimpinan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sirkulasi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0451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guru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bermain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berolahraga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</a:tr>
              <a:tr h="70451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beribadah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143000"/>
            <a:ext cx="7239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 err="1" smtClean="0">
                <a:solidFill>
                  <a:srgbClr val="FF0000"/>
                </a:solidFill>
              </a:rPr>
              <a:t>Laboratorium</a:t>
            </a:r>
            <a:r>
              <a:rPr lang="en-US" sz="3600" i="1" dirty="0" smtClean="0">
                <a:solidFill>
                  <a:srgbClr val="FF0000"/>
                </a:solidFill>
              </a:rPr>
              <a:t> IPA </a:t>
            </a:r>
            <a:r>
              <a:rPr lang="en-US" sz="3600" i="1" dirty="0" err="1" smtClean="0">
                <a:solidFill>
                  <a:srgbClr val="FF0000"/>
                </a:solidFill>
              </a:rPr>
              <a:t>di</a:t>
            </a:r>
            <a:r>
              <a:rPr lang="en-US" sz="3600" i="1" dirty="0" smtClean="0">
                <a:solidFill>
                  <a:srgbClr val="FF0000"/>
                </a:solidFill>
              </a:rPr>
              <a:t> SD </a:t>
            </a:r>
            <a:r>
              <a:rPr lang="en-US" sz="3600" i="1" dirty="0" err="1" smtClean="0">
                <a:solidFill>
                  <a:srgbClr val="FF0000"/>
                </a:solidFill>
              </a:rPr>
              <a:t>tidak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harus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mempunyai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ruangan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khusus</a:t>
            </a:r>
            <a:r>
              <a:rPr lang="en-US" sz="3600" i="1" dirty="0" smtClean="0">
                <a:solidFill>
                  <a:srgbClr val="FF0000"/>
                </a:solidFill>
              </a:rPr>
              <a:t>. </a:t>
            </a:r>
            <a:r>
              <a:rPr lang="en-US" sz="3600" i="1" dirty="0" err="1" smtClean="0">
                <a:solidFill>
                  <a:srgbClr val="FF0000"/>
                </a:solidFill>
              </a:rPr>
              <a:t>Laboratorium</a:t>
            </a:r>
            <a:r>
              <a:rPr lang="en-US" sz="3600" i="1" dirty="0" smtClean="0">
                <a:solidFill>
                  <a:srgbClr val="FF0000"/>
                </a:solidFill>
              </a:rPr>
              <a:t> yang </a:t>
            </a:r>
            <a:r>
              <a:rPr lang="en-US" sz="3600" i="1" dirty="0" err="1" smtClean="0">
                <a:solidFill>
                  <a:srgbClr val="FF0000"/>
                </a:solidFill>
              </a:rPr>
              <a:t>dimaksud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dapat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berupa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seperangkat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alat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praktik</a:t>
            </a:r>
            <a:r>
              <a:rPr lang="en-US" sz="3600" i="1" dirty="0" smtClean="0">
                <a:solidFill>
                  <a:srgbClr val="FF0000"/>
                </a:solidFill>
              </a:rPr>
              <a:t> IPA yang </a:t>
            </a:r>
            <a:r>
              <a:rPr lang="en-US" sz="3600" i="1" dirty="0" err="1" smtClean="0">
                <a:solidFill>
                  <a:srgbClr val="FF0000"/>
                </a:solidFill>
              </a:rPr>
              <a:t>dapat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disimpan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almari</a:t>
            </a:r>
            <a:r>
              <a:rPr lang="en-US" sz="3600" i="1" dirty="0" smtClean="0">
                <a:solidFill>
                  <a:srgbClr val="FF0000"/>
                </a:solidFill>
              </a:rPr>
              <a:t>, </a:t>
            </a:r>
            <a:r>
              <a:rPr lang="en-US" sz="3600" i="1" dirty="0" err="1" smtClean="0">
                <a:solidFill>
                  <a:srgbClr val="FF0000"/>
                </a:solidFill>
              </a:rPr>
              <a:t>dan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digunakan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untuk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praktik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pembelajaran</a:t>
            </a:r>
            <a:r>
              <a:rPr lang="en-US" sz="3600" i="1" dirty="0" smtClean="0">
                <a:solidFill>
                  <a:srgbClr val="FF0000"/>
                </a:solidFill>
              </a:rPr>
              <a:t> IPA.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2001"/>
            <a:ext cx="87630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i="1" dirty="0" err="1">
                <a:solidFill>
                  <a:srgbClr val="FF0000"/>
                </a:solidFill>
              </a:rPr>
              <a:t>Jawaban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rgbClr val="FF0000"/>
                </a:solidFill>
              </a:rPr>
              <a:t>dibuktikan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rgbClr val="FF0000"/>
                </a:solidFill>
              </a:rPr>
              <a:t>dengan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rgbClr val="FF0000"/>
                </a:solidFill>
              </a:rPr>
              <a:t>adanya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endParaRPr lang="en-US" sz="3600" i="1" dirty="0" smtClean="0">
              <a:solidFill>
                <a:srgbClr val="FF0000"/>
              </a:solidFill>
            </a:endParaRPr>
          </a:p>
          <a:p>
            <a:r>
              <a:rPr lang="en-US" sz="4000" dirty="0" err="1" smtClean="0"/>
              <a:t>dokumen</a:t>
            </a:r>
            <a:r>
              <a:rPr lang="en-US" sz="4000" dirty="0" smtClean="0"/>
              <a:t> </a:t>
            </a:r>
            <a:r>
              <a:rPr lang="en-US" sz="4000" dirty="0"/>
              <a:t>program </a:t>
            </a:r>
            <a:r>
              <a:rPr lang="en-US" sz="4000" dirty="0" err="1"/>
              <a:t>pengembangan</a:t>
            </a:r>
            <a:r>
              <a:rPr lang="en-US" sz="4000" dirty="0"/>
              <a:t> </a:t>
            </a:r>
            <a:r>
              <a:rPr lang="en-US" sz="4000" dirty="0" err="1"/>
              <a:t>diri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bentuk</a:t>
            </a:r>
            <a:r>
              <a:rPr lang="en-US" sz="4000" dirty="0"/>
              <a:t> </a:t>
            </a:r>
            <a:r>
              <a:rPr lang="en-US" sz="4000" dirty="0" err="1"/>
              <a:t>kegiatan</a:t>
            </a:r>
            <a:r>
              <a:rPr lang="en-US" sz="4000" dirty="0"/>
              <a:t> </a:t>
            </a:r>
            <a:r>
              <a:rPr lang="en-US" sz="4000" dirty="0" err="1"/>
              <a:t>konseling</a:t>
            </a:r>
            <a:r>
              <a:rPr lang="en-US" sz="4000" dirty="0"/>
              <a:t> yang </a:t>
            </a:r>
            <a:r>
              <a:rPr lang="en-US" sz="4000" dirty="0" err="1"/>
              <a:t>meliputi</a:t>
            </a:r>
            <a:r>
              <a:rPr lang="en-US" sz="4000" dirty="0"/>
              <a:t> </a:t>
            </a:r>
            <a:r>
              <a:rPr lang="en-US" sz="4000" dirty="0" err="1"/>
              <a:t>bidang</a:t>
            </a:r>
            <a:r>
              <a:rPr lang="en-US" sz="4000" dirty="0"/>
              <a:t>/</a:t>
            </a:r>
            <a:r>
              <a:rPr lang="en-US" sz="4000" dirty="0" err="1"/>
              <a:t>jenis</a:t>
            </a:r>
            <a:r>
              <a:rPr lang="en-US" sz="4000" dirty="0"/>
              <a:t> </a:t>
            </a:r>
            <a:r>
              <a:rPr lang="en-US" sz="4000" dirty="0" err="1"/>
              <a:t>konseling</a:t>
            </a:r>
            <a:r>
              <a:rPr lang="en-US" sz="4000" dirty="0"/>
              <a:t> </a:t>
            </a:r>
            <a:r>
              <a:rPr lang="en-US" sz="4000" dirty="0" err="1"/>
              <a:t>belajar</a:t>
            </a:r>
            <a:r>
              <a:rPr lang="en-US" sz="4000" dirty="0"/>
              <a:t>, </a:t>
            </a:r>
            <a:r>
              <a:rPr lang="en-US" sz="4000" dirty="0" err="1"/>
              <a:t>pribadi</a:t>
            </a:r>
            <a:r>
              <a:rPr lang="en-US" sz="4000" dirty="0"/>
              <a:t>, </a:t>
            </a:r>
            <a:r>
              <a:rPr lang="en-US" sz="4000" dirty="0" err="1"/>
              <a:t>sosial</a:t>
            </a:r>
            <a:r>
              <a:rPr lang="en-US" sz="4000" dirty="0"/>
              <a:t>,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karir</a:t>
            </a:r>
            <a:r>
              <a:rPr lang="en-US" sz="4000" dirty="0"/>
              <a:t> </a:t>
            </a:r>
            <a:r>
              <a:rPr lang="en-US" sz="3600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0850" indent="-450850" algn="l"/>
            <a:r>
              <a:rPr lang="en-US" sz="3100" i="1" dirty="0" smtClean="0">
                <a:solidFill>
                  <a:srgbClr val="FF0000"/>
                </a:solidFill>
              </a:rPr>
              <a:t>78.Sekolah/</a:t>
            </a:r>
            <a:r>
              <a:rPr lang="en-US" sz="3100" i="1" dirty="0" err="1" smtClean="0">
                <a:solidFill>
                  <a:srgbClr val="FF0000"/>
                </a:solidFill>
              </a:rPr>
              <a:t>Madrasah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memiliki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ruang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kelas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dengan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jumlah</a:t>
            </a:r>
            <a:r>
              <a:rPr lang="en-US" sz="3100" i="1" dirty="0" smtClean="0">
                <a:solidFill>
                  <a:srgbClr val="FF0000"/>
                </a:solidFill>
              </a:rPr>
              <a:t>, </a:t>
            </a:r>
            <a:r>
              <a:rPr lang="en-US" sz="3100" i="1" dirty="0" err="1" smtClean="0">
                <a:solidFill>
                  <a:srgbClr val="FF0000"/>
                </a:solidFill>
              </a:rPr>
              <a:t>ukuran</a:t>
            </a:r>
            <a:r>
              <a:rPr lang="en-US" sz="3100" i="1" dirty="0" smtClean="0">
                <a:solidFill>
                  <a:srgbClr val="FF0000"/>
                </a:solidFill>
              </a:rPr>
              <a:t>, </a:t>
            </a:r>
            <a:r>
              <a:rPr lang="en-US" sz="3100" i="1" dirty="0" err="1" smtClean="0">
                <a:solidFill>
                  <a:srgbClr val="FF0000"/>
                </a:solidFill>
              </a:rPr>
              <a:t>dan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sarana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sesuai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ketentuan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A.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, </a:t>
            </a:r>
            <a:r>
              <a:rPr lang="en-US" dirty="0" err="1" smtClean="0"/>
              <a:t>ukuran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B.Memiliki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fi-FI" dirty="0" smtClean="0"/>
              <a:t>ketentuan tetapi memiliki sarana sesuai ketentuan</a:t>
            </a:r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 </a:t>
            </a:r>
            <a:r>
              <a:rPr lang="en-US" dirty="0" err="1" smtClean="0"/>
              <a:t>sendir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049149"/>
            <a:ext cx="9144000" cy="70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i="1" dirty="0" err="1" smtClean="0">
                <a:solidFill>
                  <a:srgbClr val="FF0000"/>
                </a:solidFill>
              </a:rPr>
              <a:t>Ruang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Kelas</a:t>
            </a:r>
            <a:r>
              <a:rPr lang="en-US" i="1" dirty="0" smtClean="0">
                <a:solidFill>
                  <a:srgbClr val="FF0000"/>
                </a:solidFill>
              </a:rPr>
              <a:t>. </a:t>
            </a:r>
          </a:p>
          <a:p>
            <a:endParaRPr lang="en-US" dirty="0" smtClean="0"/>
          </a:p>
          <a:p>
            <a:pPr marL="266700" indent="-266700"/>
            <a:r>
              <a:rPr lang="en-US" sz="2000" dirty="0" smtClean="0"/>
              <a:t>1)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tempat</a:t>
            </a:r>
            <a:r>
              <a:rPr lang="en-US" sz="2000" dirty="0" smtClean="0"/>
              <a:t> </a:t>
            </a:r>
            <a:r>
              <a:rPr lang="en-US" sz="2000" dirty="0" err="1" smtClean="0"/>
              <a:t>kegiatan</a:t>
            </a:r>
            <a:r>
              <a:rPr lang="en-US" sz="2000" dirty="0" smtClean="0"/>
              <a:t> </a:t>
            </a:r>
            <a:r>
              <a:rPr lang="en-US" sz="2000" dirty="0" err="1" smtClean="0"/>
              <a:t>pembelajaran</a:t>
            </a:r>
            <a:r>
              <a:rPr lang="en-US" sz="2000" dirty="0" smtClean="0"/>
              <a:t> </a:t>
            </a:r>
            <a:r>
              <a:rPr lang="en-US" sz="2000" dirty="0" err="1" smtClean="0"/>
              <a:t>teori</a:t>
            </a:r>
            <a:r>
              <a:rPr lang="en-US" sz="2000" dirty="0" smtClean="0"/>
              <a:t>, </a:t>
            </a:r>
            <a:r>
              <a:rPr lang="en-US" sz="2000" dirty="0" err="1" smtClean="0"/>
              <a:t>praktik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memerlukan</a:t>
            </a:r>
            <a:r>
              <a:rPr lang="en-US" sz="2000" dirty="0" smtClean="0"/>
              <a:t> </a:t>
            </a:r>
            <a:r>
              <a:rPr lang="en-US" sz="2000" dirty="0" err="1" smtClean="0"/>
              <a:t>peralatan</a:t>
            </a:r>
            <a:r>
              <a:rPr lang="en-US" sz="2000" dirty="0" smtClean="0"/>
              <a:t> </a:t>
            </a:r>
            <a:r>
              <a:rPr lang="en-US" sz="2000" dirty="0" err="1" smtClean="0"/>
              <a:t>khusus</a:t>
            </a:r>
            <a:r>
              <a:rPr lang="en-US" sz="2000" dirty="0" smtClean="0"/>
              <a:t>,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praktik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alat</a:t>
            </a:r>
            <a:r>
              <a:rPr lang="en-US" sz="2000" dirty="0" smtClean="0"/>
              <a:t> </a:t>
            </a:r>
            <a:r>
              <a:rPr lang="en-US" sz="2000" dirty="0" err="1" smtClean="0"/>
              <a:t>khusus</a:t>
            </a:r>
            <a:r>
              <a:rPr lang="en-US" sz="2000" dirty="0" smtClean="0"/>
              <a:t> yang </a:t>
            </a:r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dihadirkan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en-US" sz="2000" dirty="0" smtClean="0"/>
              <a:t>2)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minimum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sma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rombongan</a:t>
            </a:r>
            <a:r>
              <a:rPr lang="en-US" sz="2000" dirty="0" smtClean="0"/>
              <a:t>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en-US" sz="2000" dirty="0" smtClean="0"/>
              <a:t>3) </a:t>
            </a:r>
            <a:r>
              <a:rPr lang="en-US" sz="2000" dirty="0" err="1" smtClean="0"/>
              <a:t>Kapasitas</a:t>
            </a:r>
            <a:r>
              <a:rPr lang="en-US" sz="2000" dirty="0" smtClean="0"/>
              <a:t> </a:t>
            </a:r>
            <a:r>
              <a:rPr lang="en-US" sz="2000" dirty="0" err="1" smtClean="0"/>
              <a:t>maksimum</a:t>
            </a:r>
            <a:r>
              <a:rPr lang="en-US" sz="2000" dirty="0" smtClean="0"/>
              <a:t>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28 </a:t>
            </a:r>
            <a:r>
              <a:rPr lang="en-US" sz="2000" dirty="0" err="1" smtClean="0"/>
              <a:t>siswa</a:t>
            </a:r>
            <a:r>
              <a:rPr lang="en-US" sz="2000" dirty="0" smtClean="0"/>
              <a:t> . </a:t>
            </a:r>
          </a:p>
          <a:p>
            <a:endParaRPr lang="en-US" sz="2000" dirty="0" smtClean="0"/>
          </a:p>
          <a:p>
            <a:pPr marL="266700" indent="-266700"/>
            <a:r>
              <a:rPr lang="en-US" sz="2000" dirty="0" smtClean="0"/>
              <a:t>4) </a:t>
            </a:r>
            <a:r>
              <a:rPr lang="en-US" sz="2000" dirty="0" err="1" smtClean="0"/>
              <a:t>Rasio</a:t>
            </a:r>
            <a:r>
              <a:rPr lang="en-US" sz="2000" dirty="0" smtClean="0"/>
              <a:t> minimum </a:t>
            </a:r>
            <a:r>
              <a:rPr lang="en-US" sz="2000" dirty="0" err="1" smtClean="0"/>
              <a:t>luas</a:t>
            </a:r>
            <a:r>
              <a:rPr lang="en-US" sz="2000" dirty="0" smtClean="0"/>
              <a:t>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2m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/</a:t>
            </a:r>
            <a:r>
              <a:rPr lang="en-US" sz="2000" dirty="0" err="1" smtClean="0"/>
              <a:t>siswa</a:t>
            </a:r>
            <a:r>
              <a:rPr lang="en-US" sz="2000" dirty="0" smtClean="0"/>
              <a:t> 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rombongan</a:t>
            </a:r>
            <a:r>
              <a:rPr lang="en-US" sz="2000" dirty="0" smtClean="0"/>
              <a:t>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</a:t>
            </a:r>
            <a:r>
              <a:rPr lang="en-US" sz="2000" dirty="0" err="1" smtClean="0"/>
              <a:t>kurang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15 </a:t>
            </a:r>
            <a:r>
              <a:rPr lang="en-US" sz="2000" dirty="0" err="1" smtClean="0"/>
              <a:t>orang</a:t>
            </a:r>
            <a:r>
              <a:rPr lang="en-US" sz="2000" dirty="0" smtClean="0"/>
              <a:t>, </a:t>
            </a:r>
            <a:r>
              <a:rPr lang="en-US" sz="2000" dirty="0" err="1" smtClean="0"/>
              <a:t>luas</a:t>
            </a:r>
            <a:r>
              <a:rPr lang="en-US" sz="2000" dirty="0" smtClean="0"/>
              <a:t> minimum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30 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. </a:t>
            </a:r>
            <a:r>
              <a:rPr lang="en-US" sz="2000" dirty="0" err="1" smtClean="0"/>
              <a:t>Lebar</a:t>
            </a:r>
            <a:r>
              <a:rPr lang="en-US" sz="2000" dirty="0" smtClean="0"/>
              <a:t> minimum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5 m. </a:t>
            </a:r>
          </a:p>
          <a:p>
            <a:endParaRPr lang="en-US" sz="2000" dirty="0" smtClean="0"/>
          </a:p>
          <a:p>
            <a:pPr marL="182563" indent="-182563"/>
            <a:r>
              <a:rPr lang="en-US" sz="2000" dirty="0" smtClean="0"/>
              <a:t>5)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jendela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memungkinkan</a:t>
            </a:r>
            <a:r>
              <a:rPr lang="en-US" sz="2000" dirty="0" smtClean="0"/>
              <a:t> </a:t>
            </a:r>
            <a:r>
              <a:rPr lang="en-US" sz="2000" dirty="0" err="1" smtClean="0"/>
              <a:t>pencahayaan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memadai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membaca</a:t>
            </a:r>
            <a:r>
              <a:rPr lang="en-US" sz="2000" dirty="0" smtClean="0"/>
              <a:t> </a:t>
            </a:r>
            <a:r>
              <a:rPr lang="en-US" sz="2000" dirty="0" err="1" smtClean="0"/>
              <a:t>buku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pandangan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luar</a:t>
            </a:r>
            <a:r>
              <a:rPr lang="en-US" sz="2000" dirty="0" smtClean="0"/>
              <a:t> </a:t>
            </a:r>
            <a:r>
              <a:rPr lang="en-US" sz="2000" dirty="0" err="1" smtClean="0"/>
              <a:t>ruangan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pPr marL="266700" indent="-266700"/>
            <a:r>
              <a:rPr lang="en-US" sz="2000" dirty="0" smtClean="0"/>
              <a:t>6)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pintu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memadai</a:t>
            </a:r>
            <a:r>
              <a:rPr lang="en-US" sz="2000" dirty="0" smtClean="0"/>
              <a:t> agar </a:t>
            </a:r>
            <a:r>
              <a:rPr lang="en-US" sz="2000" dirty="0" err="1" smtClean="0"/>
              <a:t>siswa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guru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segera</a:t>
            </a:r>
            <a:r>
              <a:rPr lang="en-US" sz="2000" dirty="0" smtClean="0"/>
              <a:t> </a:t>
            </a:r>
            <a:r>
              <a:rPr lang="en-US" sz="2000" dirty="0" err="1" smtClean="0"/>
              <a:t>keluar</a:t>
            </a:r>
            <a:r>
              <a:rPr lang="en-US" sz="2000" dirty="0" smtClean="0"/>
              <a:t> </a:t>
            </a:r>
            <a:r>
              <a:rPr lang="en-US" sz="2000" dirty="0" err="1" smtClean="0"/>
              <a:t>ruangan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dirty="0" err="1" smtClean="0"/>
              <a:t>bahaya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dikunci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en-US" sz="2000" dirty="0" smtClean="0"/>
              <a:t>7)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dilengkapi</a:t>
            </a:r>
            <a:r>
              <a:rPr lang="en-US" sz="2000" dirty="0" smtClean="0"/>
              <a:t> </a:t>
            </a:r>
            <a:r>
              <a:rPr lang="en-US" sz="2000" dirty="0" err="1" smtClean="0"/>
              <a:t>sarana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tercantum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6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err="1" smtClean="0"/>
              <a:t>Tabel</a:t>
            </a:r>
            <a:r>
              <a:rPr lang="en-US" sz="3600" dirty="0" smtClean="0"/>
              <a:t> 6. </a:t>
            </a:r>
            <a:r>
              <a:rPr lang="en-US" sz="3600" dirty="0" err="1" smtClean="0"/>
              <a:t>Jenis</a:t>
            </a:r>
            <a:r>
              <a:rPr lang="en-US" sz="3600" dirty="0" smtClean="0"/>
              <a:t>, </a:t>
            </a:r>
            <a:r>
              <a:rPr lang="en-US" sz="3600" dirty="0" err="1" smtClean="0"/>
              <a:t>Rasio</a:t>
            </a:r>
            <a:r>
              <a:rPr lang="en-US" sz="3600" dirty="0" smtClean="0"/>
              <a:t>,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Deskripsi</a:t>
            </a:r>
            <a:r>
              <a:rPr lang="en-US" sz="3600" dirty="0" smtClean="0"/>
              <a:t> </a:t>
            </a:r>
            <a:r>
              <a:rPr lang="en-US" sz="3600" dirty="0" err="1" smtClean="0"/>
              <a:t>Sarana</a:t>
            </a:r>
            <a:r>
              <a:rPr lang="en-US" sz="3600" dirty="0" smtClean="0"/>
              <a:t> </a:t>
            </a:r>
            <a:r>
              <a:rPr lang="en-US" sz="3600" dirty="0" err="1" smtClean="0"/>
              <a:t>Ruang</a:t>
            </a:r>
            <a:r>
              <a:rPr lang="en-US" sz="3600" dirty="0" smtClean="0"/>
              <a:t> </a:t>
            </a:r>
            <a:r>
              <a:rPr lang="en-US" sz="3600" dirty="0" err="1" smtClean="0"/>
              <a:t>Kelas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600200"/>
          <a:ext cx="9144000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100666"/>
                <a:gridCol w="592666"/>
                <a:gridCol w="931334"/>
                <a:gridCol w="762000"/>
                <a:gridCol w="49953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JENIS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RASIO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DESKRIPSI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PRABOT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Kursi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1  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mudah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dipindahkan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oleh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Ukuran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kelompok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mendukung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pembentukan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postur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tubuh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minimum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dibedakan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dimensinya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kelas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1-3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kelas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4-6.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Desain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dudukan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sandaran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nyaman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belajar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Meja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siswa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mudah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dipindahkan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oleh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Ukuran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kelompok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mendukung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pembentukan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postur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tubuh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minimum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dibedakan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dimensinya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kelas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1-3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kelas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4-6.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Desain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memungkinkan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kaki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masuk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leluasa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bawah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meja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143000"/>
          <a:ext cx="82296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990600"/>
                <a:gridCol w="533400"/>
                <a:gridCol w="838200"/>
                <a:gridCol w="685800"/>
                <a:gridCol w="449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JENIS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RASIO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DESKRIPSI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PRABOT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Kursi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guru 	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/guru 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mudah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dipindahkan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Ukuran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memadai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duduk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nyaman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Meja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guru 	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buah</a:t>
                      </a:r>
                      <a:r>
                        <a:rPr lang="en-US" dirty="0" smtClean="0"/>
                        <a:t>/guru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mudah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dipindahkan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Ukuran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memadai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bekerja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nyaman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371600"/>
          <a:ext cx="8229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371600"/>
                <a:gridCol w="152400"/>
                <a:gridCol w="15240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JENIS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RASIO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DESKRIPSI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PRABOT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91920"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Lemari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Ukuran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memadai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menyimpan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perlengkapan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diperlukan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kelas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Tertutup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dikunci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karya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buah</a:t>
                      </a:r>
                      <a:r>
                        <a:rPr lang="en-US" dirty="0" smtClean="0"/>
                        <a:t>/guru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Ukuran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memadai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meletakkan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karya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seluruh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kelas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berupa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terbuka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lemari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Papan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pajang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fi-FI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Ukuran minimum 60cm x 120cm 	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457200"/>
          <a:ext cx="822960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524000"/>
                <a:gridCol w="15240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RASIO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DESKRIPSI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Peralatan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Pendidikan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91920"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peraga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Ukuran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memadai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menyimpan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perlengkapan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diperlukan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kelas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Tertutup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dikunci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Pendidikan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Papan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tulis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fi-FI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Ukuran minimum 90cm x 200cm. </a:t>
                      </a: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Ditempatkan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posisi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memungkinkan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seluruh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melihatnya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jelas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  <a:r>
                        <a:rPr lang="fi-FI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" y="0"/>
          <a:ext cx="8229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524000"/>
                <a:gridCol w="685800"/>
                <a:gridCol w="1864360"/>
                <a:gridCol w="11684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JENIS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RASIO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DESKRIPSI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Perlengkapan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Lain 	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4560"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sampah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cuci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dinding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	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i-FI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4.4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Kotak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kontak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buah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34988" indent="-534988" algn="l"/>
            <a:r>
              <a:rPr lang="sv-SE" sz="2800" i="1" dirty="0" smtClean="0">
                <a:solidFill>
                  <a:srgbClr val="FF0000"/>
                </a:solidFill>
              </a:rPr>
              <a:t>79.Sekolah/Madrasah memiliki ruang perpustakaan dengan luas dan sarana </a:t>
            </a:r>
            <a:r>
              <a:rPr lang="en-US" sz="2800" i="1" dirty="0" err="1" smtClean="0">
                <a:solidFill>
                  <a:srgbClr val="FF0000"/>
                </a:solidFill>
              </a:rPr>
              <a:t>sesuai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ketentuan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A.Memiliki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,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,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pengayaan</a:t>
            </a:r>
            <a:r>
              <a:rPr lang="en-US" dirty="0" smtClean="0"/>
              <a:t>,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nl-NL" dirty="0" smtClean="0"/>
              <a:t>dan sumber belajar lain, perabot, media pendidikan, dan </a:t>
            </a:r>
            <a:r>
              <a:rPr lang="en-US" dirty="0" err="1" smtClean="0"/>
              <a:t>perlengkapan</a:t>
            </a:r>
            <a:r>
              <a:rPr lang="en-US" dirty="0" smtClean="0"/>
              <a:t> lain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B.Memiliki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teks,buku</a:t>
            </a:r>
            <a:r>
              <a:rPr lang="en-US" dirty="0" smtClean="0"/>
              <a:t> </a:t>
            </a:r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,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pengayaan</a:t>
            </a:r>
            <a:r>
              <a:rPr lang="en-US" dirty="0" smtClean="0"/>
              <a:t>,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nl-NL" dirty="0" smtClean="0"/>
              <a:t>dan sumber belajar lain, dan perabot</a:t>
            </a:r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,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pengayaan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847"/>
            <a:ext cx="91440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i="1" dirty="0" err="1" smtClean="0">
                <a:solidFill>
                  <a:srgbClr val="FF0000"/>
                </a:solidFill>
              </a:rPr>
              <a:t>Ruang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perpustakaan</a:t>
            </a:r>
            <a:r>
              <a:rPr lang="en-US" sz="2800" i="1" dirty="0" smtClean="0">
                <a:solidFill>
                  <a:srgbClr val="FF0000"/>
                </a:solidFill>
              </a:rPr>
              <a:t>. </a:t>
            </a:r>
          </a:p>
          <a:p>
            <a:endParaRPr lang="en-US" dirty="0" smtClean="0"/>
          </a:p>
          <a:p>
            <a:pPr marL="365125" indent="-365125"/>
            <a:r>
              <a:rPr lang="en-US" dirty="0" smtClean="0"/>
              <a:t>1</a:t>
            </a:r>
            <a:r>
              <a:rPr lang="en-US" sz="2800" dirty="0" smtClean="0"/>
              <a:t>) </a:t>
            </a:r>
            <a:r>
              <a:rPr lang="en-US" sz="2800" dirty="0" err="1" smtClean="0"/>
              <a:t>Ruang</a:t>
            </a:r>
            <a:r>
              <a:rPr lang="en-US" sz="2800" dirty="0" smtClean="0"/>
              <a:t> </a:t>
            </a:r>
            <a:r>
              <a:rPr lang="en-US" sz="2800" dirty="0" err="1" smtClean="0"/>
              <a:t>perpustakaan</a:t>
            </a:r>
            <a:r>
              <a:rPr lang="en-US" sz="2800" dirty="0" smtClean="0"/>
              <a:t> </a:t>
            </a:r>
            <a:r>
              <a:rPr lang="en-US" sz="2800" dirty="0" err="1" smtClean="0"/>
              <a:t>berfungsi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siswa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guru </a:t>
            </a:r>
            <a:r>
              <a:rPr lang="en-US" sz="2800" dirty="0" err="1" smtClean="0"/>
              <a:t>memperoleh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bahan</a:t>
            </a:r>
            <a:r>
              <a:rPr lang="en-US" sz="2800" dirty="0" smtClean="0"/>
              <a:t> </a:t>
            </a:r>
            <a:r>
              <a:rPr lang="en-US" sz="2800" dirty="0" err="1" smtClean="0"/>
              <a:t>pustaka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membaca</a:t>
            </a:r>
            <a:r>
              <a:rPr lang="en-US" sz="2800" dirty="0" smtClean="0"/>
              <a:t>, </a:t>
            </a:r>
            <a:r>
              <a:rPr lang="en-US" sz="2800" dirty="0" err="1" smtClean="0"/>
              <a:t>mengamati</a:t>
            </a:r>
            <a:r>
              <a:rPr lang="en-US" sz="2800" dirty="0" smtClean="0"/>
              <a:t>, </a:t>
            </a:r>
            <a:r>
              <a:rPr lang="en-US" sz="2800" dirty="0" err="1" smtClean="0"/>
              <a:t>mendengar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sekaligus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petugas</a:t>
            </a:r>
            <a:r>
              <a:rPr lang="en-US" sz="2800" dirty="0" smtClean="0"/>
              <a:t> </a:t>
            </a:r>
            <a:r>
              <a:rPr lang="en-US" sz="2800" dirty="0" err="1" smtClean="0"/>
              <a:t>pengelola</a:t>
            </a:r>
            <a:r>
              <a:rPr lang="en-US" sz="2800" dirty="0" smtClean="0"/>
              <a:t> </a:t>
            </a:r>
            <a:r>
              <a:rPr lang="en-US" sz="2800" dirty="0" err="1" smtClean="0"/>
              <a:t>perpustakaan</a:t>
            </a:r>
            <a:r>
              <a:rPr lang="en-US" sz="2800" dirty="0" smtClean="0"/>
              <a:t>. </a:t>
            </a:r>
          </a:p>
          <a:p>
            <a:pPr marL="365125" indent="-365125"/>
            <a:r>
              <a:rPr lang="en-US" sz="2800" dirty="0" smtClean="0"/>
              <a:t>2) </a:t>
            </a:r>
            <a:r>
              <a:rPr lang="en-US" sz="2800" dirty="0" err="1" smtClean="0"/>
              <a:t>Luas</a:t>
            </a:r>
            <a:r>
              <a:rPr lang="en-US" sz="2800" dirty="0" smtClean="0"/>
              <a:t> minimum </a:t>
            </a:r>
            <a:r>
              <a:rPr lang="en-US" sz="2800" dirty="0" err="1" smtClean="0"/>
              <a:t>ruang</a:t>
            </a:r>
            <a:r>
              <a:rPr lang="en-US" sz="2800" dirty="0" smtClean="0"/>
              <a:t> </a:t>
            </a:r>
            <a:r>
              <a:rPr lang="en-US" sz="2800" dirty="0" err="1" smtClean="0"/>
              <a:t>perpustakaan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luas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ruang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. </a:t>
            </a:r>
            <a:r>
              <a:rPr lang="en-US" sz="2800" dirty="0" err="1" smtClean="0"/>
              <a:t>Lebar</a:t>
            </a:r>
            <a:r>
              <a:rPr lang="en-US" sz="2800" dirty="0" smtClean="0"/>
              <a:t> minimum </a:t>
            </a:r>
            <a:r>
              <a:rPr lang="en-US" sz="2800" dirty="0" err="1" smtClean="0"/>
              <a:t>ruang</a:t>
            </a:r>
            <a:r>
              <a:rPr lang="en-US" sz="2800" dirty="0" smtClean="0"/>
              <a:t> </a:t>
            </a:r>
            <a:r>
              <a:rPr lang="en-US" sz="2800" dirty="0" err="1" smtClean="0"/>
              <a:t>perpustakaan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5 m. </a:t>
            </a:r>
          </a:p>
          <a:p>
            <a:pPr marL="365125" indent="-365125"/>
            <a:r>
              <a:rPr lang="en-US" sz="2800" dirty="0" smtClean="0"/>
              <a:t>3) </a:t>
            </a:r>
            <a:r>
              <a:rPr lang="en-US" sz="2800" dirty="0" err="1" smtClean="0"/>
              <a:t>Ruang</a:t>
            </a:r>
            <a:r>
              <a:rPr lang="en-US" sz="2800" dirty="0" smtClean="0"/>
              <a:t> </a:t>
            </a:r>
            <a:r>
              <a:rPr lang="en-US" sz="2800" dirty="0" err="1" smtClean="0"/>
              <a:t>perpustakaan</a:t>
            </a:r>
            <a:r>
              <a:rPr lang="en-US" sz="2800" dirty="0" smtClean="0"/>
              <a:t> </a:t>
            </a:r>
            <a:r>
              <a:rPr lang="en-US" sz="2800" dirty="0" err="1" smtClean="0"/>
              <a:t>dilengkapi</a:t>
            </a:r>
            <a:r>
              <a:rPr lang="en-US" sz="2800" dirty="0" smtClean="0"/>
              <a:t> </a:t>
            </a:r>
            <a:r>
              <a:rPr lang="en-US" sz="2800" dirty="0" err="1" smtClean="0"/>
              <a:t>jendela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memberi</a:t>
            </a:r>
            <a:r>
              <a:rPr lang="en-US" sz="2800" dirty="0" smtClean="0"/>
              <a:t> </a:t>
            </a:r>
            <a:r>
              <a:rPr lang="en-US" sz="2800" dirty="0" err="1" smtClean="0"/>
              <a:t>pencahayaan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memadai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membaca</a:t>
            </a:r>
            <a:r>
              <a:rPr lang="en-US" sz="2800" dirty="0" smtClean="0"/>
              <a:t> </a:t>
            </a:r>
            <a:r>
              <a:rPr lang="en-US" sz="2800" dirty="0" err="1" smtClean="0"/>
              <a:t>buku</a:t>
            </a:r>
            <a:r>
              <a:rPr lang="en-US" sz="2800" dirty="0" smtClean="0"/>
              <a:t>. </a:t>
            </a:r>
          </a:p>
          <a:p>
            <a:pPr marL="365125" indent="-365125"/>
            <a:r>
              <a:rPr lang="en-US" sz="2800" dirty="0" smtClean="0"/>
              <a:t>4) </a:t>
            </a:r>
            <a:r>
              <a:rPr lang="en-US" sz="2800" dirty="0" err="1" smtClean="0"/>
              <a:t>Ruang</a:t>
            </a:r>
            <a:r>
              <a:rPr lang="en-US" sz="2800" dirty="0" smtClean="0"/>
              <a:t> </a:t>
            </a:r>
            <a:r>
              <a:rPr lang="en-US" sz="2800" dirty="0" err="1" smtClean="0"/>
              <a:t>perpustakaan</a:t>
            </a:r>
            <a:r>
              <a:rPr lang="en-US" sz="2800" dirty="0" smtClean="0"/>
              <a:t> </a:t>
            </a:r>
            <a:r>
              <a:rPr lang="en-US" sz="2800" dirty="0" err="1" smtClean="0"/>
              <a:t>terletak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dicapai</a:t>
            </a:r>
            <a:r>
              <a:rPr lang="en-US" sz="2800" dirty="0" smtClean="0"/>
              <a:t>. </a:t>
            </a:r>
          </a:p>
          <a:p>
            <a:pPr marL="266700" indent="-266700"/>
            <a:r>
              <a:rPr lang="en-US" sz="2800" dirty="0" smtClean="0"/>
              <a:t>5) </a:t>
            </a:r>
            <a:r>
              <a:rPr lang="en-US" sz="2800" dirty="0" err="1" smtClean="0"/>
              <a:t>Ruang</a:t>
            </a:r>
            <a:r>
              <a:rPr lang="en-US" sz="2800" dirty="0" smtClean="0"/>
              <a:t> </a:t>
            </a:r>
            <a:r>
              <a:rPr lang="en-US" sz="2800" dirty="0" err="1" smtClean="0"/>
              <a:t>perpustakaan</a:t>
            </a:r>
            <a:r>
              <a:rPr lang="en-US" sz="2800" dirty="0" smtClean="0"/>
              <a:t> </a:t>
            </a:r>
            <a:r>
              <a:rPr lang="en-US" sz="2800" dirty="0" err="1" smtClean="0"/>
              <a:t>dilengkapi</a:t>
            </a:r>
            <a:r>
              <a:rPr lang="en-US" sz="2800" dirty="0" smtClean="0"/>
              <a:t> </a:t>
            </a:r>
            <a:r>
              <a:rPr lang="en-US" sz="2800" dirty="0" err="1" smtClean="0"/>
              <a:t>sarana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tercantum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7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pendidik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pengayaan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lain 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US" sz="2800" i="1" dirty="0" smtClean="0">
                <a:solidFill>
                  <a:srgbClr val="FF0000"/>
                </a:solidFill>
              </a:rPr>
              <a:t>8. 	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melaksanakan</a:t>
            </a:r>
            <a:r>
              <a:rPr lang="en-US" sz="2800" i="1" dirty="0">
                <a:solidFill>
                  <a:srgbClr val="FF0000"/>
                </a:solidFill>
              </a:rPr>
              <a:t> program </a:t>
            </a:r>
            <a:r>
              <a:rPr lang="en-US" sz="2800" i="1" dirty="0" err="1">
                <a:solidFill>
                  <a:srgbClr val="FF0000"/>
                </a:solidFill>
              </a:rPr>
              <a:t>pengembangan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diri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dalam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bentuk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kegiatan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ekstrakurikuler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smtClean="0"/>
              <a:t>	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/>
              <a:t>4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program </a:t>
            </a:r>
            <a:r>
              <a:rPr lang="en-US" dirty="0" err="1"/>
              <a:t>ekstrakurikuler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smtClean="0"/>
              <a:t>	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/>
              <a:t>3 </a:t>
            </a:r>
            <a:r>
              <a:rPr lang="en-US" dirty="0" err="1"/>
              <a:t>jenis</a:t>
            </a:r>
            <a:r>
              <a:rPr lang="en-US" dirty="0"/>
              <a:t> program </a:t>
            </a:r>
            <a:r>
              <a:rPr lang="en-US" dirty="0" err="1"/>
              <a:t>ekstrakurikuler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C</a:t>
            </a:r>
            <a:r>
              <a:rPr lang="en-US" dirty="0"/>
              <a:t>. </a:t>
            </a:r>
            <a:r>
              <a:rPr lang="en-US" dirty="0" smtClean="0"/>
              <a:t>	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err="1"/>
              <a:t>jenis</a:t>
            </a:r>
            <a:r>
              <a:rPr lang="en-US" dirty="0"/>
              <a:t> program </a:t>
            </a:r>
            <a:r>
              <a:rPr lang="en-US" dirty="0" err="1"/>
              <a:t>ekstrakurikuler</a:t>
            </a:r>
            <a:endParaRPr lang="en-US" dirty="0"/>
          </a:p>
          <a:p>
            <a:pPr marL="514350" indent="-514350">
              <a:buAutoNum type="alphaUcPeriod" startAt="4"/>
            </a:pP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/>
              <a:t>jenis</a:t>
            </a:r>
            <a:r>
              <a:rPr lang="en-US" dirty="0"/>
              <a:t> program </a:t>
            </a:r>
            <a:r>
              <a:rPr lang="en-US" dirty="0" err="1"/>
              <a:t>ekstrakurikuler</a:t>
            </a:r>
            <a:endParaRPr lang="en-US" dirty="0"/>
          </a:p>
          <a:p>
            <a:pPr marL="514350" indent="-514350">
              <a:buAutoNum type="alphaUcPeriod" startAt="4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ekstrakurikuler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Prabot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Rak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err="1" smtClean="0"/>
              <a:t>Rak</a:t>
            </a:r>
            <a:r>
              <a:rPr lang="en-US" dirty="0" smtClean="0"/>
              <a:t> </a:t>
            </a:r>
            <a:r>
              <a:rPr lang="en-US" dirty="0" err="1" smtClean="0"/>
              <a:t>majalah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err="1" smtClean="0"/>
              <a:t>Rak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kabar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err="1" smtClean="0"/>
              <a:t>Kursi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Kursi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Meja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/</a:t>
            </a:r>
            <a:r>
              <a:rPr lang="en-US" dirty="0" err="1" smtClean="0"/>
              <a:t>sirkulasi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Lemari</a:t>
            </a:r>
            <a:r>
              <a:rPr lang="en-US" dirty="0" smtClean="0"/>
              <a:t> </a:t>
            </a:r>
            <a:r>
              <a:rPr lang="en-US" dirty="0" err="1" smtClean="0"/>
              <a:t>katalog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Lemari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err="1" smtClean="0"/>
              <a:t>Papan</a:t>
            </a:r>
            <a:r>
              <a:rPr lang="en-US" dirty="0" smtClean="0"/>
              <a:t> </a:t>
            </a:r>
            <a:r>
              <a:rPr lang="en-US" dirty="0" err="1" smtClean="0"/>
              <a:t>pengumuman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err="1" smtClean="0"/>
              <a:t>Meja</a:t>
            </a:r>
            <a:r>
              <a:rPr lang="en-US" dirty="0" smtClean="0"/>
              <a:t> multimedia 	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Pendidikan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Peralatan</a:t>
            </a:r>
            <a:r>
              <a:rPr lang="en-US" dirty="0" smtClean="0"/>
              <a:t> multimedia </a:t>
            </a:r>
            <a:r>
              <a:rPr lang="en-US" i="1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Perlengkapan</a:t>
            </a:r>
            <a:r>
              <a:rPr lang="en-US" i="1" dirty="0" smtClean="0">
                <a:solidFill>
                  <a:srgbClr val="FF0000"/>
                </a:solidFill>
              </a:rPr>
              <a:t> lain</a:t>
            </a:r>
          </a:p>
          <a:p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inventaris</a:t>
            </a:r>
            <a:endParaRPr lang="en-US" dirty="0" smtClean="0"/>
          </a:p>
          <a:p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sampah</a:t>
            </a:r>
            <a:endParaRPr lang="en-US" dirty="0" smtClean="0"/>
          </a:p>
          <a:p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endParaRPr lang="en-US" dirty="0" smtClean="0"/>
          </a:p>
          <a:p>
            <a:r>
              <a:rPr lang="en-US" dirty="0" err="1" smtClean="0"/>
              <a:t>jamdidnding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34988" indent="-534988" algn="l"/>
            <a:r>
              <a:rPr lang="en-US" sz="3100" i="1" dirty="0" smtClean="0">
                <a:solidFill>
                  <a:srgbClr val="FF0000"/>
                </a:solidFill>
              </a:rPr>
              <a:t>80.Sekolah/</a:t>
            </a:r>
            <a:r>
              <a:rPr lang="en-US" sz="3100" i="1" dirty="0" err="1" smtClean="0">
                <a:solidFill>
                  <a:srgbClr val="FF0000"/>
                </a:solidFill>
              </a:rPr>
              <a:t>Madrasah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memiliki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buku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teks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3100" i="1" dirty="0" smtClean="0">
                <a:solidFill>
                  <a:srgbClr val="FF0000"/>
                </a:solidFill>
              </a:rPr>
              <a:t> yang </a:t>
            </a:r>
            <a:r>
              <a:rPr lang="en-US" sz="3100" i="1" dirty="0" err="1" smtClean="0">
                <a:solidFill>
                  <a:srgbClr val="FF0000"/>
                </a:solidFill>
              </a:rPr>
              <a:t>telah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ditetapkan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dengan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Permendiknas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1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/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/</a:t>
            </a:r>
            <a:r>
              <a:rPr lang="en-US" dirty="0" err="1" smtClean="0"/>
              <a:t>siswa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B.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1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/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fi-FI" dirty="0" smtClean="0"/>
              <a:t>pelajaran untuk 2 — 5 siswa </a:t>
            </a:r>
          </a:p>
          <a:p>
            <a:pPr>
              <a:buNone/>
            </a:pPr>
            <a:r>
              <a:rPr lang="en-US" dirty="0" smtClean="0"/>
              <a:t> C.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1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/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fi-FI" dirty="0" smtClean="0"/>
              <a:t>pelajaran untuk 6 — 10 siswa</a:t>
            </a:r>
          </a:p>
          <a:p>
            <a:pPr>
              <a:buNone/>
            </a:pPr>
            <a:r>
              <a:rPr lang="en-US" dirty="0" smtClean="0"/>
              <a:t> 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1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/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11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yang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olehMendiknas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7696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dirty="0" err="1" smtClean="0"/>
              <a:t>Buku</a:t>
            </a:r>
            <a:r>
              <a:rPr lang="en-US" sz="2800" dirty="0" smtClean="0"/>
              <a:t> </a:t>
            </a:r>
            <a:r>
              <a:rPr lang="en-US" sz="2800" dirty="0" err="1" smtClean="0"/>
              <a:t>teks</a:t>
            </a:r>
            <a:r>
              <a:rPr lang="en-US" sz="2800" dirty="0" smtClean="0"/>
              <a:t> </a:t>
            </a:r>
            <a:r>
              <a:rPr lang="en-US" sz="2800" dirty="0" err="1" smtClean="0"/>
              <a:t>pelajaran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ditetapkan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Permendiknas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: </a:t>
            </a:r>
          </a:p>
          <a:p>
            <a:endParaRPr lang="en-US" sz="2800" dirty="0" smtClean="0"/>
          </a:p>
          <a:p>
            <a:r>
              <a:rPr lang="en-US" sz="2800" dirty="0" smtClean="0"/>
              <a:t>1) </a:t>
            </a:r>
            <a:r>
              <a:rPr lang="en-US" sz="2800" dirty="0" err="1" smtClean="0"/>
              <a:t>buku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 </a:t>
            </a:r>
            <a:r>
              <a:rPr lang="en-US" sz="2800" dirty="0" err="1" smtClean="0"/>
              <a:t>elektronik</a:t>
            </a:r>
            <a:r>
              <a:rPr lang="en-US" sz="2800" dirty="0" smtClean="0"/>
              <a:t> (BSE);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2) </a:t>
            </a:r>
            <a:r>
              <a:rPr lang="en-US" sz="2800" dirty="0" err="1" smtClean="0"/>
              <a:t>buku</a:t>
            </a:r>
            <a:r>
              <a:rPr lang="en-US" sz="2800" dirty="0" smtClean="0"/>
              <a:t> </a:t>
            </a:r>
            <a:r>
              <a:rPr lang="en-US" sz="2800" dirty="0" err="1" smtClean="0"/>
              <a:t>cetak</a:t>
            </a:r>
            <a:r>
              <a:rPr lang="en-US" sz="2800" dirty="0" smtClean="0"/>
              <a:t>. </a:t>
            </a:r>
          </a:p>
          <a:p>
            <a:endParaRPr lang="en-US" dirty="0" smtClean="0"/>
          </a:p>
          <a:p>
            <a:r>
              <a:rPr lang="en-US" sz="2800" i="1" dirty="0" err="1" smtClean="0">
                <a:solidFill>
                  <a:srgbClr val="FF0000"/>
                </a:solidFill>
              </a:rPr>
              <a:t>Jawaban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melihat</a:t>
            </a:r>
            <a:r>
              <a:rPr lang="en-US" sz="2800" i="1" dirty="0" smtClean="0">
                <a:solidFill>
                  <a:srgbClr val="FF0000"/>
                </a:solidFill>
              </a:rPr>
              <a:t> label </a:t>
            </a:r>
            <a:r>
              <a:rPr lang="en-US" sz="2800" i="1" dirty="0" err="1" smtClean="0">
                <a:solidFill>
                  <a:srgbClr val="FF0000"/>
                </a:solidFill>
              </a:rPr>
              <a:t>penetapan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atau</a:t>
            </a:r>
            <a:r>
              <a:rPr lang="en-US" sz="2800" i="1" dirty="0" smtClean="0">
                <a:solidFill>
                  <a:srgbClr val="FF0000"/>
                </a:solidFill>
              </a:rPr>
              <a:t> logo BSE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melihat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perbandingan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antara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jumlah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siswa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jumlah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buku</a:t>
            </a:r>
            <a:r>
              <a:rPr lang="en-US" sz="2800" i="1" dirty="0" smtClean="0">
                <a:solidFill>
                  <a:srgbClr val="FF0000"/>
                </a:solidFill>
              </a:rPr>
              <a:t> per </a:t>
            </a:r>
            <a:r>
              <a:rPr lang="en-US" sz="2800" i="1" dirty="0" err="1" smtClean="0">
                <a:solidFill>
                  <a:srgbClr val="FF0000"/>
                </a:solidFill>
              </a:rPr>
              <a:t>mata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2800" i="1" dirty="0" smtClean="0">
                <a:solidFill>
                  <a:srgbClr val="FF0000"/>
                </a:solidFill>
              </a:rPr>
              <a:t> yang </a:t>
            </a:r>
            <a:r>
              <a:rPr lang="en-US" sz="2800" i="1" dirty="0" err="1" smtClean="0">
                <a:solidFill>
                  <a:srgbClr val="FF0000"/>
                </a:solidFill>
              </a:rPr>
              <a:t>tersedia</a:t>
            </a:r>
            <a:r>
              <a:rPr lang="en-US" dirty="0" smtClean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0850" indent="-450850" algn="l"/>
            <a:r>
              <a:rPr lang="en-US" sz="2800" i="1" dirty="0" smtClean="0">
                <a:solidFill>
                  <a:srgbClr val="FF0000"/>
                </a:solidFill>
              </a:rPr>
              <a:t>81.Sekolah/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memanfaatkan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buku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teks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2800" i="1" dirty="0" smtClean="0">
                <a:solidFill>
                  <a:srgbClr val="FF0000"/>
                </a:solidFill>
              </a:rPr>
              <a:t> yang </a:t>
            </a:r>
            <a:r>
              <a:rPr lang="en-US" sz="2800" i="1" dirty="0" err="1" smtClean="0">
                <a:solidFill>
                  <a:srgbClr val="FF0000"/>
                </a:solidFill>
              </a:rPr>
              <a:t>telah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ditetapkan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Permendiknas</a:t>
            </a:r>
            <a:r>
              <a:rPr lang="en-US" sz="2800" i="1" dirty="0" smtClean="0">
                <a:solidFill>
                  <a:srgbClr val="FF0000"/>
                </a:solidFill>
              </a:rPr>
              <a:t>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Sebanyak</a:t>
            </a:r>
            <a:r>
              <a:rPr lang="en-US" dirty="0" smtClean="0"/>
              <a:t> 8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sz="3600" dirty="0" err="1" smtClean="0"/>
              <a:t>teks</a:t>
            </a:r>
            <a:r>
              <a:rPr lang="en-US" sz="3600" dirty="0" smtClean="0"/>
              <a:t> </a:t>
            </a:r>
            <a:r>
              <a:rPr lang="en-US" sz="3600" dirty="0" err="1" smtClean="0"/>
              <a:t>pelajaran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telah</a:t>
            </a:r>
            <a:r>
              <a:rPr lang="en-US" sz="3600" dirty="0" smtClean="0"/>
              <a:t> </a:t>
            </a:r>
            <a:r>
              <a:rPr lang="en-US" sz="3600" dirty="0" err="1" smtClean="0"/>
              <a:t>ditetapkan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Permendiknas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 B. </a:t>
            </a:r>
            <a:r>
              <a:rPr lang="en-US" sz="3600" dirty="0" err="1" smtClean="0"/>
              <a:t>Sebanyak</a:t>
            </a:r>
            <a:r>
              <a:rPr lang="en-US" sz="3600" dirty="0" smtClean="0"/>
              <a:t> 6 — 7 </a:t>
            </a:r>
            <a:r>
              <a:rPr lang="en-US" sz="3600" dirty="0" err="1" smtClean="0"/>
              <a:t>mata</a:t>
            </a:r>
            <a:r>
              <a:rPr lang="en-US" sz="3600" dirty="0" smtClean="0"/>
              <a:t> </a:t>
            </a:r>
            <a:r>
              <a:rPr lang="en-US" sz="3600" dirty="0" err="1" smtClean="0"/>
              <a:t>pelajaran</a:t>
            </a:r>
            <a:r>
              <a:rPr lang="en-US" sz="3600" dirty="0" smtClean="0"/>
              <a:t>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buku</a:t>
            </a:r>
            <a:r>
              <a:rPr lang="en-US" sz="3600" dirty="0" smtClean="0"/>
              <a:t> </a:t>
            </a:r>
            <a:r>
              <a:rPr lang="en-US" sz="3600" dirty="0" err="1" smtClean="0"/>
              <a:t>teks</a:t>
            </a:r>
            <a:r>
              <a:rPr lang="en-US" sz="3600" dirty="0" smtClean="0"/>
              <a:t> </a:t>
            </a:r>
            <a:r>
              <a:rPr lang="en-US" sz="3600" dirty="0" err="1" smtClean="0"/>
              <a:t>pelajaran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telah</a:t>
            </a:r>
            <a:r>
              <a:rPr lang="en-US" sz="3600" dirty="0" smtClean="0"/>
              <a:t> </a:t>
            </a:r>
            <a:r>
              <a:rPr lang="en-US" sz="3600" dirty="0" err="1" smtClean="0"/>
              <a:t>ditetapkan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Permendiknas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C. </a:t>
            </a:r>
            <a:r>
              <a:rPr lang="en-US" sz="3600" dirty="0" err="1" smtClean="0"/>
              <a:t>Sebanyak</a:t>
            </a:r>
            <a:r>
              <a:rPr lang="en-US" sz="3600" dirty="0" smtClean="0"/>
              <a:t> 4 — 5 </a:t>
            </a:r>
            <a:r>
              <a:rPr lang="en-US" sz="3600" dirty="0" err="1" smtClean="0"/>
              <a:t>mata</a:t>
            </a:r>
            <a:r>
              <a:rPr lang="en-US" sz="3600" dirty="0" smtClean="0"/>
              <a:t> </a:t>
            </a:r>
            <a:r>
              <a:rPr lang="en-US" sz="3600" dirty="0" err="1" smtClean="0"/>
              <a:t>pelajaran</a:t>
            </a:r>
            <a:r>
              <a:rPr lang="en-US" sz="3600" dirty="0" smtClean="0"/>
              <a:t>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buku</a:t>
            </a:r>
            <a:r>
              <a:rPr lang="en-US" sz="3600" dirty="0" smtClean="0"/>
              <a:t> </a:t>
            </a:r>
            <a:r>
              <a:rPr lang="en-US" sz="3600" dirty="0" err="1" smtClean="0"/>
              <a:t>teks</a:t>
            </a:r>
            <a:r>
              <a:rPr lang="en-US" sz="3600" dirty="0" smtClean="0"/>
              <a:t> </a:t>
            </a:r>
            <a:r>
              <a:rPr lang="en-US" sz="3600" dirty="0" err="1" smtClean="0"/>
              <a:t>pelajaran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telah</a:t>
            </a:r>
            <a:r>
              <a:rPr lang="en-US" sz="3600" dirty="0" smtClean="0"/>
              <a:t> </a:t>
            </a:r>
            <a:r>
              <a:rPr lang="en-US" sz="3600" dirty="0" err="1" smtClean="0"/>
              <a:t>ditetapkan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Permendiknas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D. </a:t>
            </a:r>
            <a:r>
              <a:rPr lang="en-US" sz="3600" dirty="0" err="1" smtClean="0"/>
              <a:t>Sebanyak</a:t>
            </a:r>
            <a:r>
              <a:rPr lang="en-US" sz="3600" dirty="0" smtClean="0"/>
              <a:t> 1 — 3 </a:t>
            </a:r>
            <a:r>
              <a:rPr lang="en-US" sz="3600" dirty="0" err="1" smtClean="0"/>
              <a:t>mata</a:t>
            </a:r>
            <a:r>
              <a:rPr lang="en-US" sz="3600" dirty="0" smtClean="0"/>
              <a:t> </a:t>
            </a:r>
            <a:r>
              <a:rPr lang="en-US" sz="3600" dirty="0" err="1" smtClean="0"/>
              <a:t>pelajaran</a:t>
            </a:r>
            <a:r>
              <a:rPr lang="en-US" sz="3600" dirty="0" smtClean="0"/>
              <a:t>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buku</a:t>
            </a:r>
            <a:r>
              <a:rPr lang="en-US" sz="3600" dirty="0" smtClean="0"/>
              <a:t> </a:t>
            </a:r>
            <a:r>
              <a:rPr lang="en-US" sz="3600" dirty="0" err="1" smtClean="0"/>
              <a:t>teks</a:t>
            </a:r>
            <a:r>
              <a:rPr lang="en-US" sz="3600" dirty="0" smtClean="0"/>
              <a:t> </a:t>
            </a:r>
            <a:r>
              <a:rPr lang="en-US" sz="3600" dirty="0" err="1" smtClean="0"/>
              <a:t>pelajaran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telah</a:t>
            </a:r>
            <a:r>
              <a:rPr lang="en-US" sz="3600" dirty="0" smtClean="0"/>
              <a:t> </a:t>
            </a:r>
            <a:r>
              <a:rPr lang="en-US" sz="3600" dirty="0" err="1" smtClean="0"/>
              <a:t>ditetapkan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Permendiknas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 E.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ada</a:t>
            </a:r>
            <a:r>
              <a:rPr lang="en-US" sz="3600" dirty="0" smtClean="0"/>
              <a:t> </a:t>
            </a:r>
            <a:r>
              <a:rPr lang="en-US" sz="3600" dirty="0" err="1" smtClean="0"/>
              <a:t>mata</a:t>
            </a:r>
            <a:r>
              <a:rPr lang="en-US" sz="3600" dirty="0" smtClean="0"/>
              <a:t> </a:t>
            </a:r>
            <a:r>
              <a:rPr lang="en-US" sz="3600" dirty="0" err="1" smtClean="0"/>
              <a:t>pelajaran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buku</a:t>
            </a:r>
            <a:r>
              <a:rPr lang="en-US" sz="3600" dirty="0" smtClean="0"/>
              <a:t> </a:t>
            </a:r>
            <a:r>
              <a:rPr lang="en-US" sz="3600" dirty="0" err="1" smtClean="0"/>
              <a:t>tekspelajaran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telah</a:t>
            </a:r>
            <a:r>
              <a:rPr lang="en-US" sz="3600" dirty="0" smtClean="0"/>
              <a:t> </a:t>
            </a:r>
            <a:r>
              <a:rPr lang="en-US" sz="3600" dirty="0" err="1" smtClean="0"/>
              <a:t>ditetapkan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Permendiknas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219201"/>
            <a:ext cx="7924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melihat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kondisi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buku</a:t>
            </a:r>
            <a:r>
              <a:rPr lang="en-US" sz="3600" i="1" dirty="0" smtClean="0">
                <a:solidFill>
                  <a:srgbClr val="FF0000"/>
                </a:solidFill>
              </a:rPr>
              <a:t> yang </a:t>
            </a:r>
            <a:r>
              <a:rPr lang="en-US" sz="3600" i="1" dirty="0" err="1" smtClean="0">
                <a:solidFill>
                  <a:srgbClr val="FF0000"/>
                </a:solidFill>
              </a:rPr>
              <a:t>telah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ditetapkan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Permendiknas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tidak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hanya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diletakkan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rak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buku</a:t>
            </a:r>
            <a:r>
              <a:rPr lang="en-US" sz="3600" i="1" dirty="0" smtClean="0">
                <a:solidFill>
                  <a:srgbClr val="FF0000"/>
                </a:solidFill>
              </a:rPr>
              <a:t>, </a:t>
            </a:r>
            <a:r>
              <a:rPr lang="en-US" sz="3600" i="1" dirty="0" err="1" smtClean="0">
                <a:solidFill>
                  <a:srgbClr val="FF0000"/>
                </a:solidFill>
              </a:rPr>
              <a:t>tetapi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benar-benar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dimanfaatkan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baik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oleh</a:t>
            </a:r>
            <a:r>
              <a:rPr lang="en-US" sz="3600" i="1" dirty="0" smtClean="0">
                <a:solidFill>
                  <a:srgbClr val="FF0000"/>
                </a:solidFill>
              </a:rPr>
              <a:t> guru </a:t>
            </a:r>
            <a:r>
              <a:rPr lang="en-US" sz="3600" i="1" dirty="0" err="1" smtClean="0">
                <a:solidFill>
                  <a:srgbClr val="FF0000"/>
                </a:solidFill>
              </a:rPr>
              <a:t>maupun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siswa</a:t>
            </a:r>
            <a:r>
              <a:rPr lang="en-US" sz="3600" i="1" dirty="0" smtClean="0">
                <a:solidFill>
                  <a:srgbClr val="FF0000"/>
                </a:solidFill>
              </a:rPr>
              <a:t>. </a:t>
            </a:r>
            <a:r>
              <a:rPr lang="en-US" i="1" dirty="0" smtClean="0">
                <a:solidFill>
                  <a:srgbClr val="FF0000"/>
                </a:solidFill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34988" indent="-534988" algn="l"/>
            <a:r>
              <a:rPr lang="en-US" sz="2800" i="1" dirty="0" smtClean="0">
                <a:solidFill>
                  <a:srgbClr val="FF0000"/>
                </a:solidFill>
              </a:rPr>
              <a:t>82.Sekolah/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laboratorium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Ilmu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Pengetahuan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Alam</a:t>
            </a:r>
            <a:r>
              <a:rPr lang="en-US" sz="2800" i="1" dirty="0" smtClean="0">
                <a:solidFill>
                  <a:srgbClr val="FF0000"/>
                </a:solidFill>
              </a:rPr>
              <a:t> (IPA)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sarana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laboratorium</a:t>
            </a:r>
            <a:r>
              <a:rPr lang="en-US" sz="2800" i="1" dirty="0" smtClean="0">
                <a:solidFill>
                  <a:srgbClr val="FF0000"/>
                </a:solidFill>
              </a:rPr>
              <a:t> IPA </a:t>
            </a:r>
            <a:r>
              <a:rPr lang="en-US" sz="2800" i="1" dirty="0" err="1" smtClean="0">
                <a:solidFill>
                  <a:srgbClr val="FF0000"/>
                </a:solidFill>
              </a:rPr>
              <a:t>lengkap</a:t>
            </a:r>
            <a:r>
              <a:rPr lang="en-US" sz="2800" i="1" dirty="0" smtClean="0">
                <a:solidFill>
                  <a:srgbClr val="FF0000"/>
                </a:solidFill>
              </a:rPr>
              <a:t>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A.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 IPA </a:t>
            </a:r>
            <a:r>
              <a:rPr lang="en-US" dirty="0" err="1" smtClean="0"/>
              <a:t>dengan</a:t>
            </a:r>
            <a:r>
              <a:rPr lang="en-US" dirty="0" smtClean="0"/>
              <a:t> 1 </a:t>
            </a:r>
            <a:r>
              <a:rPr lang="en-US" dirty="0" err="1" smtClean="0"/>
              <a:t>almari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fi-FI" dirty="0" smtClean="0"/>
              <a:t>memiliki 13 jenis sarana atau lebih</a:t>
            </a:r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 IPA, </a:t>
            </a:r>
            <a:r>
              <a:rPr lang="en-US" dirty="0" err="1" smtClean="0"/>
              <a:t>dengan</a:t>
            </a:r>
            <a:r>
              <a:rPr lang="en-US" dirty="0" smtClean="0"/>
              <a:t> 1 </a:t>
            </a:r>
            <a:r>
              <a:rPr lang="en-US" dirty="0" err="1" smtClean="0"/>
              <a:t>almari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8 — 12 </a:t>
            </a:r>
            <a:r>
              <a:rPr lang="en-US" dirty="0" err="1" smtClean="0"/>
              <a:t>sarana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C.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 IPA,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almari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4 — 7 </a:t>
            </a:r>
            <a:r>
              <a:rPr lang="en-US" dirty="0" err="1" smtClean="0"/>
              <a:t>sarana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 IPA,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almari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1 — 3 </a:t>
            </a:r>
            <a:r>
              <a:rPr lang="en-US" dirty="0" err="1" smtClean="0"/>
              <a:t>sarana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 IPA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sv-SE" sz="2800" i="1" dirty="0" smtClean="0">
                <a:solidFill>
                  <a:srgbClr val="FF0000"/>
                </a:solidFill>
              </a:rPr>
              <a:t>Ruang laboratorium Ilmu Pengetahuan Alam (IPA</a:t>
            </a:r>
            <a:r>
              <a:rPr lang="sv-SE" sz="2800" dirty="0" smtClean="0"/>
              <a:t>). </a:t>
            </a:r>
          </a:p>
          <a:p>
            <a:endParaRPr lang="en-US" sz="2800" dirty="0" smtClean="0"/>
          </a:p>
          <a:p>
            <a:r>
              <a:rPr lang="sv-SE" sz="2800" dirty="0" smtClean="0"/>
              <a:t>1) Laboratorium IPA dapat memanfaatkan ruang kelas. </a:t>
            </a:r>
          </a:p>
          <a:p>
            <a:endParaRPr lang="en-US" sz="2800" dirty="0" smtClean="0"/>
          </a:p>
          <a:p>
            <a:r>
              <a:rPr lang="sv-SE" sz="2800" dirty="0" smtClean="0"/>
              <a:t>2) Sarana laboratorium IPA berfungsi sebagai alat bantu mendukung kegiatan dalam bentuk percobaan. </a:t>
            </a:r>
          </a:p>
          <a:p>
            <a:endParaRPr lang="en-US" sz="2800" dirty="0" smtClean="0"/>
          </a:p>
          <a:p>
            <a:r>
              <a:rPr lang="en-US" sz="2800" dirty="0" smtClean="0"/>
              <a:t>3)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SD/MI </a:t>
            </a:r>
            <a:r>
              <a:rPr lang="en-US" sz="2800" dirty="0" err="1" smtClean="0"/>
              <a:t>dilengkapi</a:t>
            </a:r>
            <a:r>
              <a:rPr lang="en-US" sz="2800" dirty="0" smtClean="0"/>
              <a:t> </a:t>
            </a:r>
            <a:r>
              <a:rPr lang="en-US" sz="2800" dirty="0" err="1" smtClean="0"/>
              <a:t>sarana</a:t>
            </a:r>
            <a:r>
              <a:rPr lang="en-US" sz="2800" dirty="0" smtClean="0"/>
              <a:t> </a:t>
            </a:r>
            <a:r>
              <a:rPr lang="en-US" sz="2800" dirty="0" err="1" smtClean="0"/>
              <a:t>laboratorium</a:t>
            </a:r>
            <a:r>
              <a:rPr lang="en-US" sz="2800" dirty="0" smtClean="0"/>
              <a:t> IPA </a:t>
            </a:r>
            <a:r>
              <a:rPr lang="en-US" sz="2800" dirty="0" err="1" smtClean="0"/>
              <a:t>sebagaimana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tercantum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8 </a:t>
            </a:r>
            <a:r>
              <a:rPr lang="en-US" sz="2800" dirty="0" err="1" smtClean="0"/>
              <a:t>beriku</a:t>
            </a:r>
            <a:r>
              <a:rPr lang="en-US" sz="2800" dirty="0" smtClean="0"/>
              <a:t>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PERLENGKAPAN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6477000" cy="4525963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Lemari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smtClean="0"/>
              <a:t>Model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smtClean="0"/>
              <a:t>Model </a:t>
            </a:r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smtClean="0"/>
              <a:t>Globe 	</a:t>
            </a:r>
          </a:p>
          <a:p>
            <a:pPr>
              <a:buNone/>
            </a:pPr>
            <a:r>
              <a:rPr lang="en-US" dirty="0" smtClean="0"/>
              <a:t>Model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surya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err="1" smtClean="0"/>
              <a:t>Kaca</a:t>
            </a:r>
            <a:r>
              <a:rPr lang="en-US" dirty="0" smtClean="0"/>
              <a:t> </a:t>
            </a:r>
            <a:r>
              <a:rPr lang="en-US" dirty="0" err="1" smtClean="0"/>
              <a:t>pembesar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err="1" smtClean="0"/>
              <a:t>Cermin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Cermin</a:t>
            </a:r>
            <a:r>
              <a:rPr lang="en-US" dirty="0" smtClean="0"/>
              <a:t> </a:t>
            </a:r>
            <a:r>
              <a:rPr lang="en-US" dirty="0" err="1" smtClean="0"/>
              <a:t>cekung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Cermin</a:t>
            </a:r>
            <a:r>
              <a:rPr lang="en-US" dirty="0" smtClean="0"/>
              <a:t> </a:t>
            </a:r>
            <a:r>
              <a:rPr lang="en-US" dirty="0" err="1" smtClean="0"/>
              <a:t>cembung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Lensa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Lensa</a:t>
            </a:r>
            <a:r>
              <a:rPr lang="en-US" dirty="0" smtClean="0"/>
              <a:t> </a:t>
            </a:r>
            <a:r>
              <a:rPr lang="en-US" dirty="0" err="1" smtClean="0"/>
              <a:t>cekung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Lensa</a:t>
            </a:r>
            <a:r>
              <a:rPr lang="en-US" dirty="0" smtClean="0"/>
              <a:t> </a:t>
            </a:r>
            <a:r>
              <a:rPr lang="en-US" dirty="0" err="1" smtClean="0"/>
              <a:t>cembung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Magnet </a:t>
            </a:r>
            <a:r>
              <a:rPr lang="en-US" dirty="0" err="1" smtClean="0"/>
              <a:t>batang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lanjutan</a:t>
            </a: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Poster IPA, </a:t>
            </a:r>
            <a:r>
              <a:rPr lang="en-US" i="1" dirty="0" err="1" smtClean="0">
                <a:solidFill>
                  <a:srgbClr val="FF0000"/>
                </a:solidFill>
              </a:rPr>
              <a:t>terdiri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atas</a:t>
            </a:r>
            <a:r>
              <a:rPr lang="en-US" i="1" dirty="0" smtClean="0">
                <a:solidFill>
                  <a:srgbClr val="FF0000"/>
                </a:solidFill>
              </a:rPr>
              <a:t>: </a:t>
            </a:r>
          </a:p>
          <a:p>
            <a:pPr>
              <a:buNone/>
            </a:pPr>
            <a:r>
              <a:rPr lang="en-US" dirty="0" smtClean="0"/>
              <a:t>a) </a:t>
            </a:r>
            <a:r>
              <a:rPr lang="en-US" dirty="0" err="1" smtClean="0"/>
              <a:t>metamorfosis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b)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langka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c)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dilindungi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d) </a:t>
            </a:r>
            <a:r>
              <a:rPr lang="en-US" dirty="0" err="1" smtClean="0"/>
              <a:t>tanaman</a:t>
            </a:r>
            <a:r>
              <a:rPr lang="en-US" dirty="0" smtClean="0"/>
              <a:t> </a:t>
            </a:r>
            <a:r>
              <a:rPr lang="en-US" dirty="0" err="1" smtClean="0"/>
              <a:t>khas</a:t>
            </a:r>
            <a:r>
              <a:rPr lang="en-US" dirty="0" smtClean="0"/>
              <a:t>  Indonesia, </a:t>
            </a:r>
          </a:p>
          <a:p>
            <a:pPr>
              <a:buNone/>
            </a:pPr>
            <a:r>
              <a:rPr lang="en-US" dirty="0" smtClean="0"/>
              <a:t>e) </a:t>
            </a:r>
            <a:r>
              <a:rPr lang="en-US" dirty="0" err="1" smtClean="0"/>
              <a:t>contoh</a:t>
            </a:r>
            <a:r>
              <a:rPr lang="en-US" dirty="0" smtClean="0"/>
              <a:t>  </a:t>
            </a:r>
            <a:r>
              <a:rPr lang="en-US" dirty="0" err="1" smtClean="0"/>
              <a:t>ekosistem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f) </a:t>
            </a:r>
            <a:r>
              <a:rPr lang="en-US" dirty="0" err="1" smtClean="0"/>
              <a:t>sistem-sistem</a:t>
            </a:r>
            <a:r>
              <a:rPr lang="en-US" dirty="0" smtClean="0"/>
              <a:t> </a:t>
            </a:r>
            <a:r>
              <a:rPr lang="en-US" dirty="0" err="1" smtClean="0"/>
              <a:t>pernapasan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	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 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en-US" dirty="0" err="1" smtClean="0">
                <a:solidFill>
                  <a:srgbClr val="FF0000"/>
                </a:solidFill>
              </a:rPr>
              <a:t>Sekolah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Madrasah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melaksanakan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kurikulum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berdasarkan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muatan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Kurikulum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Tingkat </a:t>
            </a:r>
            <a:r>
              <a:rPr lang="en-US" dirty="0" err="1">
                <a:solidFill>
                  <a:srgbClr val="FF0000"/>
                </a:solidFill>
              </a:rPr>
              <a:t>Satuan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Pendidikan</a:t>
            </a:r>
            <a:r>
              <a:rPr lang="en-US" dirty="0">
                <a:solidFill>
                  <a:srgbClr val="FF0000"/>
                </a:solidFill>
              </a:rPr>
              <a:t> (KTSP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pPr>
              <a:buNone/>
            </a:pPr>
            <a:r>
              <a:rPr lang="fi-FI" dirty="0" smtClean="0"/>
              <a:t>A</a:t>
            </a:r>
            <a:r>
              <a:rPr lang="fi-FI" dirty="0"/>
              <a:t>. Melaksanakan kurikulum berdasarkan 8 muatan KTSP</a:t>
            </a:r>
          </a:p>
          <a:p>
            <a:pPr>
              <a:buNone/>
            </a:pPr>
            <a:r>
              <a:rPr lang="fi-FI" dirty="0" smtClean="0"/>
              <a:t>B</a:t>
            </a:r>
            <a:r>
              <a:rPr lang="fi-FI" dirty="0"/>
              <a:t>. Melaksanakan kurikulum berdasarkan 7 muatan KTSP</a:t>
            </a:r>
          </a:p>
          <a:p>
            <a:pPr>
              <a:buNone/>
            </a:pPr>
            <a:r>
              <a:rPr lang="fi-FI" dirty="0" smtClean="0"/>
              <a:t>C</a:t>
            </a:r>
            <a:r>
              <a:rPr lang="fi-FI" dirty="0"/>
              <a:t>. Melaksanakan kurikulum berdasarkan 6 muatan KTSP</a:t>
            </a:r>
          </a:p>
          <a:p>
            <a:pPr>
              <a:buNone/>
            </a:pPr>
            <a:r>
              <a:rPr lang="fi-FI" dirty="0" smtClean="0"/>
              <a:t>D</a:t>
            </a:r>
            <a:r>
              <a:rPr lang="fi-FI" dirty="0"/>
              <a:t>. Melaksanakan kurikulum berdasarkan 5 atau kurang </a:t>
            </a:r>
            <a:r>
              <a:rPr lang="fi-FI" dirty="0" smtClean="0"/>
              <a:t>muatan</a:t>
            </a:r>
            <a:r>
              <a:rPr lang="en-US" dirty="0" smtClean="0"/>
              <a:t>KTSP</a:t>
            </a: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E.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KTSP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1534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i="1" dirty="0" err="1">
                <a:solidFill>
                  <a:srgbClr val="FF0000"/>
                </a:solidFill>
              </a:rPr>
              <a:t>Jawaban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dibuktikan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dengan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adanya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4000" dirty="0" err="1"/>
              <a:t>dokumen</a:t>
            </a:r>
            <a:r>
              <a:rPr lang="en-US" sz="4000" dirty="0"/>
              <a:t> </a:t>
            </a:r>
            <a:r>
              <a:rPr lang="en-US" sz="4000" dirty="0" err="1"/>
              <a:t>kegiatan</a:t>
            </a:r>
            <a:r>
              <a:rPr lang="en-US" sz="4000" dirty="0"/>
              <a:t> program </a:t>
            </a:r>
            <a:r>
              <a:rPr lang="en-US" sz="4000" dirty="0" err="1"/>
              <a:t>pengembangan</a:t>
            </a:r>
            <a:r>
              <a:rPr lang="en-US" sz="4000" dirty="0"/>
              <a:t> </a:t>
            </a:r>
            <a:r>
              <a:rPr lang="en-US" sz="4000" dirty="0" err="1"/>
              <a:t>diri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bentuk</a:t>
            </a:r>
            <a:r>
              <a:rPr lang="en-US" sz="4000" dirty="0"/>
              <a:t> </a:t>
            </a:r>
            <a:r>
              <a:rPr lang="en-US" sz="4000" dirty="0" err="1"/>
              <a:t>kegiatan</a:t>
            </a:r>
            <a:r>
              <a:rPr lang="en-US" sz="4000" dirty="0"/>
              <a:t> </a:t>
            </a:r>
            <a:r>
              <a:rPr lang="en-US" sz="4000" dirty="0" err="1"/>
              <a:t>ekstrakurikuler</a:t>
            </a:r>
            <a:r>
              <a:rPr lang="en-US" sz="4000" dirty="0"/>
              <a:t> </a:t>
            </a:r>
            <a:r>
              <a:rPr lang="en-US" sz="4000" dirty="0" err="1"/>
              <a:t>seperti</a:t>
            </a:r>
            <a:r>
              <a:rPr lang="en-US" sz="4000" dirty="0"/>
              <a:t> </a:t>
            </a:r>
            <a:r>
              <a:rPr lang="en-US" sz="4000" dirty="0" err="1"/>
              <a:t>kepramukaan</a:t>
            </a:r>
            <a:r>
              <a:rPr lang="en-US" sz="4000" dirty="0"/>
              <a:t>, </a:t>
            </a:r>
            <a:r>
              <a:rPr lang="en-US" sz="4000" dirty="0" err="1"/>
              <a:t>olah</a:t>
            </a:r>
            <a:r>
              <a:rPr lang="en-US" sz="4000" dirty="0"/>
              <a:t> raga, </a:t>
            </a:r>
            <a:r>
              <a:rPr lang="en-US" sz="4000" dirty="0" err="1"/>
              <a:t>kesenian</a:t>
            </a:r>
            <a:r>
              <a:rPr lang="en-US" sz="4000" dirty="0"/>
              <a:t>, </a:t>
            </a:r>
            <a:r>
              <a:rPr lang="en-US" sz="4000" dirty="0" err="1"/>
              <a:t>kepemimpinan</a:t>
            </a:r>
            <a:r>
              <a:rPr lang="en-US" sz="4000" dirty="0"/>
              <a:t>, Unit </a:t>
            </a:r>
            <a:r>
              <a:rPr lang="en-US" sz="4000" dirty="0" err="1"/>
              <a:t>Kesehatan</a:t>
            </a:r>
            <a:r>
              <a:rPr lang="en-US" sz="4000" dirty="0"/>
              <a:t> </a:t>
            </a:r>
            <a:r>
              <a:rPr lang="en-US" sz="4000" dirty="0" err="1"/>
              <a:t>Sekolah</a:t>
            </a:r>
            <a:r>
              <a:rPr lang="en-US" sz="4000" dirty="0"/>
              <a:t> (UKS), </a:t>
            </a:r>
            <a:r>
              <a:rPr lang="en-US" sz="4000" dirty="0" err="1"/>
              <a:t>dan</a:t>
            </a:r>
            <a:r>
              <a:rPr lang="en-US" sz="4000" dirty="0"/>
              <a:t> lain-lain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34988" indent="-534988" algn="l"/>
            <a:r>
              <a:rPr lang="en-US" sz="3100" i="1" dirty="0" smtClean="0">
                <a:solidFill>
                  <a:srgbClr val="FF0000"/>
                </a:solidFill>
              </a:rPr>
              <a:t>83.Sekolah/</a:t>
            </a:r>
            <a:r>
              <a:rPr lang="en-US" sz="3100" i="1" dirty="0" err="1" smtClean="0">
                <a:solidFill>
                  <a:srgbClr val="FF0000"/>
                </a:solidFill>
              </a:rPr>
              <a:t>Madrasah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memiliki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ruang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pimpinan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dengan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luas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dan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sarana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sesuai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ketentuan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A.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fi-FI" dirty="0" smtClean="0"/>
              <a:t>tidak memiliki sarana sesuai ketentuan</a:t>
            </a:r>
          </a:p>
          <a:p>
            <a:pPr>
              <a:buNone/>
            </a:pPr>
            <a:r>
              <a:rPr lang="en-US" dirty="0" smtClean="0"/>
              <a:t> C.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fi-FI" dirty="0" smtClean="0"/>
              <a:t>tetapi memiliki sarana sesuai ketentuan</a:t>
            </a:r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pimpin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2845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i="1" dirty="0" err="1" smtClean="0">
                <a:solidFill>
                  <a:srgbClr val="FF0000"/>
                </a:solidFill>
              </a:rPr>
              <a:t>Ruang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Pimpinan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marL="365125" indent="-365125"/>
            <a:r>
              <a:rPr lang="en-US" sz="2400" dirty="0" smtClean="0"/>
              <a:t>1)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pimpinan</a:t>
            </a:r>
            <a:r>
              <a:rPr lang="en-US" sz="2400" dirty="0" smtClean="0"/>
              <a:t>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, </a:t>
            </a:r>
            <a:r>
              <a:rPr lang="en-US" sz="2400" dirty="0" err="1" smtClean="0"/>
              <a:t>pertemuan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 guru,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tua</a:t>
            </a:r>
            <a:r>
              <a:rPr lang="en-US" sz="2400" dirty="0" smtClean="0"/>
              <a:t> </a:t>
            </a:r>
            <a:r>
              <a:rPr lang="en-US" sz="2400" dirty="0" err="1" smtClean="0"/>
              <a:t>murid</a:t>
            </a:r>
            <a:r>
              <a:rPr lang="en-US" sz="2400" dirty="0" smtClean="0"/>
              <a:t>, </a:t>
            </a:r>
            <a:r>
              <a:rPr lang="en-US" sz="2400" dirty="0" err="1" smtClean="0"/>
              <a:t>unsur</a:t>
            </a:r>
            <a:r>
              <a:rPr lang="en-US" sz="2400" dirty="0" smtClean="0"/>
              <a:t> </a:t>
            </a:r>
            <a:r>
              <a:rPr lang="en-US" sz="2400" dirty="0" err="1" smtClean="0"/>
              <a:t>komite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majelis</a:t>
            </a:r>
            <a:r>
              <a:rPr lang="en-US" sz="2400" dirty="0" smtClean="0"/>
              <a:t> 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, </a:t>
            </a:r>
            <a:r>
              <a:rPr lang="en-US" sz="2400" dirty="0" err="1" smtClean="0"/>
              <a:t>petugas</a:t>
            </a:r>
            <a:r>
              <a:rPr lang="en-US" sz="2400" dirty="0" smtClean="0"/>
              <a:t> </a:t>
            </a:r>
            <a:r>
              <a:rPr lang="en-US" sz="2400" dirty="0" err="1" smtClean="0"/>
              <a:t>dinas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tamu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marL="365125" indent="-365125"/>
            <a:r>
              <a:rPr lang="en-US" sz="2400" dirty="0" smtClean="0"/>
              <a:t>2) </a:t>
            </a:r>
            <a:r>
              <a:rPr lang="en-US" sz="2400" dirty="0" err="1" smtClean="0"/>
              <a:t>Luas</a:t>
            </a:r>
            <a:r>
              <a:rPr lang="en-US" sz="2400" dirty="0" smtClean="0"/>
              <a:t> minimum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pimpinan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12m</a:t>
            </a:r>
            <a:r>
              <a:rPr lang="en-US" sz="2400" baseline="30000" dirty="0" smtClean="0"/>
              <a:t>2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lebar</a:t>
            </a:r>
            <a:r>
              <a:rPr lang="en-US" sz="2400" dirty="0" smtClean="0"/>
              <a:t> minimum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3m. </a:t>
            </a:r>
          </a:p>
          <a:p>
            <a:endParaRPr lang="en-US" sz="2400" dirty="0" smtClean="0"/>
          </a:p>
          <a:p>
            <a:pPr marL="365125" indent="-365125"/>
            <a:r>
              <a:rPr lang="en-US" sz="2400" dirty="0" smtClean="0"/>
              <a:t>3)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pimpinan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diakses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guru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tamu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,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dikunci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marL="365125" indent="-365125"/>
            <a:r>
              <a:rPr lang="en-US" sz="2400" dirty="0" smtClean="0"/>
              <a:t>4)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pimpinan</a:t>
            </a:r>
            <a:r>
              <a:rPr lang="en-US" sz="2400" dirty="0" smtClean="0"/>
              <a:t> </a:t>
            </a:r>
            <a:r>
              <a:rPr lang="en-US" sz="2400" dirty="0" err="1" smtClean="0"/>
              <a:t>dilengkapi</a:t>
            </a:r>
            <a:r>
              <a:rPr lang="en-US" sz="2400" dirty="0" smtClean="0"/>
              <a:t> </a:t>
            </a:r>
            <a:r>
              <a:rPr lang="en-US" sz="2400" dirty="0" err="1" smtClean="0"/>
              <a:t>sarana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tercantum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11 </a:t>
            </a:r>
            <a:r>
              <a:rPr lang="en-US" sz="2400" dirty="0" err="1" smtClean="0"/>
              <a:t>beriku</a:t>
            </a:r>
            <a:r>
              <a:rPr lang="en-US" dirty="0" err="1" smtClean="0"/>
              <a:t>t</a:t>
            </a:r>
            <a:r>
              <a:rPr lang="en-US" dirty="0" smtClean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34988" indent="-534988" algn="l"/>
            <a:r>
              <a:rPr lang="en-US" sz="2800" i="1" dirty="0" smtClean="0">
                <a:solidFill>
                  <a:srgbClr val="FF0000"/>
                </a:solidFill>
              </a:rPr>
              <a:t>84.Sekolah/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ruang</a:t>
            </a:r>
            <a:r>
              <a:rPr lang="en-US" sz="2800" i="1" dirty="0" smtClean="0">
                <a:solidFill>
                  <a:srgbClr val="FF0000"/>
                </a:solidFill>
              </a:rPr>
              <a:t> guru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luas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sarana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sesuai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ketentuan</a:t>
            </a:r>
            <a:r>
              <a:rPr lang="en-US" sz="2800" i="1" dirty="0" smtClean="0">
                <a:solidFill>
                  <a:srgbClr val="FF0000"/>
                </a:solidFill>
              </a:rPr>
              <a:t>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guru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guru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fi-FI" dirty="0" smtClean="0"/>
              <a:t>memiliki sarana tidak sesuai ketentuan</a:t>
            </a:r>
          </a:p>
          <a:p>
            <a:pPr>
              <a:buNone/>
            </a:pPr>
            <a:r>
              <a:rPr lang="sv-SE" dirty="0" smtClean="0"/>
              <a:t>C. Memiliki ruang guru dengan luas tidak sesuai ketentuan </a:t>
            </a:r>
            <a:r>
              <a:rPr lang="fi-FI" dirty="0" smtClean="0"/>
              <a:t>tetapi memiliki sarana sesuai ketentuan</a:t>
            </a:r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guru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guru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8763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dirty="0" err="1" smtClean="0"/>
              <a:t>Ruang</a:t>
            </a:r>
            <a:r>
              <a:rPr lang="en-US" sz="2400" dirty="0" smtClean="0"/>
              <a:t> Guru. </a:t>
            </a:r>
          </a:p>
          <a:p>
            <a:endParaRPr lang="en-US" sz="2400" dirty="0" smtClean="0"/>
          </a:p>
          <a:p>
            <a:pPr marL="266700" indent="-266700"/>
            <a:r>
              <a:rPr lang="en-US" sz="2400" dirty="0" smtClean="0"/>
              <a:t>1) </a:t>
            </a:r>
            <a:r>
              <a:rPr lang="en-US" sz="2400" dirty="0" err="1" smtClean="0"/>
              <a:t>Ruang</a:t>
            </a:r>
            <a:r>
              <a:rPr lang="en-US" sz="2400" dirty="0" smtClean="0"/>
              <a:t> guru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guru </a:t>
            </a:r>
            <a:r>
              <a:rPr lang="en-US" sz="2400" dirty="0" err="1" smtClean="0"/>
              <a:t>bekerja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istirahat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menerima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tamu</a:t>
            </a:r>
            <a:r>
              <a:rPr lang="en-US" sz="2400" dirty="0" smtClean="0"/>
              <a:t>,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dirty="0" err="1" smtClean="0"/>
              <a:t>tamu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marL="266700" indent="-266700"/>
            <a:r>
              <a:rPr lang="pt-BR" sz="2400" dirty="0" smtClean="0"/>
              <a:t>2) Rasio minimum luas guru adalah 4m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/guru dan luas minimum adalah 32m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. </a:t>
            </a:r>
            <a:endParaRPr lang="en-US" sz="2400" dirty="0" smtClean="0"/>
          </a:p>
          <a:p>
            <a:pPr marL="266700" indent="-266700"/>
            <a:r>
              <a:rPr lang="en-US" sz="2400" dirty="0" smtClean="0"/>
              <a:t>3) </a:t>
            </a:r>
            <a:r>
              <a:rPr lang="en-US" sz="2400" dirty="0" err="1" smtClean="0"/>
              <a:t>Ruang</a:t>
            </a:r>
            <a:r>
              <a:rPr lang="en-US" sz="2400" dirty="0" smtClean="0"/>
              <a:t> guru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dicapai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,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dekat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pimpinan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marL="266700" indent="-266700"/>
            <a:r>
              <a:rPr lang="en-US" sz="2400" dirty="0" smtClean="0"/>
              <a:t>4) </a:t>
            </a:r>
            <a:r>
              <a:rPr lang="en-US" sz="2400" dirty="0" err="1" smtClean="0"/>
              <a:t>Ruang</a:t>
            </a:r>
            <a:r>
              <a:rPr lang="en-US" sz="2400" dirty="0" smtClean="0"/>
              <a:t> guru </a:t>
            </a:r>
            <a:r>
              <a:rPr lang="en-US" sz="2400" dirty="0" err="1" smtClean="0"/>
              <a:t>dilengkapi</a:t>
            </a:r>
            <a:r>
              <a:rPr lang="en-US" sz="2400" dirty="0" smtClean="0"/>
              <a:t> </a:t>
            </a:r>
            <a:r>
              <a:rPr lang="en-US" sz="2400" dirty="0" err="1" smtClean="0"/>
              <a:t>sarana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tercantum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12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0850" indent="-450850" algn="l"/>
            <a:r>
              <a:rPr lang="en-US" sz="2800" i="1" dirty="0" smtClean="0">
                <a:solidFill>
                  <a:srgbClr val="FF0000"/>
                </a:solidFill>
              </a:rPr>
              <a:t>85.Sekolah/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tempat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beribadah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bagi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warga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 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luas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perlengkapan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sesuai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ketentuan</a:t>
            </a:r>
            <a:r>
              <a:rPr lang="en-US" sz="2800" i="1" dirty="0" smtClean="0">
                <a:solidFill>
                  <a:srgbClr val="FF0000"/>
                </a:solidFill>
              </a:rPr>
              <a:t>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A.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beribadah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perlengkapan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B.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beribadah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perlengkapan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beribadah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sesuaiketentuan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perlengkapan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beribadah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perlengkapantidak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beribadah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533401"/>
            <a:ext cx="70104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beribadah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pPr marL="365125" indent="-365125"/>
            <a:r>
              <a:rPr lang="en-US" sz="2800" dirty="0" smtClean="0"/>
              <a:t>1)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beribadah</a:t>
            </a:r>
            <a:r>
              <a:rPr lang="en-US" sz="2800" dirty="0" smtClean="0"/>
              <a:t> </a:t>
            </a:r>
            <a:r>
              <a:rPr lang="en-US" sz="2800" dirty="0" err="1" smtClean="0"/>
              <a:t>berfungsi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endParaRPr lang="en-US" sz="2800" dirty="0" smtClean="0"/>
          </a:p>
          <a:p>
            <a:pPr marL="450850" indent="-85725"/>
            <a:r>
              <a:rPr lang="en-US" sz="2800" dirty="0" err="1" smtClean="0"/>
              <a:t>warga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ibadah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diwajibkan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agama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. </a:t>
            </a:r>
          </a:p>
          <a:p>
            <a:pPr marL="450850" indent="-450850"/>
            <a:r>
              <a:rPr lang="en-US" sz="2800" dirty="0" smtClean="0"/>
              <a:t>2)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beribadah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tiap</a:t>
            </a:r>
            <a:r>
              <a:rPr lang="en-US" sz="2800" dirty="0" smtClean="0"/>
              <a:t> SD/MI,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luas</a:t>
            </a:r>
            <a:r>
              <a:rPr lang="en-US" sz="2800" dirty="0" smtClean="0"/>
              <a:t> minimum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12 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. </a:t>
            </a:r>
          </a:p>
          <a:p>
            <a:pPr marL="365125" indent="-365125"/>
            <a:r>
              <a:rPr lang="en-US" sz="2800" dirty="0" smtClean="0"/>
              <a:t>3)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beribadah</a:t>
            </a:r>
            <a:r>
              <a:rPr lang="en-US" sz="2800" dirty="0" smtClean="0"/>
              <a:t> </a:t>
            </a:r>
            <a:r>
              <a:rPr lang="en-US" sz="2800" dirty="0" err="1" smtClean="0"/>
              <a:t>dilengkapi</a:t>
            </a:r>
            <a:r>
              <a:rPr lang="en-US" sz="2800" dirty="0" smtClean="0"/>
              <a:t> </a:t>
            </a:r>
            <a:r>
              <a:rPr lang="en-US" sz="2800" dirty="0" err="1" smtClean="0"/>
              <a:t>sarana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tercantum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13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0850" indent="-450850" algn="l"/>
            <a:r>
              <a:rPr lang="en-US" sz="2800" i="1" dirty="0" smtClean="0">
                <a:solidFill>
                  <a:srgbClr val="FF0000"/>
                </a:solidFill>
              </a:rPr>
              <a:t>86.Sekolah/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ruang</a:t>
            </a:r>
            <a:r>
              <a:rPr lang="en-US" sz="2800" i="1" dirty="0" smtClean="0">
                <a:solidFill>
                  <a:srgbClr val="FF0000"/>
                </a:solidFill>
              </a:rPr>
              <a:t> Unit </a:t>
            </a:r>
            <a:r>
              <a:rPr lang="en-US" sz="2800" i="1" dirty="0" err="1" smtClean="0">
                <a:solidFill>
                  <a:srgbClr val="FF0000"/>
                </a:solidFill>
              </a:rPr>
              <a:t>Kesehatan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(UKS/M)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luas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sarana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sesuai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ketentuan</a:t>
            </a:r>
            <a:r>
              <a:rPr lang="en-US" sz="2800" i="1" dirty="0" smtClean="0">
                <a:solidFill>
                  <a:srgbClr val="FF0000"/>
                </a:solidFill>
              </a:rPr>
              <a:t>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UKS/M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UKS/M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fi-FI" dirty="0" smtClean="0"/>
              <a:t>memiliki sarana tidak sesuai ketentuan</a:t>
            </a:r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UKS/M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fi-FI" dirty="0" smtClean="0"/>
              <a:t>tetapi memiliki sarana sesuai ketentuan</a:t>
            </a:r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UKS/M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UKS/M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6106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dirty="0" err="1" smtClean="0"/>
              <a:t>Ruang</a:t>
            </a:r>
            <a:r>
              <a:rPr lang="en-US" sz="2800" dirty="0" smtClean="0"/>
              <a:t> UKS/M. </a:t>
            </a:r>
          </a:p>
          <a:p>
            <a:endParaRPr lang="en-US" sz="2800" dirty="0" smtClean="0"/>
          </a:p>
          <a:p>
            <a:r>
              <a:rPr lang="en-US" sz="2800" dirty="0" smtClean="0"/>
              <a:t>1) </a:t>
            </a:r>
            <a:r>
              <a:rPr lang="en-US" sz="2800" dirty="0" err="1" smtClean="0"/>
              <a:t>Ruang</a:t>
            </a:r>
            <a:r>
              <a:rPr lang="en-US" sz="2800" dirty="0" smtClean="0"/>
              <a:t> UKS/M </a:t>
            </a:r>
            <a:r>
              <a:rPr lang="en-US" sz="2800" dirty="0" err="1" smtClean="0"/>
              <a:t>berfungsi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penanganan</a:t>
            </a:r>
            <a:r>
              <a:rPr lang="en-US" sz="2800" dirty="0" smtClean="0"/>
              <a:t> </a:t>
            </a:r>
            <a:r>
              <a:rPr lang="en-US" sz="2800" dirty="0" err="1" smtClean="0"/>
              <a:t>dini</a:t>
            </a:r>
            <a:r>
              <a:rPr lang="en-US" sz="2800" dirty="0" smtClean="0"/>
              <a:t> </a:t>
            </a:r>
            <a:r>
              <a:rPr lang="en-US" sz="2800" dirty="0" err="1" smtClean="0"/>
              <a:t>siswa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mengalami</a:t>
            </a:r>
            <a:r>
              <a:rPr lang="en-US" sz="2800" dirty="0" smtClean="0"/>
              <a:t> </a:t>
            </a:r>
            <a:r>
              <a:rPr lang="en-US" sz="2800" dirty="0" err="1" smtClean="0"/>
              <a:t>gangguan</a:t>
            </a:r>
            <a:r>
              <a:rPr lang="en-US" sz="2800" dirty="0" smtClean="0"/>
              <a:t> </a:t>
            </a:r>
            <a:r>
              <a:rPr lang="en-US" sz="2800" dirty="0" err="1" smtClean="0"/>
              <a:t>kesehatan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2) </a:t>
            </a:r>
            <a:r>
              <a:rPr lang="en-US" sz="2800" dirty="0" err="1" smtClean="0"/>
              <a:t>Ruang</a:t>
            </a:r>
            <a:r>
              <a:rPr lang="en-US" sz="2800" dirty="0" smtClean="0"/>
              <a:t> UKS/M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dimanfaatkan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ruang</a:t>
            </a:r>
            <a:r>
              <a:rPr lang="en-US" sz="2800" dirty="0" smtClean="0"/>
              <a:t> </a:t>
            </a:r>
            <a:r>
              <a:rPr lang="en-US" sz="2800" dirty="0" err="1" smtClean="0"/>
              <a:t>konseling</a:t>
            </a:r>
            <a:r>
              <a:rPr lang="en-US" sz="2800" dirty="0" smtClean="0"/>
              <a:t>. </a:t>
            </a:r>
          </a:p>
          <a:p>
            <a:r>
              <a:rPr lang="pt-BR" sz="2800" dirty="0" smtClean="0"/>
              <a:t>3) Luas minimum 12 m</a:t>
            </a:r>
            <a:r>
              <a:rPr lang="pt-BR" sz="2800" baseline="30000" dirty="0" smtClean="0"/>
              <a:t>2</a:t>
            </a:r>
            <a:r>
              <a:rPr lang="pt-BR" sz="2800" dirty="0" smtClean="0"/>
              <a:t>, dan </a:t>
            </a:r>
            <a:endParaRPr lang="en-US" sz="2800" dirty="0" smtClean="0"/>
          </a:p>
          <a:p>
            <a:r>
              <a:rPr lang="en-US" sz="2800" dirty="0" smtClean="0"/>
              <a:t>4) </a:t>
            </a:r>
            <a:r>
              <a:rPr lang="en-US" sz="2800" dirty="0" err="1" smtClean="0"/>
              <a:t>Ruang</a:t>
            </a:r>
            <a:r>
              <a:rPr lang="en-US" sz="2800" dirty="0" smtClean="0"/>
              <a:t> UKS/M </a:t>
            </a:r>
            <a:r>
              <a:rPr lang="en-US" sz="2800" dirty="0" err="1" smtClean="0"/>
              <a:t>dilengkapi</a:t>
            </a:r>
            <a:r>
              <a:rPr lang="en-US" sz="2800" dirty="0" smtClean="0"/>
              <a:t> </a:t>
            </a:r>
            <a:r>
              <a:rPr lang="en-US" sz="2800" dirty="0" err="1" smtClean="0"/>
              <a:t>sarana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tercantum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14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0850" indent="-450850" algn="l"/>
            <a:r>
              <a:rPr lang="en-US" sz="3100" i="1" dirty="0" smtClean="0">
                <a:solidFill>
                  <a:srgbClr val="FF0000"/>
                </a:solidFill>
              </a:rPr>
              <a:t>87.Sekolah/</a:t>
            </a:r>
            <a:r>
              <a:rPr lang="en-US" sz="3100" i="1" dirty="0" err="1" smtClean="0">
                <a:solidFill>
                  <a:srgbClr val="FF0000"/>
                </a:solidFill>
              </a:rPr>
              <a:t>Madrasah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memiliki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jamban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dengan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jumlah</a:t>
            </a:r>
            <a:r>
              <a:rPr lang="en-US" sz="3100" i="1" dirty="0" smtClean="0">
                <a:solidFill>
                  <a:srgbClr val="FF0000"/>
                </a:solidFill>
              </a:rPr>
              <a:t>, </a:t>
            </a:r>
            <a:r>
              <a:rPr lang="en-US" sz="3100" i="1" dirty="0" err="1" smtClean="0">
                <a:solidFill>
                  <a:srgbClr val="FF0000"/>
                </a:solidFill>
              </a:rPr>
              <a:t>ukuran</a:t>
            </a:r>
            <a:r>
              <a:rPr lang="en-US" sz="3100" i="1" dirty="0" smtClean="0">
                <a:solidFill>
                  <a:srgbClr val="FF0000"/>
                </a:solidFill>
              </a:rPr>
              <a:t>, </a:t>
            </a:r>
            <a:r>
              <a:rPr lang="en-US" sz="3100" i="1" dirty="0" err="1" smtClean="0">
                <a:solidFill>
                  <a:srgbClr val="FF0000"/>
                </a:solidFill>
              </a:rPr>
              <a:t>dan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sarana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sesuai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ketentuan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v-SE" dirty="0" smtClean="0"/>
              <a:t> A. Memiliki jamban dengan jumlah, ukuran, dan sarana sesuai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B.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jamban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nn-NO" dirty="0" smtClean="0"/>
              <a:t>tetapi memiliki sarana tidak sesuai dengan ketentuan</a:t>
            </a:r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jamban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fi-FI" dirty="0" smtClean="0"/>
              <a:t>ketentuan tetapi memiliki sarana sesuai ketentuan</a:t>
            </a:r>
          </a:p>
          <a:p>
            <a:pPr>
              <a:buNone/>
            </a:pPr>
            <a:r>
              <a:rPr lang="en-US" dirty="0" smtClean="0"/>
              <a:t> 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jamban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, </a:t>
            </a:r>
            <a:r>
              <a:rPr lang="en-US" dirty="0" err="1" smtClean="0"/>
              <a:t>ukuran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tidaksesuai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jamban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2845"/>
            <a:ext cx="8839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dirty="0" err="1" smtClean="0"/>
              <a:t>Jamban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1) </a:t>
            </a:r>
            <a:r>
              <a:rPr lang="en-US" sz="2400" dirty="0" err="1" smtClean="0"/>
              <a:t>Jamban</a:t>
            </a:r>
            <a:r>
              <a:rPr lang="en-US" sz="2400" dirty="0" smtClean="0"/>
              <a:t>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buang</a:t>
            </a:r>
            <a:r>
              <a:rPr lang="en-US" sz="2400" dirty="0" smtClean="0"/>
              <a:t> air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/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2) Minimum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1 unit </a:t>
            </a:r>
            <a:r>
              <a:rPr lang="en-US" sz="2400" dirty="0" err="1" smtClean="0"/>
              <a:t>jamban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60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pria</a:t>
            </a:r>
            <a:r>
              <a:rPr lang="en-US" sz="2400" dirty="0" smtClean="0"/>
              <a:t>, 1 unit </a:t>
            </a:r>
            <a:r>
              <a:rPr lang="en-US" sz="2400" dirty="0" err="1" smtClean="0"/>
              <a:t>jamban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50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wanita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1 unit </a:t>
            </a:r>
            <a:r>
              <a:rPr lang="en-US" sz="2400" dirty="0" err="1" smtClean="0"/>
              <a:t>jamban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guru.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minimum </a:t>
            </a:r>
            <a:r>
              <a:rPr lang="en-US" sz="2400" dirty="0" err="1" smtClean="0"/>
              <a:t>jamban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3 unit.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3) </a:t>
            </a:r>
            <a:r>
              <a:rPr lang="en-US" sz="2400" dirty="0" err="1" smtClean="0"/>
              <a:t>Luas</a:t>
            </a:r>
            <a:r>
              <a:rPr lang="en-US" sz="2400" dirty="0" smtClean="0"/>
              <a:t> minimum 1 unit </a:t>
            </a:r>
            <a:r>
              <a:rPr lang="en-US" sz="2400" dirty="0" err="1" smtClean="0"/>
              <a:t>jamban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2 m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4) </a:t>
            </a:r>
            <a:r>
              <a:rPr lang="en-US" sz="2400" dirty="0" err="1" smtClean="0"/>
              <a:t>Jamban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berdinding</a:t>
            </a:r>
            <a:r>
              <a:rPr lang="en-US" sz="2400" dirty="0" smtClean="0"/>
              <a:t>, </a:t>
            </a:r>
            <a:r>
              <a:rPr lang="en-US" sz="2400" dirty="0" err="1" smtClean="0"/>
              <a:t>beratap</a:t>
            </a:r>
            <a:r>
              <a:rPr lang="en-US" sz="2400" dirty="0" smtClean="0"/>
              <a:t>,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dikunci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dibersihkan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5) </a:t>
            </a:r>
            <a:r>
              <a:rPr lang="en-US" sz="2400" dirty="0" err="1" smtClean="0"/>
              <a:t>Tersedia</a:t>
            </a:r>
            <a:r>
              <a:rPr lang="en-US" sz="2400" dirty="0" smtClean="0"/>
              <a:t> air </a:t>
            </a:r>
            <a:r>
              <a:rPr lang="en-US" sz="2400" dirty="0" err="1" smtClean="0"/>
              <a:t>bersih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unit </a:t>
            </a:r>
            <a:r>
              <a:rPr lang="en-US" sz="2400" dirty="0" err="1" smtClean="0"/>
              <a:t>jamban</a:t>
            </a:r>
            <a:r>
              <a:rPr lang="en-US" sz="2400" dirty="0" smtClean="0"/>
              <a:t>. </a:t>
            </a:r>
          </a:p>
          <a:p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763000" cy="1676400"/>
          </a:xfrm>
        </p:spPr>
        <p:txBody>
          <a:bodyPr>
            <a:noAutofit/>
          </a:bodyPr>
          <a:lstStyle/>
          <a:p>
            <a:pPr marL="457200" indent="-457200" algn="l"/>
            <a:r>
              <a:rPr lang="sv-SE" sz="2400" dirty="0" smtClean="0"/>
              <a:t> </a:t>
            </a:r>
            <a:r>
              <a:rPr lang="sv-SE" sz="2400" i="1" dirty="0" smtClean="0">
                <a:solidFill>
                  <a:srgbClr val="FF0000"/>
                </a:solidFill>
              </a:rPr>
              <a:t>9.	Sekolah/Madrasah </a:t>
            </a:r>
            <a:r>
              <a:rPr lang="sv-SE" sz="2400" i="1" dirty="0">
                <a:solidFill>
                  <a:srgbClr val="FF0000"/>
                </a:solidFill>
              </a:rPr>
              <a:t>menjabarkan standar kompetensi (SK) dan </a:t>
            </a:r>
            <a:r>
              <a:rPr lang="sv-SE" sz="2400" i="1" dirty="0" smtClean="0">
                <a:solidFill>
                  <a:srgbClr val="FF0000"/>
                </a:solidFill>
              </a:rPr>
              <a:t>kompetensi </a:t>
            </a:r>
            <a:r>
              <a:rPr lang="en-US" sz="2400" i="1" dirty="0" err="1" smtClean="0">
                <a:solidFill>
                  <a:srgbClr val="FF0000"/>
                </a:solidFill>
              </a:rPr>
              <a:t>dasar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(KD) </a:t>
            </a:r>
            <a:r>
              <a:rPr lang="en-US" sz="2400" i="1" dirty="0" err="1">
                <a:solidFill>
                  <a:srgbClr val="FF0000"/>
                </a:solidFill>
              </a:rPr>
              <a:t>ke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dalam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indikator-indikator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untuk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setiap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mata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2400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/>
              <a:t>A. </a:t>
            </a:r>
            <a:r>
              <a:rPr lang="en-US" dirty="0" smtClean="0"/>
              <a:t>	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/>
              <a:t>7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,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SK</a:t>
            </a:r>
            <a:r>
              <a:rPr lang="en-US" dirty="0"/>
              <a:t>, KD,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indikator-indikatornya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B.  	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/>
              <a:t>5 — 6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,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SK, </a:t>
            </a:r>
            <a:r>
              <a:rPr lang="en-US" dirty="0" smtClean="0"/>
              <a:t>KD,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indikator-indikatornya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.	 </a:t>
            </a:r>
            <a:r>
              <a:rPr lang="en-US" dirty="0" err="1"/>
              <a:t>Sebanyak</a:t>
            </a:r>
            <a:r>
              <a:rPr lang="en-US" dirty="0"/>
              <a:t> 3 — 4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SK, KD</a:t>
            </a:r>
            <a:r>
              <a:rPr lang="en-US" dirty="0" smtClean="0"/>
              <a:t>,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indikator-indikatornya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D.	 </a:t>
            </a:r>
            <a:r>
              <a:rPr lang="en-US" dirty="0" err="1" smtClean="0"/>
              <a:t>Sebanyak</a:t>
            </a:r>
            <a:r>
              <a:rPr lang="en-US" dirty="0" smtClean="0"/>
              <a:t> 1 — 2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,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SK, KD,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indikator-indikatornya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/>
              <a:t>E. </a:t>
            </a:r>
            <a:r>
              <a:rPr lang="en-US" dirty="0" smtClean="0"/>
              <a:t>	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SK, KD, </a:t>
            </a:r>
            <a:r>
              <a:rPr lang="en-US" dirty="0" err="1"/>
              <a:t>dan</a:t>
            </a:r>
            <a:endParaRPr lang="en-US" dirty="0"/>
          </a:p>
          <a:p>
            <a:pPr marL="534988" indent="-534988">
              <a:buNone/>
            </a:pPr>
            <a:r>
              <a:rPr lang="en-US" dirty="0" smtClean="0"/>
              <a:t>     	</a:t>
            </a:r>
            <a:r>
              <a:rPr lang="en-US" dirty="0" err="1" smtClean="0"/>
              <a:t>indikator-indikatornya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0850" indent="-450850" algn="l"/>
            <a:r>
              <a:rPr lang="en-US" sz="2800" i="1" dirty="0" smtClean="0">
                <a:solidFill>
                  <a:srgbClr val="FF0000"/>
                </a:solidFill>
              </a:rPr>
              <a:t>88.Sekolah/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gudang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luas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sarana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sesuai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ketentuan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A. Memiliki gudang dengan luas dan sarana sesuai ketentuan</a:t>
            </a:r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fi-FI" dirty="0" smtClean="0"/>
              <a:t>memiliki sarana tidak sesuai ketentuan</a:t>
            </a:r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tetapimemiliki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229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dirty="0" err="1" smtClean="0"/>
              <a:t>Gudang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r>
              <a:rPr lang="en-US" sz="2800" dirty="0" smtClean="0"/>
              <a:t>1) </a:t>
            </a:r>
            <a:r>
              <a:rPr lang="en-US" sz="2800" dirty="0" err="1" smtClean="0"/>
              <a:t>Gudang</a:t>
            </a:r>
            <a:r>
              <a:rPr lang="en-US" sz="2800" dirty="0" smtClean="0"/>
              <a:t> </a:t>
            </a:r>
            <a:r>
              <a:rPr lang="en-US" sz="2800" dirty="0" err="1" smtClean="0"/>
              <a:t>berfungsi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</a:t>
            </a:r>
            <a:r>
              <a:rPr lang="en-US" sz="2800" dirty="0" err="1" smtClean="0"/>
              <a:t>peralatan</a:t>
            </a:r>
            <a:r>
              <a:rPr lang="en-US" sz="2800" dirty="0" smtClean="0"/>
              <a:t> </a:t>
            </a:r>
            <a:r>
              <a:rPr lang="en-US" sz="2800" dirty="0" err="1" smtClean="0"/>
              <a:t>pembelajaran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luar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,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</a:t>
            </a:r>
            <a:r>
              <a:rPr lang="en-US" sz="2800" dirty="0" err="1" smtClean="0"/>
              <a:t>sementara</a:t>
            </a:r>
            <a:r>
              <a:rPr lang="en-US" sz="2800" dirty="0" smtClean="0"/>
              <a:t> </a:t>
            </a:r>
            <a:r>
              <a:rPr lang="en-US" sz="2800" dirty="0" err="1" smtClean="0"/>
              <a:t>peralatan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/</a:t>
            </a:r>
            <a:r>
              <a:rPr lang="en-US" sz="2800" dirty="0" err="1" smtClean="0"/>
              <a:t>belum</a:t>
            </a:r>
            <a:r>
              <a:rPr lang="en-US" sz="2800" dirty="0" smtClean="0"/>
              <a:t> </a:t>
            </a:r>
            <a:r>
              <a:rPr lang="en-US" sz="2800" dirty="0" err="1" smtClean="0"/>
              <a:t>berfungsi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</a:t>
            </a:r>
            <a:r>
              <a:rPr lang="en-US" sz="2800" dirty="0" err="1" smtClean="0"/>
              <a:t>arsips</a:t>
            </a:r>
            <a:r>
              <a:rPr lang="en-US" sz="2800" dirty="0" smtClean="0"/>
              <a:t> </a:t>
            </a:r>
            <a:r>
              <a:rPr lang="en-US" sz="2800" dirty="0" err="1" smtClean="0"/>
              <a:t>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berusia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5 </a:t>
            </a:r>
            <a:r>
              <a:rPr lang="en-US" sz="2800" dirty="0" err="1" smtClean="0"/>
              <a:t>tahun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r>
              <a:rPr lang="pt-BR" sz="2800" dirty="0" smtClean="0"/>
              <a:t>2) Luas minimum 18 m</a:t>
            </a:r>
            <a:r>
              <a:rPr lang="pt-BR" sz="2800" baseline="30000" dirty="0" smtClean="0"/>
              <a:t>2</a:t>
            </a:r>
            <a:r>
              <a:rPr lang="pt-BR" sz="2800" dirty="0" smtClean="0"/>
              <a:t>. </a:t>
            </a:r>
          </a:p>
          <a:p>
            <a:endParaRPr lang="en-US" sz="2800" dirty="0" smtClean="0"/>
          </a:p>
          <a:p>
            <a:r>
              <a:rPr lang="en-US" sz="2800" dirty="0" smtClean="0"/>
              <a:t>3) </a:t>
            </a:r>
            <a:r>
              <a:rPr lang="en-US" sz="2800" dirty="0" err="1" smtClean="0"/>
              <a:t>Gudang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dikunc</a:t>
            </a:r>
            <a:r>
              <a:rPr lang="en-US" dirty="0" err="1" smtClean="0"/>
              <a:t>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pPr marL="450850" indent="-450850" algn="l"/>
            <a:r>
              <a:rPr lang="sv-SE" sz="2800" i="1" dirty="0" smtClean="0">
                <a:solidFill>
                  <a:srgbClr val="FF0000"/>
                </a:solidFill>
              </a:rPr>
              <a:t>89.Sekolah/Madrasah memiliki ruang sirkulasi dengan luas dan kualitas </a:t>
            </a:r>
            <a:r>
              <a:rPr lang="en-US" sz="2800" i="1" dirty="0" err="1" smtClean="0">
                <a:solidFill>
                  <a:srgbClr val="FF0000"/>
                </a:solidFill>
              </a:rPr>
              <a:t>sesuai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ketentuan</a:t>
            </a:r>
            <a:r>
              <a:rPr lang="en-US" sz="2800" i="1" dirty="0" smtClean="0">
                <a:solidFill>
                  <a:srgbClr val="FF0000"/>
                </a:solidFill>
              </a:rPr>
              <a:t>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sirkulasi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sirkulasi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kualitasnya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sirkulasi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kualitasnya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sirkulasi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sirkulasi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56651"/>
            <a:ext cx="9144000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Ruang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Sirkulasi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266700" indent="-266700"/>
            <a:r>
              <a:rPr lang="en-US" dirty="0" smtClean="0"/>
              <a:t>1</a:t>
            </a:r>
            <a:r>
              <a:rPr lang="en-US" sz="2400" dirty="0" smtClean="0"/>
              <a:t>)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sirkulasi</a:t>
            </a:r>
            <a:r>
              <a:rPr lang="en-US" sz="2400" dirty="0" smtClean="0"/>
              <a:t> horizontal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penghubung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bangunan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berlangsungnya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bermain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interaksi</a:t>
            </a:r>
            <a:r>
              <a:rPr lang="en-US" sz="2400" dirty="0" smtClean="0"/>
              <a:t> </a:t>
            </a:r>
            <a:r>
              <a:rPr lang="en-US" sz="2400" dirty="0" err="1" smtClean="0"/>
              <a:t>sosial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luar</a:t>
            </a:r>
            <a:r>
              <a:rPr lang="en-US" sz="2400" dirty="0" smtClean="0"/>
              <a:t> jam </a:t>
            </a:r>
            <a:r>
              <a:rPr lang="en-US" sz="2400" dirty="0" err="1" smtClean="0"/>
              <a:t>pelajaran</a:t>
            </a:r>
            <a:r>
              <a:rPr lang="en-US" sz="2400" dirty="0" smtClean="0"/>
              <a:t>, </a:t>
            </a:r>
            <a:r>
              <a:rPr lang="en-US" sz="2400" dirty="0" err="1" smtClean="0"/>
              <a:t>terutama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hujan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kegiatan-kegiatan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berlangsung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marL="365125" indent="-365125"/>
            <a:r>
              <a:rPr lang="en-US" sz="2400" dirty="0" smtClean="0"/>
              <a:t>2)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sirkulasi</a:t>
            </a:r>
            <a:r>
              <a:rPr lang="en-US" sz="2400" dirty="0" smtClean="0"/>
              <a:t> horizontal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koridor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ruang-ruang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bangunan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luas</a:t>
            </a:r>
            <a:r>
              <a:rPr lang="en-US" sz="2400" dirty="0" smtClean="0"/>
              <a:t> minimum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30%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luas</a:t>
            </a:r>
            <a:r>
              <a:rPr lang="en-US" sz="2400" dirty="0" smtClean="0"/>
              <a:t> total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bangunan</a:t>
            </a:r>
            <a:r>
              <a:rPr lang="en-US" sz="2400" dirty="0" smtClean="0"/>
              <a:t>, </a:t>
            </a:r>
            <a:r>
              <a:rPr lang="en-US" sz="2400" dirty="0" err="1" smtClean="0"/>
              <a:t>lebar</a:t>
            </a:r>
            <a:r>
              <a:rPr lang="en-US" sz="2400" dirty="0" smtClean="0"/>
              <a:t> minimum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1,8m,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minimum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2,5m. </a:t>
            </a:r>
          </a:p>
          <a:p>
            <a:endParaRPr lang="en-US" sz="2400" dirty="0" smtClean="0"/>
          </a:p>
          <a:p>
            <a:pPr marL="365125" indent="-365125"/>
            <a:r>
              <a:rPr lang="en-US" sz="2400" dirty="0" smtClean="0"/>
              <a:t>3)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sirkulasi</a:t>
            </a:r>
            <a:r>
              <a:rPr lang="en-US" sz="2400" dirty="0" smtClean="0"/>
              <a:t> horizontal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ruang-ruang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, </a:t>
            </a:r>
            <a:r>
              <a:rPr lang="en-US" sz="2400" dirty="0" err="1" smtClean="0"/>
              <a:t>beratap</a:t>
            </a:r>
            <a:r>
              <a:rPr lang="en-US" sz="2400" dirty="0" smtClean="0"/>
              <a:t>,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</a:t>
            </a:r>
            <a:r>
              <a:rPr lang="en-US" sz="2400" dirty="0" smtClean="0"/>
              <a:t> </a:t>
            </a:r>
            <a:r>
              <a:rPr lang="en-US" sz="2400" dirty="0" err="1" smtClean="0"/>
              <a:t>pencahayaan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penghawaan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cukup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4) </a:t>
            </a:r>
            <a:r>
              <a:rPr lang="en-US" sz="2400" dirty="0" err="1" smtClean="0"/>
              <a:t>Koridor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dinding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lantai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bangunan</a:t>
            </a:r>
            <a:r>
              <a:rPr lang="en-US" sz="2400" dirty="0" smtClean="0"/>
              <a:t> </a:t>
            </a:r>
            <a:r>
              <a:rPr lang="en-US" sz="2400" dirty="0" err="1" smtClean="0"/>
              <a:t>bertingkat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dilengkapi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pagar</a:t>
            </a:r>
            <a:r>
              <a:rPr lang="en-US" sz="2400" dirty="0" smtClean="0"/>
              <a:t> </a:t>
            </a:r>
            <a:r>
              <a:rPr lang="en-US" sz="2400" dirty="0" err="1" smtClean="0"/>
              <a:t>pengaman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90—110cm.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9653"/>
            <a:ext cx="89154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66700" indent="-266700"/>
            <a:r>
              <a:rPr lang="en-US" dirty="0" smtClean="0"/>
              <a:t>5</a:t>
            </a:r>
            <a:r>
              <a:rPr lang="en-US" sz="2400" dirty="0" smtClean="0"/>
              <a:t>) </a:t>
            </a:r>
            <a:r>
              <a:rPr lang="en-US" sz="2400" dirty="0" err="1" smtClean="0"/>
              <a:t>Bangunan</a:t>
            </a:r>
            <a:r>
              <a:rPr lang="en-US" sz="2400" dirty="0" smtClean="0"/>
              <a:t> </a:t>
            </a:r>
            <a:r>
              <a:rPr lang="en-US" sz="2400" dirty="0" err="1" smtClean="0"/>
              <a:t>bertingkat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dilengkapi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tangga</a:t>
            </a:r>
            <a:r>
              <a:rPr lang="en-US" sz="2400" dirty="0" smtClean="0"/>
              <a:t>. </a:t>
            </a:r>
            <a:r>
              <a:rPr lang="en-US" sz="2400" dirty="0" err="1" smtClean="0"/>
              <a:t>Bangunan</a:t>
            </a:r>
            <a:r>
              <a:rPr lang="en-US" sz="2400" dirty="0" smtClean="0"/>
              <a:t> </a:t>
            </a:r>
            <a:r>
              <a:rPr lang="en-US" sz="2400" dirty="0" err="1" smtClean="0"/>
              <a:t>bertingkat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30m </a:t>
            </a:r>
            <a:r>
              <a:rPr lang="en-US" sz="2400" dirty="0" err="1" smtClean="0"/>
              <a:t>dilengkapi</a:t>
            </a:r>
            <a:r>
              <a:rPr lang="en-US" sz="2400" dirty="0" smtClean="0"/>
              <a:t> minimum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tangga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marL="266700" indent="-266700"/>
            <a:r>
              <a:rPr lang="en-US" sz="2400" dirty="0" smtClean="0"/>
              <a:t>6) </a:t>
            </a: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dirty="0" err="1" smtClean="0"/>
              <a:t>tempuh</a:t>
            </a:r>
            <a:r>
              <a:rPr lang="en-US" sz="2400" dirty="0" smtClean="0"/>
              <a:t> </a:t>
            </a:r>
            <a:r>
              <a:rPr lang="en-US" sz="2400" dirty="0" err="1" smtClean="0"/>
              <a:t>terjauh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tangga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bangunan</a:t>
            </a:r>
            <a:r>
              <a:rPr lang="en-US" sz="2400" dirty="0" smtClean="0"/>
              <a:t> </a:t>
            </a:r>
            <a:r>
              <a:rPr lang="en-US" sz="2400" dirty="0" err="1" smtClean="0"/>
              <a:t>beringkat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25m. </a:t>
            </a:r>
          </a:p>
          <a:p>
            <a:endParaRPr lang="en-US" sz="2400" dirty="0" smtClean="0"/>
          </a:p>
          <a:p>
            <a:pPr marL="266700" indent="-266700"/>
            <a:r>
              <a:rPr lang="en-US" sz="2400" dirty="0" smtClean="0"/>
              <a:t>7) </a:t>
            </a:r>
            <a:r>
              <a:rPr lang="en-US" sz="2400" dirty="0" err="1" smtClean="0"/>
              <a:t>Lebar</a:t>
            </a:r>
            <a:r>
              <a:rPr lang="en-US" sz="2400" dirty="0" smtClean="0"/>
              <a:t> minimum </a:t>
            </a:r>
            <a:r>
              <a:rPr lang="en-US" sz="2400" dirty="0" err="1" smtClean="0"/>
              <a:t>tangga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1,5m,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maksimum</a:t>
            </a:r>
            <a:r>
              <a:rPr lang="en-US" sz="2400" dirty="0" smtClean="0"/>
              <a:t> </a:t>
            </a:r>
            <a:r>
              <a:rPr lang="en-US" sz="2400" dirty="0" err="1" smtClean="0"/>
              <a:t>anak</a:t>
            </a:r>
            <a:r>
              <a:rPr lang="en-US" sz="2400" dirty="0" smtClean="0"/>
              <a:t> </a:t>
            </a:r>
            <a:r>
              <a:rPr lang="en-US" sz="2400" dirty="0" err="1" smtClean="0"/>
              <a:t>tangga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17cm, </a:t>
            </a:r>
            <a:r>
              <a:rPr lang="en-US" sz="2400" dirty="0" err="1" smtClean="0"/>
              <a:t>lebar</a:t>
            </a:r>
            <a:r>
              <a:rPr lang="en-US" sz="2400" dirty="0" smtClean="0"/>
              <a:t> </a:t>
            </a:r>
            <a:r>
              <a:rPr lang="en-US" sz="2400" dirty="0" err="1" smtClean="0"/>
              <a:t>anak</a:t>
            </a:r>
            <a:r>
              <a:rPr lang="en-US" sz="2400" dirty="0" smtClean="0"/>
              <a:t> </a:t>
            </a:r>
            <a:r>
              <a:rPr lang="en-US" sz="2400" dirty="0" err="1" smtClean="0"/>
              <a:t>tangga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25—30cm,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dilengkapi</a:t>
            </a:r>
            <a:r>
              <a:rPr lang="en-US" sz="2400" dirty="0" smtClean="0"/>
              <a:t> </a:t>
            </a:r>
            <a:r>
              <a:rPr lang="en-US" sz="2400" dirty="0" err="1" smtClean="0"/>
              <a:t>pegangan</a:t>
            </a:r>
            <a:r>
              <a:rPr lang="en-US" sz="2400" dirty="0" smtClean="0"/>
              <a:t> </a:t>
            </a:r>
            <a:r>
              <a:rPr lang="en-US" sz="2400" dirty="0" err="1" smtClean="0"/>
              <a:t>tangan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kokoh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85—90cm. </a:t>
            </a:r>
          </a:p>
          <a:p>
            <a:endParaRPr lang="en-US" sz="2400" dirty="0" smtClean="0"/>
          </a:p>
          <a:p>
            <a:pPr marL="365125" indent="-365125"/>
            <a:r>
              <a:rPr lang="en-US" sz="2400" dirty="0" smtClean="0"/>
              <a:t>8) </a:t>
            </a:r>
            <a:r>
              <a:rPr lang="en-US" sz="2400" dirty="0" err="1" smtClean="0"/>
              <a:t>Tangga</a:t>
            </a:r>
            <a:r>
              <a:rPr lang="en-US" sz="2400" dirty="0" smtClean="0"/>
              <a:t> </a:t>
            </a:r>
            <a:r>
              <a:rPr lang="en-US" sz="2400" dirty="0" err="1" smtClean="0"/>
              <a:t>yangg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16 </a:t>
            </a:r>
            <a:r>
              <a:rPr lang="en-US" sz="2400" dirty="0" err="1" smtClean="0"/>
              <a:t>anak</a:t>
            </a:r>
            <a:r>
              <a:rPr lang="en-US" sz="2400" dirty="0" smtClean="0"/>
              <a:t> </a:t>
            </a:r>
            <a:r>
              <a:rPr lang="en-US" sz="2400" dirty="0" err="1" smtClean="0"/>
              <a:t>tangga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dilengkapi</a:t>
            </a:r>
            <a:r>
              <a:rPr lang="en-US" sz="2400" dirty="0" smtClean="0"/>
              <a:t> </a:t>
            </a:r>
            <a:r>
              <a:rPr lang="en-US" sz="2400" dirty="0" err="1" smtClean="0"/>
              <a:t>bordes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lebar</a:t>
            </a:r>
            <a:r>
              <a:rPr lang="en-US" sz="2400" dirty="0" smtClean="0"/>
              <a:t> minimum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lebar</a:t>
            </a:r>
            <a:r>
              <a:rPr lang="en-US" sz="2400" dirty="0" smtClean="0"/>
              <a:t> </a:t>
            </a:r>
            <a:r>
              <a:rPr lang="en-US" sz="2400" dirty="0" err="1" smtClean="0"/>
              <a:t>tangga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marL="266700" indent="-266700"/>
            <a:r>
              <a:rPr lang="en-US" sz="2400" dirty="0" smtClean="0"/>
              <a:t>9)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sirkulalsi</a:t>
            </a:r>
            <a:r>
              <a:rPr lang="en-US" sz="2400" dirty="0" smtClean="0"/>
              <a:t> </a:t>
            </a:r>
            <a:r>
              <a:rPr lang="en-US" sz="2400" dirty="0" err="1" smtClean="0"/>
              <a:t>vertikal</a:t>
            </a:r>
            <a:r>
              <a:rPr lang="en-US" sz="2400" dirty="0" smtClean="0"/>
              <a:t> </a:t>
            </a:r>
            <a:r>
              <a:rPr lang="en-US" sz="2400" dirty="0" err="1" smtClean="0"/>
              <a:t>dilengkapi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pencahayaan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penghawaan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cukup</a:t>
            </a:r>
            <a:r>
              <a:rPr lang="en-US" sz="2400" dirty="0" smtClean="0"/>
              <a:t> </a:t>
            </a:r>
          </a:p>
          <a:p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0850" indent="-450850" algn="l"/>
            <a:r>
              <a:rPr lang="en-US" sz="3100" i="1" dirty="0" smtClean="0">
                <a:solidFill>
                  <a:srgbClr val="FF0000"/>
                </a:solidFill>
              </a:rPr>
              <a:t>90.Sekolah/</a:t>
            </a:r>
            <a:r>
              <a:rPr lang="en-US" sz="3100" i="1" dirty="0" err="1" smtClean="0">
                <a:solidFill>
                  <a:srgbClr val="FF0000"/>
                </a:solidFill>
              </a:rPr>
              <a:t>Madrasah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memiliki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tempat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bermain</a:t>
            </a:r>
            <a:r>
              <a:rPr lang="en-US" sz="3100" i="1" dirty="0" smtClean="0">
                <a:solidFill>
                  <a:srgbClr val="FF0000"/>
                </a:solidFill>
              </a:rPr>
              <a:t>/</a:t>
            </a:r>
            <a:r>
              <a:rPr lang="en-US" sz="3100" i="1" dirty="0" err="1" smtClean="0">
                <a:solidFill>
                  <a:srgbClr val="FF0000"/>
                </a:solidFill>
              </a:rPr>
              <a:t>berolahraga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dengan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luas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dan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sarana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sesuai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 smtClean="0">
                <a:solidFill>
                  <a:srgbClr val="FF0000"/>
                </a:solidFill>
              </a:rPr>
              <a:t>ketentuan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A.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/</a:t>
            </a:r>
            <a:r>
              <a:rPr lang="en-US" dirty="0" err="1" smtClean="0"/>
              <a:t>berolahraga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/</a:t>
            </a:r>
            <a:r>
              <a:rPr lang="en-US" dirty="0" err="1" smtClean="0"/>
              <a:t>berolahraga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C.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/</a:t>
            </a:r>
            <a:r>
              <a:rPr lang="en-US" dirty="0" err="1" smtClean="0"/>
              <a:t>berolahraga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fi-FI" dirty="0" smtClean="0"/>
              <a:t>sesuai ketentuan tetapi memiliki sarana sesuai ketentuan</a:t>
            </a:r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/</a:t>
            </a:r>
            <a:r>
              <a:rPr lang="en-US" dirty="0" err="1" smtClean="0"/>
              <a:t>berolahraga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/</a:t>
            </a:r>
            <a:r>
              <a:rPr lang="en-US" dirty="0" err="1" smtClean="0"/>
              <a:t>berolahraga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12845"/>
            <a:ext cx="8610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Bermain</a:t>
            </a:r>
            <a:r>
              <a:rPr lang="en-US" sz="2400" dirty="0" smtClean="0"/>
              <a:t>/</a:t>
            </a:r>
            <a:r>
              <a:rPr lang="en-US" sz="2400" dirty="0" err="1" smtClean="0"/>
              <a:t>Berolahraga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marL="266700" indent="-266700"/>
            <a:r>
              <a:rPr lang="en-US" sz="2400" dirty="0" smtClean="0"/>
              <a:t>1)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bermain</a:t>
            </a:r>
            <a:r>
              <a:rPr lang="en-US" sz="2400" dirty="0" smtClean="0"/>
              <a:t>/</a:t>
            </a:r>
            <a:r>
              <a:rPr lang="en-US" sz="2400" dirty="0" err="1" smtClean="0"/>
              <a:t>berolahraga</a:t>
            </a:r>
            <a:r>
              <a:rPr lang="en-US" sz="2400" dirty="0" smtClean="0"/>
              <a:t>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area </a:t>
            </a:r>
            <a:r>
              <a:rPr lang="en-US" sz="2400" dirty="0" err="1" smtClean="0"/>
              <a:t>bermain</a:t>
            </a:r>
            <a:r>
              <a:rPr lang="en-US" sz="2400" dirty="0" smtClean="0"/>
              <a:t>, </a:t>
            </a:r>
            <a:r>
              <a:rPr lang="en-US" sz="2400" dirty="0" err="1" smtClean="0"/>
              <a:t>berolahraga</a:t>
            </a:r>
            <a:r>
              <a:rPr lang="en-US" sz="2400" dirty="0" smtClean="0"/>
              <a:t>,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</a:t>
            </a:r>
            <a:r>
              <a:rPr lang="en-US" sz="2400" dirty="0" err="1" smtClean="0"/>
              <a:t>jasmani</a:t>
            </a:r>
            <a:r>
              <a:rPr lang="en-US" sz="2400" dirty="0" smtClean="0"/>
              <a:t>, </a:t>
            </a:r>
            <a:r>
              <a:rPr lang="en-US" sz="2400" dirty="0" err="1" smtClean="0"/>
              <a:t>upacara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ekstrakurikuler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marL="266700" indent="-266700"/>
            <a:r>
              <a:rPr lang="en-US" sz="2400" dirty="0" smtClean="0"/>
              <a:t>2) </a:t>
            </a:r>
            <a:r>
              <a:rPr lang="en-US" sz="2400" dirty="0" err="1" smtClean="0"/>
              <a:t>Rasio</a:t>
            </a:r>
            <a:r>
              <a:rPr lang="en-US" sz="2400" dirty="0" smtClean="0"/>
              <a:t> minimum </a:t>
            </a:r>
            <a:r>
              <a:rPr lang="en-US" sz="2400" dirty="0" err="1" smtClean="0"/>
              <a:t>luas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bermain</a:t>
            </a:r>
            <a:r>
              <a:rPr lang="en-US" sz="2400" dirty="0" smtClean="0"/>
              <a:t>/</a:t>
            </a:r>
            <a:r>
              <a:rPr lang="en-US" sz="2400" dirty="0" err="1" smtClean="0"/>
              <a:t>berolahraga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3m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/</a:t>
            </a:r>
            <a:r>
              <a:rPr lang="en-US" sz="2400" dirty="0" err="1" smtClean="0"/>
              <a:t>siswa</a:t>
            </a:r>
            <a:r>
              <a:rPr lang="en-US" sz="2400" dirty="0" smtClean="0"/>
              <a:t>.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180 </a:t>
            </a:r>
            <a:r>
              <a:rPr lang="en-US" sz="2400" dirty="0" err="1" smtClean="0"/>
              <a:t>orang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luas</a:t>
            </a:r>
            <a:r>
              <a:rPr lang="en-US" sz="2400" dirty="0" smtClean="0"/>
              <a:t> minimum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bermain</a:t>
            </a:r>
            <a:r>
              <a:rPr lang="en-US" sz="2400" dirty="0" smtClean="0"/>
              <a:t>/</a:t>
            </a:r>
            <a:r>
              <a:rPr lang="en-US" sz="2400" dirty="0" err="1" smtClean="0"/>
              <a:t>berolahraga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540m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marL="266700"/>
            <a:r>
              <a:rPr lang="en-US" sz="2400" dirty="0" smtClean="0"/>
              <a:t>3) 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luasan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berolahraga</a:t>
            </a:r>
            <a:r>
              <a:rPr lang="en-US" sz="2400" dirty="0" smtClean="0"/>
              <a:t> </a:t>
            </a:r>
            <a:r>
              <a:rPr lang="en-US" sz="2400" dirty="0" err="1" smtClean="0"/>
              <a:t>berukuran</a:t>
            </a:r>
            <a:r>
              <a:rPr lang="en-US" sz="2400" dirty="0" smtClean="0"/>
              <a:t> minimum 20m x 15m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permukaan</a:t>
            </a:r>
            <a:r>
              <a:rPr lang="en-US" sz="2400" dirty="0" smtClean="0"/>
              <a:t> </a:t>
            </a:r>
            <a:r>
              <a:rPr lang="en-US" sz="2400" dirty="0" err="1" smtClean="0"/>
              <a:t>datar</a:t>
            </a:r>
            <a:r>
              <a:rPr lang="en-US" sz="2400" dirty="0" smtClean="0"/>
              <a:t>, </a:t>
            </a:r>
            <a:r>
              <a:rPr lang="en-US" sz="2400" dirty="0" err="1" smtClean="0"/>
              <a:t>drainase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pohon</a:t>
            </a:r>
            <a:r>
              <a:rPr lang="en-US" sz="2400" dirty="0" smtClean="0"/>
              <a:t>, </a:t>
            </a:r>
            <a:r>
              <a:rPr lang="en-US" sz="2400" dirty="0" err="1" smtClean="0"/>
              <a:t>saluran</a:t>
            </a:r>
            <a:r>
              <a:rPr lang="en-US" sz="2400" dirty="0" smtClean="0"/>
              <a:t> air,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benda-benda</a:t>
            </a:r>
            <a:r>
              <a:rPr lang="en-US" sz="2400" dirty="0" smtClean="0"/>
              <a:t> lain yang </a:t>
            </a:r>
            <a:r>
              <a:rPr lang="en-US" sz="2400" dirty="0" err="1" smtClean="0"/>
              <a:t>mengganggu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berolahraga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09600"/>
            <a:ext cx="8610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450850" indent="-450850"/>
            <a:r>
              <a:rPr lang="en-US" sz="3200" dirty="0" smtClean="0"/>
              <a:t>4) </a:t>
            </a:r>
            <a:r>
              <a:rPr lang="en-US" sz="3200" dirty="0" err="1" smtClean="0"/>
              <a:t>Sebagian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tempat</a:t>
            </a:r>
            <a:r>
              <a:rPr lang="en-US" sz="3200" dirty="0" smtClean="0"/>
              <a:t> </a:t>
            </a:r>
            <a:r>
              <a:rPr lang="en-US" sz="3200" dirty="0" err="1" smtClean="0"/>
              <a:t>bermain</a:t>
            </a:r>
            <a:r>
              <a:rPr lang="en-US" sz="3200" dirty="0" smtClean="0"/>
              <a:t> </a:t>
            </a:r>
            <a:r>
              <a:rPr lang="en-US" sz="3200" dirty="0" err="1" smtClean="0"/>
              <a:t>ditanami</a:t>
            </a:r>
            <a:r>
              <a:rPr lang="en-US" sz="3200" dirty="0" smtClean="0"/>
              <a:t> </a:t>
            </a:r>
            <a:r>
              <a:rPr lang="en-US" sz="3200" dirty="0" err="1" smtClean="0"/>
              <a:t>pohon</a:t>
            </a:r>
            <a:r>
              <a:rPr lang="en-US" sz="3200" dirty="0" smtClean="0"/>
              <a:t> </a:t>
            </a:r>
            <a:r>
              <a:rPr lang="en-US" sz="3200" dirty="0" err="1" smtClean="0"/>
              <a:t>penghijauan</a:t>
            </a:r>
            <a:r>
              <a:rPr lang="en-US" sz="3200" dirty="0" smtClean="0"/>
              <a:t>. </a:t>
            </a:r>
          </a:p>
          <a:p>
            <a:endParaRPr lang="en-US" sz="3200" dirty="0" smtClean="0"/>
          </a:p>
          <a:p>
            <a:pPr marL="450850" indent="-450850"/>
            <a:r>
              <a:rPr lang="sv-SE" sz="3200" dirty="0" smtClean="0"/>
              <a:t>5) Tempat bermain/berolahraga diletakkan di tempat yang paling sedikit mengganggu proses pembelajaran di kelas. </a:t>
            </a:r>
          </a:p>
          <a:p>
            <a:endParaRPr lang="en-US" sz="3200" dirty="0" smtClean="0"/>
          </a:p>
          <a:p>
            <a:pPr marL="450850" indent="-450850"/>
            <a:r>
              <a:rPr lang="en-US" sz="3200" dirty="0" smtClean="0"/>
              <a:t>6) </a:t>
            </a:r>
            <a:r>
              <a:rPr lang="en-US" sz="3200" dirty="0" err="1" smtClean="0"/>
              <a:t>Tempat</a:t>
            </a:r>
            <a:r>
              <a:rPr lang="en-US" sz="3200" dirty="0" smtClean="0"/>
              <a:t> </a:t>
            </a:r>
            <a:r>
              <a:rPr lang="en-US" sz="3200" dirty="0" err="1" smtClean="0"/>
              <a:t>bermain</a:t>
            </a:r>
            <a:r>
              <a:rPr lang="en-US" sz="3200" dirty="0" smtClean="0"/>
              <a:t>/</a:t>
            </a:r>
            <a:r>
              <a:rPr lang="en-US" sz="3200" dirty="0" err="1" smtClean="0"/>
              <a:t>berolahraga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tempat</a:t>
            </a:r>
            <a:r>
              <a:rPr lang="en-US" sz="3200" dirty="0" smtClean="0"/>
              <a:t> </a:t>
            </a:r>
            <a:r>
              <a:rPr lang="en-US" sz="3200" dirty="0" err="1" smtClean="0"/>
              <a:t>parkir</a:t>
            </a:r>
            <a:r>
              <a:rPr lang="en-US" sz="3200" dirty="0" smtClean="0"/>
              <a:t>. </a:t>
            </a:r>
          </a:p>
          <a:p>
            <a:r>
              <a:rPr lang="en-US" sz="32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 PENGELOLAAN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34988" indent="-534988">
              <a:buNone/>
              <a:tabLst>
                <a:tab pos="534988" algn="l"/>
              </a:tabLst>
            </a:pPr>
            <a:r>
              <a:rPr lang="en-US" i="1" dirty="0" smtClean="0">
                <a:solidFill>
                  <a:srgbClr val="FF0000"/>
                </a:solidFill>
              </a:rPr>
              <a:t> 91.Sekolah/</a:t>
            </a:r>
            <a:r>
              <a:rPr lang="en-US" i="1" dirty="0" err="1" smtClean="0">
                <a:solidFill>
                  <a:srgbClr val="FF0000"/>
                </a:solidFill>
              </a:rPr>
              <a:t>Madrasah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telah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merumuskan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dan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menetapkan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visi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lembaga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A. </a:t>
            </a:r>
            <a:r>
              <a:rPr lang="en-US" dirty="0" err="1" smtClean="0"/>
              <a:t>Merumuskan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,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, </a:t>
            </a:r>
            <a:r>
              <a:rPr lang="en-US" dirty="0" err="1" smtClean="0"/>
              <a:t>dansering</a:t>
            </a:r>
            <a:r>
              <a:rPr lang="en-US" dirty="0" smtClean="0"/>
              <a:t> </a:t>
            </a:r>
            <a:r>
              <a:rPr lang="en-US" dirty="0" err="1" smtClean="0"/>
              <a:t>disosialisasikan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Merumuskan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,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, </a:t>
            </a:r>
            <a:r>
              <a:rPr lang="en-US" dirty="0" err="1" smtClean="0"/>
              <a:t>danpernah</a:t>
            </a:r>
            <a:r>
              <a:rPr lang="en-US" dirty="0" smtClean="0"/>
              <a:t> </a:t>
            </a:r>
            <a:r>
              <a:rPr lang="en-US" dirty="0" err="1" smtClean="0"/>
              <a:t>disosialisasikan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Merumuskan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,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disosialisasikan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D. </a:t>
            </a:r>
            <a:r>
              <a:rPr lang="en-US" dirty="0" err="1" smtClean="0"/>
              <a:t>Merumuskan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,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disosialisasikan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E.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merumuskan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534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dirty="0" err="1" smtClean="0"/>
              <a:t>Jawaban</a:t>
            </a:r>
            <a:r>
              <a:rPr lang="en-US" sz="3600" dirty="0" smtClean="0"/>
              <a:t> </a:t>
            </a:r>
            <a:r>
              <a:rPr lang="en-US" sz="3600" dirty="0" err="1" smtClean="0"/>
              <a:t>dibuktikan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telah</a:t>
            </a:r>
            <a:r>
              <a:rPr lang="en-US" sz="3600" dirty="0" smtClean="0"/>
              <a:t> </a:t>
            </a:r>
            <a:r>
              <a:rPr lang="en-US" sz="3600" dirty="0" err="1" smtClean="0"/>
              <a:t>dirumuskan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ditetapkannya</a:t>
            </a:r>
            <a:r>
              <a:rPr lang="en-US" sz="3600" dirty="0" smtClean="0"/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visi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lembaga</a:t>
            </a:r>
            <a:r>
              <a:rPr lang="en-US" sz="3600" b="1" i="1" dirty="0" smtClean="0">
                <a:solidFill>
                  <a:srgbClr val="FF0000"/>
                </a:solidFill>
              </a:rPr>
              <a:t>.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Visi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dikatakan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sering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disosialisasikan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jika</a:t>
            </a:r>
            <a:r>
              <a:rPr lang="en-US" sz="3600" dirty="0" smtClean="0"/>
              <a:t>: (1) </a:t>
            </a:r>
            <a:r>
              <a:rPr lang="en-US" sz="3600" dirty="0" err="1" smtClean="0"/>
              <a:t>sekolah</a:t>
            </a:r>
            <a:r>
              <a:rPr lang="en-US" sz="3600" dirty="0" smtClean="0"/>
              <a:t>/</a:t>
            </a:r>
            <a:r>
              <a:rPr lang="en-US" sz="3600" dirty="0" err="1" smtClean="0"/>
              <a:t>madrasah</a:t>
            </a:r>
            <a:r>
              <a:rPr lang="en-US" sz="3600" dirty="0" smtClean="0"/>
              <a:t> </a:t>
            </a:r>
            <a:r>
              <a:rPr lang="en-US" sz="3600" dirty="0" err="1" smtClean="0"/>
              <a:t>mensosialisasikan</a:t>
            </a:r>
            <a:r>
              <a:rPr lang="en-US" sz="3600" dirty="0" smtClean="0"/>
              <a:t> </a:t>
            </a:r>
            <a:r>
              <a:rPr lang="en-US" sz="3600" dirty="0" err="1" smtClean="0"/>
              <a:t>visi</a:t>
            </a:r>
            <a:r>
              <a:rPr lang="en-US" sz="3600" dirty="0" smtClean="0"/>
              <a:t> </a:t>
            </a:r>
            <a:r>
              <a:rPr lang="en-US" sz="3600" dirty="0" err="1" smtClean="0"/>
              <a:t>lembaga</a:t>
            </a:r>
            <a:r>
              <a:rPr lang="en-US" sz="3600" dirty="0" smtClean="0"/>
              <a:t> </a:t>
            </a:r>
            <a:r>
              <a:rPr lang="en-US" sz="3600" dirty="0" err="1" smtClean="0"/>
              <a:t>sebanyak</a:t>
            </a:r>
            <a:r>
              <a:rPr lang="en-US" sz="3600" dirty="0" smtClean="0"/>
              <a:t> 2 (</a:t>
            </a:r>
            <a:r>
              <a:rPr lang="en-US" sz="3600" dirty="0" err="1" smtClean="0"/>
              <a:t>dua</a:t>
            </a:r>
            <a:r>
              <a:rPr lang="en-US" sz="3600" dirty="0" smtClean="0"/>
              <a:t>) kali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lebih</a:t>
            </a:r>
            <a:r>
              <a:rPr lang="en-US" sz="3600" dirty="0" smtClean="0"/>
              <a:t> </a:t>
            </a:r>
            <a:r>
              <a:rPr lang="en-US" sz="3600" dirty="0" err="1" smtClean="0"/>
              <a:t>kepada</a:t>
            </a:r>
            <a:r>
              <a:rPr lang="en-US" sz="3600" dirty="0" smtClean="0"/>
              <a:t> </a:t>
            </a:r>
            <a:r>
              <a:rPr lang="en-US" sz="3600" dirty="0" err="1" smtClean="0"/>
              <a:t>warga</a:t>
            </a:r>
            <a:r>
              <a:rPr lang="en-US" sz="3600" dirty="0" smtClean="0"/>
              <a:t> </a:t>
            </a:r>
            <a:r>
              <a:rPr lang="en-US" sz="3600" dirty="0" err="1" smtClean="0"/>
              <a:t>sekolah</a:t>
            </a:r>
            <a:r>
              <a:rPr lang="en-US" sz="3600" dirty="0" smtClean="0"/>
              <a:t>/</a:t>
            </a:r>
            <a:r>
              <a:rPr lang="en-US" sz="3600" dirty="0" err="1" smtClean="0"/>
              <a:t>madrasah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segenap</a:t>
            </a:r>
            <a:r>
              <a:rPr lang="en-US" sz="3600" dirty="0" smtClean="0"/>
              <a:t> </a:t>
            </a:r>
            <a:r>
              <a:rPr lang="en-US" sz="3600" dirty="0" err="1" smtClean="0"/>
              <a:t>pihak</a:t>
            </a:r>
            <a:r>
              <a:rPr lang="en-US" sz="3600" dirty="0" smtClean="0"/>
              <a:t> yang </a:t>
            </a:r>
            <a:r>
              <a:rPr lang="en-US" sz="3600" dirty="0" err="1" smtClean="0"/>
              <a:t>berkepentingan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satu</a:t>
            </a:r>
            <a:r>
              <a:rPr lang="en-US" sz="3600" dirty="0" smtClean="0"/>
              <a:t> semester </a:t>
            </a:r>
            <a:r>
              <a:rPr lang="en-US" sz="3600" dirty="0" err="1" smtClean="0"/>
              <a:t>terakhir</a:t>
            </a:r>
            <a:r>
              <a:rPr lang="en-US" sz="3600" dirty="0" smtClean="0"/>
              <a:t>, </a:t>
            </a:r>
            <a:r>
              <a:rPr lang="en-US" sz="3600" dirty="0" err="1" smtClean="0"/>
              <a:t>dan</a:t>
            </a:r>
            <a:r>
              <a:rPr lang="en-US" sz="3600" dirty="0" smtClean="0"/>
              <a:t> (2) </a:t>
            </a:r>
            <a:r>
              <a:rPr lang="en-US" sz="3600" dirty="0" err="1" smtClean="0"/>
              <a:t>dipampang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jelas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mudah</a:t>
            </a:r>
            <a:r>
              <a:rPr lang="en-US" sz="3600" dirty="0" smtClean="0"/>
              <a:t> </a:t>
            </a:r>
            <a:r>
              <a:rPr lang="en-US" sz="3600" dirty="0" err="1" smtClean="0"/>
              <a:t>dibaca</a:t>
            </a:r>
            <a:r>
              <a:rPr lang="en-US" dirty="0" smtClean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000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>
                <a:solidFill>
                  <a:srgbClr val="FF0000"/>
                </a:solidFill>
              </a:rPr>
              <a:t>dibuktikan</a:t>
            </a: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4000" i="1" dirty="0" err="1">
                <a:solidFill>
                  <a:srgbClr val="FF0000"/>
                </a:solidFill>
              </a:rPr>
              <a:t>dengan</a:t>
            </a: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4000" i="1" dirty="0" err="1">
                <a:solidFill>
                  <a:srgbClr val="FF0000"/>
                </a:solidFill>
              </a:rPr>
              <a:t>adanya</a:t>
            </a: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6000" dirty="0" err="1"/>
              <a:t>kesesuaian</a:t>
            </a:r>
            <a:r>
              <a:rPr lang="en-US" sz="6000" dirty="0"/>
              <a:t> </a:t>
            </a:r>
            <a:r>
              <a:rPr lang="en-US" sz="6000" dirty="0" err="1"/>
              <a:t>antara</a:t>
            </a:r>
            <a:r>
              <a:rPr lang="en-US" sz="6000" dirty="0"/>
              <a:t> </a:t>
            </a:r>
            <a:r>
              <a:rPr lang="en-US" sz="6000" dirty="0" err="1"/>
              <a:t>standar</a:t>
            </a:r>
            <a:r>
              <a:rPr lang="en-US" sz="6000" dirty="0"/>
              <a:t> </a:t>
            </a:r>
            <a:r>
              <a:rPr lang="en-US" sz="6000" dirty="0" err="1"/>
              <a:t>kompetensi</a:t>
            </a:r>
            <a:r>
              <a:rPr lang="en-US" sz="6000" dirty="0"/>
              <a:t> (SK), </a:t>
            </a:r>
            <a:r>
              <a:rPr lang="en-US" sz="6000" dirty="0" err="1"/>
              <a:t>kompetensi</a:t>
            </a:r>
            <a:r>
              <a:rPr lang="en-US" sz="6000" dirty="0"/>
              <a:t> </a:t>
            </a:r>
            <a:r>
              <a:rPr lang="en-US" sz="6000" dirty="0" err="1"/>
              <a:t>dasar</a:t>
            </a:r>
            <a:r>
              <a:rPr lang="en-US" sz="6000" dirty="0"/>
              <a:t> (KD) </a:t>
            </a:r>
            <a:r>
              <a:rPr lang="en-US" sz="6000" dirty="0" err="1"/>
              <a:t>dan</a:t>
            </a:r>
            <a:r>
              <a:rPr lang="en-US" sz="6000" dirty="0"/>
              <a:t> </a:t>
            </a:r>
            <a:r>
              <a:rPr lang="en-US" sz="6000" dirty="0" err="1"/>
              <a:t>indikator-indikator</a:t>
            </a:r>
            <a:r>
              <a:rPr lang="en-US" sz="6000" dirty="0"/>
              <a:t> </a:t>
            </a:r>
            <a:r>
              <a:rPr lang="en-US" sz="6000" dirty="0" err="1"/>
              <a:t>dalam</a:t>
            </a:r>
            <a:r>
              <a:rPr lang="en-US" sz="6000" dirty="0"/>
              <a:t> </a:t>
            </a:r>
            <a:r>
              <a:rPr lang="en-US" sz="6000" dirty="0" err="1"/>
              <a:t>silabus</a:t>
            </a:r>
            <a:r>
              <a:rPr lang="en-US" sz="4000" dirty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153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/>
            <a:r>
              <a:rPr lang="sv-SE" sz="2800" b="1" dirty="0" smtClean="0">
                <a:solidFill>
                  <a:srgbClr val="FF0000"/>
                </a:solidFill>
              </a:rPr>
              <a:t>92.Sekolah/Madrasah telah merumuskan dan menetapkan misi lembaga</a:t>
            </a:r>
            <a:r>
              <a:rPr lang="sv-SE" dirty="0" smtClean="0"/>
              <a:t>.</a:t>
            </a:r>
          </a:p>
          <a:p>
            <a:r>
              <a:rPr lang="en-US" sz="2400" dirty="0" smtClean="0"/>
              <a:t>A. </a:t>
            </a:r>
            <a:r>
              <a:rPr lang="en-US" sz="2400" dirty="0" err="1" smtClean="0"/>
              <a:t>Merumuskan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misi</a:t>
            </a:r>
            <a:r>
              <a:rPr lang="en-US" sz="2400" dirty="0" smtClean="0"/>
              <a:t>,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dipahami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sering</a:t>
            </a:r>
            <a:r>
              <a:rPr lang="en-US" sz="2400" dirty="0" smtClean="0"/>
              <a:t> </a:t>
            </a:r>
            <a:r>
              <a:rPr lang="en-US" sz="2400" dirty="0" err="1" smtClean="0"/>
              <a:t>disosialisasikan</a:t>
            </a:r>
            <a:endParaRPr lang="en-US" sz="2400" dirty="0" smtClean="0"/>
          </a:p>
          <a:p>
            <a:r>
              <a:rPr lang="en-US" sz="2400" dirty="0" smtClean="0"/>
              <a:t>B. </a:t>
            </a:r>
            <a:r>
              <a:rPr lang="en-US" sz="2400" dirty="0" err="1" smtClean="0"/>
              <a:t>Merumuskan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misi</a:t>
            </a:r>
            <a:r>
              <a:rPr lang="en-US" sz="2400" dirty="0" smtClean="0"/>
              <a:t>,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dipahami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pernah</a:t>
            </a:r>
            <a:r>
              <a:rPr lang="en-US" sz="2400" dirty="0" smtClean="0"/>
              <a:t> </a:t>
            </a:r>
            <a:r>
              <a:rPr lang="en-US" sz="2400" dirty="0" err="1" smtClean="0"/>
              <a:t>disosialisasikan</a:t>
            </a:r>
            <a:endParaRPr lang="en-US" sz="2400" dirty="0" smtClean="0"/>
          </a:p>
          <a:p>
            <a:r>
              <a:rPr lang="en-US" sz="2400" dirty="0" smtClean="0"/>
              <a:t>C. </a:t>
            </a:r>
            <a:r>
              <a:rPr lang="en-US" sz="2400" dirty="0" err="1" smtClean="0"/>
              <a:t>Merumuskan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misi</a:t>
            </a:r>
            <a:r>
              <a:rPr lang="en-US" sz="2400" dirty="0" smtClean="0"/>
              <a:t>,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dipahami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disosialisasikan</a:t>
            </a:r>
            <a:endParaRPr lang="en-US" sz="2400" dirty="0" smtClean="0"/>
          </a:p>
          <a:p>
            <a:r>
              <a:rPr lang="en-US" sz="2400" dirty="0" smtClean="0"/>
              <a:t>D. </a:t>
            </a:r>
            <a:r>
              <a:rPr lang="en-US" sz="2400" dirty="0" err="1" smtClean="0"/>
              <a:t>Merumuskan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misi</a:t>
            </a:r>
            <a:r>
              <a:rPr lang="en-US" sz="2400" dirty="0" smtClean="0"/>
              <a:t>, </a:t>
            </a:r>
            <a:r>
              <a:rPr lang="en-US" sz="2400" dirty="0" err="1" smtClean="0"/>
              <a:t>sulit</a:t>
            </a:r>
            <a:r>
              <a:rPr lang="en-US" sz="2400" dirty="0" smtClean="0"/>
              <a:t> </a:t>
            </a:r>
            <a:r>
              <a:rPr lang="en-US" sz="2400" dirty="0" err="1" smtClean="0"/>
              <a:t>dipahami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endParaRPr lang="en-US" sz="2400" dirty="0" smtClean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disosialisasikan</a:t>
            </a:r>
            <a:endParaRPr lang="en-US" sz="2400" dirty="0" smtClean="0"/>
          </a:p>
          <a:p>
            <a:r>
              <a:rPr lang="en-US" sz="2400" dirty="0" smtClean="0"/>
              <a:t>E.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merumuskan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misi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8458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dirty="0" err="1" smtClean="0"/>
              <a:t>Jawaban</a:t>
            </a:r>
            <a:r>
              <a:rPr lang="en-US" sz="3600" dirty="0" smtClean="0"/>
              <a:t> </a:t>
            </a:r>
            <a:r>
              <a:rPr lang="en-US" sz="3600" dirty="0" err="1" smtClean="0"/>
              <a:t>dibuktikan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telah</a:t>
            </a:r>
            <a:r>
              <a:rPr lang="en-US" sz="3600" dirty="0" smtClean="0"/>
              <a:t> </a:t>
            </a:r>
            <a:r>
              <a:rPr lang="en-US" sz="3600" dirty="0" err="1" smtClean="0"/>
              <a:t>dirumuskan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ditetapkannya</a:t>
            </a:r>
            <a:r>
              <a:rPr lang="en-US" sz="3600" dirty="0" smtClean="0"/>
              <a:t> </a:t>
            </a:r>
            <a:r>
              <a:rPr lang="en-US" sz="3600" dirty="0" err="1" smtClean="0"/>
              <a:t>misi</a:t>
            </a:r>
            <a:r>
              <a:rPr lang="en-US" sz="3600" dirty="0" smtClean="0"/>
              <a:t> </a:t>
            </a:r>
            <a:r>
              <a:rPr lang="en-US" sz="3600" dirty="0" err="1" smtClean="0"/>
              <a:t>lembaga</a:t>
            </a:r>
            <a:r>
              <a:rPr lang="en-US" sz="3600" dirty="0" smtClean="0"/>
              <a:t>. </a:t>
            </a:r>
            <a:r>
              <a:rPr lang="en-US" sz="3600" dirty="0" err="1" smtClean="0"/>
              <a:t>Misi</a:t>
            </a:r>
            <a:r>
              <a:rPr lang="en-US" sz="3600" dirty="0" smtClean="0"/>
              <a:t> </a:t>
            </a:r>
            <a:r>
              <a:rPr lang="en-US" sz="3600" dirty="0" err="1" smtClean="0"/>
              <a:t>lembaga</a:t>
            </a:r>
            <a:r>
              <a:rPr lang="en-US" sz="3600" dirty="0" smtClean="0"/>
              <a:t> </a:t>
            </a:r>
            <a:r>
              <a:rPr lang="en-US" sz="3600" dirty="0" err="1" smtClean="0"/>
              <a:t>dikatakan</a:t>
            </a:r>
            <a:r>
              <a:rPr lang="en-US" sz="3600" dirty="0" smtClean="0"/>
              <a:t> </a:t>
            </a:r>
            <a:r>
              <a:rPr lang="en-US" sz="3600" dirty="0" err="1" smtClean="0"/>
              <a:t>sering</a:t>
            </a:r>
            <a:r>
              <a:rPr lang="en-US" sz="3600" dirty="0" smtClean="0"/>
              <a:t> </a:t>
            </a:r>
            <a:r>
              <a:rPr lang="en-US" sz="3600" dirty="0" err="1" smtClean="0"/>
              <a:t>disosialisasikan</a:t>
            </a:r>
            <a:r>
              <a:rPr lang="en-US" sz="3600" dirty="0" smtClean="0"/>
              <a:t> </a:t>
            </a:r>
            <a:r>
              <a:rPr lang="en-US" sz="3600" dirty="0" err="1" smtClean="0"/>
              <a:t>jika</a:t>
            </a:r>
            <a:r>
              <a:rPr lang="en-US" sz="3600" dirty="0" smtClean="0"/>
              <a:t>: (1) </a:t>
            </a:r>
            <a:r>
              <a:rPr lang="en-US" sz="3600" dirty="0" err="1" smtClean="0"/>
              <a:t>sekolah</a:t>
            </a:r>
            <a:r>
              <a:rPr lang="en-US" sz="3600" dirty="0" smtClean="0"/>
              <a:t>/</a:t>
            </a:r>
            <a:r>
              <a:rPr lang="en-US" sz="3600" dirty="0" err="1" smtClean="0"/>
              <a:t>madrasah</a:t>
            </a:r>
            <a:r>
              <a:rPr lang="en-US" sz="3600" dirty="0" smtClean="0"/>
              <a:t> </a:t>
            </a:r>
            <a:r>
              <a:rPr lang="en-US" sz="3600" dirty="0" err="1" smtClean="0"/>
              <a:t>mensosialisasikan</a:t>
            </a:r>
            <a:r>
              <a:rPr lang="en-US" sz="3600" dirty="0" smtClean="0"/>
              <a:t> </a:t>
            </a:r>
            <a:r>
              <a:rPr lang="en-US" sz="3600" dirty="0" err="1" smtClean="0"/>
              <a:t>misi</a:t>
            </a:r>
            <a:r>
              <a:rPr lang="en-US" sz="3600" dirty="0" smtClean="0"/>
              <a:t> </a:t>
            </a:r>
            <a:r>
              <a:rPr lang="en-US" sz="3600" dirty="0" err="1" smtClean="0"/>
              <a:t>lembaga</a:t>
            </a:r>
            <a:r>
              <a:rPr lang="en-US" sz="3600" dirty="0" smtClean="0"/>
              <a:t> </a:t>
            </a:r>
            <a:r>
              <a:rPr lang="en-US" sz="3600" dirty="0" err="1" smtClean="0"/>
              <a:t>sebanyak</a:t>
            </a:r>
            <a:r>
              <a:rPr lang="en-US" sz="3600" dirty="0" smtClean="0"/>
              <a:t> 2 (</a:t>
            </a:r>
            <a:r>
              <a:rPr lang="en-US" sz="3600" dirty="0" err="1" smtClean="0"/>
              <a:t>dua</a:t>
            </a:r>
            <a:r>
              <a:rPr lang="en-US" sz="3600" dirty="0" smtClean="0"/>
              <a:t>) kali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lebih</a:t>
            </a:r>
            <a:r>
              <a:rPr lang="en-US" sz="3600" dirty="0" smtClean="0"/>
              <a:t> </a:t>
            </a:r>
            <a:r>
              <a:rPr lang="en-US" sz="3600" dirty="0" err="1" smtClean="0"/>
              <a:t>kepada</a:t>
            </a:r>
            <a:r>
              <a:rPr lang="en-US" sz="3600" dirty="0" smtClean="0"/>
              <a:t> </a:t>
            </a:r>
            <a:r>
              <a:rPr lang="en-US" sz="3600" dirty="0" err="1" smtClean="0"/>
              <a:t>warga</a:t>
            </a:r>
            <a:r>
              <a:rPr lang="en-US" sz="3600" dirty="0" smtClean="0"/>
              <a:t> </a:t>
            </a:r>
            <a:r>
              <a:rPr lang="en-US" sz="3600" dirty="0" err="1" smtClean="0"/>
              <a:t>sekolah</a:t>
            </a:r>
            <a:r>
              <a:rPr lang="en-US" sz="3600" dirty="0" smtClean="0"/>
              <a:t>/</a:t>
            </a:r>
            <a:r>
              <a:rPr lang="en-US" sz="3600" dirty="0" err="1" smtClean="0"/>
              <a:t>madrasah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segenap</a:t>
            </a:r>
            <a:r>
              <a:rPr lang="en-US" sz="3600" dirty="0" smtClean="0"/>
              <a:t> </a:t>
            </a:r>
            <a:r>
              <a:rPr lang="en-US" sz="3600" dirty="0" err="1" smtClean="0"/>
              <a:t>pihak</a:t>
            </a:r>
            <a:r>
              <a:rPr lang="en-US" sz="3600" dirty="0" smtClean="0"/>
              <a:t> yang </a:t>
            </a:r>
            <a:r>
              <a:rPr lang="en-US" sz="3600" dirty="0" err="1" smtClean="0"/>
              <a:t>berkepentingan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satu</a:t>
            </a:r>
            <a:r>
              <a:rPr lang="en-US" sz="3600" dirty="0" smtClean="0"/>
              <a:t> semester </a:t>
            </a:r>
            <a:r>
              <a:rPr lang="en-US" sz="3600" dirty="0" err="1" smtClean="0"/>
              <a:t>terakhir</a:t>
            </a:r>
            <a:r>
              <a:rPr lang="en-US" sz="3600" dirty="0" smtClean="0"/>
              <a:t>, </a:t>
            </a:r>
            <a:r>
              <a:rPr lang="en-US" sz="3600" dirty="0" err="1" smtClean="0"/>
              <a:t>dan</a:t>
            </a:r>
            <a:r>
              <a:rPr lang="en-US" sz="3600" dirty="0" smtClean="0"/>
              <a:t> (2) </a:t>
            </a:r>
            <a:r>
              <a:rPr lang="en-US" sz="3600" dirty="0" err="1" smtClean="0"/>
              <a:t>dipampang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jelas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mudah</a:t>
            </a:r>
            <a:r>
              <a:rPr lang="en-US" sz="3600" dirty="0" smtClean="0"/>
              <a:t> </a:t>
            </a:r>
            <a:r>
              <a:rPr lang="en-US" sz="3600" dirty="0" err="1" smtClean="0"/>
              <a:t>dibaca</a:t>
            </a:r>
            <a:r>
              <a:rPr lang="en-US" sz="3600" dirty="0" smtClean="0"/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6843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8" indent="-534988"/>
            <a:r>
              <a:rPr lang="sv-SE" sz="2800" b="1" i="1" dirty="0" smtClean="0">
                <a:solidFill>
                  <a:srgbClr val="FF0000"/>
                </a:solidFill>
              </a:rPr>
              <a:t>93.Sekolah/Madrasah telah merumuskan dan menetapkan tujuan lembaga</a:t>
            </a:r>
            <a:r>
              <a:rPr lang="sv-SE" sz="2400" dirty="0" smtClean="0"/>
              <a:t>.</a:t>
            </a:r>
            <a:r>
              <a:rPr lang="en-US" dirty="0" smtClean="0"/>
              <a:t> </a:t>
            </a:r>
          </a:p>
          <a:p>
            <a:r>
              <a:rPr lang="en-US" sz="2800" dirty="0" smtClean="0"/>
              <a:t>A. </a:t>
            </a:r>
            <a:r>
              <a:rPr lang="en-US" sz="2800" dirty="0" err="1" smtClean="0"/>
              <a:t>Merumuskan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menetapkan</a:t>
            </a:r>
            <a:r>
              <a:rPr lang="en-US" sz="2800" dirty="0" smtClean="0"/>
              <a:t> </a:t>
            </a:r>
            <a:r>
              <a:rPr lang="en-US" sz="2800" dirty="0" err="1" smtClean="0"/>
              <a:t>tujuan</a:t>
            </a:r>
            <a:r>
              <a:rPr lang="en-US" sz="2800" dirty="0" smtClean="0"/>
              <a:t>,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dipahami</a:t>
            </a:r>
            <a:r>
              <a:rPr lang="en-US" sz="2800" dirty="0" smtClean="0"/>
              <a:t>        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sering</a:t>
            </a:r>
            <a:r>
              <a:rPr lang="en-US" sz="2800" dirty="0" smtClean="0"/>
              <a:t> </a:t>
            </a:r>
            <a:r>
              <a:rPr lang="en-US" sz="2800" dirty="0" err="1" smtClean="0"/>
              <a:t>disosialisasikan</a:t>
            </a:r>
            <a:endParaRPr lang="en-US" sz="2800" dirty="0" smtClean="0"/>
          </a:p>
          <a:p>
            <a:r>
              <a:rPr lang="en-US" sz="2800" dirty="0" smtClean="0"/>
              <a:t>B. </a:t>
            </a:r>
            <a:r>
              <a:rPr lang="en-US" sz="2800" dirty="0" err="1" smtClean="0"/>
              <a:t>Merumuskan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menetapkan</a:t>
            </a:r>
            <a:r>
              <a:rPr lang="en-US" sz="2800" dirty="0" smtClean="0"/>
              <a:t> </a:t>
            </a:r>
            <a:r>
              <a:rPr lang="en-US" sz="2800" dirty="0" err="1" smtClean="0"/>
              <a:t>tujuan</a:t>
            </a:r>
            <a:r>
              <a:rPr lang="en-US" sz="2800" dirty="0" smtClean="0"/>
              <a:t>,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dipahami</a:t>
            </a:r>
            <a:r>
              <a:rPr lang="en-US" sz="2800" dirty="0" smtClean="0"/>
              <a:t> 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pernah</a:t>
            </a:r>
            <a:r>
              <a:rPr lang="en-US" sz="2800" dirty="0" smtClean="0"/>
              <a:t> </a:t>
            </a:r>
            <a:r>
              <a:rPr lang="en-US" sz="2800" dirty="0" err="1" smtClean="0"/>
              <a:t>disosialisasikan</a:t>
            </a:r>
            <a:endParaRPr lang="en-US" sz="2800" dirty="0" smtClean="0"/>
          </a:p>
          <a:p>
            <a:r>
              <a:rPr lang="en-US" sz="2800" dirty="0" smtClean="0"/>
              <a:t>C. </a:t>
            </a:r>
            <a:r>
              <a:rPr lang="en-US" sz="2800" dirty="0" err="1" smtClean="0"/>
              <a:t>Merumuskan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menetapkan</a:t>
            </a:r>
            <a:r>
              <a:rPr lang="en-US" sz="2800" dirty="0" smtClean="0"/>
              <a:t> </a:t>
            </a:r>
            <a:r>
              <a:rPr lang="en-US" sz="2800" dirty="0" err="1" smtClean="0"/>
              <a:t>tujuan</a:t>
            </a:r>
            <a:r>
              <a:rPr lang="en-US" sz="2800" dirty="0" smtClean="0"/>
              <a:t>,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dipahami</a:t>
            </a:r>
            <a:r>
              <a:rPr lang="en-US" sz="2800" dirty="0" smtClean="0"/>
              <a:t>         </a:t>
            </a:r>
            <a:r>
              <a:rPr lang="en-US" sz="2800" dirty="0" err="1" smtClean="0"/>
              <a:t>tetapi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disosialisasikan</a:t>
            </a:r>
            <a:endParaRPr lang="en-US" sz="2800" dirty="0" smtClean="0"/>
          </a:p>
          <a:p>
            <a:r>
              <a:rPr lang="en-US" sz="2800" dirty="0" smtClean="0"/>
              <a:t>D. </a:t>
            </a:r>
            <a:r>
              <a:rPr lang="en-US" sz="2800" dirty="0" err="1" smtClean="0"/>
              <a:t>Merumuskan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menetapkan</a:t>
            </a:r>
            <a:r>
              <a:rPr lang="en-US" sz="2800" dirty="0" smtClean="0"/>
              <a:t> </a:t>
            </a:r>
            <a:r>
              <a:rPr lang="en-US" sz="2800" dirty="0" err="1" smtClean="0"/>
              <a:t>tujuan</a:t>
            </a:r>
            <a:r>
              <a:rPr lang="en-US" sz="2800" dirty="0" smtClean="0"/>
              <a:t>, </a:t>
            </a:r>
            <a:r>
              <a:rPr lang="en-US" sz="2800" dirty="0" err="1" smtClean="0"/>
              <a:t>sulit</a:t>
            </a:r>
            <a:r>
              <a:rPr lang="en-US" sz="2800" dirty="0" smtClean="0"/>
              <a:t> </a:t>
            </a:r>
            <a:r>
              <a:rPr lang="en-US" sz="2800" dirty="0" err="1" smtClean="0"/>
              <a:t>dipahami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endParaRPr lang="en-US" sz="2800" dirty="0" smtClean="0"/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disosialisasikan</a:t>
            </a:r>
            <a:endParaRPr lang="en-US" sz="2800" dirty="0" smtClean="0"/>
          </a:p>
          <a:p>
            <a:r>
              <a:rPr lang="en-US" sz="2800" dirty="0" smtClean="0"/>
              <a:t> E.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merumuskan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menetapkan</a:t>
            </a:r>
            <a:r>
              <a:rPr lang="en-US" sz="2800" dirty="0" smtClean="0"/>
              <a:t> </a:t>
            </a:r>
            <a:r>
              <a:rPr lang="en-US" sz="2800" dirty="0" err="1" smtClean="0"/>
              <a:t>tujuan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dirty="0" err="1" smtClean="0"/>
              <a:t>Jawaban</a:t>
            </a:r>
            <a:r>
              <a:rPr lang="en-US" sz="3600" dirty="0" smtClean="0"/>
              <a:t> </a:t>
            </a:r>
            <a:r>
              <a:rPr lang="en-US" sz="3600" dirty="0" err="1" smtClean="0"/>
              <a:t>dibuktikan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telah</a:t>
            </a:r>
            <a:r>
              <a:rPr lang="en-US" sz="3600" dirty="0" smtClean="0"/>
              <a:t> </a:t>
            </a:r>
            <a:r>
              <a:rPr lang="en-US" sz="3600" dirty="0" err="1" smtClean="0"/>
              <a:t>dirumuskan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ditetapkannya</a:t>
            </a:r>
            <a:r>
              <a:rPr lang="en-US" sz="3600" dirty="0" smtClean="0"/>
              <a:t> </a:t>
            </a:r>
            <a:r>
              <a:rPr lang="en-US" sz="3600" dirty="0" err="1" smtClean="0"/>
              <a:t>tujuan</a:t>
            </a:r>
            <a:r>
              <a:rPr lang="en-US" sz="3600" dirty="0" smtClean="0"/>
              <a:t> </a:t>
            </a:r>
            <a:r>
              <a:rPr lang="en-US" sz="3600" dirty="0" err="1" smtClean="0"/>
              <a:t>lembaga</a:t>
            </a:r>
            <a:r>
              <a:rPr lang="en-US" sz="3600" dirty="0" smtClean="0"/>
              <a:t>. </a:t>
            </a:r>
            <a:r>
              <a:rPr lang="en-US" sz="3600" dirty="0" err="1" smtClean="0"/>
              <a:t>Tujuan</a:t>
            </a:r>
            <a:r>
              <a:rPr lang="en-US" sz="3600" dirty="0" smtClean="0"/>
              <a:t> </a:t>
            </a:r>
            <a:r>
              <a:rPr lang="en-US" sz="3600" dirty="0" err="1" smtClean="0"/>
              <a:t>lembaga</a:t>
            </a:r>
            <a:r>
              <a:rPr lang="en-US" sz="3600" dirty="0" smtClean="0"/>
              <a:t> </a:t>
            </a:r>
            <a:r>
              <a:rPr lang="en-US" sz="3600" dirty="0" err="1" smtClean="0"/>
              <a:t>dikatakan</a:t>
            </a:r>
            <a:r>
              <a:rPr lang="en-US" sz="3600" dirty="0" smtClean="0"/>
              <a:t> </a:t>
            </a:r>
            <a:r>
              <a:rPr lang="en-US" sz="3600" dirty="0" err="1" smtClean="0"/>
              <a:t>sering</a:t>
            </a:r>
            <a:r>
              <a:rPr lang="en-US" sz="3600" dirty="0" smtClean="0"/>
              <a:t> </a:t>
            </a:r>
            <a:r>
              <a:rPr lang="en-US" sz="3600" dirty="0" err="1" smtClean="0"/>
              <a:t>disosialisasikan</a:t>
            </a:r>
            <a:r>
              <a:rPr lang="en-US" sz="3600" dirty="0" smtClean="0"/>
              <a:t> </a:t>
            </a:r>
            <a:r>
              <a:rPr lang="en-US" sz="3600" dirty="0" err="1" smtClean="0"/>
              <a:t>jika</a:t>
            </a:r>
            <a:r>
              <a:rPr lang="en-US" sz="3600" dirty="0" smtClean="0"/>
              <a:t>: (1) </a:t>
            </a:r>
            <a:r>
              <a:rPr lang="en-US" sz="3600" dirty="0" err="1" smtClean="0"/>
              <a:t>sekolah</a:t>
            </a:r>
            <a:r>
              <a:rPr lang="en-US" sz="3600" dirty="0" smtClean="0"/>
              <a:t>/</a:t>
            </a:r>
            <a:r>
              <a:rPr lang="en-US" sz="3600" dirty="0" err="1" smtClean="0"/>
              <a:t>madrasah</a:t>
            </a:r>
            <a:r>
              <a:rPr lang="en-US" sz="3600" dirty="0" smtClean="0"/>
              <a:t> </a:t>
            </a:r>
            <a:r>
              <a:rPr lang="en-US" sz="3600" dirty="0" err="1" smtClean="0"/>
              <a:t>mensosialisasikan</a:t>
            </a:r>
            <a:r>
              <a:rPr lang="en-US" sz="3600" dirty="0" smtClean="0"/>
              <a:t> </a:t>
            </a:r>
            <a:r>
              <a:rPr lang="en-US" sz="3600" dirty="0" err="1" smtClean="0"/>
              <a:t>tujuan</a:t>
            </a:r>
            <a:r>
              <a:rPr lang="en-US" sz="3600" dirty="0" smtClean="0"/>
              <a:t> </a:t>
            </a:r>
            <a:r>
              <a:rPr lang="en-US" sz="3600" dirty="0" err="1" smtClean="0"/>
              <a:t>lembaga</a:t>
            </a:r>
            <a:r>
              <a:rPr lang="en-US" sz="3600" dirty="0" smtClean="0"/>
              <a:t> </a:t>
            </a:r>
            <a:r>
              <a:rPr lang="en-US" sz="3600" dirty="0" err="1" smtClean="0"/>
              <a:t>sebanyak</a:t>
            </a:r>
            <a:r>
              <a:rPr lang="en-US" sz="3600" dirty="0" smtClean="0"/>
              <a:t> 2 (</a:t>
            </a:r>
            <a:r>
              <a:rPr lang="en-US" sz="3600" dirty="0" err="1" smtClean="0"/>
              <a:t>dua</a:t>
            </a:r>
            <a:r>
              <a:rPr lang="en-US" sz="3600" dirty="0" smtClean="0"/>
              <a:t>) kali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lebih</a:t>
            </a:r>
            <a:r>
              <a:rPr lang="en-US" sz="3600" dirty="0" smtClean="0"/>
              <a:t> </a:t>
            </a:r>
            <a:r>
              <a:rPr lang="en-US" sz="3600" dirty="0" err="1" smtClean="0"/>
              <a:t>kepada</a:t>
            </a:r>
            <a:r>
              <a:rPr lang="en-US" sz="3600" dirty="0" smtClean="0"/>
              <a:t> </a:t>
            </a:r>
            <a:r>
              <a:rPr lang="en-US" sz="3600" dirty="0" err="1" smtClean="0"/>
              <a:t>warga</a:t>
            </a:r>
            <a:r>
              <a:rPr lang="en-US" sz="3600" dirty="0" smtClean="0"/>
              <a:t> </a:t>
            </a:r>
            <a:r>
              <a:rPr lang="en-US" sz="3600" dirty="0" err="1" smtClean="0"/>
              <a:t>sekolah</a:t>
            </a:r>
            <a:r>
              <a:rPr lang="en-US" sz="3600" dirty="0" smtClean="0"/>
              <a:t>/</a:t>
            </a:r>
            <a:r>
              <a:rPr lang="en-US" sz="3600" dirty="0" err="1" smtClean="0"/>
              <a:t>madrasah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segenap</a:t>
            </a:r>
            <a:r>
              <a:rPr lang="en-US" sz="3600" dirty="0" smtClean="0"/>
              <a:t> </a:t>
            </a:r>
            <a:r>
              <a:rPr lang="en-US" sz="3600" dirty="0" err="1" smtClean="0"/>
              <a:t>pihak</a:t>
            </a:r>
            <a:r>
              <a:rPr lang="en-US" sz="3600" dirty="0" smtClean="0"/>
              <a:t> yang </a:t>
            </a:r>
            <a:r>
              <a:rPr lang="en-US" sz="3600" dirty="0" err="1" smtClean="0"/>
              <a:t>berkepentingan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satu</a:t>
            </a:r>
            <a:r>
              <a:rPr lang="en-US" sz="3600" dirty="0" smtClean="0"/>
              <a:t> semester </a:t>
            </a:r>
            <a:r>
              <a:rPr lang="en-US" sz="3600" dirty="0" err="1" smtClean="0"/>
              <a:t>terakhir</a:t>
            </a:r>
            <a:r>
              <a:rPr lang="en-US" sz="3600" dirty="0" smtClean="0"/>
              <a:t>, </a:t>
            </a:r>
            <a:r>
              <a:rPr lang="en-US" sz="3600" dirty="0" err="1" smtClean="0"/>
              <a:t>dan</a:t>
            </a:r>
            <a:r>
              <a:rPr lang="en-US" sz="3600" dirty="0" smtClean="0"/>
              <a:t> (2) </a:t>
            </a:r>
            <a:r>
              <a:rPr lang="en-US" sz="3600" dirty="0" err="1" smtClean="0"/>
              <a:t>dipampang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jelas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mudah</a:t>
            </a:r>
            <a:r>
              <a:rPr lang="en-US" sz="3600" dirty="0" smtClean="0"/>
              <a:t> </a:t>
            </a:r>
            <a:r>
              <a:rPr lang="en-US" sz="3600" dirty="0" err="1" smtClean="0"/>
              <a:t>dibaca</a:t>
            </a:r>
            <a:r>
              <a:rPr lang="en-US" sz="2800" dirty="0" smtClean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2845"/>
            <a:ext cx="9144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/>
            <a:r>
              <a:rPr lang="sv-SE" sz="2800" i="1" dirty="0" smtClean="0">
                <a:solidFill>
                  <a:srgbClr val="FF0000"/>
                </a:solidFill>
              </a:rPr>
              <a:t>94.Sekolah/Madrasah memiliki rencana kerja jangka menengah (empat </a:t>
            </a:r>
            <a:r>
              <a:rPr lang="fi-FI" sz="2800" i="1" dirty="0" smtClean="0">
                <a:solidFill>
                  <a:srgbClr val="FF0000"/>
                </a:solidFill>
              </a:rPr>
              <a:t>tahunan) dan rencana kerja tahunan.</a:t>
            </a:r>
          </a:p>
          <a:p>
            <a:endParaRPr lang="fi-FI" dirty="0" smtClean="0"/>
          </a:p>
          <a:p>
            <a:r>
              <a:rPr lang="en-US" dirty="0" smtClean="0"/>
              <a:t>A</a:t>
            </a:r>
            <a:r>
              <a:rPr lang="en-US" sz="2400" dirty="0" smtClean="0"/>
              <a:t>.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jangka</a:t>
            </a:r>
            <a:r>
              <a:rPr lang="en-US" sz="2400" dirty="0" smtClean="0"/>
              <a:t> </a:t>
            </a:r>
            <a:r>
              <a:rPr lang="en-US" sz="2400" dirty="0" err="1" smtClean="0"/>
              <a:t>menengah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tahunan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disosialisasikan</a:t>
            </a:r>
            <a:endParaRPr lang="en-US" sz="2400" dirty="0" smtClean="0"/>
          </a:p>
          <a:p>
            <a:r>
              <a:rPr lang="en-US" sz="2400" dirty="0" smtClean="0"/>
              <a:t> B.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jangka</a:t>
            </a:r>
            <a:r>
              <a:rPr lang="en-US" sz="2400" dirty="0" smtClean="0"/>
              <a:t> </a:t>
            </a:r>
            <a:r>
              <a:rPr lang="en-US" sz="2400" dirty="0" err="1" smtClean="0"/>
              <a:t>menengah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endParaRPr lang="en-US" sz="2400" dirty="0" smtClean="0"/>
          </a:p>
          <a:p>
            <a:r>
              <a:rPr lang="fi-FI" sz="2400" dirty="0" smtClean="0"/>
              <a:t>     tahunan dan salah satunya sudah disosialisasikan</a:t>
            </a:r>
          </a:p>
          <a:p>
            <a:r>
              <a:rPr lang="en-US" sz="2400" dirty="0" smtClean="0"/>
              <a:t>C.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jangka</a:t>
            </a:r>
            <a:r>
              <a:rPr lang="en-US" sz="2400" dirty="0" smtClean="0"/>
              <a:t> </a:t>
            </a:r>
            <a:r>
              <a:rPr lang="en-US" sz="2400" dirty="0" err="1" smtClean="0"/>
              <a:t>menengah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tahunan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keduanya</a:t>
            </a:r>
            <a:r>
              <a:rPr lang="en-US" sz="2400" dirty="0" smtClean="0"/>
              <a:t>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disosialisasikan</a:t>
            </a:r>
            <a:endParaRPr lang="en-US" sz="2400" dirty="0" smtClean="0"/>
          </a:p>
          <a:p>
            <a:r>
              <a:rPr lang="en-US" sz="2400" dirty="0" smtClean="0"/>
              <a:t>D.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jangka</a:t>
            </a:r>
            <a:r>
              <a:rPr lang="en-US" sz="2400" dirty="0" smtClean="0"/>
              <a:t> </a:t>
            </a:r>
            <a:r>
              <a:rPr lang="en-US" sz="2400" dirty="0" err="1" smtClean="0"/>
              <a:t>menengah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endParaRPr lang="en-US" sz="2400" dirty="0" smtClean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tahunan</a:t>
            </a:r>
            <a:r>
              <a:rPr lang="en-US" sz="2400" dirty="0" smtClean="0"/>
              <a:t>,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disosialisasikan</a:t>
            </a:r>
            <a:endParaRPr lang="en-US" sz="2400" dirty="0" smtClean="0"/>
          </a:p>
          <a:p>
            <a:r>
              <a:rPr lang="en-US" sz="2400" dirty="0" smtClean="0"/>
              <a:t>E.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jangka</a:t>
            </a:r>
            <a:r>
              <a:rPr lang="en-US" sz="2400" dirty="0" smtClean="0"/>
              <a:t> </a:t>
            </a:r>
            <a:r>
              <a:rPr lang="en-US" sz="2400" dirty="0" err="1" smtClean="0"/>
              <a:t>menengah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tahunan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"/>
            <a:ext cx="84582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dirty="0" err="1" smtClean="0"/>
              <a:t>Jawaban</a:t>
            </a:r>
            <a:r>
              <a:rPr lang="en-US" sz="2800" dirty="0" smtClean="0"/>
              <a:t> </a:t>
            </a:r>
            <a:r>
              <a:rPr lang="en-US" sz="2800" dirty="0" err="1" smtClean="0"/>
              <a:t>dibuktikan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adanya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</a:t>
            </a:r>
            <a:r>
              <a:rPr lang="en-US" sz="2800" dirty="0" smtClean="0"/>
              <a:t> </a:t>
            </a:r>
            <a:r>
              <a:rPr lang="en-US" sz="2800" dirty="0" err="1" smtClean="0"/>
              <a:t>tertulis</a:t>
            </a:r>
            <a:r>
              <a:rPr lang="en-US" sz="2800" dirty="0" smtClean="0"/>
              <a:t> </a:t>
            </a:r>
            <a:r>
              <a:rPr lang="en-US" sz="2800" dirty="0" err="1" smtClean="0"/>
              <a:t>rencana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</a:t>
            </a:r>
            <a:r>
              <a:rPr lang="en-US" sz="2800" dirty="0" err="1" smtClean="0"/>
              <a:t>jangka</a:t>
            </a:r>
            <a:r>
              <a:rPr lang="en-US" sz="2800" dirty="0" smtClean="0"/>
              <a:t> </a:t>
            </a:r>
            <a:r>
              <a:rPr lang="en-US" sz="2800" dirty="0" err="1" smtClean="0"/>
              <a:t>menengah</a:t>
            </a:r>
            <a:r>
              <a:rPr lang="en-US" sz="2800" dirty="0" smtClean="0"/>
              <a:t> (</a:t>
            </a:r>
            <a:r>
              <a:rPr lang="en-US" sz="2800" dirty="0" err="1" smtClean="0"/>
              <a:t>empat</a:t>
            </a:r>
            <a:r>
              <a:rPr lang="en-US" sz="2800" dirty="0" smtClean="0"/>
              <a:t> </a:t>
            </a:r>
            <a:r>
              <a:rPr lang="en-US" sz="2800" dirty="0" err="1" smtClean="0"/>
              <a:t>tahunan</a:t>
            </a:r>
            <a:r>
              <a:rPr lang="en-US" sz="2800" dirty="0" smtClean="0"/>
              <a:t>)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rencana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</a:t>
            </a:r>
            <a:r>
              <a:rPr lang="en-US" sz="2800" dirty="0" err="1" smtClean="0"/>
              <a:t>tahunan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disosialisasikan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seluruh</a:t>
            </a:r>
            <a:r>
              <a:rPr lang="en-US" sz="2800" dirty="0" smtClean="0"/>
              <a:t> </a:t>
            </a:r>
            <a:r>
              <a:rPr lang="en-US" sz="2800" dirty="0" err="1" smtClean="0"/>
              <a:t>warga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. Di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rencana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</a:t>
            </a:r>
            <a:r>
              <a:rPr lang="en-US" sz="2800" dirty="0" err="1" smtClean="0"/>
              <a:t>tahunan</a:t>
            </a:r>
            <a:r>
              <a:rPr lang="en-US" sz="2800" dirty="0" smtClean="0"/>
              <a:t> </a:t>
            </a:r>
            <a:r>
              <a:rPr lang="en-US" sz="2800" dirty="0" err="1" smtClean="0"/>
              <a:t>memuat</a:t>
            </a:r>
            <a:r>
              <a:rPr lang="en-US" sz="2800" dirty="0" smtClean="0"/>
              <a:t> </a:t>
            </a:r>
            <a:r>
              <a:rPr lang="en-US" sz="2800" dirty="0" err="1" smtClean="0"/>
              <a:t>ketentuan-ketentuan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jelas</a:t>
            </a:r>
            <a:r>
              <a:rPr lang="en-US" sz="2800" dirty="0" smtClean="0"/>
              <a:t>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: </a:t>
            </a:r>
            <a:r>
              <a:rPr lang="en-US" sz="2800" dirty="0" err="1" smtClean="0"/>
              <a:t>kesiswaan</a:t>
            </a:r>
            <a:r>
              <a:rPr lang="en-US" sz="2800" dirty="0" smtClean="0"/>
              <a:t>, </a:t>
            </a:r>
            <a:r>
              <a:rPr lang="en-US" sz="2800" dirty="0" err="1" smtClean="0"/>
              <a:t>kurikulum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pembelajaran</a:t>
            </a:r>
            <a:r>
              <a:rPr lang="en-US" sz="2800" dirty="0" smtClean="0"/>
              <a:t>, </a:t>
            </a:r>
            <a:r>
              <a:rPr lang="en-US" sz="2800" dirty="0" err="1" smtClean="0"/>
              <a:t>pendidik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tenaga</a:t>
            </a:r>
            <a:r>
              <a:rPr lang="en-US" sz="2800" dirty="0" smtClean="0"/>
              <a:t> </a:t>
            </a:r>
            <a:r>
              <a:rPr lang="en-US" sz="2800" dirty="0" err="1" smtClean="0"/>
              <a:t>kependidikan</a:t>
            </a:r>
            <a:r>
              <a:rPr lang="en-US" sz="2800" dirty="0" smtClean="0"/>
              <a:t>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pengembangannya</a:t>
            </a:r>
            <a:r>
              <a:rPr lang="en-US" sz="2800" dirty="0" smtClean="0"/>
              <a:t>, </a:t>
            </a:r>
            <a:r>
              <a:rPr lang="en-US" sz="2800" dirty="0" err="1" smtClean="0"/>
              <a:t>sarana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prasarana</a:t>
            </a:r>
            <a:r>
              <a:rPr lang="en-US" sz="2800" dirty="0" smtClean="0"/>
              <a:t>, </a:t>
            </a:r>
            <a:r>
              <a:rPr lang="en-US" sz="2800" dirty="0" err="1" smtClean="0"/>
              <a:t>keuangan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pembiayaan</a:t>
            </a:r>
            <a:r>
              <a:rPr lang="en-US" sz="2800" dirty="0" smtClean="0"/>
              <a:t>, </a:t>
            </a:r>
            <a:r>
              <a:rPr lang="en-US" sz="2800" dirty="0" err="1" smtClean="0"/>
              <a:t>budaya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, </a:t>
            </a:r>
            <a:r>
              <a:rPr lang="en-US" sz="2800" dirty="0" err="1" smtClean="0"/>
              <a:t>peranserta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kemitraan</a:t>
            </a:r>
            <a:r>
              <a:rPr lang="en-US" sz="2800" dirty="0" smtClean="0"/>
              <a:t>, </a:t>
            </a:r>
            <a:r>
              <a:rPr lang="en-US" sz="2800" dirty="0" err="1" smtClean="0"/>
              <a:t>rencana-rencana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mengarah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peningkatan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mutu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dirty="0" smtClean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8" indent="-534988"/>
            <a:r>
              <a:rPr lang="en-US" sz="2800" i="1" dirty="0" smtClean="0">
                <a:solidFill>
                  <a:srgbClr val="FF0000"/>
                </a:solidFill>
              </a:rPr>
              <a:t>95.Sekolah/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pedoman</a:t>
            </a:r>
            <a:r>
              <a:rPr lang="en-US" sz="2800" i="1" dirty="0" smtClean="0">
                <a:solidFill>
                  <a:srgbClr val="FF0000"/>
                </a:solidFill>
              </a:rPr>
              <a:t> yang </a:t>
            </a:r>
            <a:r>
              <a:rPr lang="en-US" sz="2800" i="1" dirty="0" err="1" smtClean="0">
                <a:solidFill>
                  <a:srgbClr val="FF0000"/>
                </a:solidFill>
              </a:rPr>
              <a:t>mengatur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berbagai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aspek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pengelolaan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secara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tertulis</a:t>
            </a:r>
            <a:r>
              <a:rPr lang="en-US" sz="2800" i="1" dirty="0" smtClean="0">
                <a:solidFill>
                  <a:srgbClr val="FF0000"/>
                </a:solidFill>
              </a:rPr>
              <a:t> yang </a:t>
            </a:r>
            <a:r>
              <a:rPr lang="en-US" sz="2800" i="1" dirty="0" err="1" smtClean="0">
                <a:solidFill>
                  <a:srgbClr val="FF0000"/>
                </a:solidFill>
              </a:rPr>
              <a:t>mudah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dipahami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oleh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pihak-pihak</a:t>
            </a:r>
            <a:endParaRPr lang="en-US" sz="2800" i="1" dirty="0" smtClean="0">
              <a:solidFill>
                <a:srgbClr val="FF0000"/>
              </a:solidFill>
            </a:endParaRPr>
          </a:p>
          <a:p>
            <a:pPr marL="534988"/>
            <a:r>
              <a:rPr lang="en-US" sz="2800" i="1" dirty="0" err="1" smtClean="0">
                <a:solidFill>
                  <a:srgbClr val="FF0000"/>
                </a:solidFill>
              </a:rPr>
              <a:t>terkait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A.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pedoman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7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aspek</a:t>
            </a:r>
            <a:endParaRPr lang="en-US" sz="2400" dirty="0" smtClean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tertulis</a:t>
            </a:r>
            <a:endParaRPr lang="en-US" sz="2400" dirty="0" smtClean="0"/>
          </a:p>
          <a:p>
            <a:r>
              <a:rPr lang="en-US" sz="2400" dirty="0" smtClean="0"/>
              <a:t>B.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pedoman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5 </a:t>
            </a:r>
            <a:r>
              <a:rPr lang="en-US" sz="2400" dirty="0" err="1" smtClean="0"/>
              <a:t>atau</a:t>
            </a:r>
            <a:r>
              <a:rPr lang="en-US" sz="2400" dirty="0" smtClean="0"/>
              <a:t> 6 </a:t>
            </a:r>
            <a:r>
              <a:rPr lang="en-US" sz="2400" dirty="0" err="1" smtClean="0"/>
              <a:t>aspek</a:t>
            </a:r>
            <a:endParaRPr lang="en-US" sz="2400" dirty="0" smtClean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tertulis</a:t>
            </a:r>
            <a:endParaRPr lang="en-US" sz="2400" dirty="0" smtClean="0"/>
          </a:p>
          <a:p>
            <a:r>
              <a:rPr lang="en-US" sz="2400" dirty="0" smtClean="0"/>
              <a:t>C.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pedoman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3 </a:t>
            </a:r>
            <a:r>
              <a:rPr lang="en-US" sz="2400" dirty="0" err="1" smtClean="0"/>
              <a:t>atau</a:t>
            </a:r>
            <a:r>
              <a:rPr lang="en-US" sz="2400" dirty="0" smtClean="0"/>
              <a:t> 4 </a:t>
            </a:r>
            <a:r>
              <a:rPr lang="en-US" sz="2400" dirty="0" err="1" smtClean="0"/>
              <a:t>aspek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tertulis</a:t>
            </a:r>
            <a:endParaRPr lang="en-US" sz="2400" dirty="0" smtClean="0"/>
          </a:p>
          <a:p>
            <a:r>
              <a:rPr lang="en-US" sz="2400" dirty="0" smtClean="0"/>
              <a:t>D.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pedoman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1 </a:t>
            </a:r>
            <a:r>
              <a:rPr lang="en-US" sz="2400" dirty="0" err="1" smtClean="0"/>
              <a:t>atau</a:t>
            </a:r>
            <a:r>
              <a:rPr lang="en-US" sz="2400" dirty="0" smtClean="0"/>
              <a:t> 2 </a:t>
            </a:r>
            <a:r>
              <a:rPr lang="en-US" sz="2400" dirty="0" err="1" smtClean="0"/>
              <a:t>aspek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tertulis</a:t>
            </a:r>
            <a:endParaRPr lang="en-US" sz="2400" dirty="0" smtClean="0"/>
          </a:p>
          <a:p>
            <a:r>
              <a:rPr lang="en-US" sz="2400" dirty="0" smtClean="0"/>
              <a:t>E.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pedoman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endParaRPr lang="en-US" sz="2400" dirty="0" smtClean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tertulis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5846"/>
            <a:ext cx="899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i="1" dirty="0" err="1" smtClean="0">
                <a:solidFill>
                  <a:srgbClr val="FF0000"/>
                </a:solidFill>
              </a:rPr>
              <a:t>Jawaban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adanya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pedoman</a:t>
            </a:r>
            <a:r>
              <a:rPr lang="en-US" sz="2400" i="1" dirty="0" smtClean="0">
                <a:solidFill>
                  <a:srgbClr val="FF0000"/>
                </a:solidFill>
              </a:rPr>
              <a:t> yang </a:t>
            </a:r>
            <a:r>
              <a:rPr lang="en-US" sz="2400" i="1" dirty="0" err="1" smtClean="0">
                <a:solidFill>
                  <a:srgbClr val="FF0000"/>
                </a:solidFill>
              </a:rPr>
              <a:t>mengatur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aspek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pengelolaan</a:t>
            </a:r>
            <a:r>
              <a:rPr lang="en-US" sz="2400" i="1" dirty="0" smtClean="0">
                <a:solidFill>
                  <a:srgbClr val="FF0000"/>
                </a:solidFill>
              </a:rPr>
              <a:t> yang </a:t>
            </a:r>
            <a:r>
              <a:rPr lang="en-US" sz="2400" i="1" dirty="0" err="1" smtClean="0">
                <a:solidFill>
                  <a:srgbClr val="FF0000"/>
                </a:solidFill>
              </a:rPr>
              <a:t>terdiri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atas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delapan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dokumen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meliputi</a:t>
            </a:r>
            <a:r>
              <a:rPr lang="en-US" sz="2400" i="1" dirty="0" smtClean="0">
                <a:solidFill>
                  <a:srgbClr val="FF0000"/>
                </a:solidFill>
              </a:rPr>
              <a:t>: </a:t>
            </a:r>
          </a:p>
          <a:p>
            <a:endParaRPr lang="en-US" dirty="0" smtClean="0"/>
          </a:p>
          <a:p>
            <a:r>
              <a:rPr lang="en-US" sz="2800" dirty="0" smtClean="0"/>
              <a:t>1) KTSP; </a:t>
            </a:r>
          </a:p>
          <a:p>
            <a:r>
              <a:rPr lang="en-US" sz="2800" dirty="0" smtClean="0"/>
              <a:t>2) </a:t>
            </a:r>
            <a:r>
              <a:rPr lang="en-US" sz="2800" dirty="0" err="1" smtClean="0"/>
              <a:t>kalender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pendidikan</a:t>
            </a:r>
            <a:r>
              <a:rPr lang="en-US" sz="2800" dirty="0" smtClean="0"/>
              <a:t>/</a:t>
            </a:r>
            <a:r>
              <a:rPr lang="en-US" sz="2800" dirty="0" err="1" smtClean="0"/>
              <a:t>akademik</a:t>
            </a:r>
            <a:r>
              <a:rPr lang="en-US" sz="2800" dirty="0" smtClean="0"/>
              <a:t>; </a:t>
            </a:r>
          </a:p>
          <a:p>
            <a:r>
              <a:rPr lang="en-US" sz="2800" dirty="0" smtClean="0"/>
              <a:t>3)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; </a:t>
            </a:r>
          </a:p>
          <a:p>
            <a:r>
              <a:rPr lang="nl-NL" sz="2800" dirty="0" smtClean="0"/>
              <a:t>4) pendayagunaan pendidik dan tenaga kependidikan; </a:t>
            </a:r>
            <a:endParaRPr lang="en-US" sz="2800" dirty="0" smtClean="0"/>
          </a:p>
          <a:p>
            <a:r>
              <a:rPr lang="en-US" sz="2800" dirty="0" smtClean="0"/>
              <a:t>5) </a:t>
            </a:r>
            <a:r>
              <a:rPr lang="en-US" sz="2800" dirty="0" err="1" smtClean="0"/>
              <a:t>peraturan</a:t>
            </a:r>
            <a:r>
              <a:rPr lang="en-US" sz="2800" dirty="0" smtClean="0"/>
              <a:t> </a:t>
            </a:r>
            <a:r>
              <a:rPr lang="en-US" sz="2800" dirty="0" err="1" smtClean="0"/>
              <a:t>akademik</a:t>
            </a:r>
            <a:r>
              <a:rPr lang="en-US" sz="2800" dirty="0" smtClean="0"/>
              <a:t>; </a:t>
            </a:r>
          </a:p>
          <a:p>
            <a:r>
              <a:rPr lang="en-US" sz="2800" dirty="0" smtClean="0"/>
              <a:t>6) </a:t>
            </a:r>
            <a:r>
              <a:rPr lang="en-US" sz="2800" dirty="0" err="1" smtClean="0"/>
              <a:t>tata</a:t>
            </a:r>
            <a:r>
              <a:rPr lang="en-US" sz="2800" dirty="0" smtClean="0"/>
              <a:t> </a:t>
            </a:r>
            <a:r>
              <a:rPr lang="en-US" sz="2800" dirty="0" err="1" smtClean="0"/>
              <a:t>tertib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; </a:t>
            </a:r>
          </a:p>
          <a:p>
            <a:r>
              <a:rPr lang="sv-SE" sz="2800" dirty="0" smtClean="0"/>
              <a:t>7) kode etik sekolah/madrasah; dan </a:t>
            </a:r>
            <a:endParaRPr lang="en-US" sz="2800" dirty="0" smtClean="0"/>
          </a:p>
          <a:p>
            <a:r>
              <a:rPr lang="en-US" sz="2800" dirty="0" smtClean="0"/>
              <a:t>8)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/>
            <a:r>
              <a:rPr lang="en-US" sz="2400" i="1" dirty="0" smtClean="0">
                <a:solidFill>
                  <a:srgbClr val="FF0000"/>
                </a:solidFill>
              </a:rPr>
              <a:t>96.Sekolah/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struktur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organisasi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kejelasan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uraian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tugas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/>
          </a:p>
          <a:p>
            <a:r>
              <a:rPr lang="en-US" sz="2800" dirty="0" smtClean="0"/>
              <a:t>A.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dipajang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dinding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endParaRPr lang="en-US" sz="2800" dirty="0" smtClean="0"/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disertai</a:t>
            </a:r>
            <a:r>
              <a:rPr lang="en-US" sz="2800" dirty="0" smtClean="0"/>
              <a:t> </a:t>
            </a:r>
            <a:r>
              <a:rPr lang="en-US" sz="2800" dirty="0" err="1" smtClean="0"/>
              <a:t>uraian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r>
              <a:rPr lang="en-US" sz="2800" dirty="0" smtClean="0"/>
              <a:t> yang </a:t>
            </a:r>
            <a:r>
              <a:rPr lang="en-US" sz="2800" dirty="0" err="1" smtClean="0"/>
              <a:t>jelas</a:t>
            </a:r>
            <a:endParaRPr lang="en-US" sz="2800" dirty="0" smtClean="0"/>
          </a:p>
          <a:p>
            <a:r>
              <a:rPr lang="en-US" sz="2800" dirty="0" smtClean="0"/>
              <a:t> B.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disertai</a:t>
            </a:r>
            <a:r>
              <a:rPr lang="en-US" sz="2800" dirty="0" smtClean="0"/>
              <a:t> </a:t>
            </a:r>
            <a:r>
              <a:rPr lang="en-US" sz="2800" dirty="0" err="1" smtClean="0"/>
              <a:t>uraian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r>
              <a:rPr lang="en-US" sz="2800" dirty="0" smtClean="0"/>
              <a:t> yang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jelas</a:t>
            </a:r>
            <a:endParaRPr lang="en-US" sz="2800" dirty="0" smtClean="0"/>
          </a:p>
          <a:p>
            <a:r>
              <a:rPr lang="en-US" sz="2800" dirty="0" smtClean="0"/>
              <a:t>C.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disertai</a:t>
            </a:r>
            <a:r>
              <a:rPr lang="en-US" sz="2800" dirty="0" smtClean="0"/>
              <a:t> </a:t>
            </a:r>
            <a:r>
              <a:rPr lang="en-US" sz="2800" dirty="0" err="1" smtClean="0"/>
              <a:t>uraian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tetapi</a:t>
            </a:r>
            <a:endParaRPr lang="en-US" sz="2800" dirty="0" smtClean="0"/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jelas</a:t>
            </a:r>
            <a:endParaRPr lang="en-US" sz="2800" dirty="0" smtClean="0"/>
          </a:p>
          <a:p>
            <a:r>
              <a:rPr lang="en-US" sz="2800" dirty="0" smtClean="0"/>
              <a:t>D.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</a:t>
            </a:r>
            <a:r>
              <a:rPr lang="en-US" sz="2800" dirty="0" err="1" smtClean="0"/>
              <a:t>tetapi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uraian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endParaRPr lang="en-US" sz="2800" dirty="0" smtClean="0"/>
          </a:p>
          <a:p>
            <a:r>
              <a:rPr lang="nn-NO" sz="2800" dirty="0" smtClean="0"/>
              <a:t>E. Tidak memiliki struktur organisasi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685800"/>
            <a:ext cx="6553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dirty="0" err="1" smtClean="0"/>
              <a:t>Jawaban</a:t>
            </a:r>
            <a:r>
              <a:rPr lang="en-US" sz="4000" dirty="0" smtClean="0"/>
              <a:t> </a:t>
            </a:r>
            <a:r>
              <a:rPr lang="en-US" sz="4000" dirty="0" err="1" smtClean="0"/>
              <a:t>dibuktikan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adanya</a:t>
            </a:r>
            <a:r>
              <a:rPr lang="en-US" sz="4000" dirty="0" smtClean="0"/>
              <a:t> </a:t>
            </a:r>
            <a:r>
              <a:rPr lang="en-US" sz="4000" dirty="0" err="1" smtClean="0"/>
              <a:t>bagan</a:t>
            </a:r>
            <a:r>
              <a:rPr lang="en-US" sz="4000" dirty="0" smtClean="0"/>
              <a:t> </a:t>
            </a:r>
            <a:r>
              <a:rPr lang="en-US" sz="4000" dirty="0" err="1" smtClean="0"/>
              <a:t>atau</a:t>
            </a:r>
            <a:r>
              <a:rPr lang="en-US" sz="4000" dirty="0" smtClean="0"/>
              <a:t> </a:t>
            </a:r>
            <a:r>
              <a:rPr lang="en-US" sz="4000" dirty="0" err="1" smtClean="0"/>
              <a:t>struktur</a:t>
            </a:r>
            <a:r>
              <a:rPr lang="en-US" sz="4000" dirty="0" smtClean="0"/>
              <a:t> </a:t>
            </a:r>
            <a:r>
              <a:rPr lang="en-US" sz="4000" dirty="0" err="1" smtClean="0"/>
              <a:t>organisasi</a:t>
            </a:r>
            <a:r>
              <a:rPr lang="en-US" sz="4000" dirty="0" smtClean="0"/>
              <a:t> </a:t>
            </a:r>
            <a:r>
              <a:rPr lang="en-US" sz="4000" dirty="0" err="1" smtClean="0"/>
              <a:t>sekolah</a:t>
            </a:r>
            <a:r>
              <a:rPr lang="en-US" sz="4000" dirty="0" smtClean="0"/>
              <a:t>/ </a:t>
            </a:r>
            <a:r>
              <a:rPr lang="en-US" sz="4000" dirty="0" err="1" smtClean="0"/>
              <a:t>madrasah</a:t>
            </a:r>
            <a:r>
              <a:rPr lang="en-US" sz="4000" dirty="0" smtClean="0"/>
              <a:t> yang </a:t>
            </a:r>
            <a:r>
              <a:rPr lang="en-US" sz="4000" dirty="0" err="1" smtClean="0"/>
              <a:t>lengkap</a:t>
            </a:r>
            <a:r>
              <a:rPr lang="en-US" sz="4000" dirty="0" smtClean="0"/>
              <a:t> </a:t>
            </a:r>
            <a:r>
              <a:rPr lang="en-US" sz="4000" dirty="0" err="1" smtClean="0"/>
              <a:t>serta</a:t>
            </a:r>
            <a:r>
              <a:rPr lang="en-US" sz="4000" dirty="0" smtClean="0"/>
              <a:t> </a:t>
            </a:r>
            <a:r>
              <a:rPr lang="en-US" sz="4000" dirty="0" err="1" smtClean="0"/>
              <a:t>uraian</a:t>
            </a:r>
            <a:r>
              <a:rPr lang="en-US" sz="4000" dirty="0" smtClean="0"/>
              <a:t> </a:t>
            </a:r>
            <a:r>
              <a:rPr lang="en-US" sz="4000" dirty="0" err="1" smtClean="0"/>
              <a:t>tugas</a:t>
            </a:r>
            <a:r>
              <a:rPr lang="en-US" sz="4000" dirty="0" smtClean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</a:t>
            </a:r>
            <a:r>
              <a:rPr lang="en-US" sz="4000" dirty="0" err="1" smtClean="0"/>
              <a:t>masing-masing</a:t>
            </a:r>
            <a:r>
              <a:rPr lang="en-US" sz="4000" dirty="0" smtClean="0"/>
              <a:t> </a:t>
            </a:r>
            <a:r>
              <a:rPr lang="en-US" sz="4000" dirty="0" err="1" smtClean="0"/>
              <a:t>anggota</a:t>
            </a:r>
            <a:r>
              <a:rPr lang="en-US" sz="4000" dirty="0" smtClean="0"/>
              <a:t> </a:t>
            </a:r>
            <a:r>
              <a:rPr lang="en-US" sz="4000" dirty="0" err="1" smtClean="0"/>
              <a:t>organisasi</a:t>
            </a:r>
            <a:r>
              <a:rPr lang="en-US" sz="4000" dirty="0" smtClean="0"/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401762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2400" i="1" dirty="0" smtClean="0">
                <a:solidFill>
                  <a:srgbClr val="FF0000"/>
                </a:solidFill>
              </a:rPr>
              <a:t>10.	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menerapkan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kegiatan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pembelajaran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sesuai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ketentuan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yang </a:t>
            </a:r>
            <a:r>
              <a:rPr lang="en-US" sz="2400" i="1" dirty="0" err="1">
                <a:solidFill>
                  <a:srgbClr val="FF0000"/>
                </a:solidFill>
              </a:rPr>
              <a:t>tertuang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pada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lampiran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Permendiknas</a:t>
            </a:r>
            <a:r>
              <a:rPr lang="en-US" sz="2400" i="1" dirty="0" smtClean="0">
                <a:solidFill>
                  <a:srgbClr val="FF0000"/>
                </a:solidFill>
              </a:rPr>
              <a:t>  </a:t>
            </a:r>
            <a:r>
              <a:rPr lang="en-US" sz="2400" i="1" dirty="0" err="1" smtClean="0">
                <a:solidFill>
                  <a:srgbClr val="FF0000"/>
                </a:solidFill>
              </a:rPr>
              <a:t>Nomor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22 </a:t>
            </a:r>
            <a:r>
              <a:rPr lang="en-US" sz="2400" i="1" dirty="0" err="1" smtClean="0">
                <a:solidFill>
                  <a:srgbClr val="FF0000"/>
                </a:solidFill>
              </a:rPr>
              <a:t>Tahun</a:t>
            </a:r>
            <a:r>
              <a:rPr lang="en-US" sz="2400" i="1" dirty="0" smtClean="0">
                <a:solidFill>
                  <a:srgbClr val="FF0000"/>
                </a:solidFill>
              </a:rPr>
              <a:t> 2006</a:t>
            </a:r>
            <a:r>
              <a:rPr lang="en-US" sz="2400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None/>
            </a:pPr>
            <a:r>
              <a:rPr lang="en-US" dirty="0"/>
              <a:t>A. </a:t>
            </a:r>
            <a:r>
              <a:rPr lang="en-US" dirty="0" err="1"/>
              <a:t>Menerapkan</a:t>
            </a:r>
            <a:r>
              <a:rPr lang="en-US" dirty="0"/>
              <a:t> 4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Permendiknas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/>
              <a:t>B. </a:t>
            </a:r>
            <a:r>
              <a:rPr lang="en-US" dirty="0" err="1"/>
              <a:t>Menerapkan</a:t>
            </a:r>
            <a:r>
              <a:rPr lang="en-US" dirty="0"/>
              <a:t> 3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Permendiknas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C</a:t>
            </a:r>
            <a:r>
              <a:rPr lang="en-US" dirty="0"/>
              <a:t>. </a:t>
            </a:r>
            <a:r>
              <a:rPr lang="en-US" dirty="0" err="1"/>
              <a:t>Menerapkan</a:t>
            </a:r>
            <a:r>
              <a:rPr lang="en-US" dirty="0"/>
              <a:t> 2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Permendiknas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Menerapkan</a:t>
            </a:r>
            <a:r>
              <a:rPr lang="en-US" dirty="0"/>
              <a:t> 1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Permendiknas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E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belajar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984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/>
            <a:r>
              <a:rPr lang="sv-SE" sz="2400" b="1" i="1" dirty="0" smtClean="0">
                <a:solidFill>
                  <a:srgbClr val="FF0000"/>
                </a:solidFill>
              </a:rPr>
              <a:t>97.Sekolah/Madrasah melaksanakan kegiatan sesuai dengan rencana kerja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tahunan</a:t>
            </a:r>
            <a:r>
              <a:rPr lang="en-US" sz="2400" b="1" i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 smtClean="0"/>
              <a:t>A.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76% — 100%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endParaRPr lang="en-US" sz="2400" dirty="0" smtClean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tahunan</a:t>
            </a:r>
            <a:endParaRPr lang="en-US" sz="2400" dirty="0" smtClean="0"/>
          </a:p>
          <a:p>
            <a:r>
              <a:rPr lang="en-US" sz="2400" dirty="0" smtClean="0"/>
              <a:t> B.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51% — 75%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endParaRPr lang="en-US" sz="2400" dirty="0" smtClean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tahunan</a:t>
            </a:r>
            <a:endParaRPr lang="en-US" sz="2400" dirty="0" smtClean="0"/>
          </a:p>
          <a:p>
            <a:r>
              <a:rPr lang="en-US" sz="2400" dirty="0" smtClean="0"/>
              <a:t>C.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26% — 50%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endParaRPr lang="en-US" sz="2400" dirty="0" smtClean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tahunan</a:t>
            </a:r>
            <a:endParaRPr lang="en-US" sz="2400" dirty="0" smtClean="0"/>
          </a:p>
          <a:p>
            <a:r>
              <a:rPr lang="en-US" sz="2400" dirty="0" smtClean="0"/>
              <a:t>D.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1% — 25%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endParaRPr lang="en-US" sz="2400" dirty="0" smtClean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tahunan</a:t>
            </a:r>
            <a:endParaRPr lang="en-US" sz="2400" dirty="0" smtClean="0"/>
          </a:p>
          <a:p>
            <a:r>
              <a:rPr lang="sv-SE" sz="2400" dirty="0" smtClean="0"/>
              <a:t>E. Tidak melaksanakan kegiatan sesuai dengan rencana kerja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Tahunan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6934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800" dirty="0" err="1" smtClean="0"/>
              <a:t>Jawaban</a:t>
            </a:r>
            <a:r>
              <a:rPr lang="en-US" sz="4800" dirty="0" smtClean="0"/>
              <a:t> </a:t>
            </a:r>
            <a:r>
              <a:rPr lang="en-US" sz="4800" dirty="0" err="1" smtClean="0"/>
              <a:t>dibuktikan</a:t>
            </a:r>
            <a:r>
              <a:rPr lang="en-US" sz="4800" dirty="0" smtClean="0"/>
              <a:t> </a:t>
            </a:r>
            <a:r>
              <a:rPr lang="en-US" sz="4800" dirty="0" err="1" smtClean="0"/>
              <a:t>dengan</a:t>
            </a:r>
            <a:r>
              <a:rPr lang="en-US" sz="4800" dirty="0" smtClean="0"/>
              <a:t> </a:t>
            </a:r>
            <a:r>
              <a:rPr lang="en-US" sz="4800" dirty="0" err="1" smtClean="0"/>
              <a:t>adanya</a:t>
            </a:r>
            <a:r>
              <a:rPr lang="en-US" sz="4800" dirty="0" smtClean="0"/>
              <a:t> </a:t>
            </a:r>
            <a:r>
              <a:rPr lang="en-US" sz="4800" dirty="0" err="1" smtClean="0"/>
              <a:t>kesesuaian</a:t>
            </a:r>
            <a:r>
              <a:rPr lang="en-US" sz="4800" dirty="0" smtClean="0"/>
              <a:t> </a:t>
            </a:r>
            <a:r>
              <a:rPr lang="en-US" sz="4800" dirty="0" err="1" smtClean="0"/>
              <a:t>antara</a:t>
            </a:r>
            <a:r>
              <a:rPr lang="en-US" sz="4800" dirty="0" smtClean="0"/>
              <a:t> </a:t>
            </a:r>
            <a:r>
              <a:rPr lang="en-US" sz="4800" dirty="0" err="1" smtClean="0"/>
              <a:t>rencana</a:t>
            </a:r>
            <a:r>
              <a:rPr lang="en-US" sz="4800" dirty="0" smtClean="0"/>
              <a:t> </a:t>
            </a:r>
            <a:r>
              <a:rPr lang="en-US" sz="4800" dirty="0" err="1" smtClean="0"/>
              <a:t>kerja</a:t>
            </a:r>
            <a:r>
              <a:rPr lang="en-US" sz="4800" dirty="0" smtClean="0"/>
              <a:t> </a:t>
            </a:r>
            <a:r>
              <a:rPr lang="en-US" sz="4800" dirty="0" err="1" smtClean="0"/>
              <a:t>tahunan</a:t>
            </a:r>
            <a:r>
              <a:rPr lang="en-US" sz="4800" dirty="0" smtClean="0"/>
              <a:t> </a:t>
            </a:r>
            <a:r>
              <a:rPr lang="en-US" sz="4800" dirty="0" err="1" smtClean="0"/>
              <a:t>dengan</a:t>
            </a:r>
            <a:r>
              <a:rPr lang="en-US" sz="4800" dirty="0" smtClean="0"/>
              <a:t> </a:t>
            </a:r>
            <a:r>
              <a:rPr lang="en-US" sz="4800" dirty="0" err="1" smtClean="0"/>
              <a:t>laporan</a:t>
            </a:r>
            <a:r>
              <a:rPr lang="en-US" sz="4800" dirty="0" smtClean="0"/>
              <a:t> </a:t>
            </a:r>
            <a:r>
              <a:rPr lang="en-US" sz="4800" dirty="0" err="1" smtClean="0"/>
              <a:t>pelaksanaan</a:t>
            </a:r>
            <a:r>
              <a:rPr lang="en-US" sz="4800" dirty="0" smtClean="0"/>
              <a:t> </a:t>
            </a:r>
            <a:r>
              <a:rPr lang="en-US" sz="4800" dirty="0" err="1" smtClean="0"/>
              <a:t>kegiatan</a:t>
            </a:r>
            <a:r>
              <a:rPr lang="en-US" sz="4800" dirty="0" smtClean="0"/>
              <a:t>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68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8" indent="-534988"/>
            <a:r>
              <a:rPr lang="en-US" sz="2800" b="1" i="1" dirty="0" smtClean="0">
                <a:solidFill>
                  <a:srgbClr val="FF0000"/>
                </a:solidFill>
              </a:rPr>
              <a:t>98.Sekolah/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melaksanakan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kegiatan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kesiswaan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450850" indent="-450850"/>
            <a:r>
              <a:rPr lang="en-US" sz="3600" dirty="0" smtClean="0"/>
              <a:t>A. </a:t>
            </a:r>
            <a:r>
              <a:rPr lang="en-US" sz="3600" dirty="0" err="1" smtClean="0"/>
              <a:t>Melaksanakan</a:t>
            </a:r>
            <a:r>
              <a:rPr lang="en-US" sz="3600" dirty="0" smtClean="0"/>
              <a:t> 4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lebih</a:t>
            </a:r>
            <a:r>
              <a:rPr lang="en-US" sz="3600" dirty="0" smtClean="0"/>
              <a:t> </a:t>
            </a:r>
            <a:r>
              <a:rPr lang="en-US" sz="3600" dirty="0" err="1" smtClean="0"/>
              <a:t>jenis</a:t>
            </a:r>
            <a:r>
              <a:rPr lang="en-US" sz="3600" dirty="0" smtClean="0"/>
              <a:t> </a:t>
            </a:r>
            <a:r>
              <a:rPr lang="en-US" sz="3600" dirty="0" err="1" smtClean="0"/>
              <a:t>kegiatan</a:t>
            </a:r>
            <a:r>
              <a:rPr lang="en-US" sz="3600" dirty="0" smtClean="0"/>
              <a:t>       </a:t>
            </a:r>
            <a:r>
              <a:rPr lang="en-US" sz="3600" dirty="0" err="1" smtClean="0"/>
              <a:t>kesiswaan</a:t>
            </a:r>
            <a:endParaRPr lang="en-US" sz="3600" dirty="0" smtClean="0"/>
          </a:p>
          <a:p>
            <a:r>
              <a:rPr lang="fi-FI" sz="3600" dirty="0" smtClean="0"/>
              <a:t>B. Melaksanakan 3 jenis kegiatan kesiswaan</a:t>
            </a:r>
          </a:p>
          <a:p>
            <a:r>
              <a:rPr lang="fi-FI" sz="3600" dirty="0" smtClean="0"/>
              <a:t>C. Melaksanakan 2 jenis kegiatan kesiswaan</a:t>
            </a:r>
          </a:p>
          <a:p>
            <a:r>
              <a:rPr lang="fi-FI" sz="3600" dirty="0" smtClean="0"/>
              <a:t>D. Melaksanakan 1 jenis kegiatan kesiswaan</a:t>
            </a:r>
          </a:p>
          <a:p>
            <a:r>
              <a:rPr lang="en-US" sz="3600" dirty="0" smtClean="0"/>
              <a:t>E.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melaksanakan</a:t>
            </a:r>
            <a:r>
              <a:rPr lang="en-US" sz="3600" dirty="0" smtClean="0"/>
              <a:t> </a:t>
            </a:r>
            <a:r>
              <a:rPr lang="en-US" sz="3600" dirty="0" err="1" smtClean="0"/>
              <a:t>kegiatan</a:t>
            </a:r>
            <a:r>
              <a:rPr lang="en-US" sz="3600" dirty="0" smtClean="0"/>
              <a:t> </a:t>
            </a:r>
            <a:r>
              <a:rPr lang="en-US" sz="3600" dirty="0" err="1" smtClean="0"/>
              <a:t>kesiswaan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8763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Kegiatan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kesiswaan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terdiri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atas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empat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jenis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sz="2800" dirty="0" smtClean="0"/>
              <a:t>) </a:t>
            </a: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layanan</a:t>
            </a:r>
            <a:r>
              <a:rPr lang="en-US" sz="2800" dirty="0" smtClean="0"/>
              <a:t> </a:t>
            </a:r>
            <a:r>
              <a:rPr lang="en-US" sz="2800" dirty="0" err="1" smtClean="0"/>
              <a:t>konseling</a:t>
            </a:r>
            <a:r>
              <a:rPr lang="en-US" sz="2800" dirty="0" smtClean="0"/>
              <a:t>; </a:t>
            </a:r>
          </a:p>
          <a:p>
            <a:endParaRPr lang="en-US" sz="2800" dirty="0" smtClean="0"/>
          </a:p>
          <a:p>
            <a:r>
              <a:rPr lang="fi-FI" sz="2800" dirty="0" smtClean="0"/>
              <a:t>2) melaksanakan kegiatan ekstra dan kokurikuler; </a:t>
            </a:r>
          </a:p>
          <a:p>
            <a:endParaRPr lang="en-US" sz="2800" dirty="0" smtClean="0"/>
          </a:p>
          <a:p>
            <a:r>
              <a:rPr lang="fi-FI" sz="2800" dirty="0" smtClean="0"/>
              <a:t>3) melakukan pembinaan prestasi unggulan; dan </a:t>
            </a:r>
          </a:p>
          <a:p>
            <a:endParaRPr lang="en-US" sz="2800" dirty="0" smtClean="0"/>
          </a:p>
          <a:p>
            <a:r>
              <a:rPr lang="fi-FI" sz="2800" dirty="0" smtClean="0"/>
              <a:t>4) melakukan pelacakan terhadap alumni. </a:t>
            </a:r>
          </a:p>
          <a:p>
            <a:endParaRPr lang="en-US" sz="2800" dirty="0" smtClean="0"/>
          </a:p>
          <a:p>
            <a:r>
              <a:rPr lang="en-US" sz="2800" b="1" i="1" dirty="0" err="1" smtClean="0">
                <a:solidFill>
                  <a:srgbClr val="FF0000"/>
                </a:solidFill>
              </a:rPr>
              <a:t>Jawaban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adanya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dokumen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layanan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konseling</a:t>
            </a:r>
            <a:r>
              <a:rPr lang="en-US" sz="2800" b="1" i="1" dirty="0" smtClean="0">
                <a:solidFill>
                  <a:srgbClr val="FF0000"/>
                </a:solidFill>
              </a:rPr>
              <a:t>,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jenis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peserta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kegiatan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ekstrakurikuler</a:t>
            </a:r>
            <a:r>
              <a:rPr lang="en-US" sz="2800" b="1" i="1" dirty="0" smtClean="0">
                <a:solidFill>
                  <a:srgbClr val="FF0000"/>
                </a:solidFill>
              </a:rPr>
              <a:t>,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pembinaan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prestasi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unggulan</a:t>
            </a:r>
            <a:r>
              <a:rPr lang="en-US" sz="2800" b="1" i="1" dirty="0" smtClean="0">
                <a:solidFill>
                  <a:srgbClr val="FF0000"/>
                </a:solidFill>
              </a:rPr>
              <a:t>,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daftar</a:t>
            </a:r>
            <a:r>
              <a:rPr lang="en-US" sz="2800" b="1" i="1" dirty="0" smtClean="0">
                <a:solidFill>
                  <a:srgbClr val="FF0000"/>
                </a:solidFill>
              </a:rPr>
              <a:t> alumni </a:t>
            </a:r>
            <a:r>
              <a:rPr lang="en-US" sz="28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9844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/>
            <a:r>
              <a:rPr lang="sv-SE" sz="2400" i="1" dirty="0" smtClean="0">
                <a:solidFill>
                  <a:srgbClr val="FF0000"/>
                </a:solidFill>
              </a:rPr>
              <a:t>99.Sekolah/Madrasah melaksanakan kegiatan pengembangan kurikulum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pembelajaran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A.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4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endParaRPr lang="en-US" sz="2400" dirty="0" smtClean="0"/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kurikulum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endParaRPr lang="en-US" sz="2400" dirty="0" smtClean="0"/>
          </a:p>
          <a:p>
            <a:r>
              <a:rPr lang="en-US" sz="2400" dirty="0" smtClean="0"/>
              <a:t>B.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3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kurikulum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endParaRPr lang="en-US" sz="2400" dirty="0" smtClean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Pembelajaran</a:t>
            </a:r>
            <a:endParaRPr lang="en-US" sz="2400" dirty="0" smtClean="0"/>
          </a:p>
          <a:p>
            <a:r>
              <a:rPr lang="en-US" sz="2400" dirty="0" smtClean="0"/>
              <a:t> C.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2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kurikulum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endParaRPr lang="en-US" sz="2400" dirty="0" smtClean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pembelajaran</a:t>
            </a:r>
            <a:endParaRPr lang="en-US" sz="2400" dirty="0" smtClean="0"/>
          </a:p>
          <a:p>
            <a:r>
              <a:rPr lang="en-US" sz="2400" dirty="0" smtClean="0"/>
              <a:t>D.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1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kurikulum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endParaRPr lang="en-US" sz="2400" dirty="0" smtClean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Pembelajaran</a:t>
            </a:r>
            <a:endParaRPr lang="en-US" sz="2400" dirty="0" smtClean="0"/>
          </a:p>
          <a:p>
            <a:r>
              <a:rPr lang="en-US" sz="2400" dirty="0" smtClean="0"/>
              <a:t> E.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kurikulum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endParaRPr lang="en-US" sz="2400" dirty="0" smtClean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pembelajaran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8382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Kegiatan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pelaksanaan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pengembangan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kurikulum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pembelajaran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dibuktikan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dengan</a:t>
            </a:r>
            <a:r>
              <a:rPr lang="en-US" sz="2800" dirty="0" smtClean="0">
                <a:solidFill>
                  <a:srgbClr val="FF0000"/>
                </a:solidFill>
              </a:rPr>
              <a:t> 5 </a:t>
            </a:r>
            <a:r>
              <a:rPr lang="en-US" sz="2800" dirty="0" err="1" smtClean="0">
                <a:solidFill>
                  <a:srgbClr val="FF0000"/>
                </a:solidFill>
              </a:rPr>
              <a:t>dokumen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yaitu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sz="2400" i="1" dirty="0" smtClean="0"/>
              <a:t>) KTSP; 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2) </a:t>
            </a:r>
            <a:r>
              <a:rPr lang="en-US" sz="2400" i="1" dirty="0" err="1" smtClean="0"/>
              <a:t>kalender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pendidikan</a:t>
            </a:r>
            <a:r>
              <a:rPr lang="en-US" sz="2400" i="1" dirty="0" smtClean="0"/>
              <a:t>; 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3) program </a:t>
            </a:r>
            <a:r>
              <a:rPr lang="en-US" sz="2400" i="1" dirty="0" err="1" smtClean="0"/>
              <a:t>pembelajaran</a:t>
            </a:r>
            <a:r>
              <a:rPr lang="en-US" sz="2400" i="1" dirty="0" smtClean="0"/>
              <a:t>; 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4) </a:t>
            </a:r>
            <a:r>
              <a:rPr lang="en-US" sz="2400" i="1" dirty="0" err="1" smtClean="0"/>
              <a:t>penilaian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hasil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belajar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siswa</a:t>
            </a:r>
            <a:r>
              <a:rPr lang="en-US" sz="2400" i="1" dirty="0" smtClean="0"/>
              <a:t>; </a:t>
            </a:r>
            <a:r>
              <a:rPr lang="en-US" sz="2400" i="1" dirty="0" err="1" smtClean="0"/>
              <a:t>dan</a:t>
            </a:r>
            <a:r>
              <a:rPr lang="en-US" sz="2400" i="1" dirty="0" smtClean="0"/>
              <a:t> 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5) </a:t>
            </a:r>
            <a:r>
              <a:rPr lang="en-US" sz="2400" i="1" dirty="0" err="1" smtClean="0"/>
              <a:t>peraturan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akademik</a:t>
            </a:r>
            <a:r>
              <a:rPr lang="en-US" sz="2400" i="1" dirty="0" smtClean="0"/>
              <a:t>. </a:t>
            </a:r>
          </a:p>
          <a:p>
            <a:r>
              <a:rPr lang="en-US" sz="2400" i="1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1344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>
              <a:tabLst>
                <a:tab pos="84138" algn="l"/>
              </a:tabLst>
            </a:pPr>
            <a:r>
              <a:rPr lang="sv-SE" sz="2800" i="1" dirty="0" smtClean="0">
                <a:solidFill>
                  <a:srgbClr val="FF0000"/>
                </a:solidFill>
              </a:rPr>
              <a:t>100.Sekolah/Madrasah melaksanakan pendayagunaan pendidik dan tenaga </a:t>
            </a:r>
            <a:r>
              <a:rPr lang="en-US" sz="2800" i="1" dirty="0" err="1" smtClean="0">
                <a:solidFill>
                  <a:srgbClr val="FF0000"/>
                </a:solidFill>
              </a:rPr>
              <a:t>kependidikan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A. </a:t>
            </a:r>
            <a:r>
              <a:rPr lang="en-US" sz="2800" dirty="0" err="1" smtClean="0"/>
              <a:t>Melaksanakan</a:t>
            </a:r>
            <a:r>
              <a:rPr lang="en-US" sz="2800" dirty="0" smtClean="0"/>
              <a:t> 4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pengelolaan</a:t>
            </a:r>
            <a:endParaRPr lang="en-US" sz="2800" dirty="0" smtClean="0"/>
          </a:p>
          <a:p>
            <a:r>
              <a:rPr lang="nl-NL" sz="2800" dirty="0" smtClean="0"/>
              <a:t>     pendayagunaan pendidik dan tenaga kependidikan</a:t>
            </a:r>
          </a:p>
          <a:p>
            <a:r>
              <a:rPr lang="en-US" sz="2800" dirty="0" smtClean="0"/>
              <a:t>B. </a:t>
            </a:r>
            <a:r>
              <a:rPr lang="en-US" sz="2800" dirty="0" err="1" smtClean="0"/>
              <a:t>Melaksanakan</a:t>
            </a:r>
            <a:r>
              <a:rPr lang="en-US" sz="2800" dirty="0" smtClean="0"/>
              <a:t> 3 program </a:t>
            </a:r>
            <a:r>
              <a:rPr lang="en-US" sz="2800" dirty="0" err="1" smtClean="0"/>
              <a:t>pengelolaan</a:t>
            </a:r>
            <a:r>
              <a:rPr lang="en-US" sz="2800" dirty="0" smtClean="0"/>
              <a:t> </a:t>
            </a:r>
            <a:r>
              <a:rPr lang="en-US" sz="2800" dirty="0" err="1" smtClean="0"/>
              <a:t>pendayagunaan</a:t>
            </a:r>
            <a:endParaRPr lang="en-US" sz="2800" dirty="0" smtClean="0"/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pendidik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tenaga</a:t>
            </a:r>
            <a:r>
              <a:rPr lang="en-US" sz="2800" dirty="0" smtClean="0"/>
              <a:t> </a:t>
            </a:r>
            <a:r>
              <a:rPr lang="en-US" sz="2800" dirty="0" err="1" smtClean="0"/>
              <a:t>kependidikan</a:t>
            </a:r>
            <a:endParaRPr lang="en-US" sz="2800" dirty="0" smtClean="0"/>
          </a:p>
          <a:p>
            <a:r>
              <a:rPr lang="en-US" sz="2800" dirty="0" smtClean="0"/>
              <a:t>C. </a:t>
            </a:r>
            <a:r>
              <a:rPr lang="en-US" sz="2800" dirty="0" err="1" smtClean="0"/>
              <a:t>Melaksanakan</a:t>
            </a:r>
            <a:r>
              <a:rPr lang="en-US" sz="2800" dirty="0" smtClean="0"/>
              <a:t> 2 program </a:t>
            </a:r>
            <a:r>
              <a:rPr lang="en-US" sz="2800" dirty="0" err="1" smtClean="0"/>
              <a:t>pengelolaan</a:t>
            </a:r>
            <a:r>
              <a:rPr lang="en-US" sz="2800" dirty="0" smtClean="0"/>
              <a:t> </a:t>
            </a:r>
            <a:r>
              <a:rPr lang="en-US" sz="2800" dirty="0" err="1" smtClean="0"/>
              <a:t>pendayagunaan</a:t>
            </a:r>
            <a:endParaRPr lang="en-US" sz="2800" dirty="0" smtClean="0"/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pendidik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tenaga</a:t>
            </a:r>
            <a:r>
              <a:rPr lang="en-US" sz="2800" dirty="0" smtClean="0"/>
              <a:t> </a:t>
            </a:r>
            <a:r>
              <a:rPr lang="en-US" sz="2800" dirty="0" err="1" smtClean="0"/>
              <a:t>kependidikan</a:t>
            </a:r>
            <a:endParaRPr lang="en-US" sz="2800" dirty="0" smtClean="0"/>
          </a:p>
          <a:p>
            <a:r>
              <a:rPr lang="en-US" sz="2800" dirty="0" smtClean="0"/>
              <a:t>D. </a:t>
            </a:r>
            <a:r>
              <a:rPr lang="en-US" sz="2800" dirty="0" err="1" smtClean="0"/>
              <a:t>Melaksanakan</a:t>
            </a:r>
            <a:r>
              <a:rPr lang="en-US" sz="2800" dirty="0" smtClean="0"/>
              <a:t> 1 program </a:t>
            </a:r>
            <a:r>
              <a:rPr lang="en-US" sz="2800" dirty="0" err="1" smtClean="0"/>
              <a:t>pengelolaan</a:t>
            </a:r>
            <a:r>
              <a:rPr lang="en-US" sz="2800" dirty="0" smtClean="0"/>
              <a:t> </a:t>
            </a:r>
            <a:r>
              <a:rPr lang="en-US" sz="2800" dirty="0" err="1" smtClean="0"/>
              <a:t>pendayagunaan</a:t>
            </a:r>
            <a:endParaRPr lang="en-US" sz="2800" dirty="0" smtClean="0"/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pendidik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tenaga</a:t>
            </a:r>
            <a:r>
              <a:rPr lang="en-US" sz="2800" dirty="0" smtClean="0"/>
              <a:t> </a:t>
            </a:r>
            <a:r>
              <a:rPr lang="en-US" sz="2800" dirty="0" err="1" smtClean="0"/>
              <a:t>kependidikan</a:t>
            </a:r>
            <a:endParaRPr lang="en-US" sz="2800" dirty="0" smtClean="0"/>
          </a:p>
          <a:p>
            <a:r>
              <a:rPr lang="en-US" sz="2800" dirty="0" smtClean="0"/>
              <a:t>E.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melaksanakan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pengelolaan</a:t>
            </a:r>
            <a:r>
              <a:rPr lang="en-US" sz="2800" dirty="0" smtClean="0"/>
              <a:t> </a:t>
            </a:r>
            <a:r>
              <a:rPr lang="en-US" sz="2800" dirty="0" err="1" smtClean="0"/>
              <a:t>pendayagunaan</a:t>
            </a:r>
            <a:endParaRPr lang="en-US" sz="2800" dirty="0" smtClean="0"/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pendidik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tenaga</a:t>
            </a:r>
            <a:r>
              <a:rPr lang="en-US" sz="2800" dirty="0" smtClean="0"/>
              <a:t> </a:t>
            </a:r>
            <a:r>
              <a:rPr lang="en-US" sz="2800" dirty="0" err="1" smtClean="0"/>
              <a:t>kependidikan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28343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nl-NL" sz="2400" b="1" i="1" dirty="0" smtClean="0">
                <a:solidFill>
                  <a:srgbClr val="FF0000"/>
                </a:solidFill>
              </a:rPr>
              <a:t>Lima program pendayagunaan pendidik dan tenaga kependidikan terdiri atas: </a:t>
            </a:r>
          </a:p>
          <a:p>
            <a:endParaRPr lang="en-US" sz="2400" dirty="0" smtClean="0"/>
          </a:p>
          <a:p>
            <a:r>
              <a:rPr lang="en-US" sz="2400" dirty="0" smtClean="0"/>
              <a:t>1) </a:t>
            </a:r>
            <a:r>
              <a:rPr lang="en-US" sz="2400" dirty="0" err="1" smtClean="0"/>
              <a:t>pembagian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; </a:t>
            </a:r>
          </a:p>
          <a:p>
            <a:endParaRPr lang="en-US" sz="2400" dirty="0" smtClean="0"/>
          </a:p>
          <a:p>
            <a:r>
              <a:rPr lang="en-US" sz="2400" dirty="0" smtClean="0"/>
              <a:t>2) </a:t>
            </a:r>
            <a:r>
              <a:rPr lang="en-US" sz="2400" dirty="0" err="1" smtClean="0"/>
              <a:t>penentuan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penghargaan</a:t>
            </a:r>
            <a:r>
              <a:rPr lang="en-US" sz="2400" dirty="0" smtClean="0"/>
              <a:t>; </a:t>
            </a:r>
          </a:p>
          <a:p>
            <a:endParaRPr lang="en-US" sz="2400" dirty="0" smtClean="0"/>
          </a:p>
          <a:p>
            <a:r>
              <a:rPr lang="en-US" sz="2400" dirty="0" smtClean="0"/>
              <a:t>3)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profesi</a:t>
            </a:r>
            <a:r>
              <a:rPr lang="en-US" sz="2400" dirty="0" smtClean="0"/>
              <a:t>; </a:t>
            </a:r>
          </a:p>
          <a:p>
            <a:endParaRPr lang="en-US" sz="2400" dirty="0" smtClean="0"/>
          </a:p>
          <a:p>
            <a:r>
              <a:rPr lang="es-ES" sz="2400" dirty="0" smtClean="0"/>
              <a:t>4) </a:t>
            </a:r>
            <a:r>
              <a:rPr lang="es-ES" sz="2400" dirty="0" err="1" smtClean="0"/>
              <a:t>promosi</a:t>
            </a:r>
            <a:r>
              <a:rPr lang="es-ES" sz="2400" dirty="0" smtClean="0"/>
              <a:t> dan </a:t>
            </a:r>
            <a:r>
              <a:rPr lang="es-ES" sz="2400" dirty="0" err="1" smtClean="0"/>
              <a:t>penempatan</a:t>
            </a:r>
            <a:r>
              <a:rPr lang="es-ES" sz="2400" dirty="0" smtClean="0"/>
              <a:t>; </a:t>
            </a:r>
            <a:r>
              <a:rPr lang="es-ES" sz="2400" dirty="0" err="1" smtClean="0"/>
              <a:t>serta</a:t>
            </a:r>
            <a:r>
              <a:rPr lang="es-E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5) </a:t>
            </a:r>
            <a:r>
              <a:rPr lang="en-US" sz="2400" dirty="0" err="1" smtClean="0"/>
              <a:t>mutasi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Jawaban</a:t>
            </a:r>
            <a:r>
              <a:rPr lang="en-US" sz="2400" dirty="0" smtClean="0"/>
              <a:t> </a:t>
            </a:r>
            <a:r>
              <a:rPr lang="en-US" sz="2400" dirty="0" err="1" smtClean="0"/>
              <a:t>dibuktikan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 err="1" smtClean="0"/>
              <a:t>jadwal</a:t>
            </a:r>
            <a:r>
              <a:rPr lang="en-US" sz="2400" dirty="0" smtClean="0"/>
              <a:t> </a:t>
            </a:r>
            <a:r>
              <a:rPr lang="en-US" sz="2400" dirty="0" err="1" smtClean="0"/>
              <a:t>pelajaran</a:t>
            </a:r>
            <a:r>
              <a:rPr lang="en-US" sz="2400" dirty="0" smtClean="0"/>
              <a:t>, </a:t>
            </a:r>
            <a:r>
              <a:rPr lang="en-US" sz="2400" dirty="0" err="1" smtClean="0"/>
              <a:t>piagam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lain-lain.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/>
            <a:r>
              <a:rPr lang="en-US" sz="2800" b="1" i="1" dirty="0" smtClean="0">
                <a:solidFill>
                  <a:srgbClr val="FF0000"/>
                </a:solidFill>
              </a:rPr>
              <a:t>101.Sekolah/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mengelola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sarana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prasarana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pembelajaran</a:t>
            </a:r>
            <a:r>
              <a:rPr lang="en-US" sz="2800" dirty="0" smtClean="0"/>
              <a:t>.’</a:t>
            </a:r>
          </a:p>
          <a:p>
            <a:pPr marL="450850" indent="-450850"/>
            <a:r>
              <a:rPr lang="en-US" sz="2800" dirty="0" smtClean="0"/>
              <a:t> A</a:t>
            </a:r>
            <a:r>
              <a:rPr lang="en-US" sz="3600" dirty="0" smtClean="0"/>
              <a:t>. </a:t>
            </a:r>
            <a:r>
              <a:rPr lang="en-US" sz="3600" dirty="0" err="1" smtClean="0"/>
              <a:t>Mengelola</a:t>
            </a:r>
            <a:r>
              <a:rPr lang="en-US" sz="3600" dirty="0" smtClean="0"/>
              <a:t> 4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lebih</a:t>
            </a:r>
            <a:r>
              <a:rPr lang="en-US" sz="3600" dirty="0" smtClean="0"/>
              <a:t> program </a:t>
            </a:r>
            <a:r>
              <a:rPr lang="en-US" sz="3600" dirty="0" err="1" smtClean="0"/>
              <a:t>sarana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prasarana</a:t>
            </a:r>
            <a:endParaRPr lang="en-US" sz="3600" dirty="0" smtClean="0"/>
          </a:p>
          <a:p>
            <a:r>
              <a:rPr lang="en-US" sz="3600" dirty="0" smtClean="0"/>
              <a:t>B. </a:t>
            </a:r>
            <a:r>
              <a:rPr lang="en-US" sz="3600" dirty="0" err="1" smtClean="0"/>
              <a:t>Mengelola</a:t>
            </a:r>
            <a:r>
              <a:rPr lang="en-US" sz="3600" dirty="0" smtClean="0"/>
              <a:t> 3 program </a:t>
            </a:r>
            <a:r>
              <a:rPr lang="en-US" sz="3600" dirty="0" err="1" smtClean="0"/>
              <a:t>sarana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prasarana</a:t>
            </a:r>
            <a:endParaRPr lang="en-US" sz="3600" dirty="0" smtClean="0"/>
          </a:p>
          <a:p>
            <a:r>
              <a:rPr lang="en-US" sz="3600" dirty="0" smtClean="0"/>
              <a:t>C. </a:t>
            </a:r>
            <a:r>
              <a:rPr lang="en-US" sz="3600" dirty="0" err="1" smtClean="0"/>
              <a:t>Mengelola</a:t>
            </a:r>
            <a:r>
              <a:rPr lang="en-US" sz="3600" dirty="0" smtClean="0"/>
              <a:t> 2 program </a:t>
            </a:r>
            <a:r>
              <a:rPr lang="en-US" sz="3600" dirty="0" err="1" smtClean="0"/>
              <a:t>sarana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prasarana</a:t>
            </a:r>
            <a:endParaRPr lang="en-US" sz="3600" dirty="0" smtClean="0"/>
          </a:p>
          <a:p>
            <a:r>
              <a:rPr lang="en-US" sz="3600" dirty="0" smtClean="0"/>
              <a:t>D. </a:t>
            </a:r>
            <a:r>
              <a:rPr lang="en-US" sz="3600" dirty="0" err="1" smtClean="0"/>
              <a:t>Mengelola</a:t>
            </a:r>
            <a:r>
              <a:rPr lang="en-US" sz="3600" dirty="0" smtClean="0"/>
              <a:t> 1 program </a:t>
            </a:r>
            <a:r>
              <a:rPr lang="en-US" sz="3600" dirty="0" err="1" smtClean="0"/>
              <a:t>sarana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prasarana</a:t>
            </a:r>
            <a:endParaRPr lang="en-US" sz="3600" dirty="0" smtClean="0"/>
          </a:p>
          <a:p>
            <a:r>
              <a:rPr lang="nn-NO" sz="3600" dirty="0" smtClean="0"/>
              <a:t>E. Tidak mengelola program sarana dan prasarana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56651"/>
            <a:ext cx="89916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000" dirty="0" smtClean="0"/>
              <a:t>Lima program </a:t>
            </a:r>
            <a:r>
              <a:rPr lang="en-US" sz="2000" dirty="0" err="1" smtClean="0"/>
              <a:t>pengelolaan</a:t>
            </a:r>
            <a:r>
              <a:rPr lang="en-US" sz="2000" dirty="0" smtClean="0"/>
              <a:t> </a:t>
            </a:r>
            <a:r>
              <a:rPr lang="en-US" sz="2000" dirty="0" err="1" smtClean="0"/>
              <a:t>sarana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prasarana</a:t>
            </a:r>
            <a:r>
              <a:rPr lang="en-US" sz="2000" dirty="0" smtClean="0"/>
              <a:t> </a:t>
            </a:r>
            <a:r>
              <a:rPr lang="en-US" sz="2000" dirty="0" err="1" smtClean="0"/>
              <a:t>pembelajaran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en-US" sz="2000" dirty="0" smtClean="0"/>
              <a:t>1) </a:t>
            </a:r>
            <a:r>
              <a:rPr lang="en-US" sz="2000" dirty="0" err="1" smtClean="0"/>
              <a:t>Perencanaan</a:t>
            </a:r>
            <a:r>
              <a:rPr lang="en-US" sz="2000" dirty="0" smtClean="0"/>
              <a:t>, </a:t>
            </a:r>
            <a:r>
              <a:rPr lang="en-US" sz="2000" dirty="0" err="1" smtClean="0"/>
              <a:t>pemenuhan</a:t>
            </a:r>
            <a:r>
              <a:rPr lang="en-US" sz="2000" dirty="0" smtClean="0"/>
              <a:t>,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pendayagunaan</a:t>
            </a:r>
            <a:r>
              <a:rPr lang="en-US" sz="2000" dirty="0" smtClean="0"/>
              <a:t> </a:t>
            </a:r>
            <a:r>
              <a:rPr lang="en-US" sz="2000" dirty="0" err="1" smtClean="0"/>
              <a:t>sarana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prasarana</a:t>
            </a:r>
            <a:r>
              <a:rPr lang="en-US" sz="2000" dirty="0" smtClean="0"/>
              <a:t> </a:t>
            </a:r>
            <a:r>
              <a:rPr lang="en-US" sz="2000" dirty="0" err="1" smtClean="0"/>
              <a:t>pendidikan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nn-NO" sz="2000" dirty="0" smtClean="0"/>
              <a:t>2) Evaluasi serta pemeliharaan sarana dan prasarana agar tetap berfungsi dalam mendukung proses pendidikan. </a:t>
            </a:r>
          </a:p>
          <a:p>
            <a:endParaRPr lang="en-US" sz="2000" dirty="0" smtClean="0"/>
          </a:p>
          <a:p>
            <a:r>
              <a:rPr lang="en-US" sz="2000" dirty="0" smtClean="0"/>
              <a:t>3) </a:t>
            </a:r>
            <a:r>
              <a:rPr lang="en-US" sz="2000" dirty="0" err="1" smtClean="0"/>
              <a:t>Perlengkapan</a:t>
            </a:r>
            <a:r>
              <a:rPr lang="en-US" sz="2000" dirty="0" smtClean="0"/>
              <a:t> </a:t>
            </a:r>
            <a:r>
              <a:rPr lang="en-US" sz="2000" dirty="0" err="1" smtClean="0"/>
              <a:t>fasilitas</a:t>
            </a:r>
            <a:r>
              <a:rPr lang="en-US" sz="2000" dirty="0" smtClean="0"/>
              <a:t> </a:t>
            </a:r>
            <a:r>
              <a:rPr lang="en-US" sz="2000" dirty="0" err="1" smtClean="0"/>
              <a:t>pembelajaran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sekolah</a:t>
            </a:r>
            <a:r>
              <a:rPr lang="en-US" sz="2000" dirty="0" smtClean="0"/>
              <a:t>/</a:t>
            </a:r>
            <a:r>
              <a:rPr lang="en-US" sz="2000" dirty="0" err="1" smtClean="0"/>
              <a:t>madrasah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en-US" sz="2000" dirty="0" smtClean="0"/>
              <a:t>4) </a:t>
            </a:r>
            <a:r>
              <a:rPr lang="en-US" sz="2000" dirty="0" err="1" smtClean="0"/>
              <a:t>Penyusunan</a:t>
            </a:r>
            <a:r>
              <a:rPr lang="en-US" sz="2000" dirty="0" smtClean="0"/>
              <a:t> </a:t>
            </a:r>
            <a:r>
              <a:rPr lang="en-US" sz="2000" dirty="0" err="1" smtClean="0"/>
              <a:t>skala</a:t>
            </a:r>
            <a:r>
              <a:rPr lang="en-US" sz="2000" dirty="0" smtClean="0"/>
              <a:t> </a:t>
            </a:r>
            <a:r>
              <a:rPr lang="en-US" sz="2000" dirty="0" err="1" smtClean="0"/>
              <a:t>prioritas</a:t>
            </a:r>
            <a:r>
              <a:rPr lang="en-US" sz="2000" dirty="0" smtClean="0"/>
              <a:t> </a:t>
            </a:r>
            <a:r>
              <a:rPr lang="en-US" sz="2000" dirty="0" err="1" smtClean="0"/>
              <a:t>pengembangan</a:t>
            </a:r>
            <a:r>
              <a:rPr lang="en-US" sz="2000" dirty="0" smtClean="0"/>
              <a:t> </a:t>
            </a:r>
            <a:r>
              <a:rPr lang="en-US" sz="2000" dirty="0" err="1" smtClean="0"/>
              <a:t>fasilitas</a:t>
            </a:r>
            <a:r>
              <a:rPr lang="en-US" sz="2000" dirty="0" smtClean="0"/>
              <a:t> </a:t>
            </a:r>
            <a:r>
              <a:rPr lang="en-US" sz="2000" dirty="0" err="1" smtClean="0"/>
              <a:t>pendidikan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tujuan</a:t>
            </a:r>
            <a:r>
              <a:rPr lang="en-US" sz="2000" dirty="0" smtClean="0"/>
              <a:t> </a:t>
            </a:r>
            <a:r>
              <a:rPr lang="en-US" sz="2000" dirty="0" err="1" smtClean="0"/>
              <a:t>pendidikan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kurikulum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,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r>
              <a:rPr lang="sv-SE" sz="2000" dirty="0" smtClean="0"/>
              <a:t>5) Pemeliharaan seluruh fasilitas fisik dan peralatan dengan memperhatikan kesehatan dan keamanan lingkungan. </a:t>
            </a:r>
          </a:p>
          <a:p>
            <a:endParaRPr lang="sv-SE" sz="2000" dirty="0" smtClean="0"/>
          </a:p>
          <a:p>
            <a:r>
              <a:rPr lang="es-ES" sz="2000" b="1" i="1" dirty="0" err="1" smtClean="0">
                <a:solidFill>
                  <a:srgbClr val="FF0000"/>
                </a:solidFill>
              </a:rPr>
              <a:t>Jawaban</a:t>
            </a:r>
            <a:r>
              <a:rPr lang="es-ES" sz="2000" b="1" i="1" dirty="0" smtClean="0">
                <a:solidFill>
                  <a:srgbClr val="FF0000"/>
                </a:solidFill>
              </a:rPr>
              <a:t> </a:t>
            </a:r>
            <a:r>
              <a:rPr lang="es-ES" sz="2000" b="1" i="1" dirty="0" err="1" smtClean="0">
                <a:solidFill>
                  <a:srgbClr val="FF0000"/>
                </a:solidFill>
              </a:rPr>
              <a:t>dibuktikan</a:t>
            </a:r>
            <a:r>
              <a:rPr lang="es-ES" sz="2000" b="1" i="1" dirty="0" smtClean="0">
                <a:solidFill>
                  <a:srgbClr val="FF0000"/>
                </a:solidFill>
              </a:rPr>
              <a:t> </a:t>
            </a:r>
            <a:r>
              <a:rPr lang="es-ES" sz="2000" b="1" i="1" dirty="0" err="1" smtClean="0">
                <a:solidFill>
                  <a:srgbClr val="FF0000"/>
                </a:solidFill>
              </a:rPr>
              <a:t>dengan</a:t>
            </a:r>
            <a:r>
              <a:rPr lang="es-ES" sz="2000" b="1" i="1" dirty="0" smtClean="0">
                <a:solidFill>
                  <a:srgbClr val="FF0000"/>
                </a:solidFill>
              </a:rPr>
              <a:t> </a:t>
            </a:r>
            <a:r>
              <a:rPr lang="es-ES" sz="2000" b="1" i="1" dirty="0" err="1" smtClean="0">
                <a:solidFill>
                  <a:srgbClr val="FF0000"/>
                </a:solidFill>
              </a:rPr>
              <a:t>adanya</a:t>
            </a:r>
            <a:r>
              <a:rPr lang="es-ES" sz="2000" b="1" i="1" dirty="0" smtClean="0">
                <a:solidFill>
                  <a:srgbClr val="FF0000"/>
                </a:solidFill>
              </a:rPr>
              <a:t> </a:t>
            </a:r>
            <a:r>
              <a:rPr lang="es-ES" sz="2000" b="1" i="1" dirty="0" err="1" smtClean="0">
                <a:solidFill>
                  <a:srgbClr val="FF0000"/>
                </a:solidFill>
              </a:rPr>
              <a:t>dokumen</a:t>
            </a:r>
            <a:r>
              <a:rPr lang="es-ES" sz="2000" b="1" i="1" dirty="0" smtClean="0">
                <a:solidFill>
                  <a:srgbClr val="FF0000"/>
                </a:solidFill>
              </a:rPr>
              <a:t> </a:t>
            </a:r>
            <a:r>
              <a:rPr lang="es-ES" sz="2000" b="1" i="1" dirty="0" err="1" smtClean="0">
                <a:solidFill>
                  <a:srgbClr val="FF0000"/>
                </a:solidFill>
              </a:rPr>
              <a:t>perencanaan</a:t>
            </a:r>
            <a:r>
              <a:rPr lang="es-ES" sz="2000" b="1" i="1" dirty="0" smtClean="0">
                <a:solidFill>
                  <a:srgbClr val="FF0000"/>
                </a:solidFill>
              </a:rPr>
              <a:t>, </a:t>
            </a:r>
            <a:r>
              <a:rPr lang="es-ES" sz="2000" b="1" i="1" dirty="0" err="1" smtClean="0">
                <a:solidFill>
                  <a:srgbClr val="FF0000"/>
                </a:solidFill>
              </a:rPr>
              <a:t>pemenuhan</a:t>
            </a:r>
            <a:r>
              <a:rPr lang="es-ES" sz="2000" b="1" i="1" dirty="0" smtClean="0">
                <a:solidFill>
                  <a:srgbClr val="FF0000"/>
                </a:solidFill>
              </a:rPr>
              <a:t>, </a:t>
            </a:r>
            <a:r>
              <a:rPr lang="es-ES" sz="2000" b="1" i="1" dirty="0" err="1" smtClean="0">
                <a:solidFill>
                  <a:srgbClr val="FF0000"/>
                </a:solidFill>
              </a:rPr>
              <a:t>pendayagunaan</a:t>
            </a:r>
            <a:r>
              <a:rPr lang="es-ES" sz="2000" b="1" i="1" dirty="0" smtClean="0">
                <a:solidFill>
                  <a:srgbClr val="FF0000"/>
                </a:solidFill>
              </a:rPr>
              <a:t>, </a:t>
            </a:r>
            <a:r>
              <a:rPr lang="es-ES" sz="2000" b="1" i="1" dirty="0" err="1" smtClean="0">
                <a:solidFill>
                  <a:srgbClr val="FF0000"/>
                </a:solidFill>
              </a:rPr>
              <a:t>evaluasi</a:t>
            </a:r>
            <a:r>
              <a:rPr lang="es-ES" sz="2000" b="1" i="1" dirty="0" smtClean="0">
                <a:solidFill>
                  <a:srgbClr val="FF0000"/>
                </a:solidFill>
              </a:rPr>
              <a:t>, </a:t>
            </a:r>
            <a:r>
              <a:rPr lang="es-ES" sz="2000" b="1" i="1" dirty="0" err="1" smtClean="0">
                <a:solidFill>
                  <a:srgbClr val="FF0000"/>
                </a:solidFill>
              </a:rPr>
              <a:t>pemeliharaan</a:t>
            </a:r>
            <a:r>
              <a:rPr lang="es-ES" sz="2000" b="1" i="1" dirty="0" smtClean="0">
                <a:solidFill>
                  <a:srgbClr val="FF0000"/>
                </a:solidFill>
              </a:rPr>
              <a:t>, </a:t>
            </a:r>
            <a:r>
              <a:rPr lang="es-ES" sz="2000" b="1" i="1" dirty="0" err="1" smtClean="0">
                <a:solidFill>
                  <a:srgbClr val="FF0000"/>
                </a:solidFill>
              </a:rPr>
              <a:t>sarana</a:t>
            </a:r>
            <a:r>
              <a:rPr lang="es-ES" sz="2000" b="1" i="1" dirty="0" smtClean="0">
                <a:solidFill>
                  <a:srgbClr val="FF0000"/>
                </a:solidFill>
              </a:rPr>
              <a:t> dan </a:t>
            </a:r>
            <a:r>
              <a:rPr lang="es-ES" sz="2400" b="1" i="1" dirty="0" err="1" smtClean="0">
                <a:solidFill>
                  <a:srgbClr val="FF0000"/>
                </a:solidFill>
              </a:rPr>
              <a:t>prasarana</a:t>
            </a:r>
            <a:r>
              <a:rPr lang="es-ES" sz="2400" b="1" i="1" dirty="0" smtClean="0">
                <a:solidFill>
                  <a:srgbClr val="FF0000"/>
                </a:solidFill>
              </a:rPr>
              <a:t> </a:t>
            </a:r>
            <a:r>
              <a:rPr lang="es-ES" sz="2400" b="1" i="1" dirty="0" err="1" smtClean="0">
                <a:solidFill>
                  <a:srgbClr val="FF0000"/>
                </a:solidFill>
              </a:rPr>
              <a:t>pembelajaran</a:t>
            </a:r>
            <a:r>
              <a:rPr lang="es-ES" sz="2400" b="1" dirty="0" smtClean="0"/>
              <a:t>. </a:t>
            </a:r>
            <a:r>
              <a:rPr lang="es-ES" b="1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i="1" dirty="0" err="1">
                <a:solidFill>
                  <a:srgbClr val="FF0000"/>
                </a:solidFill>
              </a:rPr>
              <a:t>Jawaban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dibuktikan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dengan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adanya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dokumen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kegiatan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pembelajaran</a:t>
            </a:r>
            <a:r>
              <a:rPr lang="en-US" sz="2800" i="1" dirty="0">
                <a:solidFill>
                  <a:srgbClr val="FF0000"/>
                </a:solidFill>
              </a:rPr>
              <a:t> yang </a:t>
            </a:r>
            <a:r>
              <a:rPr lang="en-US" sz="2800" i="1" dirty="0" err="1">
                <a:solidFill>
                  <a:srgbClr val="FF0000"/>
                </a:solidFill>
              </a:rPr>
              <a:t>memenuhi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empat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unsur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sesuai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dengan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ketentuan</a:t>
            </a:r>
            <a:r>
              <a:rPr lang="en-US" sz="2800" i="1" dirty="0">
                <a:solidFill>
                  <a:srgbClr val="FF0000"/>
                </a:solidFill>
              </a:rPr>
              <a:t>: </a:t>
            </a:r>
            <a:endParaRPr lang="en-US" sz="2800" dirty="0"/>
          </a:p>
          <a:p>
            <a:pPr marL="450850" indent="-450850"/>
            <a:r>
              <a:rPr lang="fi-FI" sz="2800" dirty="0"/>
              <a:t>1) </a:t>
            </a:r>
            <a:r>
              <a:rPr lang="fi-FI" sz="2800" dirty="0" smtClean="0"/>
              <a:t> alokasi </a:t>
            </a:r>
            <a:r>
              <a:rPr lang="fi-FI" sz="2800" dirty="0"/>
              <a:t>waktu satu jam pembelajaran tatap muka </a:t>
            </a:r>
            <a:r>
              <a:rPr lang="fi-FI" sz="2800" dirty="0" smtClean="0"/>
              <a:t>selama      35 </a:t>
            </a:r>
            <a:r>
              <a:rPr lang="fi-FI" sz="2800" dirty="0"/>
              <a:t>menit; </a:t>
            </a:r>
            <a:endParaRPr lang="en-US" sz="2800" dirty="0"/>
          </a:p>
          <a:p>
            <a:pPr marL="450850" indent="-450850"/>
            <a:r>
              <a:rPr lang="en-US" sz="2800" dirty="0"/>
              <a:t>2) 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/>
              <a:t>jam </a:t>
            </a:r>
            <a:r>
              <a:rPr lang="en-US" sz="2800" dirty="0" err="1"/>
              <a:t>pembelajaran</a:t>
            </a:r>
            <a:r>
              <a:rPr lang="en-US" sz="2800" dirty="0"/>
              <a:t> per </a:t>
            </a:r>
            <a:r>
              <a:rPr lang="en-US" sz="2800" dirty="0" err="1"/>
              <a:t>minggu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I—III; </a:t>
            </a:r>
            <a:r>
              <a:rPr lang="en-US" sz="2800" dirty="0" smtClean="0"/>
              <a:t>   29—32 </a:t>
            </a:r>
            <a:r>
              <a:rPr lang="en-US" sz="2800" dirty="0"/>
              <a:t>jam; </a:t>
            </a:r>
          </a:p>
          <a:p>
            <a:pPr marL="450850" indent="-450850"/>
            <a:r>
              <a:rPr lang="en-US" sz="2800" dirty="0"/>
              <a:t>3) </a:t>
            </a:r>
            <a:r>
              <a:rPr lang="en-US" sz="2800" dirty="0" err="1"/>
              <a:t>jumlah</a:t>
            </a:r>
            <a:r>
              <a:rPr lang="en-US" sz="2800" dirty="0"/>
              <a:t> jam </a:t>
            </a:r>
            <a:r>
              <a:rPr lang="en-US" sz="2800" dirty="0" err="1"/>
              <a:t>pembelajaran</a:t>
            </a:r>
            <a:r>
              <a:rPr lang="en-US" sz="2800" dirty="0"/>
              <a:t> per </a:t>
            </a:r>
            <a:r>
              <a:rPr lang="en-US" sz="2800" dirty="0" err="1"/>
              <a:t>minggu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IV—VI 34 jam;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</a:p>
          <a:p>
            <a:r>
              <a:rPr lang="en-US" sz="2800" dirty="0"/>
              <a:t>4)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minggu</a:t>
            </a:r>
            <a:r>
              <a:rPr lang="en-US" sz="2800" dirty="0"/>
              <a:t> </a:t>
            </a:r>
            <a:r>
              <a:rPr lang="en-US" sz="2800" dirty="0" err="1"/>
              <a:t>efektif</a:t>
            </a:r>
            <a:r>
              <a:rPr lang="en-US" sz="2800" dirty="0"/>
              <a:t> per </a:t>
            </a:r>
            <a:r>
              <a:rPr lang="en-US" sz="2800" dirty="0" err="1"/>
              <a:t>tahun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34—38 </a:t>
            </a:r>
            <a:r>
              <a:rPr lang="en-US" sz="2800" dirty="0" err="1"/>
              <a:t>minggu</a:t>
            </a:r>
            <a:r>
              <a:rPr lang="en-US" sz="2800" dirty="0"/>
              <a:t>. </a:t>
            </a:r>
          </a:p>
          <a:p>
            <a:r>
              <a:rPr lang="en-US" sz="2800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38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800" b="1" i="1" dirty="0" smtClean="0">
                <a:solidFill>
                  <a:srgbClr val="FF0000"/>
                </a:solidFill>
              </a:rPr>
              <a:t>102.Sekolah/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mengelola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pembiayaan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pendidikan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365125" indent="-365125"/>
            <a:r>
              <a:rPr lang="en-US" sz="2800" dirty="0" smtClean="0"/>
              <a:t>A.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4 program </a:t>
            </a:r>
            <a:r>
              <a:rPr lang="en-US" sz="2800" dirty="0" err="1" smtClean="0"/>
              <a:t>pengelolaan</a:t>
            </a:r>
            <a:r>
              <a:rPr lang="en-US" sz="2800" dirty="0" smtClean="0"/>
              <a:t> </a:t>
            </a:r>
            <a:r>
              <a:rPr lang="en-US" sz="2800" dirty="0" err="1" smtClean="0"/>
              <a:t>pembiayaan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pendidikan</a:t>
            </a:r>
            <a:endParaRPr lang="en-US" sz="2800" dirty="0" smtClean="0"/>
          </a:p>
          <a:p>
            <a:pPr marL="365125" indent="-365125"/>
            <a:r>
              <a:rPr lang="en-US" sz="2800" dirty="0" smtClean="0"/>
              <a:t>B.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3 program </a:t>
            </a:r>
            <a:r>
              <a:rPr lang="en-US" sz="2800" dirty="0" err="1" smtClean="0"/>
              <a:t>pengelolaan</a:t>
            </a:r>
            <a:r>
              <a:rPr lang="en-US" sz="2800" dirty="0" smtClean="0"/>
              <a:t> </a:t>
            </a:r>
            <a:r>
              <a:rPr lang="en-US" sz="2800" dirty="0" err="1" smtClean="0"/>
              <a:t>pembiayaan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pendidikan</a:t>
            </a:r>
            <a:endParaRPr lang="en-US" sz="2800" dirty="0" smtClean="0"/>
          </a:p>
          <a:p>
            <a:pPr marL="365125" indent="-365125"/>
            <a:r>
              <a:rPr lang="en-US" sz="2800" dirty="0" smtClean="0"/>
              <a:t>C.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2 program </a:t>
            </a:r>
            <a:r>
              <a:rPr lang="en-US" sz="2800" dirty="0" err="1" smtClean="0"/>
              <a:t>pengelolaan</a:t>
            </a:r>
            <a:r>
              <a:rPr lang="en-US" sz="2800" dirty="0" smtClean="0"/>
              <a:t> </a:t>
            </a:r>
            <a:r>
              <a:rPr lang="en-US" sz="2800" dirty="0" err="1" smtClean="0"/>
              <a:t>pembiayaan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pendidikan</a:t>
            </a:r>
            <a:endParaRPr lang="en-US" sz="2800" dirty="0" smtClean="0"/>
          </a:p>
          <a:p>
            <a:pPr marL="365125" indent="-365125"/>
            <a:r>
              <a:rPr lang="en-US" sz="2800" dirty="0" smtClean="0"/>
              <a:t>D.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1 program </a:t>
            </a:r>
            <a:r>
              <a:rPr lang="en-US" sz="2800" dirty="0" err="1" smtClean="0"/>
              <a:t>pengelolaan</a:t>
            </a:r>
            <a:r>
              <a:rPr lang="en-US" sz="2800" dirty="0" smtClean="0"/>
              <a:t> </a:t>
            </a:r>
            <a:r>
              <a:rPr lang="en-US" sz="2800" dirty="0" err="1" smtClean="0"/>
              <a:t>pembiayaan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pendidikan</a:t>
            </a:r>
            <a:endParaRPr lang="en-US" sz="2800" dirty="0" smtClean="0"/>
          </a:p>
          <a:p>
            <a:pPr marL="365125" indent="-365125"/>
            <a:r>
              <a:rPr lang="en-US" sz="2800" dirty="0" smtClean="0"/>
              <a:t>E.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pengelolaan</a:t>
            </a:r>
            <a:r>
              <a:rPr lang="en-US" sz="2800" dirty="0" smtClean="0"/>
              <a:t> </a:t>
            </a:r>
            <a:r>
              <a:rPr lang="en-US" sz="2800" dirty="0" err="1" smtClean="0"/>
              <a:t>pembiayaan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pendidikan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7346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i="1" dirty="0" err="1" smtClean="0">
                <a:solidFill>
                  <a:srgbClr val="FF0000"/>
                </a:solidFill>
              </a:rPr>
              <a:t>Empat</a:t>
            </a:r>
            <a:r>
              <a:rPr lang="en-US" sz="2400" i="1" dirty="0" smtClean="0">
                <a:solidFill>
                  <a:srgbClr val="FF0000"/>
                </a:solidFill>
              </a:rPr>
              <a:t> program </a:t>
            </a:r>
            <a:r>
              <a:rPr lang="en-US" sz="2400" i="1" dirty="0" err="1" smtClean="0">
                <a:solidFill>
                  <a:srgbClr val="FF0000"/>
                </a:solidFill>
              </a:rPr>
              <a:t>pengelolaan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pembiayaan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terdiri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atas</a:t>
            </a:r>
            <a:r>
              <a:rPr lang="en-US" sz="2400" i="1" dirty="0" smtClean="0">
                <a:solidFill>
                  <a:srgbClr val="FF0000"/>
                </a:solidFill>
              </a:rPr>
              <a:t>: </a:t>
            </a:r>
          </a:p>
          <a:p>
            <a:endParaRPr lang="en-US" sz="2400" dirty="0" smtClean="0"/>
          </a:p>
          <a:p>
            <a:pPr marL="457200" indent="-457200"/>
            <a:r>
              <a:rPr lang="en-US" sz="2400" dirty="0" smtClean="0"/>
              <a:t>1)	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pemasukan</a:t>
            </a:r>
            <a:r>
              <a:rPr lang="en-US" sz="2400" dirty="0" smtClean="0"/>
              <a:t>, </a:t>
            </a:r>
            <a:r>
              <a:rPr lang="en-US" sz="2400" dirty="0" err="1" smtClean="0"/>
              <a:t>pengeluaran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dikelola</a:t>
            </a:r>
            <a:r>
              <a:rPr lang="en-US" sz="2400" dirty="0" smtClean="0"/>
              <a:t>; 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2) 	</a:t>
            </a:r>
            <a:r>
              <a:rPr lang="en-US" sz="2400" dirty="0" err="1" smtClean="0"/>
              <a:t>kewenangan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tanggung</a:t>
            </a:r>
            <a:r>
              <a:rPr lang="en-US" sz="2400" dirty="0" smtClean="0"/>
              <a:t> </a:t>
            </a:r>
            <a:r>
              <a:rPr lang="en-US" sz="2400" dirty="0" err="1" smtClean="0"/>
              <a:t>jawab</a:t>
            </a:r>
            <a:r>
              <a:rPr lang="en-US" sz="2400" dirty="0" smtClean="0"/>
              <a:t>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peruntukannya</a:t>
            </a:r>
            <a:r>
              <a:rPr lang="en-US" sz="2400" dirty="0" smtClean="0"/>
              <a:t>; 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fi-FI" sz="2400" dirty="0" smtClean="0"/>
              <a:t>3) 	pembukuan semua penerimaan dan pengeluaran; serta 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4) 	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komite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lembaga</a:t>
            </a:r>
            <a:r>
              <a:rPr lang="en-US" sz="2400" dirty="0" smtClean="0"/>
              <a:t> </a:t>
            </a:r>
            <a:r>
              <a:rPr lang="en-US" sz="2400" dirty="0" err="1" smtClean="0"/>
              <a:t>penyelenggara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institusi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atasnya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b="1" i="1" dirty="0" err="1" smtClean="0">
                <a:solidFill>
                  <a:srgbClr val="FF0000"/>
                </a:solidFill>
              </a:rPr>
              <a:t>Jawaban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adanya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empat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dokumen</a:t>
            </a:r>
            <a:r>
              <a:rPr lang="en-US" sz="2400" b="1" i="1" dirty="0" smtClean="0">
                <a:solidFill>
                  <a:srgbClr val="FF0000"/>
                </a:solidFill>
              </a:rPr>
              <a:t> program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pengelolaan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pembiayaan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pendidikan</a:t>
            </a:r>
            <a:r>
              <a:rPr lang="en-US" sz="2400" b="1" i="1" dirty="0" smtClean="0">
                <a:solidFill>
                  <a:srgbClr val="FF0000"/>
                </a:solidFill>
              </a:rPr>
              <a:t>. </a:t>
            </a:r>
            <a:r>
              <a:rPr lang="en-US" sz="24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1344"/>
            <a:ext cx="891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800" i="1" dirty="0" smtClean="0">
                <a:solidFill>
                  <a:srgbClr val="FF0000"/>
                </a:solidFill>
              </a:rPr>
              <a:t>103. 	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menciptakan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suasana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iklim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	</a:t>
            </a:r>
            <a:r>
              <a:rPr lang="en-US" sz="2800" i="1" dirty="0" err="1" smtClean="0">
                <a:solidFill>
                  <a:srgbClr val="FF0000"/>
                </a:solidFill>
              </a:rPr>
              <a:t>lingkungan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pembelajaran</a:t>
            </a:r>
            <a:r>
              <a:rPr lang="en-US" sz="2800" i="1" dirty="0" smtClean="0">
                <a:solidFill>
                  <a:srgbClr val="FF0000"/>
                </a:solidFill>
              </a:rPr>
              <a:t> yang </a:t>
            </a:r>
            <a:r>
              <a:rPr lang="en-US" sz="2800" i="1" dirty="0" err="1" smtClean="0">
                <a:solidFill>
                  <a:srgbClr val="FF0000"/>
                </a:solidFill>
              </a:rPr>
              <a:t>kondusif</a:t>
            </a:r>
            <a:r>
              <a:rPr lang="en-US" sz="2800" dirty="0" smtClean="0"/>
              <a:t>.</a:t>
            </a:r>
          </a:p>
          <a:p>
            <a:endParaRPr lang="en-US" sz="2400" dirty="0" smtClean="0"/>
          </a:p>
          <a:p>
            <a:pPr marL="1519238" lvl="2" indent="-534988"/>
            <a:r>
              <a:rPr lang="en-US" sz="2400" dirty="0" smtClean="0"/>
              <a:t> A. 	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4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menciptakan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suasana</a:t>
            </a:r>
            <a:r>
              <a:rPr lang="en-US" sz="2400" dirty="0" smtClean="0"/>
              <a:t>,</a:t>
            </a:r>
          </a:p>
          <a:p>
            <a:pPr marL="1519238" lvl="2" indent="-534988"/>
            <a:r>
              <a:rPr lang="en-US" sz="2400" dirty="0" smtClean="0"/>
              <a:t>     	</a:t>
            </a:r>
            <a:r>
              <a:rPr lang="en-US" sz="2400" dirty="0" err="1" smtClean="0"/>
              <a:t>iklim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kondusif</a:t>
            </a:r>
            <a:endParaRPr lang="en-US" sz="2400" dirty="0" smtClean="0"/>
          </a:p>
          <a:p>
            <a:pPr marL="1519238" lvl="2" indent="-534988"/>
            <a:r>
              <a:rPr lang="en-US" sz="2400" dirty="0" smtClean="0"/>
              <a:t>B. 	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3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menciptakan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suasana</a:t>
            </a:r>
            <a:r>
              <a:rPr lang="en-US" sz="2400" dirty="0" smtClean="0"/>
              <a:t>, </a:t>
            </a:r>
            <a:r>
              <a:rPr lang="en-US" sz="2400" dirty="0" err="1" smtClean="0"/>
              <a:t>iklim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endParaRPr lang="en-US" sz="2400" dirty="0" smtClean="0"/>
          </a:p>
          <a:p>
            <a:pPr marL="1519238" lvl="2" indent="-534988"/>
            <a:r>
              <a:rPr lang="en-US" sz="2400" dirty="0" smtClean="0"/>
              <a:t>    	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kondusif</a:t>
            </a:r>
            <a:endParaRPr lang="en-US" sz="2400" dirty="0" smtClean="0"/>
          </a:p>
          <a:p>
            <a:pPr marL="1519238" lvl="2" indent="-534988"/>
            <a:r>
              <a:rPr lang="en-US" sz="2400" dirty="0" smtClean="0"/>
              <a:t>C. 	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2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menciptakan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suasana</a:t>
            </a:r>
            <a:r>
              <a:rPr lang="en-US" sz="2400" dirty="0" smtClean="0"/>
              <a:t>, </a:t>
            </a:r>
            <a:r>
              <a:rPr lang="en-US" sz="2400" dirty="0" err="1" smtClean="0"/>
              <a:t>iklim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endParaRPr lang="en-US" sz="2400" dirty="0" smtClean="0"/>
          </a:p>
          <a:p>
            <a:pPr marL="1519238" lvl="2" indent="-534988"/>
            <a:r>
              <a:rPr lang="en-US" sz="2400" dirty="0" smtClean="0"/>
              <a:t>     	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kondusif</a:t>
            </a:r>
            <a:endParaRPr lang="en-US" sz="2400" dirty="0" smtClean="0"/>
          </a:p>
          <a:p>
            <a:pPr marL="1519238" lvl="2" indent="-534988"/>
            <a:r>
              <a:rPr lang="en-US" sz="2400" dirty="0" smtClean="0"/>
              <a:t>D.	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1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menciptakan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suasana</a:t>
            </a:r>
            <a:r>
              <a:rPr lang="en-US" sz="2400" dirty="0" smtClean="0"/>
              <a:t>, </a:t>
            </a:r>
            <a:r>
              <a:rPr lang="en-US" sz="2400" dirty="0" err="1" smtClean="0"/>
              <a:t>iklim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kondusif</a:t>
            </a:r>
            <a:endParaRPr lang="en-US" sz="2400" dirty="0" smtClean="0"/>
          </a:p>
          <a:p>
            <a:pPr marL="1519238" lvl="2" indent="-534988"/>
            <a:r>
              <a:rPr lang="en-US" sz="2400" dirty="0" smtClean="0"/>
              <a:t>E.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menciptakan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suasana</a:t>
            </a:r>
            <a:r>
              <a:rPr lang="en-US" sz="2400" dirty="0" smtClean="0"/>
              <a:t>, </a:t>
            </a:r>
            <a:r>
              <a:rPr lang="en-US" sz="2400" dirty="0" err="1" smtClean="0"/>
              <a:t>iklim</a:t>
            </a:r>
            <a:r>
              <a:rPr lang="en-US" sz="2400" dirty="0" smtClean="0"/>
              <a:t>,</a:t>
            </a:r>
          </a:p>
          <a:p>
            <a:pPr marL="1519238" lvl="2" indent="-534988"/>
            <a:r>
              <a:rPr lang="en-US" sz="2400" dirty="0" smtClean="0"/>
              <a:t>  	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kondusif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43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err="1" smtClean="0"/>
              <a:t>Jawaban</a:t>
            </a:r>
            <a:r>
              <a:rPr lang="en-US" sz="4000" dirty="0" smtClean="0"/>
              <a:t> </a:t>
            </a:r>
            <a:r>
              <a:rPr lang="en-US" sz="4000" dirty="0" err="1" smtClean="0"/>
              <a:t>dibuktikan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dokumen</a:t>
            </a:r>
            <a:r>
              <a:rPr lang="en-US" sz="4000" dirty="0" smtClean="0"/>
              <a:t> </a:t>
            </a:r>
            <a:r>
              <a:rPr lang="en-US" sz="4000" dirty="0" err="1" smtClean="0"/>
              <a:t>pelaksanaan</a:t>
            </a:r>
            <a:r>
              <a:rPr lang="en-US" sz="4000" dirty="0" smtClean="0"/>
              <a:t> </a:t>
            </a:r>
            <a:r>
              <a:rPr lang="en-US" sz="4000" dirty="0" err="1" smtClean="0"/>
              <a:t>kegiatan</a:t>
            </a:r>
            <a:r>
              <a:rPr lang="en-US" sz="4000" dirty="0" smtClean="0"/>
              <a:t> </a:t>
            </a:r>
            <a:r>
              <a:rPr lang="en-US" sz="4000" dirty="0" err="1" smtClean="0"/>
              <a:t>sekolah</a:t>
            </a:r>
            <a:r>
              <a:rPr lang="en-US" sz="4000" dirty="0" smtClean="0"/>
              <a:t>/ </a:t>
            </a:r>
            <a:r>
              <a:rPr lang="en-US" sz="4000" dirty="0" err="1" smtClean="0"/>
              <a:t>madrasah</a:t>
            </a:r>
            <a:r>
              <a:rPr lang="en-US" sz="4000" dirty="0" smtClean="0"/>
              <a:t> </a:t>
            </a:r>
            <a:r>
              <a:rPr lang="en-US" sz="4000" dirty="0" err="1" smtClean="0"/>
              <a:t>untuk</a:t>
            </a:r>
            <a:r>
              <a:rPr lang="en-US" sz="4000" dirty="0" smtClean="0"/>
              <a:t> </a:t>
            </a:r>
            <a:r>
              <a:rPr lang="en-US" sz="4000" dirty="0" err="1" smtClean="0"/>
              <a:t>menciptakan</a:t>
            </a:r>
            <a:r>
              <a:rPr lang="en-US" sz="4000" dirty="0" smtClean="0"/>
              <a:t> </a:t>
            </a:r>
            <a:r>
              <a:rPr lang="en-US" sz="4000" dirty="0" err="1" smtClean="0"/>
              <a:t>suasana</a:t>
            </a:r>
            <a:r>
              <a:rPr lang="en-US" sz="4000" dirty="0" smtClean="0"/>
              <a:t>, </a:t>
            </a:r>
            <a:r>
              <a:rPr lang="en-US" sz="4000" dirty="0" err="1" smtClean="0"/>
              <a:t>iklim</a:t>
            </a:r>
            <a:r>
              <a:rPr lang="en-US" sz="4000" dirty="0" smtClean="0"/>
              <a:t>,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lingkungan</a:t>
            </a:r>
            <a:r>
              <a:rPr lang="en-US" sz="4000" dirty="0" smtClean="0"/>
              <a:t> yang </a:t>
            </a:r>
            <a:r>
              <a:rPr lang="en-US" sz="4000" dirty="0" err="1" smtClean="0"/>
              <a:t>kondusif</a:t>
            </a:r>
            <a:r>
              <a:rPr lang="en-US" sz="4000" dirty="0" smtClean="0"/>
              <a:t> </a:t>
            </a:r>
            <a:r>
              <a:rPr lang="en-US" sz="4000" dirty="0" err="1" smtClean="0"/>
              <a:t>seperti</a:t>
            </a:r>
            <a:r>
              <a:rPr lang="en-US" sz="4000" dirty="0" smtClean="0"/>
              <a:t>: </a:t>
            </a:r>
            <a:r>
              <a:rPr lang="en-US" sz="4000" dirty="0" err="1" smtClean="0"/>
              <a:t>pelaksanaan</a:t>
            </a:r>
            <a:r>
              <a:rPr lang="en-US" sz="4000" dirty="0" smtClean="0"/>
              <a:t> </a:t>
            </a:r>
            <a:r>
              <a:rPr lang="en-US" sz="4000" dirty="0" err="1" smtClean="0"/>
              <a:t>tata</a:t>
            </a:r>
            <a:r>
              <a:rPr lang="en-US" sz="4000" dirty="0" smtClean="0"/>
              <a:t> </a:t>
            </a:r>
            <a:r>
              <a:rPr lang="en-US" sz="4000" dirty="0" err="1" smtClean="0"/>
              <a:t>tertib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kode</a:t>
            </a:r>
            <a:r>
              <a:rPr lang="en-US" sz="4000" dirty="0" smtClean="0"/>
              <a:t> </a:t>
            </a:r>
            <a:r>
              <a:rPr lang="en-US" sz="4000" dirty="0" err="1" smtClean="0"/>
              <a:t>etik</a:t>
            </a:r>
            <a:r>
              <a:rPr lang="en-US" sz="4000" dirty="0" smtClean="0"/>
              <a:t>, </a:t>
            </a:r>
            <a:r>
              <a:rPr lang="en-US" sz="4000" dirty="0" err="1" smtClean="0"/>
              <a:t>dan</a:t>
            </a:r>
            <a:r>
              <a:rPr lang="en-US" sz="4000" dirty="0" smtClean="0"/>
              <a:t> lain-lain.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 smtClean="0">
                <a:solidFill>
                  <a:srgbClr val="FF0000"/>
                </a:solidFill>
              </a:rPr>
              <a:t>104.	</a:t>
            </a:r>
            <a:r>
              <a:rPr lang="en-US" sz="2400" dirty="0" err="1" smtClean="0">
                <a:solidFill>
                  <a:srgbClr val="FF0000"/>
                </a:solidFill>
              </a:rPr>
              <a:t>Sekolah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 err="1" smtClean="0">
                <a:solidFill>
                  <a:srgbClr val="FF0000"/>
                </a:solidFill>
              </a:rPr>
              <a:t>Madrasah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melibatkan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masyarakat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membangun</a:t>
            </a:r>
            <a:r>
              <a:rPr lang="en-US" sz="2400" dirty="0" smtClean="0">
                <a:solidFill>
                  <a:srgbClr val="FF0000"/>
                </a:solidFill>
              </a:rPr>
              <a:t> 	</a:t>
            </a:r>
            <a:r>
              <a:rPr lang="en-US" sz="2400" dirty="0" err="1" smtClean="0">
                <a:solidFill>
                  <a:srgbClr val="FF0000"/>
                </a:solidFill>
              </a:rPr>
              <a:t>kemitraan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dengan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lembaga</a:t>
            </a:r>
            <a:r>
              <a:rPr lang="en-US" sz="2400" dirty="0" smtClean="0">
                <a:solidFill>
                  <a:srgbClr val="FF0000"/>
                </a:solidFill>
              </a:rPr>
              <a:t> lain yang </a:t>
            </a:r>
            <a:r>
              <a:rPr lang="en-US" sz="2400" dirty="0" err="1" smtClean="0">
                <a:solidFill>
                  <a:srgbClr val="FF0000"/>
                </a:solidFill>
              </a:rPr>
              <a:t>relevan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dalam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pengelolaan</a:t>
            </a:r>
            <a:r>
              <a:rPr lang="en-US" sz="2400" dirty="0" smtClean="0">
                <a:solidFill>
                  <a:srgbClr val="FF0000"/>
                </a:solidFill>
              </a:rPr>
              <a:t> 	</a:t>
            </a:r>
            <a:r>
              <a:rPr lang="en-US" sz="2400" dirty="0" err="1" smtClean="0">
                <a:solidFill>
                  <a:srgbClr val="FF0000"/>
                </a:solidFill>
              </a:rPr>
              <a:t>pendidikan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1371600" lvl="2" indent="-457200"/>
            <a:r>
              <a:rPr lang="en-US" sz="2000" dirty="0" smtClean="0"/>
              <a:t>A.	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4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keterlibatan</a:t>
            </a:r>
            <a:endParaRPr lang="en-US" sz="2000" dirty="0" smtClean="0"/>
          </a:p>
          <a:p>
            <a:pPr marL="1371600" lvl="2" indent="-457200"/>
            <a:r>
              <a:rPr lang="nl-NL" sz="2000" dirty="0" smtClean="0"/>
              <a:t>     	masyarakat pendukung dan membangun kemitraan dengan</a:t>
            </a:r>
          </a:p>
          <a:p>
            <a:pPr marL="1371600" lvl="2" indent="-457200"/>
            <a:r>
              <a:rPr lang="en-US" sz="2000" dirty="0" smtClean="0"/>
              <a:t>    	 </a:t>
            </a:r>
            <a:r>
              <a:rPr lang="en-US" sz="2000" dirty="0" err="1" smtClean="0"/>
              <a:t>lembaga</a:t>
            </a:r>
            <a:r>
              <a:rPr lang="en-US" sz="2000" dirty="0" smtClean="0"/>
              <a:t> lain yang </a:t>
            </a:r>
            <a:r>
              <a:rPr lang="en-US" sz="2000" dirty="0" err="1" smtClean="0"/>
              <a:t>relevan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pengelolaan</a:t>
            </a:r>
            <a:r>
              <a:rPr lang="en-US" sz="2000" dirty="0" smtClean="0"/>
              <a:t> </a:t>
            </a:r>
            <a:r>
              <a:rPr lang="en-US" sz="2000" dirty="0" err="1" smtClean="0"/>
              <a:t>pendidikan</a:t>
            </a:r>
            <a:endParaRPr lang="en-US" sz="2000" dirty="0" smtClean="0"/>
          </a:p>
          <a:p>
            <a:pPr marL="1371600" lvl="2" indent="-457200"/>
            <a:r>
              <a:rPr lang="en-US" sz="2000" dirty="0" smtClean="0"/>
              <a:t>B.	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3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keterlibatan</a:t>
            </a:r>
            <a:r>
              <a:rPr lang="en-US" sz="2000" dirty="0" smtClean="0"/>
              <a:t> </a:t>
            </a:r>
            <a:r>
              <a:rPr lang="en-US" sz="2000" dirty="0" err="1" smtClean="0"/>
              <a:t>masyarakat</a:t>
            </a:r>
            <a:endParaRPr lang="en-US" sz="2000" dirty="0" smtClean="0"/>
          </a:p>
          <a:p>
            <a:pPr marL="1371600" lvl="2" indent="-457200"/>
            <a:r>
              <a:rPr lang="en-US" sz="2000" dirty="0" smtClean="0"/>
              <a:t>   	 </a:t>
            </a:r>
            <a:r>
              <a:rPr lang="en-US" sz="2000" dirty="0" err="1" smtClean="0"/>
              <a:t>pendukung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membangun</a:t>
            </a:r>
            <a:r>
              <a:rPr lang="en-US" sz="2000" dirty="0" smtClean="0"/>
              <a:t> </a:t>
            </a:r>
            <a:r>
              <a:rPr lang="en-US" sz="2000" dirty="0" err="1" smtClean="0"/>
              <a:t>kemitraan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lembaga</a:t>
            </a:r>
            <a:r>
              <a:rPr lang="en-US" sz="2000" dirty="0" smtClean="0"/>
              <a:t> lain</a:t>
            </a:r>
          </a:p>
          <a:p>
            <a:pPr marL="1371600" lvl="2" indent="-457200"/>
            <a:r>
              <a:rPr lang="en-US" sz="2000" dirty="0" smtClean="0"/>
              <a:t>    	yang </a:t>
            </a:r>
            <a:r>
              <a:rPr lang="en-US" sz="2000" dirty="0" err="1" smtClean="0"/>
              <a:t>relevan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pengelolaan</a:t>
            </a:r>
            <a:r>
              <a:rPr lang="en-US" sz="2000" dirty="0" smtClean="0"/>
              <a:t> </a:t>
            </a:r>
            <a:r>
              <a:rPr lang="en-US" sz="2000" dirty="0" err="1" smtClean="0"/>
              <a:t>pendidikan</a:t>
            </a:r>
            <a:endParaRPr lang="en-US" sz="2000" dirty="0" smtClean="0"/>
          </a:p>
          <a:p>
            <a:pPr marL="1371600" lvl="2" indent="-457200"/>
            <a:r>
              <a:rPr lang="en-US" sz="2000" dirty="0" smtClean="0"/>
              <a:t>C.	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2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keterlibatan</a:t>
            </a:r>
            <a:r>
              <a:rPr lang="en-US" sz="2000" dirty="0" smtClean="0"/>
              <a:t> </a:t>
            </a:r>
            <a:r>
              <a:rPr lang="en-US" sz="2000" dirty="0" err="1" smtClean="0"/>
              <a:t>masyarakat</a:t>
            </a:r>
            <a:endParaRPr lang="en-US" sz="2000" dirty="0" smtClean="0"/>
          </a:p>
          <a:p>
            <a:pPr marL="1371600" lvl="2" indent="-457200"/>
            <a:r>
              <a:rPr lang="en-US" sz="2000" dirty="0" smtClean="0"/>
              <a:t>    	</a:t>
            </a:r>
            <a:r>
              <a:rPr lang="en-US" sz="2000" dirty="0" err="1" smtClean="0"/>
              <a:t>pendukung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membangun</a:t>
            </a:r>
            <a:r>
              <a:rPr lang="en-US" sz="2000" dirty="0" smtClean="0"/>
              <a:t> </a:t>
            </a:r>
            <a:r>
              <a:rPr lang="en-US" sz="2000" dirty="0" err="1" smtClean="0"/>
              <a:t>kemitraan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lembaga</a:t>
            </a:r>
            <a:r>
              <a:rPr lang="en-US" sz="2000" dirty="0" smtClean="0"/>
              <a:t> lain</a:t>
            </a:r>
          </a:p>
          <a:p>
            <a:pPr marL="1371600" lvl="2" indent="-457200"/>
            <a:r>
              <a:rPr lang="en-US" sz="2000" dirty="0" smtClean="0"/>
              <a:t>     	yang </a:t>
            </a:r>
            <a:r>
              <a:rPr lang="en-US" sz="2000" dirty="0" err="1" smtClean="0"/>
              <a:t>relevan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pengelolaan</a:t>
            </a:r>
            <a:r>
              <a:rPr lang="en-US" sz="2000" dirty="0" smtClean="0"/>
              <a:t> </a:t>
            </a:r>
            <a:r>
              <a:rPr lang="en-US" sz="2000" dirty="0" err="1" smtClean="0"/>
              <a:t>pendidikan</a:t>
            </a:r>
            <a:endParaRPr lang="en-US" sz="2000" dirty="0" smtClean="0"/>
          </a:p>
          <a:p>
            <a:pPr marL="1371600" lvl="2" indent="-457200"/>
            <a:r>
              <a:rPr lang="en-US" sz="2000" dirty="0" smtClean="0"/>
              <a:t> D.	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1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keterlibatan</a:t>
            </a:r>
            <a:r>
              <a:rPr lang="en-US" sz="2000" dirty="0" smtClean="0"/>
              <a:t> </a:t>
            </a:r>
            <a:r>
              <a:rPr lang="en-US" sz="2000" dirty="0" err="1" smtClean="0"/>
              <a:t>masyarakat</a:t>
            </a:r>
            <a:endParaRPr lang="en-US" sz="2000" dirty="0" smtClean="0"/>
          </a:p>
          <a:p>
            <a:pPr marL="1371600" lvl="2" indent="-457200"/>
            <a:r>
              <a:rPr lang="en-US" sz="2000" dirty="0" smtClean="0"/>
              <a:t>     	</a:t>
            </a:r>
            <a:r>
              <a:rPr lang="en-US" sz="2000" dirty="0" err="1" smtClean="0"/>
              <a:t>pendukung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membangun</a:t>
            </a:r>
            <a:r>
              <a:rPr lang="en-US" sz="2000" dirty="0" smtClean="0"/>
              <a:t> </a:t>
            </a:r>
            <a:r>
              <a:rPr lang="en-US" sz="2000" dirty="0" err="1" smtClean="0"/>
              <a:t>kemitraan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lembaga</a:t>
            </a:r>
            <a:r>
              <a:rPr lang="en-US" sz="2000" dirty="0" smtClean="0"/>
              <a:t> lain</a:t>
            </a:r>
          </a:p>
          <a:p>
            <a:pPr marL="1371600" lvl="2" indent="-457200"/>
            <a:r>
              <a:rPr lang="en-US" sz="2000" dirty="0" smtClean="0"/>
              <a:t>     	yang </a:t>
            </a:r>
            <a:r>
              <a:rPr lang="en-US" sz="2000" dirty="0" err="1" smtClean="0"/>
              <a:t>relevan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pengelolaan</a:t>
            </a:r>
            <a:r>
              <a:rPr lang="en-US" sz="2000" dirty="0" smtClean="0"/>
              <a:t> </a:t>
            </a:r>
            <a:r>
              <a:rPr lang="en-US" sz="2000" dirty="0" err="1" smtClean="0"/>
              <a:t>pendidikan</a:t>
            </a:r>
            <a:endParaRPr lang="en-US" sz="2000" dirty="0" smtClean="0"/>
          </a:p>
          <a:p>
            <a:pPr marL="1371600" lvl="2" indent="-457200"/>
            <a:r>
              <a:rPr lang="en-US" sz="2000" dirty="0" smtClean="0"/>
              <a:t>E.	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keterlibatan</a:t>
            </a:r>
            <a:r>
              <a:rPr lang="en-US" sz="2000" dirty="0" smtClean="0"/>
              <a:t> </a:t>
            </a:r>
            <a:r>
              <a:rPr lang="en-US" sz="2000" dirty="0" err="1" smtClean="0"/>
              <a:t>masyarakat</a:t>
            </a:r>
            <a:endParaRPr lang="en-US" sz="2000" dirty="0" smtClean="0"/>
          </a:p>
          <a:p>
            <a:pPr marL="1371600" lvl="2" indent="-457200"/>
            <a:r>
              <a:rPr lang="en-US" sz="2000" dirty="0" smtClean="0"/>
              <a:t>    	</a:t>
            </a:r>
            <a:r>
              <a:rPr lang="en-US" sz="2000" dirty="0" err="1" smtClean="0"/>
              <a:t>pendukung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membangun</a:t>
            </a:r>
            <a:r>
              <a:rPr lang="en-US" sz="2000" dirty="0" smtClean="0"/>
              <a:t> </a:t>
            </a:r>
            <a:r>
              <a:rPr lang="en-US" sz="2000" dirty="0" err="1" smtClean="0"/>
              <a:t>kemitraan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lembaga</a:t>
            </a:r>
            <a:r>
              <a:rPr lang="en-US" sz="2000" dirty="0" smtClean="0"/>
              <a:t> lain</a:t>
            </a:r>
          </a:p>
          <a:p>
            <a:pPr marL="1371600" lvl="2" indent="-457200"/>
            <a:r>
              <a:rPr lang="en-US" sz="2000" dirty="0" smtClean="0"/>
              <a:t>    	yang </a:t>
            </a:r>
            <a:r>
              <a:rPr lang="en-US" sz="2000" dirty="0" err="1" smtClean="0"/>
              <a:t>relevan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pengelolaan</a:t>
            </a:r>
            <a:r>
              <a:rPr lang="en-US" sz="2000" dirty="0" smtClean="0"/>
              <a:t> </a:t>
            </a:r>
            <a:r>
              <a:rPr lang="en-US" sz="2000" dirty="0" err="1" smtClean="0"/>
              <a:t>pendidikan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028343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i="1" dirty="0" err="1" smtClean="0">
                <a:solidFill>
                  <a:srgbClr val="FF0000"/>
                </a:solidFill>
              </a:rPr>
              <a:t>Jawaban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dokumen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tertulis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tentang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keterlibatan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masyarakat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atau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lembaga</a:t>
            </a:r>
            <a:r>
              <a:rPr lang="en-US" sz="2400" i="1" dirty="0" smtClean="0">
                <a:solidFill>
                  <a:srgbClr val="FF0000"/>
                </a:solidFill>
              </a:rPr>
              <a:t> lain yang </a:t>
            </a:r>
            <a:r>
              <a:rPr lang="en-US" sz="2400" i="1" dirty="0" err="1" smtClean="0">
                <a:solidFill>
                  <a:srgbClr val="FF0000"/>
                </a:solidFill>
              </a:rPr>
              <a:t>relevan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dalam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mendukung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pengelolaan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seperti</a:t>
            </a:r>
            <a:r>
              <a:rPr lang="en-US" sz="2400" i="1" dirty="0" smtClean="0">
                <a:solidFill>
                  <a:srgbClr val="FF0000"/>
                </a:solidFill>
              </a:rPr>
              <a:t>: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sz="2400" dirty="0" smtClean="0"/>
              <a:t>) 	</a:t>
            </a:r>
            <a:r>
              <a:rPr lang="en-US" sz="2400" dirty="0" err="1" smtClean="0"/>
              <a:t>penyusunan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;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2) 	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;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3)	 </a:t>
            </a:r>
            <a:r>
              <a:rPr lang="en-US" sz="2400" dirty="0" err="1" smtClean="0"/>
              <a:t>bantuan</a:t>
            </a:r>
            <a:r>
              <a:rPr lang="en-US" sz="2400" dirty="0" smtClean="0"/>
              <a:t> </a:t>
            </a:r>
            <a:r>
              <a:rPr lang="en-US" sz="2400" dirty="0" err="1" smtClean="0"/>
              <a:t>tenaga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material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</a:t>
            </a:r>
            <a:r>
              <a:rPr lang="en-US" sz="2400" dirty="0" err="1" smtClean="0"/>
              <a:t>sarana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          	 </a:t>
            </a:r>
            <a:r>
              <a:rPr lang="en-US" sz="2400" dirty="0" err="1" smtClean="0"/>
              <a:t>prasarana</a:t>
            </a:r>
            <a:r>
              <a:rPr lang="en-US" sz="2400" dirty="0" smtClean="0"/>
              <a:t>;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4) 	</a:t>
            </a:r>
            <a:r>
              <a:rPr lang="en-US" sz="2400" dirty="0" err="1" smtClean="0"/>
              <a:t>MoU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lembaga</a:t>
            </a:r>
            <a:r>
              <a:rPr lang="en-US" sz="2400" dirty="0" smtClean="0"/>
              <a:t> lain,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sebagainya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8915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800" b="1" i="1" dirty="0" smtClean="0">
                <a:solidFill>
                  <a:srgbClr val="FF0000"/>
                </a:solidFill>
              </a:rPr>
              <a:t>105.	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b="1" i="1" dirty="0" smtClean="0">
                <a:solidFill>
                  <a:srgbClr val="FF0000"/>
                </a:solidFill>
              </a:rPr>
              <a:t>/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b="1" i="1" dirty="0" smtClean="0">
                <a:solidFill>
                  <a:srgbClr val="FF0000"/>
                </a:solidFill>
              </a:rPr>
              <a:t> program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pengawasan</a:t>
            </a:r>
            <a:r>
              <a:rPr lang="en-US" sz="2800" b="1" i="1" dirty="0" smtClean="0">
                <a:solidFill>
                  <a:srgbClr val="FF0000"/>
                </a:solidFill>
              </a:rPr>
              <a:t> 	yang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disosialisasikan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nl-NL" sz="2800" b="1" i="1" dirty="0" smtClean="0">
                <a:solidFill>
                  <a:srgbClr val="FF0000"/>
                </a:solidFill>
              </a:rPr>
              <a:t>kepada pendidik dan tenaga 	kependidikan.</a:t>
            </a:r>
          </a:p>
          <a:p>
            <a:endParaRPr lang="nl-NL" sz="2800" dirty="0" smtClean="0"/>
          </a:p>
          <a:p>
            <a:pPr marL="1428750" lvl="2" indent="-514350"/>
            <a:r>
              <a:rPr lang="en-US" sz="2800" dirty="0" smtClean="0"/>
              <a:t>A. 	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4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pengawasan</a:t>
            </a:r>
            <a:endParaRPr lang="en-US" sz="2800" dirty="0" smtClean="0"/>
          </a:p>
          <a:p>
            <a:pPr marL="1428750" lvl="2" indent="-514350"/>
            <a:r>
              <a:rPr lang="en-US" sz="2800" dirty="0" smtClean="0"/>
              <a:t>B.	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3 </a:t>
            </a:r>
            <a:r>
              <a:rPr lang="en-US" sz="2800" dirty="0" err="1" smtClean="0"/>
              <a:t>dokumen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pengawasan</a:t>
            </a:r>
            <a:endParaRPr lang="en-US" sz="2800" dirty="0" smtClean="0"/>
          </a:p>
          <a:p>
            <a:pPr marL="1428750" lvl="2" indent="-514350"/>
            <a:r>
              <a:rPr lang="en-US" sz="2800" dirty="0" smtClean="0"/>
              <a:t>C. 	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2 </a:t>
            </a:r>
            <a:r>
              <a:rPr lang="en-US" sz="2800" dirty="0" err="1" smtClean="0"/>
              <a:t>dokumen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pengawasan</a:t>
            </a:r>
            <a:endParaRPr lang="en-US" sz="2800" dirty="0" smtClean="0"/>
          </a:p>
          <a:p>
            <a:pPr marL="1428750" lvl="2" indent="-514350"/>
            <a:r>
              <a:rPr lang="en-US" sz="2800" dirty="0" smtClean="0"/>
              <a:t>D.	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1 </a:t>
            </a:r>
            <a:r>
              <a:rPr lang="en-US" sz="2800" dirty="0" err="1" smtClean="0"/>
              <a:t>dokumen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pengawasan</a:t>
            </a:r>
            <a:endParaRPr lang="en-US" sz="2800" dirty="0" smtClean="0"/>
          </a:p>
          <a:p>
            <a:pPr marL="1428750" lvl="2" indent="-514350"/>
            <a:r>
              <a:rPr lang="en-US" sz="2800" dirty="0" smtClean="0"/>
              <a:t> E. 	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pengawasan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600"/>
            <a:ext cx="8153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Program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pengawasan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1) 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pengawasan</a:t>
            </a:r>
            <a:r>
              <a:rPr lang="en-US" sz="2400" dirty="0" smtClean="0"/>
              <a:t>.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2) 	Program </a:t>
            </a:r>
            <a:r>
              <a:rPr lang="en-US" sz="2400" dirty="0" err="1" smtClean="0"/>
              <a:t>pengawasan</a:t>
            </a:r>
            <a:r>
              <a:rPr lang="en-US" sz="2400" dirty="0" smtClean="0"/>
              <a:t>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disosialisasikan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	</a:t>
            </a:r>
            <a:r>
              <a:rPr lang="en-US" sz="2400" dirty="0" err="1" smtClean="0"/>
              <a:t>pendidik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tenaga</a:t>
            </a:r>
            <a:r>
              <a:rPr lang="en-US" sz="2400" dirty="0" smtClean="0"/>
              <a:t> </a:t>
            </a:r>
            <a:r>
              <a:rPr lang="en-US" sz="2400" dirty="0" err="1" smtClean="0"/>
              <a:t>kependidikan</a:t>
            </a:r>
            <a:r>
              <a:rPr lang="en-US" sz="2400" dirty="0" smtClean="0"/>
              <a:t>.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3) 	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pengawasan</a:t>
            </a:r>
            <a:r>
              <a:rPr lang="en-US" sz="2400" dirty="0" smtClean="0"/>
              <a:t> </a:t>
            </a:r>
            <a:r>
              <a:rPr lang="en-US" sz="2400" dirty="0" err="1" smtClean="0"/>
              <a:t>meliputi</a:t>
            </a:r>
            <a:r>
              <a:rPr lang="en-US" sz="2400" dirty="0" smtClean="0"/>
              <a:t>: (</a:t>
            </a:r>
            <a:r>
              <a:rPr lang="en-US" sz="2400" dirty="0" err="1" smtClean="0"/>
              <a:t>i</a:t>
            </a:r>
            <a:r>
              <a:rPr lang="en-US" sz="2400" dirty="0" smtClean="0"/>
              <a:t>) 	</a:t>
            </a:r>
            <a:r>
              <a:rPr lang="en-US" sz="2400" dirty="0" err="1" smtClean="0"/>
              <a:t>pemantauan</a:t>
            </a:r>
            <a:r>
              <a:rPr lang="en-US" sz="2400" dirty="0" smtClean="0"/>
              <a:t>, (ii) </a:t>
            </a:r>
            <a:r>
              <a:rPr lang="en-US" sz="2400" dirty="0" err="1" smtClean="0"/>
              <a:t>supervisi</a:t>
            </a:r>
            <a:r>
              <a:rPr lang="en-US" sz="2400" dirty="0" smtClean="0"/>
              <a:t>, (iii) </a:t>
            </a:r>
            <a:r>
              <a:rPr lang="en-US" sz="2400" dirty="0" err="1" smtClean="0"/>
              <a:t>evaluasi</a:t>
            </a:r>
            <a:r>
              <a:rPr lang="en-US" sz="2400" dirty="0" smtClean="0"/>
              <a:t>, (iv) </a:t>
            </a:r>
            <a:r>
              <a:rPr lang="en-US" sz="2400" dirty="0" err="1" smtClean="0"/>
              <a:t>pelaporan</a:t>
            </a:r>
            <a:r>
              <a:rPr lang="en-US" sz="2400" dirty="0" smtClean="0"/>
              <a:t>, 	</a:t>
            </a:r>
            <a:r>
              <a:rPr lang="en-US" sz="2400" dirty="0" err="1" smtClean="0"/>
              <a:t>dan</a:t>
            </a:r>
            <a:r>
              <a:rPr lang="en-US" sz="2400" dirty="0" smtClean="0"/>
              <a:t> (v) </a:t>
            </a:r>
            <a:r>
              <a:rPr lang="en-US" sz="2400" dirty="0" err="1" smtClean="0"/>
              <a:t>tindak</a:t>
            </a:r>
            <a:r>
              <a:rPr lang="en-US" sz="2400" dirty="0" smtClean="0"/>
              <a:t> </a:t>
            </a:r>
            <a:r>
              <a:rPr lang="en-US" sz="2400" dirty="0" err="1" smtClean="0"/>
              <a:t>lanjutnya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i="1" dirty="0" err="1" smtClean="0">
                <a:solidFill>
                  <a:srgbClr val="FF0000"/>
                </a:solidFill>
              </a:rPr>
              <a:t>Jawaban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adanya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dokumen</a:t>
            </a:r>
            <a:r>
              <a:rPr lang="en-US" sz="2400" i="1" dirty="0" smtClean="0">
                <a:solidFill>
                  <a:srgbClr val="FF0000"/>
                </a:solidFill>
              </a:rPr>
              <a:t> program </a:t>
            </a:r>
            <a:r>
              <a:rPr lang="en-US" sz="2400" i="1" dirty="0" err="1" smtClean="0">
                <a:solidFill>
                  <a:srgbClr val="FF0000"/>
                </a:solidFill>
              </a:rPr>
              <a:t>pengawasan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bukti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sosialisasi</a:t>
            </a:r>
            <a:r>
              <a:rPr lang="en-US" sz="2400" i="1" dirty="0" smtClean="0">
                <a:solidFill>
                  <a:srgbClr val="FF0000"/>
                </a:solidFill>
              </a:rPr>
              <a:t> program.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800" i="1" dirty="0" smtClean="0">
                <a:solidFill>
                  <a:srgbClr val="FF0000"/>
                </a:solidFill>
              </a:rPr>
              <a:t>106.	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melaksanakan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kegiatan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evaluasi</a:t>
            </a:r>
            <a:r>
              <a:rPr lang="en-US" sz="2800" i="1" dirty="0" smtClean="0">
                <a:solidFill>
                  <a:srgbClr val="FF0000"/>
                </a:solidFill>
              </a:rPr>
              <a:t> 	</a:t>
            </a:r>
            <a:r>
              <a:rPr lang="en-US" sz="2800" i="1" dirty="0" err="1" smtClean="0">
                <a:solidFill>
                  <a:srgbClr val="FF0000"/>
                </a:solidFill>
              </a:rPr>
              <a:t>diri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1428750" lvl="2" indent="-514350"/>
            <a:r>
              <a:rPr lang="en-US" sz="2800" dirty="0" smtClean="0"/>
              <a:t> A.	</a:t>
            </a:r>
            <a:r>
              <a:rPr lang="en-US" sz="2800" dirty="0" err="1" smtClean="0"/>
              <a:t>Melaksanakan</a:t>
            </a:r>
            <a:r>
              <a:rPr lang="en-US" sz="2800" dirty="0" smtClean="0"/>
              <a:t> </a:t>
            </a:r>
            <a:r>
              <a:rPr lang="en-US" sz="2800" dirty="0" err="1" smtClean="0"/>
              <a:t>evaluasi</a:t>
            </a:r>
            <a:r>
              <a:rPr lang="en-US" sz="2800" dirty="0" smtClean="0"/>
              <a:t> </a:t>
            </a:r>
            <a:r>
              <a:rPr lang="en-US" sz="2800" dirty="0" err="1" smtClean="0"/>
              <a:t>diri</a:t>
            </a:r>
            <a:r>
              <a:rPr lang="en-US" sz="2800" dirty="0" smtClean="0"/>
              <a:t> </a:t>
            </a:r>
            <a:r>
              <a:rPr lang="en-US" sz="2800" dirty="0" err="1" smtClean="0"/>
              <a:t>setidak-tidaknya</a:t>
            </a:r>
            <a:r>
              <a:rPr lang="en-US" sz="2800" dirty="0" smtClean="0"/>
              <a:t> </a:t>
            </a:r>
            <a:r>
              <a:rPr lang="en-US" sz="2800" dirty="0" err="1" smtClean="0"/>
              <a:t>sekali</a:t>
            </a:r>
            <a:r>
              <a:rPr lang="en-US" sz="2800" dirty="0" smtClean="0"/>
              <a:t> </a:t>
            </a:r>
          </a:p>
          <a:p>
            <a:pPr marL="1428750" lvl="2" indent="-514350"/>
            <a:r>
              <a:rPr lang="en-US" sz="2800" dirty="0" smtClean="0"/>
              <a:t>      </a:t>
            </a:r>
            <a:r>
              <a:rPr lang="en-US" sz="2800" dirty="0" err="1" smtClean="0"/>
              <a:t>dalam</a:t>
            </a:r>
            <a:r>
              <a:rPr lang="en-US" sz="2800" dirty="0" smtClean="0"/>
              <a:t> 1 semester</a:t>
            </a:r>
          </a:p>
          <a:p>
            <a:pPr marL="1428750" lvl="2" indent="-514350"/>
            <a:r>
              <a:rPr lang="en-US" sz="2800" dirty="0" smtClean="0"/>
              <a:t>B. 	</a:t>
            </a:r>
            <a:r>
              <a:rPr lang="en-US" sz="2800" dirty="0" err="1" smtClean="0"/>
              <a:t>Melaksanakan</a:t>
            </a:r>
            <a:r>
              <a:rPr lang="en-US" sz="2800" dirty="0" smtClean="0"/>
              <a:t> </a:t>
            </a:r>
            <a:r>
              <a:rPr lang="en-US" sz="2800" dirty="0" err="1" smtClean="0"/>
              <a:t>evaluasi</a:t>
            </a:r>
            <a:r>
              <a:rPr lang="en-US" sz="2800" dirty="0" smtClean="0"/>
              <a:t> </a:t>
            </a:r>
            <a:r>
              <a:rPr lang="en-US" sz="2800" dirty="0" err="1" smtClean="0"/>
              <a:t>diri</a:t>
            </a:r>
            <a:r>
              <a:rPr lang="en-US" sz="2800" dirty="0" smtClean="0"/>
              <a:t> </a:t>
            </a:r>
            <a:r>
              <a:rPr lang="en-US" sz="2800" dirty="0" err="1" smtClean="0"/>
              <a:t>sekali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2 semester</a:t>
            </a:r>
          </a:p>
          <a:p>
            <a:pPr marL="1428750" lvl="2" indent="-514350"/>
            <a:r>
              <a:rPr lang="en-US" sz="2800" dirty="0" smtClean="0"/>
              <a:t>C.	</a:t>
            </a:r>
            <a:r>
              <a:rPr lang="en-US" sz="2800" dirty="0" err="1" smtClean="0"/>
              <a:t>Melaksanakan</a:t>
            </a:r>
            <a:r>
              <a:rPr lang="en-US" sz="2800" dirty="0" smtClean="0"/>
              <a:t> </a:t>
            </a:r>
            <a:r>
              <a:rPr lang="en-US" sz="2800" dirty="0" err="1" smtClean="0"/>
              <a:t>evaluasi</a:t>
            </a:r>
            <a:r>
              <a:rPr lang="en-US" sz="2800" dirty="0" smtClean="0"/>
              <a:t> </a:t>
            </a:r>
            <a:r>
              <a:rPr lang="en-US" sz="2800" dirty="0" err="1" smtClean="0"/>
              <a:t>diri</a:t>
            </a:r>
            <a:r>
              <a:rPr lang="en-US" sz="2800" dirty="0" smtClean="0"/>
              <a:t> </a:t>
            </a:r>
            <a:r>
              <a:rPr lang="en-US" sz="2800" dirty="0" err="1" smtClean="0"/>
              <a:t>sekali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3 semester</a:t>
            </a:r>
          </a:p>
          <a:p>
            <a:pPr marL="1428750" lvl="2" indent="-514350"/>
            <a:r>
              <a:rPr lang="en-US" sz="2800" dirty="0" smtClean="0"/>
              <a:t>D. 	</a:t>
            </a:r>
            <a:r>
              <a:rPr lang="en-US" sz="2800" dirty="0" err="1" smtClean="0"/>
              <a:t>Melaksanakan</a:t>
            </a:r>
            <a:r>
              <a:rPr lang="en-US" sz="2800" dirty="0" smtClean="0"/>
              <a:t> </a:t>
            </a:r>
            <a:r>
              <a:rPr lang="en-US" sz="2800" dirty="0" err="1" smtClean="0"/>
              <a:t>evaluasi</a:t>
            </a:r>
            <a:r>
              <a:rPr lang="en-US" sz="2800" dirty="0" smtClean="0"/>
              <a:t> </a:t>
            </a:r>
            <a:r>
              <a:rPr lang="en-US" sz="2800" dirty="0" err="1" smtClean="0"/>
              <a:t>diri</a:t>
            </a:r>
            <a:r>
              <a:rPr lang="en-US" sz="2800" dirty="0" smtClean="0"/>
              <a:t> </a:t>
            </a:r>
            <a:r>
              <a:rPr lang="en-US" sz="2800" dirty="0" err="1" smtClean="0"/>
              <a:t>sekali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4 semester</a:t>
            </a:r>
          </a:p>
          <a:p>
            <a:pPr marL="1428750" lvl="2" indent="-514350"/>
            <a:r>
              <a:rPr lang="en-US" sz="2800" dirty="0" smtClean="0"/>
              <a:t>E. 	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melaksanakan</a:t>
            </a:r>
            <a:r>
              <a:rPr lang="en-US" sz="2800" dirty="0" smtClean="0"/>
              <a:t> </a:t>
            </a:r>
            <a:r>
              <a:rPr lang="en-US" sz="2800" dirty="0" err="1" smtClean="0"/>
              <a:t>evaluasi</a:t>
            </a:r>
            <a:r>
              <a:rPr lang="en-US" sz="2800" dirty="0" smtClean="0"/>
              <a:t> </a:t>
            </a:r>
            <a:r>
              <a:rPr lang="en-US" sz="2800" dirty="0" err="1" smtClean="0"/>
              <a:t>diri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Evaluasi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. </a:t>
            </a:r>
          </a:p>
          <a:p>
            <a:endParaRPr lang="en-US" dirty="0" smtClean="0"/>
          </a:p>
          <a:p>
            <a:pPr marL="900113" lvl="1" indent="-442913"/>
            <a:r>
              <a:rPr lang="en-US" sz="2400" dirty="0" smtClean="0"/>
              <a:t>1) 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evaluasi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. </a:t>
            </a:r>
          </a:p>
          <a:p>
            <a:pPr marL="900113" lvl="1" indent="-442913"/>
            <a:r>
              <a:rPr lang="en-US" sz="2400" dirty="0" smtClean="0"/>
              <a:t>2)	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menetapkan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prioritas</a:t>
            </a:r>
            <a:r>
              <a:rPr lang="en-US" sz="2400" dirty="0" smtClean="0"/>
              <a:t> </a:t>
            </a:r>
            <a:r>
              <a:rPr lang="en-US" sz="2400" dirty="0" err="1" smtClean="0"/>
              <a:t>indikator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mengukur</a:t>
            </a:r>
            <a:r>
              <a:rPr lang="en-US" sz="2400" dirty="0" smtClean="0"/>
              <a:t>,    </a:t>
            </a:r>
            <a:r>
              <a:rPr lang="en-US" sz="2400" dirty="0" err="1" smtClean="0"/>
              <a:t>menilai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perbaikan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rangka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Nasional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. </a:t>
            </a:r>
          </a:p>
          <a:p>
            <a:pPr marL="900113" lvl="1" indent="-442913"/>
            <a:r>
              <a:rPr lang="en-US" sz="2400" dirty="0" smtClean="0"/>
              <a:t>3) 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: </a:t>
            </a:r>
          </a:p>
          <a:p>
            <a:pPr marL="1357313" lvl="2" indent="-442913"/>
            <a:r>
              <a:rPr lang="en-US" sz="2400" dirty="0" smtClean="0"/>
              <a:t>a. 	</a:t>
            </a:r>
            <a:r>
              <a:rPr lang="en-US" sz="2400" dirty="0" err="1" smtClean="0"/>
              <a:t>evaluasi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periodik</a:t>
            </a:r>
            <a:r>
              <a:rPr lang="en-US" sz="2400" dirty="0" smtClean="0"/>
              <a:t>, </a:t>
            </a:r>
            <a:r>
              <a:rPr lang="en-US" sz="2400" dirty="0" err="1" smtClean="0"/>
              <a:t>sekurang-kurangnya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kali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setahun</a:t>
            </a:r>
            <a:r>
              <a:rPr lang="en-US" sz="2400" dirty="0" smtClean="0"/>
              <a:t>,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semester </a:t>
            </a:r>
            <a:r>
              <a:rPr lang="en-US" sz="2400" dirty="0" err="1" smtClean="0"/>
              <a:t>akademik</a:t>
            </a:r>
            <a:r>
              <a:rPr lang="en-US" sz="2400" dirty="0" smtClean="0"/>
              <a:t>;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</a:p>
          <a:p>
            <a:pPr marL="1357313" lvl="2" indent="-442913"/>
            <a:r>
              <a:rPr lang="en-US" sz="2400" dirty="0" smtClean="0"/>
              <a:t>b. 	</a:t>
            </a:r>
            <a:r>
              <a:rPr lang="en-US" sz="2400" dirty="0" err="1" smtClean="0"/>
              <a:t>evaluasi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tahunan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periodik</a:t>
            </a:r>
            <a:r>
              <a:rPr lang="en-US" sz="2400" dirty="0" smtClean="0"/>
              <a:t> </a:t>
            </a:r>
            <a:r>
              <a:rPr lang="en-US" sz="2400" dirty="0" err="1" smtClean="0"/>
              <a:t>sekurang-kurangnya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kali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setahun</a:t>
            </a:r>
            <a:r>
              <a:rPr lang="en-US" sz="2400" dirty="0" smtClean="0"/>
              <a:t>,,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. </a:t>
            </a:r>
          </a:p>
          <a:p>
            <a:pPr marL="900113" lvl="1" indent="-442913"/>
            <a:r>
              <a:rPr lang="en-US" sz="2400" dirty="0" smtClean="0"/>
              <a:t>4) 	</a:t>
            </a:r>
            <a:r>
              <a:rPr lang="en-US" sz="2400" dirty="0" err="1" smtClean="0"/>
              <a:t>Evaluasi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periodik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sahih</a:t>
            </a:r>
            <a:r>
              <a:rPr lang="en-US" sz="2400" dirty="0" smtClean="0"/>
              <a:t>. </a:t>
            </a:r>
          </a:p>
          <a:p>
            <a:r>
              <a:rPr lang="en-US" sz="2400" b="1" i="1" dirty="0" err="1" smtClean="0">
                <a:solidFill>
                  <a:srgbClr val="FF0000"/>
                </a:solidFill>
              </a:rPr>
              <a:t>Jawaban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adanya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dokumen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laporan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evaluasi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diri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b="1" i="1" dirty="0" smtClean="0">
                <a:solidFill>
                  <a:srgbClr val="FF0000"/>
                </a:solidFill>
              </a:rPr>
              <a:t>/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atau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laporan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kinerja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tahunan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secara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periodik</a:t>
            </a:r>
            <a:r>
              <a:rPr lang="en-US" sz="2400" b="1" i="1" dirty="0" smtClean="0">
                <a:solidFill>
                  <a:srgbClr val="FF0000"/>
                </a:solidFill>
              </a:rPr>
              <a:t>. 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477962"/>
          </a:xfrm>
        </p:spPr>
        <p:txBody>
          <a:bodyPr>
            <a:noAutofit/>
          </a:bodyPr>
          <a:lstStyle/>
          <a:p>
            <a:pPr marL="450850" indent="-450850" algn="l"/>
            <a:r>
              <a:rPr lang="en-US" sz="2800" i="1" dirty="0" smtClean="0">
                <a:solidFill>
                  <a:srgbClr val="FF0000"/>
                </a:solidFill>
              </a:rPr>
              <a:t>11.Guru </a:t>
            </a:r>
            <a:r>
              <a:rPr lang="en-US" sz="2800" i="1" dirty="0" err="1">
                <a:solidFill>
                  <a:srgbClr val="FF0000"/>
                </a:solidFill>
              </a:rPr>
              <a:t>mengalokasikan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waktu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untuk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penugasan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terstruktur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kegiatan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mandiri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tidak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terstruktur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kepada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siswa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maksimal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40%  </a:t>
            </a:r>
            <a:r>
              <a:rPr lang="en-US" sz="2800" i="1" dirty="0" err="1" smtClean="0">
                <a:solidFill>
                  <a:srgbClr val="FF0000"/>
                </a:solidFill>
              </a:rPr>
              <a:t>dari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alokasi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waktutiap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mata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pelajaran</a:t>
            </a:r>
            <a:r>
              <a:rPr lang="en-US" sz="28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70000" lnSpcReduction="20000"/>
          </a:bodyPr>
          <a:lstStyle/>
          <a:p>
            <a:pPr marL="450850" indent="-450850">
              <a:buNone/>
              <a:tabLst>
                <a:tab pos="633413" algn="l"/>
              </a:tabLst>
            </a:pPr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smtClean="0"/>
              <a:t>	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/>
              <a:t>76% — 100% guru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penugasan</a:t>
            </a:r>
            <a:endParaRPr lang="en-US" dirty="0"/>
          </a:p>
          <a:p>
            <a:pPr marL="450850" indent="-450850">
              <a:buNone/>
              <a:tabLst>
                <a:tab pos="633413" algn="l"/>
              </a:tabLst>
            </a:pPr>
            <a:r>
              <a:rPr lang="en-US" dirty="0" smtClean="0"/>
              <a:t>    	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terstruktur</a:t>
            </a:r>
            <a:endParaRPr lang="en-US" dirty="0" smtClean="0"/>
          </a:p>
          <a:p>
            <a:pPr marL="450850" indent="-450850">
              <a:buNone/>
              <a:tabLst>
                <a:tab pos="633413" algn="l"/>
              </a:tabLst>
            </a:pPr>
            <a:r>
              <a:rPr lang="en-US" dirty="0" smtClean="0"/>
              <a:t>B.	</a:t>
            </a:r>
            <a:r>
              <a:rPr lang="en-US" dirty="0" err="1" smtClean="0"/>
              <a:t>Sebanyak</a:t>
            </a:r>
            <a:r>
              <a:rPr lang="en-US" dirty="0" smtClean="0"/>
              <a:t> 51% — 75% guru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penugasan</a:t>
            </a:r>
            <a:endParaRPr lang="en-US" dirty="0" smtClean="0"/>
          </a:p>
          <a:p>
            <a:pPr marL="450850" indent="-450850">
              <a:buNone/>
              <a:tabLst>
                <a:tab pos="633413" algn="l"/>
              </a:tabLst>
            </a:pPr>
            <a:r>
              <a:rPr lang="en-US" dirty="0" smtClean="0"/>
              <a:t>     	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terstruktur</a:t>
            </a:r>
            <a:endParaRPr lang="en-US" dirty="0"/>
          </a:p>
          <a:p>
            <a:pPr marL="450850" indent="-450850">
              <a:buNone/>
              <a:tabLst>
                <a:tab pos="633413" algn="l"/>
              </a:tabLst>
            </a:pPr>
            <a:r>
              <a:rPr lang="en-US" dirty="0" smtClean="0"/>
              <a:t>C. 	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/>
              <a:t>26% — 50% guru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penugasan</a:t>
            </a:r>
            <a:endParaRPr lang="en-US" dirty="0"/>
          </a:p>
          <a:p>
            <a:pPr marL="450850" indent="-450850">
              <a:buNone/>
              <a:tabLst>
                <a:tab pos="633413" algn="l"/>
              </a:tabLst>
            </a:pPr>
            <a:r>
              <a:rPr lang="en-US" dirty="0" smtClean="0"/>
              <a:t>     	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terstruktur</a:t>
            </a:r>
            <a:endParaRPr lang="en-US" dirty="0"/>
          </a:p>
          <a:p>
            <a:pPr marL="450850" indent="-450850">
              <a:buNone/>
              <a:tabLst>
                <a:tab pos="633413" algn="l"/>
              </a:tabLst>
            </a:pP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smtClean="0"/>
              <a:t>	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/>
              <a:t>1% — 25% guru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penugasan</a:t>
            </a:r>
            <a:endParaRPr lang="en-US" dirty="0"/>
          </a:p>
          <a:p>
            <a:pPr marL="450850" indent="-450850">
              <a:buNone/>
              <a:tabLst>
                <a:tab pos="633413" algn="l"/>
              </a:tabLst>
            </a:pPr>
            <a:r>
              <a:rPr lang="en-US" dirty="0" smtClean="0"/>
              <a:t>     	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terstruktur</a:t>
            </a:r>
            <a:endParaRPr lang="en-US" dirty="0"/>
          </a:p>
          <a:p>
            <a:pPr marL="450850" indent="-450850">
              <a:buNone/>
              <a:tabLst>
                <a:tab pos="633413" algn="l"/>
              </a:tabLst>
            </a:pPr>
            <a:r>
              <a:rPr lang="en-US" dirty="0" smtClean="0"/>
              <a:t>E.	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guru yang </a:t>
            </a:r>
            <a:r>
              <a:rPr lang="en-US" dirty="0" err="1"/>
              <a:t>mengalokasikan</a:t>
            </a:r>
            <a:r>
              <a:rPr lang="en-US" dirty="0"/>
              <a:t> </a:t>
            </a:r>
            <a:r>
              <a:rPr lang="en-US" dirty="0" err="1"/>
              <a:t>penugasan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endParaRPr lang="en-US" dirty="0"/>
          </a:p>
          <a:p>
            <a:pPr marL="450850" indent="-450850">
              <a:buNone/>
              <a:tabLst>
                <a:tab pos="633413" algn="l"/>
              </a:tabLst>
            </a:pPr>
            <a:r>
              <a:rPr lang="nn-NO" dirty="0" smtClean="0"/>
              <a:t>    	dan </a:t>
            </a:r>
            <a:r>
              <a:rPr lang="nn-NO" dirty="0"/>
              <a:t>kegiatan mandiri tidak terstruktur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883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lvl="1" indent="-633413"/>
            <a:r>
              <a:rPr lang="en-US" sz="2600" b="1" i="1" dirty="0" smtClean="0">
                <a:solidFill>
                  <a:srgbClr val="FF0000"/>
                </a:solidFill>
              </a:rPr>
              <a:t>107.	</a:t>
            </a:r>
            <a:r>
              <a:rPr lang="en-US" sz="26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600" b="1" i="1" dirty="0" smtClean="0">
                <a:solidFill>
                  <a:srgbClr val="FF0000"/>
                </a:solidFill>
              </a:rPr>
              <a:t>/</a:t>
            </a:r>
            <a:r>
              <a:rPr lang="en-US" sz="26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600" b="1" i="1" dirty="0" smtClean="0">
                <a:solidFill>
                  <a:srgbClr val="FF0000"/>
                </a:solidFill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</a:rPr>
              <a:t>melaksanakan</a:t>
            </a:r>
            <a:r>
              <a:rPr lang="en-US" sz="2600" b="1" i="1" dirty="0" smtClean="0">
                <a:solidFill>
                  <a:srgbClr val="FF0000"/>
                </a:solidFill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</a:rPr>
              <a:t>evaluasi</a:t>
            </a:r>
            <a:r>
              <a:rPr lang="en-US" sz="2600" b="1" i="1" dirty="0" smtClean="0">
                <a:solidFill>
                  <a:srgbClr val="FF0000"/>
                </a:solidFill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</a:rPr>
              <a:t>kinerja</a:t>
            </a:r>
            <a:r>
              <a:rPr lang="en-US" sz="2600" b="1" i="1" dirty="0" smtClean="0">
                <a:solidFill>
                  <a:srgbClr val="FF0000"/>
                </a:solidFill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</a:rPr>
              <a:t>pendidik</a:t>
            </a:r>
            <a:r>
              <a:rPr lang="en-US" sz="2600" b="1" i="1" dirty="0" smtClean="0">
                <a:solidFill>
                  <a:srgbClr val="FF0000"/>
                </a:solidFill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2600" b="1" i="1" dirty="0" smtClean="0">
                <a:solidFill>
                  <a:srgbClr val="FF0000"/>
                </a:solidFill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</a:rPr>
              <a:t>tenaga</a:t>
            </a:r>
            <a:r>
              <a:rPr lang="en-US" sz="2600" b="1" i="1" dirty="0" smtClean="0">
                <a:solidFill>
                  <a:srgbClr val="FF0000"/>
                </a:solidFill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</a:rPr>
              <a:t>kependidikan</a:t>
            </a:r>
            <a:r>
              <a:rPr lang="en-US" sz="2600" dirty="0" smtClean="0"/>
              <a:t>.</a:t>
            </a:r>
          </a:p>
          <a:p>
            <a:pPr marL="1082675" lvl="2" indent="-449263"/>
            <a:r>
              <a:rPr lang="en-US" sz="2600" dirty="0" smtClean="0"/>
              <a:t> A. 	</a:t>
            </a:r>
            <a:r>
              <a:rPr lang="en-US" sz="2600" dirty="0" err="1" smtClean="0"/>
              <a:t>Melaksanakan</a:t>
            </a:r>
            <a:r>
              <a:rPr lang="en-US" sz="2600" dirty="0" smtClean="0"/>
              <a:t> 4 program </a:t>
            </a:r>
            <a:r>
              <a:rPr lang="en-US" sz="2600" dirty="0" err="1" smtClean="0"/>
              <a:t>evaluasi</a:t>
            </a:r>
            <a:r>
              <a:rPr lang="en-US" sz="2600" dirty="0" smtClean="0"/>
              <a:t> </a:t>
            </a:r>
            <a:r>
              <a:rPr lang="en-US" sz="2600" dirty="0" err="1" smtClean="0"/>
              <a:t>kinerja</a:t>
            </a:r>
            <a:r>
              <a:rPr lang="en-US" sz="2600" dirty="0" smtClean="0"/>
              <a:t> </a:t>
            </a:r>
            <a:r>
              <a:rPr lang="en-US" sz="2600" dirty="0" err="1" smtClean="0"/>
              <a:t>pendidik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tenaga</a:t>
            </a:r>
            <a:r>
              <a:rPr lang="en-US" sz="2600" dirty="0" smtClean="0"/>
              <a:t>  </a:t>
            </a:r>
            <a:r>
              <a:rPr lang="en-US" sz="2600" dirty="0" err="1" smtClean="0"/>
              <a:t>kependidikan</a:t>
            </a:r>
            <a:endParaRPr lang="en-US" sz="2600" dirty="0" smtClean="0"/>
          </a:p>
          <a:p>
            <a:pPr marL="1082675" lvl="2" indent="-449263"/>
            <a:r>
              <a:rPr lang="en-US" sz="2600" dirty="0" smtClean="0"/>
              <a:t>B. 	</a:t>
            </a:r>
            <a:r>
              <a:rPr lang="en-US" sz="2600" dirty="0" err="1" smtClean="0"/>
              <a:t>Melaksanakan</a:t>
            </a:r>
            <a:r>
              <a:rPr lang="en-US" sz="2600" dirty="0" smtClean="0"/>
              <a:t> 3 program </a:t>
            </a:r>
            <a:r>
              <a:rPr lang="en-US" sz="2600" dirty="0" err="1" smtClean="0"/>
              <a:t>evaluasi</a:t>
            </a:r>
            <a:r>
              <a:rPr lang="en-US" sz="2600" dirty="0" smtClean="0"/>
              <a:t> </a:t>
            </a:r>
            <a:r>
              <a:rPr lang="en-US" sz="2600" dirty="0" err="1" smtClean="0"/>
              <a:t>kinerja</a:t>
            </a:r>
            <a:r>
              <a:rPr lang="en-US" sz="2600" dirty="0" smtClean="0"/>
              <a:t> </a:t>
            </a:r>
            <a:r>
              <a:rPr lang="en-US" sz="2600" dirty="0" err="1" smtClean="0"/>
              <a:t>pendidik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endParaRPr lang="en-US" sz="2600" dirty="0" smtClean="0"/>
          </a:p>
          <a:p>
            <a:pPr marL="1082675" lvl="2" indent="-449263"/>
            <a:r>
              <a:rPr lang="en-US" sz="2600" dirty="0" smtClean="0"/>
              <a:t>    	 </a:t>
            </a:r>
            <a:r>
              <a:rPr lang="en-US" sz="2600" dirty="0" err="1" smtClean="0"/>
              <a:t>tenaga</a:t>
            </a:r>
            <a:r>
              <a:rPr lang="en-US" sz="2600" dirty="0" smtClean="0"/>
              <a:t> </a:t>
            </a:r>
            <a:r>
              <a:rPr lang="en-US" sz="2600" dirty="0" err="1" smtClean="0"/>
              <a:t>kependidikan</a:t>
            </a:r>
            <a:endParaRPr lang="en-US" sz="2600" dirty="0" smtClean="0"/>
          </a:p>
          <a:p>
            <a:pPr marL="1082675" lvl="2" indent="-449263"/>
            <a:r>
              <a:rPr lang="en-US" sz="2600" dirty="0" smtClean="0"/>
              <a:t>C. 	</a:t>
            </a:r>
            <a:r>
              <a:rPr lang="en-US" sz="2600" dirty="0" err="1" smtClean="0"/>
              <a:t>Melaksanakan</a:t>
            </a:r>
            <a:r>
              <a:rPr lang="en-US" sz="2600" dirty="0" smtClean="0"/>
              <a:t> 2 program </a:t>
            </a:r>
            <a:r>
              <a:rPr lang="en-US" sz="2600" dirty="0" err="1" smtClean="0"/>
              <a:t>evaluasi</a:t>
            </a:r>
            <a:r>
              <a:rPr lang="en-US" sz="2600" dirty="0" smtClean="0"/>
              <a:t> </a:t>
            </a:r>
            <a:r>
              <a:rPr lang="en-US" sz="2600" dirty="0" err="1" smtClean="0"/>
              <a:t>kinerja</a:t>
            </a:r>
            <a:r>
              <a:rPr lang="en-US" sz="2600" dirty="0" smtClean="0"/>
              <a:t> </a:t>
            </a:r>
            <a:r>
              <a:rPr lang="en-US" sz="2600" dirty="0" err="1" smtClean="0"/>
              <a:t>pendidik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endParaRPr lang="en-US" sz="2600" dirty="0" smtClean="0"/>
          </a:p>
          <a:p>
            <a:pPr marL="1082675" lvl="2" indent="-449263"/>
            <a:r>
              <a:rPr lang="en-US" sz="2600" dirty="0" smtClean="0"/>
              <a:t>   	 </a:t>
            </a:r>
            <a:r>
              <a:rPr lang="en-US" sz="2600" dirty="0" err="1" smtClean="0"/>
              <a:t>tenaga</a:t>
            </a:r>
            <a:r>
              <a:rPr lang="en-US" sz="2600" dirty="0" smtClean="0"/>
              <a:t> </a:t>
            </a:r>
            <a:r>
              <a:rPr lang="en-US" sz="2600" dirty="0" err="1" smtClean="0"/>
              <a:t>kependidikan</a:t>
            </a:r>
            <a:endParaRPr lang="en-US" sz="2600" dirty="0" smtClean="0"/>
          </a:p>
          <a:p>
            <a:pPr marL="1082675" lvl="2" indent="-449263"/>
            <a:r>
              <a:rPr lang="en-US" sz="2600" dirty="0" smtClean="0"/>
              <a:t>D. 	</a:t>
            </a:r>
            <a:r>
              <a:rPr lang="en-US" sz="2600" dirty="0" err="1" smtClean="0"/>
              <a:t>Melaksanakan</a:t>
            </a:r>
            <a:r>
              <a:rPr lang="en-US" sz="2600" dirty="0" smtClean="0"/>
              <a:t> 1 program </a:t>
            </a:r>
            <a:r>
              <a:rPr lang="en-US" sz="2600" dirty="0" err="1" smtClean="0"/>
              <a:t>evaluasi</a:t>
            </a:r>
            <a:r>
              <a:rPr lang="en-US" sz="2600" dirty="0" smtClean="0"/>
              <a:t> </a:t>
            </a:r>
            <a:r>
              <a:rPr lang="en-US" sz="2600" dirty="0" err="1" smtClean="0"/>
              <a:t>kinerja</a:t>
            </a:r>
            <a:r>
              <a:rPr lang="en-US" sz="2600" dirty="0" smtClean="0"/>
              <a:t> </a:t>
            </a:r>
            <a:r>
              <a:rPr lang="en-US" sz="2600" dirty="0" err="1" smtClean="0"/>
              <a:t>pendidik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endParaRPr lang="en-US" sz="2600" dirty="0" smtClean="0"/>
          </a:p>
          <a:p>
            <a:pPr marL="1082675" lvl="2" indent="-449263"/>
            <a:r>
              <a:rPr lang="en-US" sz="2600" dirty="0" smtClean="0"/>
              <a:t>   	 </a:t>
            </a:r>
            <a:r>
              <a:rPr lang="en-US" sz="2600" dirty="0" err="1" smtClean="0"/>
              <a:t>tenaga</a:t>
            </a:r>
            <a:r>
              <a:rPr lang="en-US" sz="2600" dirty="0" smtClean="0"/>
              <a:t> </a:t>
            </a:r>
            <a:r>
              <a:rPr lang="en-US" sz="2600" dirty="0" err="1" smtClean="0"/>
              <a:t>kependidikan</a:t>
            </a:r>
            <a:endParaRPr lang="en-US" sz="2600" dirty="0" smtClean="0"/>
          </a:p>
          <a:p>
            <a:pPr marL="1082675" lvl="2" indent="-449263"/>
            <a:r>
              <a:rPr lang="en-US" sz="2600" dirty="0" smtClean="0"/>
              <a:t>E. 	</a:t>
            </a:r>
            <a:r>
              <a:rPr lang="en-US" sz="2600" dirty="0" err="1" smtClean="0"/>
              <a:t>Tidak</a:t>
            </a:r>
            <a:r>
              <a:rPr lang="en-US" sz="2600" dirty="0" smtClean="0"/>
              <a:t> </a:t>
            </a:r>
            <a:r>
              <a:rPr lang="en-US" sz="2600" dirty="0" err="1" smtClean="0"/>
              <a:t>melakukan</a:t>
            </a:r>
            <a:r>
              <a:rPr lang="en-US" sz="2600" dirty="0" smtClean="0"/>
              <a:t> program </a:t>
            </a:r>
            <a:r>
              <a:rPr lang="en-US" sz="2600" dirty="0" err="1" smtClean="0"/>
              <a:t>evaluasi</a:t>
            </a:r>
            <a:r>
              <a:rPr lang="en-US" sz="2600" dirty="0" smtClean="0"/>
              <a:t> </a:t>
            </a:r>
            <a:r>
              <a:rPr lang="en-US" sz="2600" dirty="0" err="1" smtClean="0"/>
              <a:t>kinerja</a:t>
            </a:r>
            <a:r>
              <a:rPr lang="en-US" sz="2600" dirty="0" smtClean="0"/>
              <a:t> </a:t>
            </a:r>
            <a:r>
              <a:rPr lang="en-US" sz="2600" dirty="0" err="1" smtClean="0"/>
              <a:t>pendidik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endParaRPr lang="en-US" sz="2600" dirty="0" smtClean="0"/>
          </a:p>
          <a:p>
            <a:pPr marL="1082675" lvl="2" indent="-449263"/>
            <a:r>
              <a:rPr lang="en-US" sz="2600" dirty="0" smtClean="0"/>
              <a:t>     	</a:t>
            </a:r>
            <a:r>
              <a:rPr lang="en-US" sz="2600" dirty="0" err="1" smtClean="0"/>
              <a:t>tenaga</a:t>
            </a:r>
            <a:r>
              <a:rPr lang="en-US" sz="2600" dirty="0" smtClean="0"/>
              <a:t> </a:t>
            </a:r>
            <a:r>
              <a:rPr lang="en-US" sz="2600" dirty="0" err="1" smtClean="0"/>
              <a:t>kependidikan</a:t>
            </a:r>
            <a:endParaRPr lang="en-US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600" i="1" dirty="0" err="1" smtClean="0">
                <a:solidFill>
                  <a:srgbClr val="FF0000"/>
                </a:solidFill>
              </a:rPr>
              <a:t>Evaluasi</a:t>
            </a:r>
            <a:r>
              <a:rPr lang="en-US" sz="2600" i="1" dirty="0" smtClean="0">
                <a:solidFill>
                  <a:srgbClr val="FF0000"/>
                </a:solidFill>
              </a:rPr>
              <a:t> </a:t>
            </a:r>
            <a:r>
              <a:rPr lang="en-US" sz="2600" i="1" dirty="0" err="1" smtClean="0">
                <a:solidFill>
                  <a:srgbClr val="FF0000"/>
                </a:solidFill>
              </a:rPr>
              <a:t>kinerja</a:t>
            </a:r>
            <a:r>
              <a:rPr lang="en-US" sz="2600" i="1" dirty="0" smtClean="0">
                <a:solidFill>
                  <a:srgbClr val="FF0000"/>
                </a:solidFill>
              </a:rPr>
              <a:t> </a:t>
            </a:r>
            <a:r>
              <a:rPr lang="en-US" sz="2600" i="1" dirty="0" err="1" smtClean="0">
                <a:solidFill>
                  <a:srgbClr val="FF0000"/>
                </a:solidFill>
              </a:rPr>
              <a:t>pendidik</a:t>
            </a:r>
            <a:r>
              <a:rPr lang="en-US" sz="2600" i="1" dirty="0" smtClean="0">
                <a:solidFill>
                  <a:srgbClr val="FF0000"/>
                </a:solidFill>
              </a:rPr>
              <a:t> </a:t>
            </a:r>
            <a:r>
              <a:rPr lang="en-US" sz="2600" i="1" dirty="0" err="1" smtClean="0">
                <a:solidFill>
                  <a:srgbClr val="FF0000"/>
                </a:solidFill>
              </a:rPr>
              <a:t>dan</a:t>
            </a:r>
            <a:r>
              <a:rPr lang="en-US" sz="2600" i="1" dirty="0" smtClean="0">
                <a:solidFill>
                  <a:srgbClr val="FF0000"/>
                </a:solidFill>
              </a:rPr>
              <a:t> </a:t>
            </a:r>
            <a:r>
              <a:rPr lang="en-US" sz="2600" i="1" dirty="0" err="1" smtClean="0">
                <a:solidFill>
                  <a:srgbClr val="FF0000"/>
                </a:solidFill>
              </a:rPr>
              <a:t>tenaga</a:t>
            </a:r>
            <a:r>
              <a:rPr lang="en-US" sz="2600" i="1" dirty="0" smtClean="0">
                <a:solidFill>
                  <a:srgbClr val="FF0000"/>
                </a:solidFill>
              </a:rPr>
              <a:t> </a:t>
            </a:r>
            <a:r>
              <a:rPr lang="en-US" sz="2600" i="1" dirty="0" err="1" smtClean="0">
                <a:solidFill>
                  <a:srgbClr val="FF0000"/>
                </a:solidFill>
              </a:rPr>
              <a:t>kependidikan</a:t>
            </a:r>
            <a:r>
              <a:rPr lang="en-US" sz="2600" i="1" dirty="0" smtClean="0">
                <a:solidFill>
                  <a:srgbClr val="FF0000"/>
                </a:solidFill>
              </a:rPr>
              <a:t> </a:t>
            </a:r>
            <a:r>
              <a:rPr lang="en-US" sz="2600" i="1" dirty="0" err="1" smtClean="0">
                <a:solidFill>
                  <a:srgbClr val="FF0000"/>
                </a:solidFill>
              </a:rPr>
              <a:t>meliputi</a:t>
            </a:r>
            <a:r>
              <a:rPr lang="en-US" sz="2600" i="1" dirty="0" smtClean="0">
                <a:solidFill>
                  <a:srgbClr val="FF0000"/>
                </a:solidFill>
              </a:rPr>
              <a:t> </a:t>
            </a:r>
            <a:r>
              <a:rPr lang="en-US" sz="2600" i="1" dirty="0" err="1" smtClean="0">
                <a:solidFill>
                  <a:srgbClr val="FF0000"/>
                </a:solidFill>
              </a:rPr>
              <a:t>empat</a:t>
            </a:r>
            <a:r>
              <a:rPr lang="en-US" sz="2600" i="1" dirty="0" smtClean="0">
                <a:solidFill>
                  <a:srgbClr val="FF0000"/>
                </a:solidFill>
              </a:rPr>
              <a:t> program yang </a:t>
            </a:r>
            <a:r>
              <a:rPr lang="en-US" sz="2600" i="1" dirty="0" err="1" smtClean="0">
                <a:solidFill>
                  <a:srgbClr val="FF0000"/>
                </a:solidFill>
              </a:rPr>
              <a:t>terdiri</a:t>
            </a:r>
            <a:r>
              <a:rPr lang="en-US" sz="2600" i="1" dirty="0" smtClean="0">
                <a:solidFill>
                  <a:srgbClr val="FF0000"/>
                </a:solidFill>
              </a:rPr>
              <a:t> </a:t>
            </a:r>
            <a:r>
              <a:rPr lang="en-US" sz="2600" i="1" dirty="0" err="1" smtClean="0">
                <a:solidFill>
                  <a:srgbClr val="FF0000"/>
                </a:solidFill>
              </a:rPr>
              <a:t>atas</a:t>
            </a:r>
            <a:r>
              <a:rPr lang="en-US" sz="2600" i="1" dirty="0" smtClean="0">
                <a:solidFill>
                  <a:srgbClr val="FF0000"/>
                </a:solidFill>
              </a:rPr>
              <a:t>: </a:t>
            </a:r>
          </a:p>
          <a:p>
            <a:endParaRPr lang="en-US" sz="2400" dirty="0" smtClean="0"/>
          </a:p>
          <a:p>
            <a:pPr marL="633413" indent="-366713"/>
            <a:r>
              <a:rPr lang="en-US" sz="2400" dirty="0" smtClean="0"/>
              <a:t>1) 	</a:t>
            </a:r>
            <a:r>
              <a:rPr lang="en-US" sz="2400" dirty="0" err="1" smtClean="0"/>
              <a:t>kesesuaian</a:t>
            </a:r>
            <a:r>
              <a:rPr lang="en-US" sz="2400" dirty="0" smtClean="0"/>
              <a:t> </a:t>
            </a:r>
            <a:r>
              <a:rPr lang="en-US" sz="2400" dirty="0" err="1" smtClean="0"/>
              <a:t>penugasan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keahlian</a:t>
            </a:r>
            <a:r>
              <a:rPr lang="en-US" sz="2400" dirty="0" smtClean="0"/>
              <a:t>; </a:t>
            </a:r>
          </a:p>
          <a:p>
            <a:pPr marL="633413" indent="-366713"/>
            <a:endParaRPr lang="en-US" sz="2400" dirty="0" smtClean="0"/>
          </a:p>
          <a:p>
            <a:pPr marL="633413" indent="-366713"/>
            <a:r>
              <a:rPr lang="en-US" sz="2400" dirty="0" smtClean="0"/>
              <a:t>2) 	</a:t>
            </a:r>
            <a:r>
              <a:rPr lang="en-US" sz="2400" dirty="0" err="1" smtClean="0"/>
              <a:t>keseimbangan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beban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; </a:t>
            </a:r>
          </a:p>
          <a:p>
            <a:pPr marL="633413" indent="-366713"/>
            <a:endParaRPr lang="en-US" sz="2400" dirty="0" smtClean="0"/>
          </a:p>
          <a:p>
            <a:pPr marL="633413" indent="-366713"/>
            <a:r>
              <a:rPr lang="en-US" sz="2400" dirty="0" smtClean="0"/>
              <a:t>3) 	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tenaga</a:t>
            </a:r>
            <a:r>
              <a:rPr lang="en-US" sz="2400" dirty="0" smtClean="0"/>
              <a:t> </a:t>
            </a:r>
            <a:r>
              <a:rPr lang="en-US" sz="2400" dirty="0" err="1" smtClean="0"/>
              <a:t>kependidikan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;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</a:p>
          <a:p>
            <a:pPr marL="633413" indent="-366713"/>
            <a:endParaRPr lang="en-US" sz="2400" dirty="0" smtClean="0"/>
          </a:p>
          <a:p>
            <a:pPr marL="633413" indent="-366713"/>
            <a:r>
              <a:rPr lang="en-US" sz="2400" dirty="0" smtClean="0"/>
              <a:t>4) 	</a:t>
            </a:r>
            <a:r>
              <a:rPr lang="en-US" sz="2400" dirty="0" err="1" smtClean="0"/>
              <a:t>pencapaian</a:t>
            </a:r>
            <a:r>
              <a:rPr lang="en-US" sz="2400" dirty="0" smtClean="0"/>
              <a:t> </a:t>
            </a:r>
            <a:r>
              <a:rPr lang="en-US" sz="2400" dirty="0" err="1" smtClean="0"/>
              <a:t>prestasi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tenaga</a:t>
            </a:r>
            <a:r>
              <a:rPr lang="en-US" sz="2400" dirty="0" smtClean="0"/>
              <a:t> </a:t>
            </a:r>
            <a:r>
              <a:rPr lang="en-US" sz="2400" dirty="0" err="1" smtClean="0"/>
              <a:t>kependidikan</a:t>
            </a:r>
            <a:r>
              <a:rPr lang="en-US" sz="2400" dirty="0" smtClean="0"/>
              <a:t>. </a:t>
            </a:r>
          </a:p>
          <a:p>
            <a:pPr marL="633413" indent="-366713"/>
            <a:endParaRPr lang="en-US" sz="2400" dirty="0" smtClean="0"/>
          </a:p>
          <a:p>
            <a:r>
              <a:rPr lang="en-US" sz="2400" dirty="0" err="1" smtClean="0"/>
              <a:t>Jawaban</a:t>
            </a:r>
            <a:r>
              <a:rPr lang="en-US" sz="2400" dirty="0" smtClean="0"/>
              <a:t> </a:t>
            </a:r>
            <a:r>
              <a:rPr lang="en-US" sz="2400" dirty="0" err="1" smtClean="0"/>
              <a:t>dibuktikan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laporan</a:t>
            </a:r>
            <a:r>
              <a:rPr lang="en-US" sz="2400" dirty="0" smtClean="0"/>
              <a:t> </a:t>
            </a:r>
            <a:r>
              <a:rPr lang="en-US" sz="2400" dirty="0" err="1" smtClean="0"/>
              <a:t>evaluasi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tenaga</a:t>
            </a:r>
            <a:r>
              <a:rPr lang="en-US" sz="2400" dirty="0" smtClean="0"/>
              <a:t> </a:t>
            </a:r>
            <a:r>
              <a:rPr lang="en-US" sz="2400" dirty="0" err="1" smtClean="0"/>
              <a:t>kependidikan</a:t>
            </a:r>
            <a:r>
              <a:rPr lang="en-US" sz="2400" dirty="0" smtClean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06680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800" i="1" dirty="0" smtClean="0">
                <a:solidFill>
                  <a:srgbClr val="FF0000"/>
                </a:solidFill>
              </a:rPr>
              <a:t>108.	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mempersiapkan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unsur-unsur</a:t>
            </a:r>
            <a:r>
              <a:rPr lang="en-US" sz="2800" i="1" dirty="0" smtClean="0">
                <a:solidFill>
                  <a:srgbClr val="FF0000"/>
                </a:solidFill>
              </a:rPr>
              <a:t> 	</a:t>
            </a:r>
            <a:r>
              <a:rPr lang="en-US" sz="2800" i="1" dirty="0" err="1" smtClean="0">
                <a:solidFill>
                  <a:srgbClr val="FF0000"/>
                </a:solidFill>
              </a:rPr>
              <a:t>pelaksanaan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akreditasi</a:t>
            </a:r>
            <a:r>
              <a:rPr lang="en-US" sz="2800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800" dirty="0" smtClean="0"/>
          </a:p>
          <a:p>
            <a:pPr marL="1252538" lvl="2" indent="-338138"/>
            <a:r>
              <a:rPr lang="fi-FI" sz="2800" dirty="0" smtClean="0"/>
              <a:t>A. Mempersiapkan 4 unsur pelaksanaan akreditasi</a:t>
            </a:r>
          </a:p>
          <a:p>
            <a:pPr marL="1252538" lvl="2" indent="-338138"/>
            <a:r>
              <a:rPr lang="fi-FI" sz="2800" dirty="0" smtClean="0"/>
              <a:t>B. Mempersiapkan 3 unsur pelaksanaan akreditasi</a:t>
            </a:r>
          </a:p>
          <a:p>
            <a:pPr marL="1252538" lvl="2" indent="-338138"/>
            <a:r>
              <a:rPr lang="fi-FI" sz="2800" dirty="0" smtClean="0"/>
              <a:t>C. Mempersiapkan 2 unsur pelaksanaan akreditasi</a:t>
            </a:r>
          </a:p>
          <a:p>
            <a:pPr marL="1252538" lvl="2" indent="-338138"/>
            <a:r>
              <a:rPr lang="fi-FI" sz="2800" dirty="0" smtClean="0"/>
              <a:t>D. Mempersiapkan 1 unsur pelaksanaan akreditasi</a:t>
            </a:r>
          </a:p>
          <a:p>
            <a:pPr marL="1252538" lvl="2" indent="-338138"/>
            <a:r>
              <a:rPr lang="en-US" sz="2800" dirty="0" smtClean="0"/>
              <a:t>E.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mempersiapkan</a:t>
            </a:r>
            <a:r>
              <a:rPr lang="en-US" sz="2800" dirty="0" smtClean="0"/>
              <a:t> 1 </a:t>
            </a:r>
            <a:r>
              <a:rPr lang="en-US" sz="2800" dirty="0" err="1" smtClean="0"/>
              <a:t>unsur</a:t>
            </a:r>
            <a:r>
              <a:rPr lang="en-US" sz="2800" dirty="0" smtClean="0"/>
              <a:t> pun </a:t>
            </a:r>
            <a:r>
              <a:rPr lang="en-US" sz="2800" dirty="0" err="1" smtClean="0"/>
              <a:t>pelaksanaan</a:t>
            </a:r>
            <a:r>
              <a:rPr lang="en-US" sz="2800" dirty="0" smtClean="0"/>
              <a:t>      </a:t>
            </a:r>
            <a:r>
              <a:rPr lang="en-US" sz="2800" dirty="0" err="1" smtClean="0"/>
              <a:t>akreditasi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6106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i="1" dirty="0" err="1" smtClean="0">
                <a:solidFill>
                  <a:srgbClr val="FF0000"/>
                </a:solidFill>
              </a:rPr>
              <a:t>Aspek</a:t>
            </a:r>
            <a:r>
              <a:rPr lang="en-US" sz="3600" i="1" dirty="0" smtClean="0">
                <a:solidFill>
                  <a:srgbClr val="FF0000"/>
                </a:solidFill>
              </a:rPr>
              <a:t> yang </a:t>
            </a:r>
            <a:r>
              <a:rPr lang="en-US" sz="3600" i="1" dirty="0" err="1" smtClean="0">
                <a:solidFill>
                  <a:srgbClr val="FF0000"/>
                </a:solidFill>
              </a:rPr>
              <a:t>dipersiapkan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untuk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akreditasi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terdiri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atas</a:t>
            </a:r>
            <a:r>
              <a:rPr lang="en-US" sz="3600" dirty="0" smtClean="0"/>
              <a:t>: </a:t>
            </a:r>
          </a:p>
          <a:p>
            <a:endParaRPr lang="en-US" sz="2400" dirty="0" smtClean="0"/>
          </a:p>
          <a:p>
            <a:pPr marL="717550" lvl="1" indent="-717550"/>
            <a:r>
              <a:rPr lang="en-US" sz="2600" dirty="0" smtClean="0"/>
              <a:t>1) 	</a:t>
            </a:r>
            <a:r>
              <a:rPr lang="en-US" sz="2600" dirty="0" err="1" smtClean="0"/>
              <a:t>dokumen</a:t>
            </a:r>
            <a:r>
              <a:rPr lang="en-US" sz="2600" dirty="0" smtClean="0"/>
              <a:t> yang </a:t>
            </a:r>
            <a:r>
              <a:rPr lang="en-US" sz="2600" dirty="0" err="1" smtClean="0"/>
              <a:t>diperlukan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mendukung</a:t>
            </a:r>
            <a:r>
              <a:rPr lang="en-US" sz="2600" dirty="0" smtClean="0"/>
              <a:t> </a:t>
            </a:r>
            <a:r>
              <a:rPr lang="en-US" sz="2600" dirty="0" err="1" smtClean="0"/>
              <a:t>akreditasi</a:t>
            </a:r>
            <a:r>
              <a:rPr lang="en-US" sz="2600" dirty="0" smtClean="0"/>
              <a:t> yang    </a:t>
            </a:r>
            <a:r>
              <a:rPr lang="en-US" sz="2600" dirty="0" err="1" smtClean="0"/>
              <a:t>meliputi</a:t>
            </a:r>
            <a:r>
              <a:rPr lang="en-US" sz="2600" dirty="0" smtClean="0"/>
              <a:t> </a:t>
            </a:r>
            <a:r>
              <a:rPr lang="en-US" sz="2600" dirty="0" err="1" smtClean="0"/>
              <a:t>instrumen</a:t>
            </a:r>
            <a:r>
              <a:rPr lang="en-US" sz="2600" dirty="0" smtClean="0"/>
              <a:t> </a:t>
            </a:r>
            <a:r>
              <a:rPr lang="en-US" sz="2600" dirty="0" err="1" smtClean="0"/>
              <a:t>akreditasi</a:t>
            </a:r>
            <a:r>
              <a:rPr lang="en-US" sz="2600" dirty="0" smtClean="0"/>
              <a:t>, </a:t>
            </a:r>
            <a:r>
              <a:rPr lang="en-US" sz="2600" dirty="0" err="1" smtClean="0"/>
              <a:t>petunjuk</a:t>
            </a:r>
            <a:r>
              <a:rPr lang="en-US" sz="2600" dirty="0" smtClean="0"/>
              <a:t> </a:t>
            </a:r>
            <a:r>
              <a:rPr lang="en-US" sz="2600" dirty="0" err="1" smtClean="0"/>
              <a:t>teknis</a:t>
            </a:r>
            <a:r>
              <a:rPr lang="en-US" sz="2600" dirty="0" smtClean="0"/>
              <a:t>, </a:t>
            </a:r>
            <a:r>
              <a:rPr lang="en-US" sz="2600" dirty="0" err="1" smtClean="0"/>
              <a:t>instrumen</a:t>
            </a:r>
            <a:r>
              <a:rPr lang="en-US" sz="2600" dirty="0" smtClean="0"/>
              <a:t> </a:t>
            </a:r>
            <a:r>
              <a:rPr lang="en-US" sz="2600" dirty="0" err="1" smtClean="0"/>
              <a:t>pengumpul</a:t>
            </a:r>
            <a:r>
              <a:rPr lang="en-US" sz="2600" dirty="0" smtClean="0"/>
              <a:t> data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informasi</a:t>
            </a:r>
            <a:r>
              <a:rPr lang="en-US" sz="2600" dirty="0" smtClean="0"/>
              <a:t> </a:t>
            </a:r>
            <a:r>
              <a:rPr lang="en-US" sz="2600" dirty="0" err="1" smtClean="0"/>
              <a:t>pendukung</a:t>
            </a:r>
            <a:r>
              <a:rPr lang="en-US" sz="2600" dirty="0" smtClean="0"/>
              <a:t>; </a:t>
            </a:r>
          </a:p>
          <a:p>
            <a:pPr marL="717550" lvl="1" indent="-717550"/>
            <a:endParaRPr lang="en-US" sz="2600" dirty="0" smtClean="0"/>
          </a:p>
          <a:p>
            <a:pPr marL="717550" lvl="1" indent="-717550"/>
            <a:r>
              <a:rPr lang="en-US" sz="2600" dirty="0" smtClean="0"/>
              <a:t>2) 	personal (</a:t>
            </a:r>
            <a:r>
              <a:rPr lang="en-US" sz="2600" dirty="0" err="1" smtClean="0"/>
              <a:t>tim</a:t>
            </a:r>
            <a:r>
              <a:rPr lang="en-US" sz="2600" dirty="0" smtClean="0"/>
              <a:t> </a:t>
            </a:r>
            <a:r>
              <a:rPr lang="en-US" sz="2600" dirty="0" err="1" smtClean="0"/>
              <a:t>pelaksanan</a:t>
            </a:r>
            <a:r>
              <a:rPr lang="en-US" sz="2600" dirty="0" smtClean="0"/>
              <a:t> </a:t>
            </a:r>
            <a:r>
              <a:rPr lang="en-US" sz="2600" dirty="0" err="1" smtClean="0"/>
              <a:t>persiapan</a:t>
            </a:r>
            <a:r>
              <a:rPr lang="en-US" sz="2600" dirty="0" smtClean="0"/>
              <a:t> </a:t>
            </a:r>
            <a:r>
              <a:rPr lang="en-US" sz="2600" dirty="0" err="1" smtClean="0"/>
              <a:t>akreditasi</a:t>
            </a:r>
            <a:r>
              <a:rPr lang="en-US" sz="2600" dirty="0" smtClean="0"/>
              <a:t>); </a:t>
            </a:r>
          </a:p>
          <a:p>
            <a:pPr marL="717550" lvl="1" indent="-717550"/>
            <a:endParaRPr lang="en-US" sz="2600" dirty="0" smtClean="0"/>
          </a:p>
          <a:p>
            <a:pPr marL="717550" lvl="1" indent="-717550"/>
            <a:r>
              <a:rPr lang="en-US" sz="2600" dirty="0" smtClean="0"/>
              <a:t>3) 	</a:t>
            </a:r>
            <a:r>
              <a:rPr lang="en-US" sz="2600" dirty="0" err="1" smtClean="0"/>
              <a:t>bukti</a:t>
            </a:r>
            <a:r>
              <a:rPr lang="en-US" sz="2600" dirty="0" smtClean="0"/>
              <a:t> </a:t>
            </a:r>
            <a:r>
              <a:rPr lang="en-US" sz="2600" dirty="0" err="1" smtClean="0"/>
              <a:t>fisik</a:t>
            </a:r>
            <a:r>
              <a:rPr lang="en-US" sz="2600" dirty="0" smtClean="0"/>
              <a:t> </a:t>
            </a:r>
            <a:r>
              <a:rPr lang="en-US" sz="2600" dirty="0" err="1" smtClean="0"/>
              <a:t>nondokumen</a:t>
            </a:r>
            <a:r>
              <a:rPr lang="en-US" sz="2600" dirty="0" smtClean="0"/>
              <a:t>; </a:t>
            </a:r>
          </a:p>
          <a:p>
            <a:pPr marL="717550" lvl="1" indent="-717550"/>
            <a:endParaRPr lang="en-US" sz="2600" dirty="0" smtClean="0"/>
          </a:p>
          <a:p>
            <a:pPr marL="717550" lvl="1" indent="-717550"/>
            <a:r>
              <a:rPr lang="en-US" sz="2600" dirty="0" smtClean="0"/>
              <a:t>4) 	</a:t>
            </a:r>
            <a:r>
              <a:rPr lang="en-US" sz="2600" dirty="0" err="1" smtClean="0"/>
              <a:t>sarana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prasarana</a:t>
            </a:r>
            <a:r>
              <a:rPr lang="en-US" sz="2600" dirty="0" smtClean="0"/>
              <a:t> yang </a:t>
            </a:r>
            <a:r>
              <a:rPr lang="en-US" sz="2600" dirty="0" err="1" smtClean="0"/>
              <a:t>dibutuhkan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akreditasi</a:t>
            </a:r>
            <a:r>
              <a:rPr lang="en-US" sz="2600" dirty="0" smtClean="0"/>
              <a:t>. </a:t>
            </a:r>
          </a:p>
          <a:p>
            <a:endParaRPr lang="en-US" sz="2400" dirty="0" smtClean="0"/>
          </a:p>
          <a:p>
            <a:r>
              <a:rPr lang="en-US" sz="2600" i="1" dirty="0" err="1" smtClean="0">
                <a:solidFill>
                  <a:srgbClr val="FF0000"/>
                </a:solidFill>
              </a:rPr>
              <a:t>Jawaban</a:t>
            </a:r>
            <a:r>
              <a:rPr lang="en-US" sz="2600" i="1" dirty="0" smtClean="0">
                <a:solidFill>
                  <a:srgbClr val="FF0000"/>
                </a:solidFill>
              </a:rPr>
              <a:t> </a:t>
            </a:r>
            <a:r>
              <a:rPr lang="en-US" sz="2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600" i="1" dirty="0" smtClean="0">
                <a:solidFill>
                  <a:srgbClr val="FF0000"/>
                </a:solidFill>
              </a:rPr>
              <a:t> </a:t>
            </a:r>
            <a:r>
              <a:rPr lang="en-US" sz="2600" i="1" dirty="0" err="1" smtClean="0">
                <a:solidFill>
                  <a:srgbClr val="FF0000"/>
                </a:solidFill>
              </a:rPr>
              <a:t>adanya</a:t>
            </a:r>
            <a:r>
              <a:rPr lang="en-US" sz="2600" i="1" dirty="0" smtClean="0">
                <a:solidFill>
                  <a:srgbClr val="FF0000"/>
                </a:solidFill>
              </a:rPr>
              <a:t> 4 </a:t>
            </a:r>
            <a:r>
              <a:rPr lang="en-US" sz="2600" i="1" dirty="0" err="1" smtClean="0">
                <a:solidFill>
                  <a:srgbClr val="FF0000"/>
                </a:solidFill>
              </a:rPr>
              <a:t>aspek</a:t>
            </a:r>
            <a:r>
              <a:rPr lang="en-US" sz="2600" i="1" dirty="0" smtClean="0">
                <a:solidFill>
                  <a:srgbClr val="FF0000"/>
                </a:solidFill>
              </a:rPr>
              <a:t> </a:t>
            </a:r>
            <a:r>
              <a:rPr lang="en-US" sz="2600" i="1" dirty="0" err="1" smtClean="0">
                <a:solidFill>
                  <a:srgbClr val="FF0000"/>
                </a:solidFill>
              </a:rPr>
              <a:t>di</a:t>
            </a:r>
            <a:r>
              <a:rPr lang="en-US" sz="2600" i="1" dirty="0" smtClean="0">
                <a:solidFill>
                  <a:srgbClr val="FF0000"/>
                </a:solidFill>
              </a:rPr>
              <a:t> </a:t>
            </a:r>
            <a:r>
              <a:rPr lang="en-US" sz="2600" i="1" dirty="0" err="1" smtClean="0">
                <a:solidFill>
                  <a:srgbClr val="FF0000"/>
                </a:solidFill>
              </a:rPr>
              <a:t>atas</a:t>
            </a:r>
            <a:r>
              <a:rPr lang="en-US" sz="2600" i="1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899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i="1" dirty="0" smtClean="0">
                <a:solidFill>
                  <a:srgbClr val="FF0000"/>
                </a:solidFill>
              </a:rPr>
              <a:t>109.	</a:t>
            </a:r>
            <a:r>
              <a:rPr lang="en-US" sz="2400" i="1" dirty="0" err="1" smtClean="0">
                <a:solidFill>
                  <a:srgbClr val="FF0000"/>
                </a:solidFill>
              </a:rPr>
              <a:t>Kepala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melaksanakan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tugas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pokok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 	</a:t>
            </a:r>
            <a:r>
              <a:rPr lang="en-US" sz="2400" i="1" dirty="0" err="1" smtClean="0">
                <a:solidFill>
                  <a:srgbClr val="FF0000"/>
                </a:solidFill>
              </a:rPr>
              <a:t>fungsi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sv-SE" sz="2400" i="1" dirty="0" smtClean="0">
                <a:solidFill>
                  <a:srgbClr val="FF0000"/>
                </a:solidFill>
              </a:rPr>
              <a:t>(Tupoksi) kepemimpinan sesuai dengan standar yang 	telah ditentukan.</a:t>
            </a:r>
          </a:p>
          <a:p>
            <a:endParaRPr lang="sv-SE" sz="2400" dirty="0" smtClean="0"/>
          </a:p>
          <a:p>
            <a:pPr marL="1435100" lvl="2" indent="-520700"/>
            <a:r>
              <a:rPr lang="fi-FI" sz="2400" dirty="0" smtClean="0"/>
              <a:t> A. 	Melaksanakan 15 — 18 tupoksi kepemimpinan kepala</a:t>
            </a:r>
          </a:p>
          <a:p>
            <a:pPr marL="1435100" lvl="2" indent="-520700"/>
            <a:r>
              <a:rPr lang="en-US" sz="2400" dirty="0" smtClean="0"/>
              <a:t>     	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 smtClean="0"/>
          </a:p>
          <a:p>
            <a:pPr marL="1435100" lvl="2" indent="-520700"/>
            <a:r>
              <a:rPr lang="fi-FI" sz="2400" dirty="0" smtClean="0"/>
              <a:t> B. 	Melaksanakan 11 — 14 tupoksi kepemimpinan kepala</a:t>
            </a:r>
          </a:p>
          <a:p>
            <a:pPr marL="1435100" lvl="2" indent="-520700"/>
            <a:r>
              <a:rPr lang="en-US" sz="2400" dirty="0" smtClean="0"/>
              <a:t>     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 smtClean="0"/>
          </a:p>
          <a:p>
            <a:pPr marL="1435100" lvl="2" indent="-520700"/>
            <a:r>
              <a:rPr lang="fi-FI" sz="2400" dirty="0" smtClean="0"/>
              <a:t> C. 	Melaksanakan 6 — 10 tupoksi kepemimpinan kepala</a:t>
            </a:r>
          </a:p>
          <a:p>
            <a:pPr marL="1435100" lvl="2" indent="-520700"/>
            <a:r>
              <a:rPr lang="en-US" sz="2400" dirty="0" smtClean="0"/>
              <a:t>     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 smtClean="0"/>
          </a:p>
          <a:p>
            <a:pPr marL="1435100" lvl="2" indent="-520700"/>
            <a:r>
              <a:rPr lang="fi-FI" sz="2400" dirty="0" smtClean="0"/>
              <a:t> D.	 Melaksanakan 1 — 5 tupoksi kepemimpinan kepala</a:t>
            </a:r>
          </a:p>
          <a:p>
            <a:pPr marL="1435100" lvl="2" indent="-520700"/>
            <a:r>
              <a:rPr lang="en-US" sz="2400" dirty="0" smtClean="0"/>
              <a:t>     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 smtClean="0"/>
          </a:p>
          <a:p>
            <a:pPr marL="1435100" lvl="2" indent="-520700"/>
            <a:r>
              <a:rPr lang="fi-FI" sz="2400" dirty="0" smtClean="0"/>
              <a:t> E. 	Tidak melaksanakan tupoksi kepemimpinan kepala</a:t>
            </a:r>
          </a:p>
          <a:p>
            <a:pPr marL="1435100" lvl="2" indent="-520700"/>
            <a:r>
              <a:rPr lang="en-US" sz="2400" dirty="0" smtClean="0"/>
              <a:t>    	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001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pokok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(</a:t>
            </a:r>
            <a:r>
              <a:rPr lang="en-US" sz="2400" dirty="0" err="1" smtClean="0"/>
              <a:t>tupoksi</a:t>
            </a:r>
            <a:r>
              <a:rPr lang="en-US" sz="2400" dirty="0" smtClean="0"/>
              <a:t>)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meliputi</a:t>
            </a:r>
            <a:r>
              <a:rPr lang="en-US" sz="2400" dirty="0" smtClean="0"/>
              <a:t>: </a:t>
            </a:r>
          </a:p>
          <a:p>
            <a:endParaRPr lang="en-US" sz="2400" dirty="0" smtClean="0"/>
          </a:p>
          <a:p>
            <a:pPr lvl="1" indent="-457200"/>
            <a:r>
              <a:rPr lang="fi-FI" sz="2400" dirty="0" smtClean="0"/>
              <a:t>1) 	menjabarkan visi ke dalam misi target mutu; </a:t>
            </a:r>
          </a:p>
          <a:p>
            <a:pPr lvl="1" indent="-457200"/>
            <a:endParaRPr lang="en-US" sz="2400" dirty="0" smtClean="0"/>
          </a:p>
          <a:p>
            <a:pPr lvl="1" indent="-457200"/>
            <a:r>
              <a:rPr lang="en-US" sz="2400" dirty="0" smtClean="0"/>
              <a:t>2) 	</a:t>
            </a:r>
            <a:r>
              <a:rPr lang="en-US" sz="2400" dirty="0" err="1" smtClean="0"/>
              <a:t>merumuskan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target </a:t>
            </a:r>
            <a:r>
              <a:rPr lang="en-US" sz="2400" dirty="0" err="1" smtClean="0"/>
              <a:t>mutu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dicapai</a:t>
            </a:r>
            <a:r>
              <a:rPr lang="en-US" sz="2400" dirty="0" smtClean="0"/>
              <a:t>; </a:t>
            </a:r>
          </a:p>
          <a:p>
            <a:pPr lvl="1" indent="-457200"/>
            <a:endParaRPr lang="en-US" sz="2400" dirty="0" smtClean="0"/>
          </a:p>
          <a:p>
            <a:pPr lvl="1" indent="-457200"/>
            <a:r>
              <a:rPr lang="en-US" sz="2400" dirty="0" smtClean="0"/>
              <a:t>3) 	</a:t>
            </a:r>
            <a:r>
              <a:rPr lang="en-US" sz="2400" dirty="0" err="1" smtClean="0"/>
              <a:t>menganalisis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tantangan</a:t>
            </a:r>
            <a:r>
              <a:rPr lang="en-US" sz="2400" dirty="0" smtClean="0"/>
              <a:t>, </a:t>
            </a:r>
            <a:r>
              <a:rPr lang="en-US" sz="2400" dirty="0" err="1" smtClean="0"/>
              <a:t>peluang</a:t>
            </a:r>
            <a:r>
              <a:rPr lang="en-US" sz="2400" dirty="0" smtClean="0"/>
              <a:t>, </a:t>
            </a:r>
            <a:r>
              <a:rPr lang="en-US" sz="2400" dirty="0" err="1" smtClean="0"/>
              <a:t>kekuatan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kelemahan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; </a:t>
            </a:r>
          </a:p>
          <a:p>
            <a:pPr lvl="1" indent="-457200"/>
            <a:endParaRPr lang="en-US" sz="2400" dirty="0" smtClean="0"/>
          </a:p>
          <a:p>
            <a:pPr lvl="1" indent="-457200"/>
            <a:r>
              <a:rPr lang="en-US" sz="2400" dirty="0" smtClean="0"/>
              <a:t>4) 	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strategis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tahunan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peningkatan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mutu</a:t>
            </a:r>
            <a:r>
              <a:rPr lang="en-US" sz="2400" dirty="0" smtClean="0"/>
              <a:t>; </a:t>
            </a:r>
          </a:p>
          <a:p>
            <a:pPr lvl="1" indent="-457200"/>
            <a:endParaRPr lang="en-US" sz="2400" dirty="0" smtClean="0"/>
          </a:p>
          <a:p>
            <a:pPr lvl="1" indent="-457200"/>
            <a:r>
              <a:rPr lang="en-US" sz="2400" dirty="0" smtClean="0"/>
              <a:t>5) 	</a:t>
            </a:r>
            <a:r>
              <a:rPr lang="en-US" sz="2400" dirty="0" err="1" smtClean="0"/>
              <a:t>bertanggungjawab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;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6106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457200" indent="-457200"/>
            <a:r>
              <a:rPr lang="en-US" sz="2400" dirty="0" smtClean="0"/>
              <a:t>6) 	</a:t>
            </a:r>
            <a:r>
              <a:rPr lang="en-US" sz="2400" dirty="0" err="1" smtClean="0"/>
              <a:t>melibatkan</a:t>
            </a:r>
            <a:r>
              <a:rPr lang="en-US" sz="2400" dirty="0" smtClean="0"/>
              <a:t> guru, </a:t>
            </a:r>
            <a:r>
              <a:rPr lang="en-US" sz="2400" dirty="0" err="1" smtClean="0"/>
              <a:t>komite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pengambilan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.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swasta</a:t>
            </a:r>
            <a:r>
              <a:rPr lang="en-US" sz="2400" dirty="0" smtClean="0"/>
              <a:t>, </a:t>
            </a:r>
            <a:r>
              <a:rPr lang="en-US" sz="2400" dirty="0" err="1" smtClean="0"/>
              <a:t>pengambilan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melibatkan</a:t>
            </a:r>
            <a:r>
              <a:rPr lang="en-US" sz="2400" dirty="0" smtClean="0"/>
              <a:t> </a:t>
            </a:r>
            <a:r>
              <a:rPr lang="en-US" sz="2400" dirty="0" err="1" smtClean="0"/>
              <a:t>penyelenggara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; 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sv-SE" sz="2400" dirty="0" smtClean="0"/>
              <a:t>7) 	berkomunikasi untuk menciptakan dukungan intensif dari orang tua siswa dan masyarakat; </a:t>
            </a:r>
          </a:p>
          <a:p>
            <a:pPr marL="457200" indent="-457200"/>
            <a:endParaRPr lang="sv-SE" sz="2400" dirty="0" smtClean="0"/>
          </a:p>
          <a:p>
            <a:pPr marL="457200" indent="-457200"/>
            <a:r>
              <a:rPr lang="en-US" sz="2400" dirty="0" smtClean="0"/>
              <a:t>8) 	</a:t>
            </a:r>
            <a:r>
              <a:rPr lang="en-US" sz="2400" dirty="0" err="1" smtClean="0"/>
              <a:t>menjaga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motivasi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tenaga</a:t>
            </a:r>
            <a:r>
              <a:rPr lang="en-US" sz="2400" dirty="0" smtClean="0"/>
              <a:t>    </a:t>
            </a:r>
            <a:r>
              <a:rPr lang="en-US" sz="2400" dirty="0" err="1" smtClean="0"/>
              <a:t>kependidikan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pemberian</a:t>
            </a:r>
            <a:r>
              <a:rPr lang="en-US" sz="2400" dirty="0" smtClean="0"/>
              <a:t> </a:t>
            </a:r>
            <a:r>
              <a:rPr lang="en-US" sz="2400" dirty="0" err="1" smtClean="0"/>
              <a:t>penghargaan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prestasi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sangsi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peraturan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etik</a:t>
            </a:r>
            <a:r>
              <a:rPr lang="en-US" sz="2400" dirty="0" smtClean="0"/>
              <a:t>; 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9) 	</a:t>
            </a:r>
            <a:r>
              <a:rPr lang="en-US" sz="2400" dirty="0" err="1" smtClean="0"/>
              <a:t>menciptakan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efektif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; 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10) </a:t>
            </a:r>
            <a:r>
              <a:rPr lang="en-US" sz="2400" dirty="0" err="1" smtClean="0"/>
              <a:t>bertanggungjawab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perencanaan</a:t>
            </a:r>
            <a:r>
              <a:rPr lang="en-US" sz="2400" dirty="0" smtClean="0"/>
              <a:t> </a:t>
            </a:r>
            <a:r>
              <a:rPr lang="en-US" sz="2400" dirty="0" err="1" smtClean="0"/>
              <a:t>partisipatif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kurikulum</a:t>
            </a:r>
            <a:r>
              <a:rPr lang="en-US" sz="2400" dirty="0" smtClean="0"/>
              <a:t>;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457200" indent="-457200"/>
            <a:r>
              <a:rPr lang="en-US" sz="2400" dirty="0" smtClean="0"/>
              <a:t>11)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merumuskan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supervisi</a:t>
            </a:r>
            <a:r>
              <a:rPr lang="en-US" sz="2400" dirty="0" smtClean="0"/>
              <a:t>,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memanfaatkan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supervisi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; 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12)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mutu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; 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13) </a:t>
            </a:r>
            <a:r>
              <a:rPr lang="en-US" sz="2400" dirty="0" err="1" smtClean="0"/>
              <a:t>memberi</a:t>
            </a:r>
            <a:r>
              <a:rPr lang="en-US" sz="2400" dirty="0" smtClean="0"/>
              <a:t> </a:t>
            </a:r>
            <a:r>
              <a:rPr lang="en-US" sz="2400" dirty="0" err="1" smtClean="0"/>
              <a:t>teladan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menjaga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lembaga</a:t>
            </a:r>
            <a:r>
              <a:rPr lang="en-US" sz="2400" dirty="0" smtClean="0"/>
              <a:t>, </a:t>
            </a:r>
            <a:r>
              <a:rPr lang="en-US" sz="2400" dirty="0" err="1" smtClean="0"/>
              <a:t>profesi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kedudukan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kepercayaan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kepadanya</a:t>
            </a:r>
            <a:r>
              <a:rPr lang="en-US" sz="2400" dirty="0" smtClean="0"/>
              <a:t>; 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14) </a:t>
            </a:r>
            <a:r>
              <a:rPr lang="en-US" sz="2400" dirty="0" err="1" smtClean="0"/>
              <a:t>memfasilitasi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, </a:t>
            </a:r>
            <a:r>
              <a:rPr lang="en-US" sz="2400" dirty="0" err="1" smtClean="0"/>
              <a:t>penyebarluasan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visi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dikomunikasikan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didukung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komunitas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; 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15)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, </a:t>
            </a:r>
            <a:r>
              <a:rPr lang="en-US" sz="2400" dirty="0" err="1" smtClean="0"/>
              <a:t>membina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mempertahankan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kondusif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pertumbuhan</a:t>
            </a:r>
            <a:r>
              <a:rPr lang="en-US" sz="2400" dirty="0" smtClean="0"/>
              <a:t> </a:t>
            </a:r>
            <a:r>
              <a:rPr lang="en-US" sz="2400" dirty="0" err="1" smtClean="0"/>
              <a:t>profesional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guru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tenaga</a:t>
            </a:r>
            <a:r>
              <a:rPr lang="en-US" sz="2400" dirty="0" smtClean="0"/>
              <a:t> </a:t>
            </a:r>
            <a:r>
              <a:rPr lang="en-US" sz="2400" dirty="0" err="1" smtClean="0"/>
              <a:t>kependidikan</a:t>
            </a:r>
            <a:r>
              <a:rPr lang="en-US" sz="2400" dirty="0" smtClean="0"/>
              <a:t>;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8392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457200" indent="-457200" algn="just">
              <a:buAutoNum type="arabicParenR" startAt="16"/>
            </a:pPr>
            <a:r>
              <a:rPr lang="en-US" sz="2400" dirty="0" err="1" smtClean="0"/>
              <a:t>menjamin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pengoperasian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aman</a:t>
            </a:r>
            <a:r>
              <a:rPr lang="en-US" sz="2400" dirty="0" smtClean="0"/>
              <a:t>, </a:t>
            </a:r>
            <a:r>
              <a:rPr lang="en-US" sz="2400" dirty="0" err="1" smtClean="0"/>
              <a:t>sehat</a:t>
            </a:r>
            <a:r>
              <a:rPr lang="en-US" sz="2400" dirty="0" smtClean="0"/>
              <a:t>, </a:t>
            </a:r>
            <a:r>
              <a:rPr lang="en-US" sz="2400" dirty="0" err="1" smtClean="0"/>
              <a:t>efisien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efektif</a:t>
            </a:r>
            <a:r>
              <a:rPr lang="en-US" sz="2400" dirty="0" smtClean="0"/>
              <a:t>; 	</a:t>
            </a:r>
          </a:p>
          <a:p>
            <a:pPr marL="457200" indent="-457200" algn="just"/>
            <a:endParaRPr lang="en-US" sz="2400" dirty="0" smtClean="0"/>
          </a:p>
          <a:p>
            <a:pPr marL="457200" indent="-457200"/>
            <a:r>
              <a:rPr lang="en-US" sz="2400" dirty="0" smtClean="0"/>
              <a:t>17) </a:t>
            </a:r>
            <a:r>
              <a:rPr lang="en-US" sz="2400" dirty="0" err="1" smtClean="0"/>
              <a:t>menjalin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tua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komite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menanggapi</a:t>
            </a:r>
            <a:r>
              <a:rPr lang="en-US" sz="2400" dirty="0" smtClean="0"/>
              <a:t> </a:t>
            </a:r>
            <a:r>
              <a:rPr lang="en-US" sz="2400" dirty="0" err="1" smtClean="0"/>
              <a:t>kepentingan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komunitas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seragam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memobilisasi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;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18) </a:t>
            </a:r>
            <a:r>
              <a:rPr lang="en-US" sz="2400" dirty="0" err="1" smtClean="0"/>
              <a:t>memberi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/</a:t>
            </a:r>
            <a:r>
              <a:rPr lang="en-US" sz="2400" dirty="0" err="1" smtClean="0"/>
              <a:t>teladan</a:t>
            </a:r>
            <a:r>
              <a:rPr lang="en-US" sz="2400" dirty="0" smtClean="0"/>
              <a:t>/</a:t>
            </a:r>
            <a:r>
              <a:rPr lang="en-US" sz="2400" dirty="0" err="1" smtClean="0"/>
              <a:t>tindakan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bertanggungjawab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b="1" i="1" dirty="0" err="1" smtClean="0">
                <a:solidFill>
                  <a:srgbClr val="FF0000"/>
                </a:solidFill>
              </a:rPr>
              <a:t>Jawaban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adanya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buku</a:t>
            </a:r>
            <a:r>
              <a:rPr lang="en-US" sz="2400" b="1" i="1" dirty="0" smtClean="0">
                <a:solidFill>
                  <a:srgbClr val="FF0000"/>
                </a:solidFill>
              </a:rPr>
              <a:t> agenda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kerja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kepala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b="1" i="1" dirty="0" smtClean="0">
                <a:solidFill>
                  <a:srgbClr val="FF0000"/>
                </a:solidFill>
              </a:rPr>
              <a:t> yang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berisi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tentang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pelaksanaan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Tupoksi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kepala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b="1" i="1" dirty="0" smtClean="0">
                <a:solidFill>
                  <a:srgbClr val="FF0000"/>
                </a:solidFill>
              </a:rPr>
              <a:t>. 	</a:t>
            </a:r>
          </a:p>
          <a:p>
            <a:pPr marL="457200" indent="-457200" algn="just"/>
            <a:endParaRPr lang="en-US" sz="2400" dirty="0" smtClean="0"/>
          </a:p>
          <a:p>
            <a:pPr marL="457200" indent="-457200" algn="just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b="1" i="1" dirty="0" smtClean="0">
                <a:solidFill>
                  <a:srgbClr val="FF0000"/>
                </a:solidFill>
              </a:rPr>
              <a:t>110.	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b="1" i="1" dirty="0" smtClean="0">
                <a:solidFill>
                  <a:srgbClr val="FF0000"/>
                </a:solidFill>
              </a:rPr>
              <a:t>/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memiliki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sistem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informasi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manajemen</a:t>
            </a:r>
            <a:r>
              <a:rPr lang="en-US" sz="2400" b="1" i="1" dirty="0" smtClean="0">
                <a:solidFill>
                  <a:srgbClr val="FF0000"/>
                </a:solidFill>
              </a:rPr>
              <a:t> 	</a:t>
            </a:r>
            <a:r>
              <a:rPr lang="en-US" sz="2400" b="1" i="1" dirty="0" err="1" smtClean="0">
                <a:solidFill>
                  <a:srgbClr val="FF0000"/>
                </a:solidFill>
              </a:rPr>
              <a:t>untuk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mendukung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administrasi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pendidikan</a:t>
            </a:r>
            <a:r>
              <a:rPr lang="en-US" sz="2400" b="1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/>
          </a:p>
          <a:p>
            <a:pPr marL="1350963" lvl="2" indent="-436563">
              <a:tabLst>
                <a:tab pos="1350963" algn="l"/>
              </a:tabLst>
            </a:pPr>
            <a:r>
              <a:rPr lang="es-ES" sz="2400" dirty="0" smtClean="0"/>
              <a:t> A. </a:t>
            </a:r>
            <a:r>
              <a:rPr lang="es-ES" sz="2400" dirty="0" err="1" smtClean="0"/>
              <a:t>Memiliki</a:t>
            </a:r>
            <a:r>
              <a:rPr lang="es-ES" sz="2400" dirty="0" smtClean="0"/>
              <a:t> </a:t>
            </a:r>
            <a:r>
              <a:rPr lang="es-ES" sz="2400" dirty="0" err="1" smtClean="0"/>
              <a:t>sistem</a:t>
            </a:r>
            <a:r>
              <a:rPr lang="es-ES" sz="2400" dirty="0" smtClean="0"/>
              <a:t> </a:t>
            </a:r>
            <a:r>
              <a:rPr lang="es-ES" sz="2400" dirty="0" err="1" smtClean="0"/>
              <a:t>informasi</a:t>
            </a:r>
            <a:r>
              <a:rPr lang="es-ES" sz="2400" dirty="0" smtClean="0"/>
              <a:t> dan </a:t>
            </a:r>
            <a:r>
              <a:rPr lang="es-ES" sz="2400" dirty="0" err="1" smtClean="0"/>
              <a:t>memiliki</a:t>
            </a:r>
            <a:r>
              <a:rPr lang="es-ES" sz="2400" dirty="0" smtClean="0"/>
              <a:t> </a:t>
            </a:r>
            <a:r>
              <a:rPr lang="es-ES" sz="2400" dirty="0" err="1" smtClean="0"/>
              <a:t>fasilitas</a:t>
            </a:r>
            <a:r>
              <a:rPr lang="es-ES" sz="2400" dirty="0" smtClean="0"/>
              <a:t> dan </a:t>
            </a:r>
            <a:r>
              <a:rPr lang="es-ES" sz="2400" dirty="0" err="1" smtClean="0"/>
              <a:t>petugas</a:t>
            </a:r>
            <a:endParaRPr lang="es-ES" sz="2400" dirty="0" smtClean="0"/>
          </a:p>
          <a:p>
            <a:pPr marL="1350963" lvl="2" indent="-436563">
              <a:tabLst>
                <a:tab pos="1350963" algn="l"/>
              </a:tabLst>
            </a:pPr>
            <a:r>
              <a:rPr lang="en-US" sz="2400" dirty="0" smtClean="0"/>
              <a:t>      </a:t>
            </a:r>
            <a:r>
              <a:rPr lang="en-US" sz="2400" dirty="0" err="1" smtClean="0"/>
              <a:t>Khusus</a:t>
            </a:r>
            <a:endParaRPr lang="en-US" sz="2400" dirty="0" smtClean="0"/>
          </a:p>
          <a:p>
            <a:pPr marL="1350963" lvl="2" indent="-436563">
              <a:tabLst>
                <a:tab pos="1350963" algn="l"/>
              </a:tabLst>
            </a:pPr>
            <a:r>
              <a:rPr lang="en-US" sz="2400" dirty="0" smtClean="0"/>
              <a:t> B.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fasilitas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endParaRPr lang="en-US" sz="2400" dirty="0" smtClean="0"/>
          </a:p>
          <a:p>
            <a:pPr marL="1350963" lvl="2" indent="-436563">
              <a:tabLst>
                <a:tab pos="1350963" algn="l"/>
              </a:tabLst>
            </a:pPr>
            <a:r>
              <a:rPr lang="en-US" sz="2400" dirty="0" smtClean="0"/>
              <a:t>    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petugas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endParaRPr lang="en-US" sz="2400" dirty="0" smtClean="0"/>
          </a:p>
          <a:p>
            <a:pPr marL="1350963" lvl="2" indent="-436563">
              <a:tabLst>
                <a:tab pos="1350963" algn="l"/>
              </a:tabLst>
            </a:pPr>
            <a:r>
              <a:rPr lang="en-US" sz="2400" dirty="0" smtClean="0"/>
              <a:t>C.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petugas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endParaRPr lang="en-US" sz="2400" dirty="0" smtClean="0"/>
          </a:p>
          <a:p>
            <a:pPr marL="1350963" lvl="2" indent="-436563">
              <a:tabLst>
                <a:tab pos="1350963" algn="l"/>
              </a:tabLst>
            </a:pPr>
            <a:r>
              <a:rPr lang="en-US" sz="2400" dirty="0" smtClean="0"/>
              <a:t>    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fasilitas</a:t>
            </a:r>
            <a:endParaRPr lang="en-US" sz="2400" dirty="0" smtClean="0"/>
          </a:p>
          <a:p>
            <a:pPr marL="1350963" lvl="2" indent="-436563">
              <a:tabLst>
                <a:tab pos="1350963" algn="l"/>
              </a:tabLst>
            </a:pPr>
            <a:r>
              <a:rPr lang="en-US" sz="2400" dirty="0" smtClean="0"/>
              <a:t>D.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fasilitas</a:t>
            </a:r>
            <a:endParaRPr lang="en-US" sz="2400" dirty="0" smtClean="0"/>
          </a:p>
          <a:p>
            <a:pPr marL="1350963" lvl="2" indent="-436563">
              <a:tabLst>
                <a:tab pos="1350963" algn="l"/>
              </a:tabLst>
            </a:pPr>
            <a:r>
              <a:rPr lang="en-US" sz="2400" dirty="0" smtClean="0"/>
              <a:t>     </a:t>
            </a:r>
            <a:r>
              <a:rPr lang="en-US" sz="2400" dirty="0" err="1" smtClean="0"/>
              <a:t>dan</a:t>
            </a:r>
            <a:r>
              <a:rPr lang="en-US" sz="2400" dirty="0" smtClean="0"/>
              <a:t>/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petugas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endParaRPr lang="en-US" sz="2400" dirty="0" smtClean="0"/>
          </a:p>
          <a:p>
            <a:pPr marL="1350963" lvl="2" indent="-436563">
              <a:tabLst>
                <a:tab pos="1350963" algn="l"/>
              </a:tabLst>
            </a:pPr>
            <a:r>
              <a:rPr lang="en-US" sz="2400" dirty="0" smtClean="0"/>
              <a:t>E.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dirty="0" err="1"/>
              <a:t>Penugasan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mandiri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maksimal</a:t>
            </a:r>
            <a:r>
              <a:rPr lang="en-US" sz="2800" dirty="0"/>
              <a:t> 40%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alokasi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tiap</a:t>
            </a:r>
            <a:r>
              <a:rPr lang="en-US" sz="2800" dirty="0"/>
              <a:t> </a:t>
            </a:r>
            <a:r>
              <a:rPr lang="en-US" sz="2800" dirty="0" err="1"/>
              <a:t>mata</a:t>
            </a:r>
            <a:r>
              <a:rPr lang="en-US" sz="2800" dirty="0"/>
              <a:t> </a:t>
            </a:r>
            <a:r>
              <a:rPr lang="en-US" sz="2800" dirty="0" err="1"/>
              <a:t>pelajaran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Penugasan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pembelajaran</a:t>
            </a:r>
            <a:r>
              <a:rPr lang="en-US" sz="2800" dirty="0"/>
              <a:t> yang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pendalaman</a:t>
            </a:r>
            <a:r>
              <a:rPr lang="en-US" sz="2800" dirty="0"/>
              <a:t> </a:t>
            </a:r>
            <a:r>
              <a:rPr lang="en-US" sz="2800" dirty="0" err="1"/>
              <a:t>materi</a:t>
            </a:r>
            <a:r>
              <a:rPr lang="en-US" sz="2800" dirty="0"/>
              <a:t> </a:t>
            </a:r>
            <a:r>
              <a:rPr lang="en-US" sz="2800" dirty="0" err="1"/>
              <a:t>pembelajaran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yang </a:t>
            </a:r>
            <a:r>
              <a:rPr lang="en-US" sz="2800" dirty="0" err="1"/>
              <a:t>dirancang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guru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dirty="0" err="1"/>
              <a:t>standar</a:t>
            </a:r>
            <a:r>
              <a:rPr lang="en-US" sz="2800" dirty="0"/>
              <a:t> </a:t>
            </a:r>
            <a:r>
              <a:rPr lang="en-US" sz="2800" dirty="0" err="1"/>
              <a:t>kompetensi</a:t>
            </a:r>
            <a:r>
              <a:rPr lang="en-US" sz="2800" dirty="0"/>
              <a:t>.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penyelesaian</a:t>
            </a:r>
            <a:r>
              <a:rPr lang="en-US" sz="2800" dirty="0"/>
              <a:t> </a:t>
            </a:r>
            <a:r>
              <a:rPr lang="en-US" sz="2800" dirty="0" err="1"/>
              <a:t>penugasan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ditentukan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guru.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b="1" i="1" dirty="0" err="1">
                <a:solidFill>
                  <a:srgbClr val="FF0000"/>
                </a:solidFill>
              </a:rPr>
              <a:t>Misalnya</a:t>
            </a:r>
            <a:r>
              <a:rPr lang="en-US" sz="2800" b="1" i="1" dirty="0">
                <a:solidFill>
                  <a:srgbClr val="FF0000"/>
                </a:solidFill>
              </a:rPr>
              <a:t>: </a:t>
            </a:r>
            <a:r>
              <a:rPr lang="en-US" sz="2800" b="1" i="1" dirty="0" err="1">
                <a:solidFill>
                  <a:srgbClr val="FF0000"/>
                </a:solidFill>
              </a:rPr>
              <a:t>Pemberian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tugas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dari</a:t>
            </a:r>
            <a:r>
              <a:rPr lang="en-US" sz="2800" b="1" i="1" dirty="0">
                <a:solidFill>
                  <a:srgbClr val="FF0000"/>
                </a:solidFill>
              </a:rPr>
              <a:t> guru </a:t>
            </a:r>
            <a:r>
              <a:rPr lang="en-US" sz="2800" b="1" i="1" dirty="0" err="1">
                <a:solidFill>
                  <a:srgbClr val="FF0000"/>
                </a:solidFill>
              </a:rPr>
              <a:t>kepada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siswa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untuk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mengerjakan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Lembar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Kerja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Siswa</a:t>
            </a:r>
            <a:r>
              <a:rPr lang="en-US" sz="2800" b="1" i="1" dirty="0">
                <a:solidFill>
                  <a:srgbClr val="FF0000"/>
                </a:solidFill>
              </a:rPr>
              <a:t> (LKS), </a:t>
            </a:r>
            <a:r>
              <a:rPr lang="en-US" sz="2800" b="1" i="1" dirty="0" err="1">
                <a:solidFill>
                  <a:srgbClr val="FF0000"/>
                </a:solidFill>
              </a:rPr>
              <a:t>mengerjakan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soal-soal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buatan</a:t>
            </a:r>
            <a:r>
              <a:rPr lang="en-US" sz="2800" b="1" i="1" dirty="0">
                <a:solidFill>
                  <a:srgbClr val="FF0000"/>
                </a:solidFill>
              </a:rPr>
              <a:t> guru, </a:t>
            </a:r>
            <a:r>
              <a:rPr lang="en-US" sz="2800" b="1" i="1" dirty="0" err="1">
                <a:solidFill>
                  <a:srgbClr val="FF0000"/>
                </a:solidFill>
              </a:rPr>
              <a:t>dan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sebagainya</a:t>
            </a:r>
            <a:r>
              <a:rPr lang="en-US" sz="2800" b="1" i="1" dirty="0">
                <a:solidFill>
                  <a:srgbClr val="FF0000"/>
                </a:solidFill>
              </a:rPr>
              <a:t> yang </a:t>
            </a:r>
            <a:r>
              <a:rPr lang="en-US" sz="2800" b="1" i="1" dirty="0" err="1">
                <a:solidFill>
                  <a:srgbClr val="FF0000"/>
                </a:solidFill>
              </a:rPr>
              <a:t>harus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ditandatangi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orang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tua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dan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dikumpulkan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pada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pertemuan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berikutnya</a:t>
            </a:r>
            <a:r>
              <a:rPr lang="en-US" sz="2800" b="1" i="1" dirty="0">
                <a:solidFill>
                  <a:srgbClr val="FF0000"/>
                </a:solidFill>
              </a:rPr>
              <a:t>. 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err="1" smtClean="0"/>
              <a:t>Sekolah</a:t>
            </a:r>
            <a:r>
              <a:rPr lang="en-US" sz="2100" dirty="0" smtClean="0"/>
              <a:t>/</a:t>
            </a:r>
            <a:r>
              <a:rPr lang="en-US" sz="2100" dirty="0" err="1" smtClean="0"/>
              <a:t>Madrasah</a:t>
            </a:r>
            <a:r>
              <a:rPr lang="en-US" sz="2100" dirty="0" smtClean="0"/>
              <a:t>: </a:t>
            </a:r>
          </a:p>
          <a:p>
            <a:endParaRPr lang="en-US" sz="2100" dirty="0" smtClean="0"/>
          </a:p>
          <a:p>
            <a:pPr lvl="1" indent="-373063"/>
            <a:r>
              <a:rPr lang="en-US" sz="2100" dirty="0" smtClean="0"/>
              <a:t>1) 	</a:t>
            </a:r>
            <a:r>
              <a:rPr lang="en-US" sz="2100" dirty="0" err="1" smtClean="0"/>
              <a:t>mengelola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</a:t>
            </a:r>
            <a:r>
              <a:rPr lang="en-US" sz="2100" dirty="0" err="1" smtClean="0"/>
              <a:t>informasi</a:t>
            </a:r>
            <a:r>
              <a:rPr lang="en-US" sz="2100" dirty="0" smtClean="0"/>
              <a:t> </a:t>
            </a:r>
            <a:r>
              <a:rPr lang="en-US" sz="2100" dirty="0" err="1" smtClean="0"/>
              <a:t>manajemen</a:t>
            </a:r>
            <a:r>
              <a:rPr lang="en-US" sz="2100" dirty="0" smtClean="0"/>
              <a:t> yang </a:t>
            </a:r>
            <a:r>
              <a:rPr lang="en-US" sz="2100" dirty="0" err="1" smtClean="0"/>
              <a:t>memadai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mendukung</a:t>
            </a:r>
            <a:r>
              <a:rPr lang="en-US" sz="2100" dirty="0" smtClean="0"/>
              <a:t> </a:t>
            </a:r>
            <a:r>
              <a:rPr lang="en-US" sz="2100" dirty="0" err="1" smtClean="0"/>
              <a:t>administrasi</a:t>
            </a:r>
            <a:r>
              <a:rPr lang="en-US" sz="2100" dirty="0" smtClean="0"/>
              <a:t> </a:t>
            </a:r>
            <a:r>
              <a:rPr lang="en-US" sz="2100" dirty="0" err="1" smtClean="0"/>
              <a:t>pendidikan</a:t>
            </a:r>
            <a:r>
              <a:rPr lang="en-US" sz="2100" dirty="0" smtClean="0"/>
              <a:t> yang </a:t>
            </a:r>
            <a:r>
              <a:rPr lang="en-US" sz="2100" dirty="0" err="1" smtClean="0"/>
              <a:t>efektif</a:t>
            </a:r>
            <a:r>
              <a:rPr lang="en-US" sz="2100" dirty="0" smtClean="0"/>
              <a:t>, </a:t>
            </a:r>
            <a:r>
              <a:rPr lang="en-US" sz="2100" dirty="0" err="1" smtClean="0"/>
              <a:t>efisien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akuntabel</a:t>
            </a:r>
            <a:r>
              <a:rPr lang="en-US" sz="2100" dirty="0" smtClean="0"/>
              <a:t>; </a:t>
            </a:r>
          </a:p>
          <a:p>
            <a:pPr lvl="1" indent="-373063"/>
            <a:endParaRPr lang="en-US" sz="2100" dirty="0" smtClean="0"/>
          </a:p>
          <a:p>
            <a:pPr lvl="1" indent="-373063"/>
            <a:r>
              <a:rPr lang="en-US" sz="2100" dirty="0" smtClean="0"/>
              <a:t>2) 	</a:t>
            </a:r>
            <a:r>
              <a:rPr lang="en-US" sz="2100" dirty="0" err="1" smtClean="0"/>
              <a:t>menyediakan</a:t>
            </a:r>
            <a:r>
              <a:rPr lang="en-US" sz="2100" dirty="0" smtClean="0"/>
              <a:t> </a:t>
            </a:r>
            <a:r>
              <a:rPr lang="en-US" sz="2100" dirty="0" err="1" smtClean="0"/>
              <a:t>fasilitas</a:t>
            </a:r>
            <a:r>
              <a:rPr lang="en-US" sz="2100" dirty="0" smtClean="0"/>
              <a:t> </a:t>
            </a:r>
            <a:r>
              <a:rPr lang="en-US" sz="2100" dirty="0" err="1" smtClean="0"/>
              <a:t>informasi</a:t>
            </a:r>
            <a:r>
              <a:rPr lang="en-US" sz="2100" dirty="0" smtClean="0"/>
              <a:t> yang </a:t>
            </a:r>
            <a:r>
              <a:rPr lang="en-US" sz="2100" dirty="0" err="1" smtClean="0"/>
              <a:t>efisien</a:t>
            </a:r>
            <a:r>
              <a:rPr lang="en-US" sz="2100" dirty="0" smtClean="0"/>
              <a:t>, </a:t>
            </a:r>
            <a:r>
              <a:rPr lang="en-US" sz="2100" dirty="0" err="1" smtClean="0"/>
              <a:t>efektif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mudah</a:t>
            </a:r>
            <a:r>
              <a:rPr lang="en-US" sz="2100" dirty="0" smtClean="0"/>
              <a:t> </a:t>
            </a:r>
            <a:r>
              <a:rPr lang="en-US" sz="2100" dirty="0" err="1" smtClean="0"/>
              <a:t>diakses</a:t>
            </a:r>
            <a:r>
              <a:rPr lang="en-US" sz="2100" dirty="0" smtClean="0"/>
              <a:t>; </a:t>
            </a:r>
          </a:p>
          <a:p>
            <a:pPr lvl="1" indent="-373063"/>
            <a:endParaRPr lang="en-US" sz="2100" dirty="0" smtClean="0"/>
          </a:p>
          <a:p>
            <a:pPr lvl="1" indent="-373063"/>
            <a:r>
              <a:rPr lang="en-US" sz="2100" dirty="0" smtClean="0"/>
              <a:t>3) 	</a:t>
            </a:r>
            <a:r>
              <a:rPr lang="en-US" sz="2100" dirty="0" err="1" smtClean="0"/>
              <a:t>menugaskan</a:t>
            </a:r>
            <a:r>
              <a:rPr lang="en-US" sz="2100" dirty="0" smtClean="0"/>
              <a:t> </a:t>
            </a:r>
            <a:r>
              <a:rPr lang="en-US" sz="2100" dirty="0" err="1" smtClean="0"/>
              <a:t>seorang</a:t>
            </a:r>
            <a:r>
              <a:rPr lang="en-US" sz="2100" dirty="0" smtClean="0"/>
              <a:t> guru </a:t>
            </a:r>
            <a:r>
              <a:rPr lang="en-US" sz="2100" dirty="0" err="1" smtClean="0"/>
              <a:t>atau</a:t>
            </a:r>
            <a:r>
              <a:rPr lang="en-US" sz="2100" dirty="0" smtClean="0"/>
              <a:t> </a:t>
            </a:r>
            <a:r>
              <a:rPr lang="en-US" sz="2100" dirty="0" err="1" smtClean="0"/>
              <a:t>tenaga</a:t>
            </a:r>
            <a:r>
              <a:rPr lang="en-US" sz="2100" dirty="0" smtClean="0"/>
              <a:t> </a:t>
            </a:r>
            <a:r>
              <a:rPr lang="en-US" sz="2100" dirty="0" err="1" smtClean="0"/>
              <a:t>kependidikan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melayani</a:t>
            </a:r>
            <a:r>
              <a:rPr lang="en-US" sz="2100" dirty="0" smtClean="0"/>
              <a:t> </a:t>
            </a:r>
            <a:r>
              <a:rPr lang="en-US" sz="2100" dirty="0" err="1" smtClean="0"/>
              <a:t>permintaan</a:t>
            </a:r>
            <a:r>
              <a:rPr lang="en-US" sz="2100" dirty="0" smtClean="0"/>
              <a:t> </a:t>
            </a:r>
            <a:r>
              <a:rPr lang="en-US" sz="2100" dirty="0" err="1" smtClean="0"/>
              <a:t>informasi</a:t>
            </a:r>
            <a:r>
              <a:rPr lang="en-US" sz="2100" dirty="0" smtClean="0"/>
              <a:t> </a:t>
            </a:r>
            <a:r>
              <a:rPr lang="en-US" sz="2100" dirty="0" err="1" smtClean="0"/>
              <a:t>maupun</a:t>
            </a:r>
            <a:r>
              <a:rPr lang="en-US" sz="2100" dirty="0" smtClean="0"/>
              <a:t> </a:t>
            </a:r>
            <a:r>
              <a:rPr lang="en-US" sz="2100" dirty="0" err="1" smtClean="0"/>
              <a:t>pemberian</a:t>
            </a:r>
            <a:r>
              <a:rPr lang="en-US" sz="2100" dirty="0" smtClean="0"/>
              <a:t> </a:t>
            </a:r>
            <a:r>
              <a:rPr lang="en-US" sz="2100" dirty="0" err="1" smtClean="0"/>
              <a:t>informasi</a:t>
            </a:r>
            <a:r>
              <a:rPr lang="en-US" sz="2100" dirty="0" smtClean="0"/>
              <a:t> </a:t>
            </a:r>
            <a:r>
              <a:rPr lang="en-US" sz="2100" dirty="0" err="1" smtClean="0"/>
              <a:t>atau</a:t>
            </a:r>
            <a:r>
              <a:rPr lang="en-US" sz="2100" dirty="0" smtClean="0"/>
              <a:t> </a:t>
            </a:r>
            <a:r>
              <a:rPr lang="en-US" sz="2100" dirty="0" err="1" smtClean="0"/>
              <a:t>pengaduan</a:t>
            </a:r>
            <a:r>
              <a:rPr lang="en-US" sz="2100" dirty="0" smtClean="0"/>
              <a:t> </a:t>
            </a:r>
            <a:r>
              <a:rPr lang="en-US" sz="2100" dirty="0" err="1" smtClean="0"/>
              <a:t>dari</a:t>
            </a:r>
            <a:r>
              <a:rPr lang="en-US" sz="2100" dirty="0" smtClean="0"/>
              <a:t> </a:t>
            </a:r>
            <a:r>
              <a:rPr lang="en-US" sz="2100" dirty="0" err="1" smtClean="0"/>
              <a:t>masyarakat</a:t>
            </a:r>
            <a:r>
              <a:rPr lang="en-US" sz="2100" dirty="0" smtClean="0"/>
              <a:t> </a:t>
            </a:r>
            <a:r>
              <a:rPr lang="en-US" sz="2100" dirty="0" err="1" smtClean="0"/>
              <a:t>berkaitan</a:t>
            </a:r>
            <a:r>
              <a:rPr lang="en-US" sz="2100" dirty="0" smtClean="0"/>
              <a:t>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pengelolaan</a:t>
            </a:r>
            <a:r>
              <a:rPr lang="en-US" sz="2100" dirty="0" smtClean="0"/>
              <a:t> </a:t>
            </a:r>
            <a:r>
              <a:rPr lang="en-US" sz="2100" dirty="0" err="1" smtClean="0"/>
              <a:t>sekolah</a:t>
            </a:r>
            <a:r>
              <a:rPr lang="en-US" sz="2100" dirty="0" smtClean="0"/>
              <a:t>/</a:t>
            </a:r>
            <a:r>
              <a:rPr lang="en-US" sz="2100" dirty="0" err="1" smtClean="0"/>
              <a:t>madrasah</a:t>
            </a:r>
            <a:r>
              <a:rPr lang="en-US" sz="2100" dirty="0" smtClean="0"/>
              <a:t> </a:t>
            </a:r>
            <a:r>
              <a:rPr lang="en-US" sz="2100" dirty="0" err="1" smtClean="0"/>
              <a:t>baik</a:t>
            </a:r>
            <a:r>
              <a:rPr lang="en-US" sz="2100" dirty="0" smtClean="0"/>
              <a:t> </a:t>
            </a:r>
            <a:r>
              <a:rPr lang="en-US" sz="2100" dirty="0" err="1" smtClean="0"/>
              <a:t>secara</a:t>
            </a:r>
            <a:r>
              <a:rPr lang="en-US" sz="2100" dirty="0" smtClean="0"/>
              <a:t> </a:t>
            </a:r>
            <a:r>
              <a:rPr lang="en-US" sz="2100" dirty="0" err="1" smtClean="0"/>
              <a:t>lisan</a:t>
            </a:r>
            <a:r>
              <a:rPr lang="en-US" sz="2100" dirty="0" smtClean="0"/>
              <a:t> </a:t>
            </a:r>
            <a:r>
              <a:rPr lang="en-US" sz="2100" dirty="0" err="1" smtClean="0"/>
              <a:t>maupun</a:t>
            </a:r>
            <a:r>
              <a:rPr lang="en-US" sz="2100" dirty="0" smtClean="0"/>
              <a:t> </a:t>
            </a:r>
            <a:r>
              <a:rPr lang="en-US" sz="2100" dirty="0" err="1" smtClean="0"/>
              <a:t>tertulis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semuanya</a:t>
            </a:r>
            <a:r>
              <a:rPr lang="en-US" sz="2100" dirty="0" smtClean="0"/>
              <a:t> </a:t>
            </a:r>
            <a:r>
              <a:rPr lang="en-US" sz="2100" dirty="0" err="1" smtClean="0"/>
              <a:t>direkam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didokumentasikan</a:t>
            </a:r>
            <a:r>
              <a:rPr lang="en-US" sz="2100" dirty="0" smtClean="0"/>
              <a:t>; </a:t>
            </a:r>
          </a:p>
          <a:p>
            <a:pPr lvl="1" indent="-373063"/>
            <a:endParaRPr lang="en-US" sz="2100" dirty="0" smtClean="0"/>
          </a:p>
          <a:p>
            <a:pPr lvl="1" indent="-373063"/>
            <a:r>
              <a:rPr lang="en-US" sz="2100" dirty="0" smtClean="0"/>
              <a:t>4) 	</a:t>
            </a:r>
            <a:r>
              <a:rPr lang="en-US" sz="2100" dirty="0" err="1" smtClean="0"/>
              <a:t>melaporkan</a:t>
            </a:r>
            <a:r>
              <a:rPr lang="en-US" sz="2100" dirty="0" smtClean="0"/>
              <a:t> data </a:t>
            </a:r>
            <a:r>
              <a:rPr lang="en-US" sz="2100" dirty="0" err="1" smtClean="0"/>
              <a:t>informasi</a:t>
            </a:r>
            <a:r>
              <a:rPr lang="en-US" sz="2100" dirty="0" smtClean="0"/>
              <a:t> </a:t>
            </a:r>
            <a:r>
              <a:rPr lang="en-US" sz="2100" dirty="0" err="1" smtClean="0"/>
              <a:t>sekolah</a:t>
            </a:r>
            <a:r>
              <a:rPr lang="en-US" sz="2100" dirty="0" smtClean="0"/>
              <a:t>/</a:t>
            </a:r>
            <a:r>
              <a:rPr lang="en-US" sz="2100" dirty="0" err="1" smtClean="0"/>
              <a:t>madrasah</a:t>
            </a:r>
            <a:r>
              <a:rPr lang="en-US" sz="2100" dirty="0" smtClean="0"/>
              <a:t> yang </a:t>
            </a:r>
            <a:r>
              <a:rPr lang="en-US" sz="2100" dirty="0" err="1" smtClean="0"/>
              <a:t>telah</a:t>
            </a:r>
            <a:r>
              <a:rPr lang="en-US" sz="2100" dirty="0" smtClean="0"/>
              <a:t> </a:t>
            </a:r>
            <a:r>
              <a:rPr lang="en-US" sz="2100" dirty="0" err="1" smtClean="0"/>
              <a:t>terdokumentasikan</a:t>
            </a:r>
            <a:r>
              <a:rPr lang="en-US" sz="2100" dirty="0" smtClean="0"/>
              <a:t> </a:t>
            </a:r>
            <a:r>
              <a:rPr lang="en-US" sz="2100" dirty="0" err="1" smtClean="0"/>
              <a:t>kepada</a:t>
            </a:r>
            <a:r>
              <a:rPr lang="en-US" sz="2100" dirty="0" smtClean="0"/>
              <a:t> </a:t>
            </a:r>
            <a:r>
              <a:rPr lang="en-US" sz="2100" dirty="0" err="1" smtClean="0"/>
              <a:t>Dinas</a:t>
            </a:r>
            <a:r>
              <a:rPr lang="en-US" sz="2100" dirty="0" smtClean="0"/>
              <a:t> </a:t>
            </a:r>
            <a:r>
              <a:rPr lang="en-US" sz="2100" dirty="0" err="1" smtClean="0"/>
              <a:t>Pendidikan</a:t>
            </a:r>
            <a:r>
              <a:rPr lang="en-US" sz="2100" dirty="0" smtClean="0"/>
              <a:t> </a:t>
            </a:r>
            <a:r>
              <a:rPr lang="en-US" sz="2100" dirty="0" err="1" smtClean="0"/>
              <a:t>kabupaten</a:t>
            </a:r>
            <a:r>
              <a:rPr lang="en-US" sz="2100" dirty="0" smtClean="0"/>
              <a:t>/Kota. </a:t>
            </a:r>
          </a:p>
          <a:p>
            <a:endParaRPr lang="en-US" sz="2100" dirty="0" smtClean="0"/>
          </a:p>
          <a:p>
            <a:r>
              <a:rPr lang="en-US" sz="2100" dirty="0" err="1" smtClean="0"/>
              <a:t>Petugas</a:t>
            </a:r>
            <a:r>
              <a:rPr lang="en-US" sz="2100" dirty="0" smtClean="0"/>
              <a:t> </a:t>
            </a:r>
            <a:r>
              <a:rPr lang="en-US" sz="2100" dirty="0" err="1" smtClean="0"/>
              <a:t>khusus</a:t>
            </a:r>
            <a:r>
              <a:rPr lang="en-US" sz="2100" dirty="0" smtClean="0"/>
              <a:t> </a:t>
            </a:r>
            <a:r>
              <a:rPr lang="en-US" sz="2100" dirty="0" err="1" smtClean="0"/>
              <a:t>adalah</a:t>
            </a:r>
            <a:r>
              <a:rPr lang="en-US" sz="2100" dirty="0" smtClean="0"/>
              <a:t> </a:t>
            </a:r>
            <a:r>
              <a:rPr lang="en-US" sz="2100" dirty="0" err="1" smtClean="0"/>
              <a:t>petugas</a:t>
            </a:r>
            <a:r>
              <a:rPr lang="en-US" sz="2100" dirty="0" smtClean="0"/>
              <a:t> yang </a:t>
            </a:r>
            <a:r>
              <a:rPr lang="en-US" sz="2100" dirty="0" err="1" smtClean="0"/>
              <a:t>diangkat</a:t>
            </a:r>
            <a:r>
              <a:rPr lang="en-US" sz="2100" dirty="0" smtClean="0"/>
              <a:t> </a:t>
            </a:r>
            <a:r>
              <a:rPr lang="en-US" sz="2100" dirty="0" err="1" smtClean="0"/>
              <a:t>berdasarkan</a:t>
            </a:r>
            <a:r>
              <a:rPr lang="en-US" sz="2100" dirty="0" smtClean="0"/>
              <a:t> </a:t>
            </a:r>
            <a:r>
              <a:rPr lang="en-US" sz="2100" dirty="0" err="1" smtClean="0"/>
              <a:t>Surat</a:t>
            </a:r>
            <a:r>
              <a:rPr lang="en-US" sz="2100" dirty="0" smtClean="0"/>
              <a:t> </a:t>
            </a:r>
            <a:r>
              <a:rPr lang="en-US" sz="2100" dirty="0" err="1" smtClean="0"/>
              <a:t>Keputusan</a:t>
            </a:r>
            <a:r>
              <a:rPr lang="en-US" sz="2100" dirty="0" smtClean="0"/>
              <a:t> (SK) </a:t>
            </a:r>
            <a:r>
              <a:rPr lang="en-US" sz="2100" dirty="0" err="1" smtClean="0"/>
              <a:t>kepala</a:t>
            </a:r>
            <a:r>
              <a:rPr lang="en-US" sz="2100" dirty="0" smtClean="0"/>
              <a:t> </a:t>
            </a:r>
            <a:r>
              <a:rPr lang="en-US" sz="2100" dirty="0" err="1" smtClean="0"/>
              <a:t>sekolah</a:t>
            </a:r>
            <a:r>
              <a:rPr lang="en-US" sz="2100" dirty="0" smtClean="0"/>
              <a:t>/</a:t>
            </a:r>
            <a:r>
              <a:rPr lang="en-US" sz="2100" dirty="0" err="1" smtClean="0"/>
              <a:t>madrasah</a:t>
            </a:r>
            <a:r>
              <a:rPr lang="en-US" sz="2100" dirty="0" smtClean="0"/>
              <a:t>, </a:t>
            </a:r>
            <a:r>
              <a:rPr lang="en-US" sz="2100" dirty="0" err="1" smtClean="0"/>
              <a:t>khusus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menangani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</a:t>
            </a:r>
            <a:r>
              <a:rPr lang="en-US" sz="2100" dirty="0" err="1" smtClean="0"/>
              <a:t>informasi</a:t>
            </a:r>
            <a:r>
              <a:rPr lang="en-US" sz="2100" dirty="0" smtClean="0"/>
              <a:t> </a:t>
            </a:r>
            <a:r>
              <a:rPr lang="en-US" sz="2100" dirty="0" err="1" smtClean="0"/>
              <a:t>manajemen</a:t>
            </a:r>
            <a:r>
              <a:rPr lang="en-US" sz="2100" dirty="0" smtClean="0"/>
              <a:t>. </a:t>
            </a:r>
          </a:p>
          <a:p>
            <a:endParaRPr lang="en-US" sz="2100" dirty="0" smtClean="0"/>
          </a:p>
          <a:p>
            <a:r>
              <a:rPr lang="en-US" sz="2100" b="1" i="1" dirty="0" err="1" smtClean="0">
                <a:solidFill>
                  <a:srgbClr val="FF0000"/>
                </a:solidFill>
              </a:rPr>
              <a:t>Jawaban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dengan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adanya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sistem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informasi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manajemen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baik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dalam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bentuk</a:t>
            </a:r>
            <a:r>
              <a:rPr lang="en-US" sz="2100" b="1" i="1" dirty="0" smtClean="0">
                <a:solidFill>
                  <a:srgbClr val="FF0000"/>
                </a:solidFill>
              </a:rPr>
              <a:t> software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maupun</a:t>
            </a:r>
            <a:r>
              <a:rPr lang="en-US" sz="2100" b="1" i="1" dirty="0" smtClean="0">
                <a:solidFill>
                  <a:srgbClr val="FF0000"/>
                </a:solidFill>
              </a:rPr>
              <a:t> hardware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atau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dalam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bentuk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tata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kerja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informasi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kepada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berbagai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pihak</a:t>
            </a:r>
            <a:r>
              <a:rPr lang="en-US" sz="2100" b="1" i="1" dirty="0" smtClean="0">
                <a:solidFill>
                  <a:srgbClr val="FF0000"/>
                </a:solidFill>
              </a:rPr>
              <a:t> yang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berkepentingan</a:t>
            </a:r>
            <a:r>
              <a:rPr lang="en-US" sz="2100" b="1" i="1" dirty="0" smtClean="0">
                <a:solidFill>
                  <a:srgbClr val="FF0000"/>
                </a:solidFill>
              </a:rPr>
              <a:t>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 PEMBIAYAAN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2000" b="1" i="1" dirty="0" smtClean="0">
                <a:solidFill>
                  <a:srgbClr val="FF0000"/>
                </a:solidFill>
              </a:rPr>
              <a:t>111.	</a:t>
            </a:r>
            <a:r>
              <a:rPr lang="en-US" sz="20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000" b="1" i="1" dirty="0" smtClean="0">
                <a:solidFill>
                  <a:srgbClr val="FF0000"/>
                </a:solidFill>
              </a:rPr>
              <a:t>/</a:t>
            </a:r>
            <a:r>
              <a:rPr lang="en-US" sz="20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memiliki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catatan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tahunan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berupa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dokumen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investasi</a:t>
            </a:r>
            <a:endParaRPr lang="en-US" sz="2000" b="1" i="1" dirty="0" smtClean="0">
              <a:solidFill>
                <a:srgbClr val="FF0000"/>
              </a:solidFill>
            </a:endParaRPr>
          </a:p>
          <a:p>
            <a:pPr marL="457200" indent="-457200">
              <a:buNone/>
            </a:pPr>
            <a:r>
              <a:rPr lang="it-IT" sz="2000" b="1" i="1" dirty="0" smtClean="0">
                <a:solidFill>
                  <a:srgbClr val="FF0000"/>
                </a:solidFill>
              </a:rPr>
              <a:t>	sarana dan prasarana secara menyeluruh.</a:t>
            </a:r>
          </a:p>
          <a:p>
            <a:pPr marL="900113" lvl="2" indent="-449263">
              <a:buNone/>
            </a:pPr>
            <a:r>
              <a:rPr lang="en-US" sz="2000" dirty="0" smtClean="0"/>
              <a:t> A. 	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catatan</a:t>
            </a:r>
            <a:r>
              <a:rPr lang="en-US" sz="2000" dirty="0" smtClean="0"/>
              <a:t> </a:t>
            </a:r>
            <a:r>
              <a:rPr lang="en-US" sz="2000" dirty="0" err="1" smtClean="0"/>
              <a:t>tahunan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aset</a:t>
            </a:r>
            <a:r>
              <a:rPr lang="en-US" sz="2000" dirty="0" smtClean="0"/>
              <a:t> </a:t>
            </a:r>
            <a:r>
              <a:rPr lang="en-US" sz="2000" dirty="0" err="1" smtClean="0"/>
              <a:t>sarana</a:t>
            </a:r>
            <a:r>
              <a:rPr lang="en-US" sz="2000" dirty="0" smtClean="0"/>
              <a:t> </a:t>
            </a:r>
            <a:r>
              <a:rPr lang="es-ES" sz="2000" dirty="0" smtClean="0"/>
              <a:t>dan </a:t>
            </a:r>
            <a:r>
              <a:rPr lang="es-ES" sz="2000" dirty="0" err="1" smtClean="0"/>
              <a:t>prasarana</a:t>
            </a:r>
            <a:r>
              <a:rPr lang="es-ES" sz="2000" dirty="0" smtClean="0"/>
              <a:t> secara </a:t>
            </a:r>
            <a:r>
              <a:rPr lang="es-ES" sz="2000" dirty="0" err="1" smtClean="0"/>
              <a:t>menyeluruh</a:t>
            </a:r>
            <a:r>
              <a:rPr lang="es-ES" sz="2000" dirty="0" smtClean="0"/>
              <a:t> </a:t>
            </a:r>
            <a:r>
              <a:rPr lang="es-ES" sz="2000" dirty="0" err="1" smtClean="0"/>
              <a:t>selama</a:t>
            </a:r>
            <a:r>
              <a:rPr lang="es-ES" sz="2000" dirty="0" smtClean="0"/>
              <a:t> 3 </a:t>
            </a:r>
            <a:r>
              <a:rPr lang="es-ES" sz="2000" dirty="0" err="1" smtClean="0"/>
              <a:t>tahun</a:t>
            </a:r>
            <a:r>
              <a:rPr lang="es-ES" sz="2000" dirty="0" smtClean="0"/>
              <a:t> </a:t>
            </a:r>
            <a:r>
              <a:rPr lang="es-ES" sz="2000" dirty="0" err="1" smtClean="0"/>
              <a:t>terakhir</a:t>
            </a:r>
            <a:endParaRPr lang="es-ES" sz="2000" dirty="0" smtClean="0"/>
          </a:p>
          <a:p>
            <a:pPr marL="900113" lvl="2" indent="-449263">
              <a:buNone/>
            </a:pPr>
            <a:r>
              <a:rPr lang="en-US" sz="2000" dirty="0" smtClean="0"/>
              <a:t> B. 	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catatan</a:t>
            </a:r>
            <a:r>
              <a:rPr lang="en-US" sz="2000" dirty="0" smtClean="0"/>
              <a:t> </a:t>
            </a:r>
            <a:r>
              <a:rPr lang="en-US" sz="2000" dirty="0" err="1" smtClean="0"/>
              <a:t>tahunan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aset</a:t>
            </a:r>
            <a:r>
              <a:rPr lang="en-US" sz="2000" dirty="0" smtClean="0"/>
              <a:t> saran </a:t>
            </a:r>
            <a:r>
              <a:rPr lang="es-ES" sz="2000" dirty="0" smtClean="0"/>
              <a:t>dan </a:t>
            </a:r>
            <a:r>
              <a:rPr lang="es-ES" sz="2000" dirty="0" err="1" smtClean="0"/>
              <a:t>prasarana</a:t>
            </a:r>
            <a:r>
              <a:rPr lang="es-ES" sz="2000" dirty="0" smtClean="0"/>
              <a:t> secara </a:t>
            </a:r>
            <a:r>
              <a:rPr lang="es-ES" sz="2000" dirty="0" err="1" smtClean="0"/>
              <a:t>menyeluruh</a:t>
            </a:r>
            <a:r>
              <a:rPr lang="es-ES" sz="2000" dirty="0" smtClean="0"/>
              <a:t> </a:t>
            </a:r>
            <a:r>
              <a:rPr lang="es-ES" sz="2000" dirty="0" err="1" smtClean="0"/>
              <a:t>selama</a:t>
            </a:r>
            <a:r>
              <a:rPr lang="es-ES" sz="2000" dirty="0" smtClean="0"/>
              <a:t> 2 </a:t>
            </a:r>
            <a:r>
              <a:rPr lang="es-ES" sz="2000" dirty="0" err="1" smtClean="0"/>
              <a:t>tahun</a:t>
            </a:r>
            <a:r>
              <a:rPr lang="es-ES" sz="2000" dirty="0" smtClean="0"/>
              <a:t> </a:t>
            </a:r>
            <a:r>
              <a:rPr lang="es-ES" sz="2000" dirty="0" err="1" smtClean="0"/>
              <a:t>terakhir</a:t>
            </a:r>
            <a:endParaRPr lang="es-ES" sz="2000" dirty="0" smtClean="0"/>
          </a:p>
          <a:p>
            <a:pPr marL="900113" lvl="2" indent="-449263">
              <a:buNone/>
            </a:pPr>
            <a:r>
              <a:rPr lang="en-US" sz="2000" dirty="0" smtClean="0"/>
              <a:t> C. 	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catatan</a:t>
            </a:r>
            <a:r>
              <a:rPr lang="en-US" sz="2000" dirty="0" smtClean="0"/>
              <a:t> </a:t>
            </a:r>
            <a:r>
              <a:rPr lang="en-US" sz="2000" dirty="0" err="1" smtClean="0"/>
              <a:t>tahunan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aset</a:t>
            </a:r>
            <a:r>
              <a:rPr lang="en-US" sz="2000" dirty="0" smtClean="0"/>
              <a:t> </a:t>
            </a:r>
            <a:r>
              <a:rPr lang="en-US" sz="2000" dirty="0" err="1" smtClean="0"/>
              <a:t>sarana</a:t>
            </a:r>
            <a:r>
              <a:rPr lang="en-US" sz="2000" dirty="0" smtClean="0"/>
              <a:t> </a:t>
            </a:r>
            <a:r>
              <a:rPr lang="es-ES" sz="2000" dirty="0" smtClean="0"/>
              <a:t>dan </a:t>
            </a:r>
            <a:r>
              <a:rPr lang="es-ES" sz="2000" dirty="0" err="1" smtClean="0"/>
              <a:t>prasarana</a:t>
            </a:r>
            <a:r>
              <a:rPr lang="es-ES" sz="2000" dirty="0" smtClean="0"/>
              <a:t> secara </a:t>
            </a:r>
            <a:r>
              <a:rPr lang="es-ES" sz="2000" dirty="0" err="1" smtClean="0"/>
              <a:t>menyeluruh</a:t>
            </a:r>
            <a:r>
              <a:rPr lang="es-ES" sz="2000" dirty="0" smtClean="0"/>
              <a:t> </a:t>
            </a:r>
            <a:r>
              <a:rPr lang="es-ES" sz="2000" dirty="0" err="1" smtClean="0"/>
              <a:t>selama</a:t>
            </a:r>
            <a:r>
              <a:rPr lang="es-ES" sz="2000" dirty="0" smtClean="0"/>
              <a:t> 1 </a:t>
            </a:r>
            <a:r>
              <a:rPr lang="es-ES" sz="2000" dirty="0" err="1" smtClean="0"/>
              <a:t>tahun</a:t>
            </a:r>
            <a:r>
              <a:rPr lang="es-ES" sz="2000" dirty="0" smtClean="0"/>
              <a:t> </a:t>
            </a:r>
            <a:r>
              <a:rPr lang="es-ES" sz="2000" dirty="0" err="1" smtClean="0"/>
              <a:t>terakhir</a:t>
            </a:r>
            <a:endParaRPr lang="es-ES" sz="2000" dirty="0" smtClean="0"/>
          </a:p>
          <a:p>
            <a:pPr marL="900113" lvl="2" indent="-449263">
              <a:buNone/>
            </a:pPr>
            <a:r>
              <a:rPr lang="en-US" sz="2000" dirty="0" smtClean="0"/>
              <a:t> D.	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catatan</a:t>
            </a:r>
            <a:r>
              <a:rPr lang="en-US" sz="2000" dirty="0" smtClean="0"/>
              <a:t> </a:t>
            </a:r>
            <a:r>
              <a:rPr lang="en-US" sz="2000" dirty="0" err="1" smtClean="0"/>
              <a:t>tahunan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aset</a:t>
            </a:r>
            <a:r>
              <a:rPr lang="en-US" sz="2000" dirty="0" smtClean="0"/>
              <a:t> </a:t>
            </a:r>
            <a:r>
              <a:rPr lang="en-US" sz="2000" dirty="0" err="1" smtClean="0"/>
              <a:t>saranadan</a:t>
            </a:r>
            <a:r>
              <a:rPr lang="en-US" sz="2000" dirty="0" smtClean="0"/>
              <a:t> </a:t>
            </a:r>
            <a:r>
              <a:rPr lang="en-US" sz="2000" dirty="0" err="1" smtClean="0"/>
              <a:t>prasarana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menyeluruh</a:t>
            </a:r>
            <a:r>
              <a:rPr lang="en-US" sz="2000" dirty="0" smtClean="0"/>
              <a:t> </a:t>
            </a:r>
            <a:r>
              <a:rPr lang="en-US" sz="2000" dirty="0" err="1" smtClean="0"/>
              <a:t>selama</a:t>
            </a:r>
            <a:r>
              <a:rPr lang="en-US" sz="2000" dirty="0" smtClean="0"/>
              <a:t> 1 (</a:t>
            </a:r>
            <a:r>
              <a:rPr lang="en-US" sz="2000" dirty="0" err="1" smtClean="0"/>
              <a:t>satu</a:t>
            </a:r>
            <a:r>
              <a:rPr lang="en-US" sz="2000" dirty="0" smtClean="0"/>
              <a:t>) </a:t>
            </a:r>
            <a:r>
              <a:rPr lang="en-US" sz="2000" dirty="0" err="1" smtClean="0"/>
              <a:t>tahun</a:t>
            </a:r>
            <a:r>
              <a:rPr lang="en-US" sz="2000" dirty="0" smtClean="0"/>
              <a:t> </a:t>
            </a:r>
            <a:r>
              <a:rPr lang="en-US" sz="2000" dirty="0" err="1" smtClean="0"/>
              <a:t>terakhir</a:t>
            </a:r>
            <a:endParaRPr lang="en-US" sz="2000" dirty="0" smtClean="0"/>
          </a:p>
          <a:p>
            <a:pPr marL="900113" lvl="2" indent="-449263">
              <a:buNone/>
            </a:pPr>
            <a:r>
              <a:rPr lang="en-US" sz="2000" dirty="0" smtClean="0"/>
              <a:t> E. 	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catatan</a:t>
            </a:r>
            <a:r>
              <a:rPr lang="en-US" sz="2000" dirty="0" smtClean="0"/>
              <a:t> </a:t>
            </a:r>
            <a:r>
              <a:rPr lang="en-US" sz="2000" dirty="0" err="1" smtClean="0"/>
              <a:t>tahunan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aset</a:t>
            </a:r>
            <a:r>
              <a:rPr lang="en-US" sz="2000" dirty="0" smtClean="0"/>
              <a:t> </a:t>
            </a:r>
            <a:r>
              <a:rPr lang="en-US" sz="2000" dirty="0" err="1" smtClean="0"/>
              <a:t>sarana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prasarana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90600"/>
            <a:ext cx="79248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adanya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catatan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tahunan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berupa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dokumen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investasi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sarana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prasarana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secara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menyeluruh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lvl="1" indent="-633413"/>
            <a:r>
              <a:rPr lang="en-US" sz="2200" b="1" i="1" dirty="0" smtClean="0">
                <a:solidFill>
                  <a:srgbClr val="FF0000"/>
                </a:solidFill>
              </a:rPr>
              <a:t>112	</a:t>
            </a:r>
            <a:r>
              <a:rPr lang="en-US" sz="22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200" b="1" i="1" dirty="0" smtClean="0">
                <a:solidFill>
                  <a:srgbClr val="FF0000"/>
                </a:solidFill>
              </a:rPr>
              <a:t>/</a:t>
            </a:r>
            <a:r>
              <a:rPr lang="en-US" sz="22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membelanjakan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biaya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untuk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pengembangan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pendidik</a:t>
            </a:r>
            <a:r>
              <a:rPr lang="en-US" sz="2200" b="1" i="1" dirty="0" smtClean="0">
                <a:solidFill>
                  <a:srgbClr val="FF0000"/>
                </a:solidFill>
              </a:rPr>
              <a:t>	</a:t>
            </a:r>
            <a:r>
              <a:rPr lang="en-US" sz="22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tenaga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kependidikan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berdasarkan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Rencana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Kerja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Anggaran</a:t>
            </a:r>
            <a:r>
              <a:rPr lang="en-US" sz="2200" b="1" i="1" dirty="0" smtClean="0">
                <a:solidFill>
                  <a:srgbClr val="FF0000"/>
                </a:solidFill>
              </a:rPr>
              <a:t> 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200" b="1" i="1" dirty="0" smtClean="0">
                <a:solidFill>
                  <a:srgbClr val="FF0000"/>
                </a:solidFill>
              </a:rPr>
              <a:t>/</a:t>
            </a:r>
            <a:r>
              <a:rPr lang="en-US" sz="22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200" b="1" i="1" dirty="0" smtClean="0">
                <a:solidFill>
                  <a:srgbClr val="FF0000"/>
                </a:solidFill>
              </a:rPr>
              <a:t> (RKA-S/M).</a:t>
            </a:r>
          </a:p>
          <a:p>
            <a:endParaRPr lang="en-US" sz="2200" dirty="0" smtClean="0"/>
          </a:p>
          <a:p>
            <a:pPr lvl="2" indent="-280988"/>
            <a:r>
              <a:rPr lang="en-US" sz="2200" dirty="0" smtClean="0"/>
              <a:t>A.	</a:t>
            </a:r>
            <a:r>
              <a:rPr lang="en-US" sz="2200" dirty="0" err="1" smtClean="0"/>
              <a:t>Membelanjakan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sebanyak</a:t>
            </a:r>
            <a:r>
              <a:rPr lang="en-US" sz="2200" dirty="0" smtClean="0"/>
              <a:t> 76% — 100%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anggaran</a:t>
            </a:r>
            <a:endParaRPr lang="en-US" sz="2200" dirty="0" smtClean="0"/>
          </a:p>
          <a:p>
            <a:pPr lvl="2" indent="-280988"/>
            <a:r>
              <a:rPr lang="en-US" sz="2200" dirty="0" smtClean="0"/>
              <a:t>	</a:t>
            </a:r>
            <a:r>
              <a:rPr lang="en-US" sz="2200" dirty="0" err="1" smtClean="0"/>
              <a:t>pengembangan</a:t>
            </a:r>
            <a:r>
              <a:rPr lang="en-US" sz="2200" dirty="0" smtClean="0"/>
              <a:t> </a:t>
            </a:r>
            <a:r>
              <a:rPr lang="en-US" sz="2200" dirty="0" err="1" smtClean="0"/>
              <a:t>pendidik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tenaga</a:t>
            </a:r>
            <a:r>
              <a:rPr lang="en-US" sz="2200" dirty="0" smtClean="0"/>
              <a:t> </a:t>
            </a:r>
            <a:r>
              <a:rPr lang="en-US" sz="2200" dirty="0" err="1" smtClean="0"/>
              <a:t>kependidikan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RKAS/M</a:t>
            </a:r>
          </a:p>
          <a:p>
            <a:pPr lvl="2" indent="-280988"/>
            <a:endParaRPr lang="en-US" sz="2200" dirty="0" smtClean="0"/>
          </a:p>
          <a:p>
            <a:pPr lvl="2" indent="-280988"/>
            <a:r>
              <a:rPr lang="en-US" sz="2200" dirty="0" smtClean="0"/>
              <a:t>B.	</a:t>
            </a:r>
            <a:r>
              <a:rPr lang="en-US" sz="2200" dirty="0" err="1" smtClean="0"/>
              <a:t>Membelanjakan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sebanyak</a:t>
            </a:r>
            <a:r>
              <a:rPr lang="en-US" sz="2200" dirty="0" smtClean="0"/>
              <a:t> 51% — 75%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anggaran</a:t>
            </a:r>
            <a:endParaRPr lang="en-US" sz="2200" dirty="0" smtClean="0"/>
          </a:p>
          <a:p>
            <a:pPr lvl="2" indent="-280988"/>
            <a:r>
              <a:rPr lang="en-US" sz="2200" dirty="0" smtClean="0"/>
              <a:t>	</a:t>
            </a:r>
            <a:r>
              <a:rPr lang="en-US" sz="2200" dirty="0" err="1" smtClean="0"/>
              <a:t>pengembangan</a:t>
            </a:r>
            <a:r>
              <a:rPr lang="en-US" sz="2200" dirty="0" smtClean="0"/>
              <a:t> </a:t>
            </a:r>
            <a:r>
              <a:rPr lang="en-US" sz="2200" dirty="0" err="1" smtClean="0"/>
              <a:t>pendidik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tenaga</a:t>
            </a:r>
            <a:r>
              <a:rPr lang="en-US" sz="2200" dirty="0" smtClean="0"/>
              <a:t> </a:t>
            </a:r>
            <a:r>
              <a:rPr lang="en-US" sz="2200" dirty="0" err="1" smtClean="0"/>
              <a:t>kependidikan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RKAS/M</a:t>
            </a:r>
          </a:p>
          <a:p>
            <a:pPr lvl="2" indent="-280988"/>
            <a:endParaRPr lang="en-US" sz="2200" dirty="0" smtClean="0"/>
          </a:p>
          <a:p>
            <a:pPr lvl="2" indent="-280988"/>
            <a:r>
              <a:rPr lang="en-US" sz="2200" dirty="0" smtClean="0"/>
              <a:t>C.	</a:t>
            </a:r>
            <a:r>
              <a:rPr lang="en-US" sz="2200" dirty="0" err="1" smtClean="0"/>
              <a:t>Membelanjakan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sebanyak</a:t>
            </a:r>
            <a:r>
              <a:rPr lang="en-US" sz="2200" dirty="0" smtClean="0"/>
              <a:t> 26% — 50%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anggaran</a:t>
            </a:r>
            <a:endParaRPr lang="en-US" sz="2200" dirty="0" smtClean="0"/>
          </a:p>
          <a:p>
            <a:pPr lvl="2" indent="-280988"/>
            <a:r>
              <a:rPr lang="en-US" sz="2200" dirty="0" smtClean="0"/>
              <a:t>	</a:t>
            </a:r>
            <a:r>
              <a:rPr lang="en-US" sz="2200" dirty="0" err="1" smtClean="0"/>
              <a:t>pengembangan</a:t>
            </a:r>
            <a:r>
              <a:rPr lang="en-US" sz="2200" dirty="0" smtClean="0"/>
              <a:t> </a:t>
            </a:r>
            <a:r>
              <a:rPr lang="en-US" sz="2200" dirty="0" err="1" smtClean="0"/>
              <a:t>pendidik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tenaga</a:t>
            </a:r>
            <a:r>
              <a:rPr lang="en-US" sz="2200" dirty="0" smtClean="0"/>
              <a:t> </a:t>
            </a:r>
            <a:r>
              <a:rPr lang="en-US" sz="2200" dirty="0" err="1" smtClean="0"/>
              <a:t>kependidikan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RKAS/M</a:t>
            </a:r>
          </a:p>
          <a:p>
            <a:pPr lvl="2" indent="-280988"/>
            <a:endParaRPr lang="en-US" sz="2200" dirty="0" smtClean="0"/>
          </a:p>
          <a:p>
            <a:pPr lvl="2" indent="-280988"/>
            <a:r>
              <a:rPr lang="en-US" sz="2200" dirty="0" smtClean="0"/>
              <a:t>D.	</a:t>
            </a:r>
            <a:r>
              <a:rPr lang="en-US" sz="2200" dirty="0" err="1" smtClean="0"/>
              <a:t>Membelanjakan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sebanyak</a:t>
            </a:r>
            <a:r>
              <a:rPr lang="en-US" sz="2200" dirty="0" smtClean="0"/>
              <a:t> 1% — 25%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anggaran</a:t>
            </a:r>
            <a:endParaRPr lang="en-US" sz="2200" dirty="0" smtClean="0"/>
          </a:p>
          <a:p>
            <a:pPr lvl="2" indent="-280988"/>
            <a:r>
              <a:rPr lang="en-US" sz="2200" dirty="0" smtClean="0"/>
              <a:t>	</a:t>
            </a:r>
            <a:r>
              <a:rPr lang="en-US" sz="2200" dirty="0" err="1" smtClean="0"/>
              <a:t>pengembangan</a:t>
            </a:r>
            <a:r>
              <a:rPr lang="en-US" sz="2200" dirty="0" smtClean="0"/>
              <a:t> </a:t>
            </a:r>
            <a:r>
              <a:rPr lang="en-US" sz="2200" dirty="0" err="1" smtClean="0"/>
              <a:t>pendidik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tenaga</a:t>
            </a:r>
            <a:r>
              <a:rPr lang="en-US" sz="2200" dirty="0" smtClean="0"/>
              <a:t> </a:t>
            </a:r>
            <a:r>
              <a:rPr lang="en-US" sz="2200" dirty="0" err="1" smtClean="0"/>
              <a:t>kependidikan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RKAS/M</a:t>
            </a:r>
          </a:p>
          <a:p>
            <a:pPr lvl="2" indent="-280988"/>
            <a:endParaRPr lang="en-US" sz="2200" dirty="0" smtClean="0"/>
          </a:p>
          <a:p>
            <a:pPr lvl="2" indent="-280988"/>
            <a:r>
              <a:rPr lang="en-US" sz="2200" dirty="0" smtClean="0"/>
              <a:t>E.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membelanjakan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pengembangan</a:t>
            </a:r>
            <a:r>
              <a:rPr lang="en-US" sz="2200" dirty="0" smtClean="0"/>
              <a:t> </a:t>
            </a:r>
            <a:r>
              <a:rPr lang="en-US" sz="2200" dirty="0" err="1" smtClean="0"/>
              <a:t>pendidikdan</a:t>
            </a:r>
            <a:r>
              <a:rPr lang="en-US" sz="2200" dirty="0" smtClean="0"/>
              <a:t> </a:t>
            </a:r>
            <a:r>
              <a:rPr lang="en-US" sz="2200" dirty="0" err="1" smtClean="0"/>
              <a:t>tenaga</a:t>
            </a:r>
            <a:r>
              <a:rPr lang="en-US" sz="2200" dirty="0" smtClean="0"/>
              <a:t> </a:t>
            </a:r>
            <a:r>
              <a:rPr lang="en-US" sz="2200" dirty="0" err="1" smtClean="0"/>
              <a:t>kependidikan</a:t>
            </a:r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839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dirty="0" err="1" smtClean="0"/>
              <a:t>Biaya</a:t>
            </a:r>
            <a:r>
              <a:rPr lang="en-US" sz="3600" dirty="0" smtClean="0"/>
              <a:t> </a:t>
            </a:r>
            <a:r>
              <a:rPr lang="en-US" sz="3600" dirty="0" err="1" smtClean="0"/>
              <a:t>pengembangan</a:t>
            </a:r>
            <a:r>
              <a:rPr lang="en-US" sz="3600" dirty="0" smtClean="0"/>
              <a:t> </a:t>
            </a:r>
            <a:r>
              <a:rPr lang="en-US" sz="3600" dirty="0" err="1" smtClean="0"/>
              <a:t>pendidik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tenaga</a:t>
            </a:r>
            <a:r>
              <a:rPr lang="en-US" sz="3600" dirty="0" smtClean="0"/>
              <a:t> </a:t>
            </a:r>
            <a:r>
              <a:rPr lang="en-US" sz="3600" dirty="0" err="1" smtClean="0"/>
              <a:t>kependidikan</a:t>
            </a:r>
            <a:r>
              <a:rPr lang="en-US" sz="3600" dirty="0" smtClean="0"/>
              <a:t> </a:t>
            </a:r>
            <a:r>
              <a:rPr lang="en-US" sz="3600" dirty="0" err="1" smtClean="0"/>
              <a:t>meliputi</a:t>
            </a:r>
            <a:r>
              <a:rPr lang="en-US" sz="3600" dirty="0" smtClean="0"/>
              <a:t> </a:t>
            </a:r>
            <a:r>
              <a:rPr lang="en-US" sz="3600" dirty="0" err="1" smtClean="0"/>
              <a:t>biaya</a:t>
            </a:r>
            <a:r>
              <a:rPr lang="en-US" sz="3600" dirty="0" smtClean="0"/>
              <a:t> </a:t>
            </a:r>
            <a:r>
              <a:rPr lang="en-US" sz="3600" dirty="0" err="1" smtClean="0"/>
              <a:t>pendidikan</a:t>
            </a:r>
            <a:r>
              <a:rPr lang="en-US" sz="3600" dirty="0" smtClean="0"/>
              <a:t> </a:t>
            </a:r>
            <a:r>
              <a:rPr lang="en-US" sz="3600" dirty="0" err="1" smtClean="0"/>
              <a:t>lanjut</a:t>
            </a:r>
            <a:r>
              <a:rPr lang="en-US" sz="3600" dirty="0" smtClean="0"/>
              <a:t>, </a:t>
            </a:r>
            <a:r>
              <a:rPr lang="en-US" sz="3600" dirty="0" err="1" smtClean="0"/>
              <a:t>pelatihan</a:t>
            </a:r>
            <a:r>
              <a:rPr lang="en-US" sz="3600" dirty="0" smtClean="0"/>
              <a:t>, seminar </a:t>
            </a:r>
            <a:r>
              <a:rPr lang="en-US" sz="3600" dirty="0" err="1" smtClean="0"/>
              <a:t>dan</a:t>
            </a:r>
            <a:r>
              <a:rPr lang="en-US" sz="3600" dirty="0" smtClean="0"/>
              <a:t> lain-lain </a:t>
            </a:r>
            <a:r>
              <a:rPr lang="en-US" sz="3600" dirty="0" err="1" smtClean="0"/>
              <a:t>termasuk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dibiayai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</a:t>
            </a:r>
            <a:r>
              <a:rPr lang="en-US" sz="3600" dirty="0" err="1" smtClean="0"/>
              <a:t>pemerintah</a:t>
            </a:r>
            <a:r>
              <a:rPr lang="en-US" sz="3600" dirty="0" smtClean="0"/>
              <a:t>/</a:t>
            </a:r>
            <a:r>
              <a:rPr lang="en-US" sz="3600" dirty="0" err="1" smtClean="0"/>
              <a:t>pemerintah</a:t>
            </a:r>
            <a:r>
              <a:rPr lang="en-US" sz="3600" dirty="0" smtClean="0"/>
              <a:t> </a:t>
            </a:r>
            <a:r>
              <a:rPr lang="en-US" sz="3600" dirty="0" err="1" smtClean="0"/>
              <a:t>daerah</a:t>
            </a:r>
            <a:r>
              <a:rPr lang="en-US" sz="3600" dirty="0" smtClean="0"/>
              <a:t>, </a:t>
            </a:r>
            <a:r>
              <a:rPr lang="en-US" sz="3600" dirty="0" err="1" smtClean="0"/>
              <a:t>yayasan</a:t>
            </a:r>
            <a:r>
              <a:rPr lang="en-US" sz="3600" dirty="0" smtClean="0"/>
              <a:t>, </a:t>
            </a:r>
            <a:r>
              <a:rPr lang="en-US" sz="3600" dirty="0" err="1" smtClean="0"/>
              <a:t>maupun</a:t>
            </a:r>
            <a:r>
              <a:rPr lang="en-US" sz="3600" dirty="0" smtClean="0"/>
              <a:t> </a:t>
            </a:r>
            <a:r>
              <a:rPr lang="en-US" sz="3600" dirty="0" err="1" smtClean="0"/>
              <a:t>lembaga</a:t>
            </a:r>
            <a:r>
              <a:rPr lang="en-US" sz="3600" dirty="0" smtClean="0"/>
              <a:t> lain. </a:t>
            </a:r>
          </a:p>
          <a:p>
            <a:endParaRPr lang="en-US" sz="3600" dirty="0" smtClean="0"/>
          </a:p>
          <a:p>
            <a:pPr algn="ctr"/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adanya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bukti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pembelanjaan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biaya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pengembangan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pendidik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tenaga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kependidikan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daftar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peserta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penerima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tahun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sebelumnya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8458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800" i="1" dirty="0" smtClean="0">
                <a:solidFill>
                  <a:srgbClr val="FF0000"/>
                </a:solidFill>
              </a:rPr>
              <a:t>113.	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i="1" dirty="0" smtClean="0">
                <a:solidFill>
                  <a:srgbClr val="FF0000"/>
                </a:solidFill>
              </a:rPr>
              <a:t> modal </a:t>
            </a:r>
            <a:r>
              <a:rPr lang="en-US" sz="2800" i="1" dirty="0" err="1" smtClean="0">
                <a:solidFill>
                  <a:srgbClr val="FF0000"/>
                </a:solidFill>
              </a:rPr>
              <a:t>kerja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sebesar</a:t>
            </a:r>
            <a:r>
              <a:rPr lang="en-US" sz="2800" i="1" dirty="0" smtClean="0">
                <a:solidFill>
                  <a:srgbClr val="FF0000"/>
                </a:solidFill>
              </a:rPr>
              <a:t> 	yang 	</a:t>
            </a:r>
            <a:r>
              <a:rPr lang="en-US" sz="2800" i="1" dirty="0" err="1" smtClean="0">
                <a:solidFill>
                  <a:srgbClr val="FF0000"/>
                </a:solidFill>
              </a:rPr>
              <a:t>tertuang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dalamRKA</a:t>
            </a:r>
            <a:r>
              <a:rPr lang="en-US" sz="2800" i="1" dirty="0" smtClean="0">
                <a:solidFill>
                  <a:srgbClr val="FF0000"/>
                </a:solidFill>
              </a:rPr>
              <a:t>-S/M </a:t>
            </a:r>
            <a:r>
              <a:rPr lang="en-US" sz="2800" i="1" dirty="0" err="1" smtClean="0">
                <a:solidFill>
                  <a:srgbClr val="FF0000"/>
                </a:solidFill>
              </a:rPr>
              <a:t>untuk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membiayai</a:t>
            </a:r>
            <a:r>
              <a:rPr lang="en-US" sz="2800" i="1" dirty="0" smtClean="0">
                <a:solidFill>
                  <a:srgbClr val="FF0000"/>
                </a:solidFill>
              </a:rPr>
              <a:t> 	</a:t>
            </a:r>
            <a:r>
              <a:rPr lang="en-US" sz="2800" i="1" dirty="0" err="1" smtClean="0">
                <a:solidFill>
                  <a:srgbClr val="FF0000"/>
                </a:solidFill>
              </a:rPr>
              <a:t>seluruh</a:t>
            </a:r>
            <a:r>
              <a:rPr lang="en-US" sz="2800" i="1" dirty="0" smtClean="0">
                <a:solidFill>
                  <a:srgbClr val="FF0000"/>
                </a:solidFill>
              </a:rPr>
              <a:t> 	</a:t>
            </a:r>
            <a:r>
              <a:rPr lang="en-US" sz="2800" i="1" dirty="0" err="1" smtClean="0">
                <a:solidFill>
                  <a:srgbClr val="FF0000"/>
                </a:solidFill>
              </a:rPr>
              <a:t>kebutuhan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pendidikan</a:t>
            </a:r>
            <a:endParaRPr lang="en-US" sz="2800" i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pPr marL="1350963" indent="-450850"/>
            <a:r>
              <a:rPr lang="en-US" sz="2800" dirty="0" smtClean="0"/>
              <a:t>A. 	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merealisasikan</a:t>
            </a:r>
            <a:r>
              <a:rPr lang="en-US" sz="2800" dirty="0" smtClean="0"/>
              <a:t> 91% — 100% modal     </a:t>
            </a:r>
            <a:r>
              <a:rPr lang="en-US" sz="2800" dirty="0" err="1" smtClean="0"/>
              <a:t>kerja</a:t>
            </a:r>
            <a:endParaRPr lang="en-US" sz="2800" dirty="0" smtClean="0"/>
          </a:p>
          <a:p>
            <a:pPr marL="1350963" indent="-450850"/>
            <a:r>
              <a:rPr lang="en-US" sz="2800" dirty="0" smtClean="0"/>
              <a:t>B. 	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merealisasikan</a:t>
            </a:r>
            <a:r>
              <a:rPr lang="en-US" sz="2800" dirty="0" smtClean="0"/>
              <a:t> 81% — 90% modal </a:t>
            </a:r>
            <a:r>
              <a:rPr lang="en-US" sz="2800" dirty="0" err="1" smtClean="0"/>
              <a:t>kerja</a:t>
            </a:r>
            <a:endParaRPr lang="en-US" sz="2800" dirty="0" smtClean="0"/>
          </a:p>
          <a:p>
            <a:pPr marL="1350963" indent="-450850"/>
            <a:r>
              <a:rPr lang="en-US" sz="2800" dirty="0" smtClean="0"/>
              <a:t>C. 	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merealisasikan</a:t>
            </a:r>
            <a:r>
              <a:rPr lang="en-US" sz="2800" dirty="0" smtClean="0"/>
              <a:t> 71% — 80% modal </a:t>
            </a:r>
            <a:r>
              <a:rPr lang="en-US" sz="2800" dirty="0" err="1" smtClean="0"/>
              <a:t>kerja</a:t>
            </a:r>
            <a:endParaRPr lang="en-US" sz="2800" dirty="0" smtClean="0"/>
          </a:p>
          <a:p>
            <a:pPr marL="1350963" indent="-450850"/>
            <a:r>
              <a:rPr lang="en-US" sz="2800" dirty="0" smtClean="0"/>
              <a:t>D. 	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merealisasikan</a:t>
            </a:r>
            <a:r>
              <a:rPr lang="en-US" sz="2800" dirty="0" smtClean="0"/>
              <a:t> </a:t>
            </a:r>
            <a:r>
              <a:rPr lang="en-US" sz="2800" dirty="0" err="1" smtClean="0"/>
              <a:t>kurang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70% modal </a:t>
            </a:r>
            <a:r>
              <a:rPr lang="en-US" sz="2800" dirty="0" err="1" smtClean="0"/>
              <a:t>kerja</a:t>
            </a:r>
            <a:endParaRPr lang="en-US" sz="2800" dirty="0" smtClean="0"/>
          </a:p>
          <a:p>
            <a:pPr marL="1350963" indent="-450850"/>
            <a:r>
              <a:rPr lang="en-US" sz="2800" dirty="0" smtClean="0"/>
              <a:t>E. 	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merealisasikan</a:t>
            </a:r>
            <a:r>
              <a:rPr lang="en-US" sz="2800" dirty="0" smtClean="0"/>
              <a:t> modal </a:t>
            </a:r>
            <a:r>
              <a:rPr lang="en-US" sz="2800" dirty="0" err="1" smtClean="0"/>
              <a:t>kerja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38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dirty="0" smtClean="0"/>
              <a:t>Modal </a:t>
            </a:r>
            <a:r>
              <a:rPr lang="en-US" sz="3600" dirty="0" err="1" smtClean="0"/>
              <a:t>kerja</a:t>
            </a:r>
            <a:r>
              <a:rPr lang="en-US" sz="3600" dirty="0" smtClean="0"/>
              <a:t> </a:t>
            </a:r>
            <a:r>
              <a:rPr lang="en-US" sz="3600" dirty="0" err="1" smtClean="0"/>
              <a:t>tetap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anggaran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disediakan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membiayai</a:t>
            </a:r>
            <a:r>
              <a:rPr lang="en-US" sz="3600" dirty="0" smtClean="0"/>
              <a:t> </a:t>
            </a:r>
            <a:r>
              <a:rPr lang="en-US" sz="3600" dirty="0" err="1" smtClean="0"/>
              <a:t>gaji</a:t>
            </a:r>
            <a:r>
              <a:rPr lang="en-US" sz="3600" dirty="0" smtClean="0"/>
              <a:t> </a:t>
            </a:r>
            <a:r>
              <a:rPr lang="en-US" sz="3600" dirty="0" err="1" smtClean="0"/>
              <a:t>pendidik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tenaga</a:t>
            </a:r>
            <a:r>
              <a:rPr lang="en-US" sz="3600" dirty="0" smtClean="0"/>
              <a:t> </a:t>
            </a:r>
            <a:r>
              <a:rPr lang="en-US" sz="3600" dirty="0" err="1" smtClean="0"/>
              <a:t>kependidikan</a:t>
            </a:r>
            <a:r>
              <a:rPr lang="en-US" sz="3600" dirty="0" smtClean="0"/>
              <a:t>, </a:t>
            </a:r>
            <a:r>
              <a:rPr lang="en-US" sz="3600" dirty="0" err="1" smtClean="0"/>
              <a:t>biaya</a:t>
            </a:r>
            <a:r>
              <a:rPr lang="en-US" sz="3600" dirty="0" smtClean="0"/>
              <a:t> </a:t>
            </a:r>
            <a:r>
              <a:rPr lang="en-US" sz="3600" dirty="0" err="1" smtClean="0"/>
              <a:t>operasi</a:t>
            </a:r>
            <a:r>
              <a:rPr lang="en-US" sz="3600" dirty="0" smtClean="0"/>
              <a:t> </a:t>
            </a:r>
            <a:r>
              <a:rPr lang="en-US" sz="3600" dirty="0" err="1" smtClean="0"/>
              <a:t>pendidikan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biaya</a:t>
            </a:r>
            <a:r>
              <a:rPr lang="en-US" sz="3600" dirty="0" smtClean="0"/>
              <a:t> </a:t>
            </a:r>
            <a:r>
              <a:rPr lang="en-US" sz="3600" dirty="0" err="1" smtClean="0"/>
              <a:t>pendidikan</a:t>
            </a:r>
            <a:r>
              <a:rPr lang="en-US" sz="3600" dirty="0" smtClean="0"/>
              <a:t>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langsung</a:t>
            </a:r>
            <a:r>
              <a:rPr lang="en-US" sz="3600" dirty="0" smtClean="0"/>
              <a:t> agar </a:t>
            </a:r>
            <a:r>
              <a:rPr lang="en-US" sz="3600" dirty="0" err="1" smtClean="0"/>
              <a:t>terlaksanan</a:t>
            </a:r>
            <a:r>
              <a:rPr lang="en-US" sz="3600" dirty="0" smtClean="0"/>
              <a:t> </a:t>
            </a:r>
            <a:r>
              <a:rPr lang="en-US" sz="3600" dirty="0" err="1" smtClean="0"/>
              <a:t>proses</a:t>
            </a:r>
            <a:r>
              <a:rPr lang="en-US" sz="3600" dirty="0" smtClean="0"/>
              <a:t> </a:t>
            </a:r>
            <a:r>
              <a:rPr lang="en-US" sz="3600" dirty="0" err="1" smtClean="0"/>
              <a:t>pebmbelajaran</a:t>
            </a:r>
            <a:r>
              <a:rPr lang="en-US" sz="3600" dirty="0" smtClean="0"/>
              <a:t> </a:t>
            </a:r>
            <a:r>
              <a:rPr lang="en-US" sz="3600" dirty="0" err="1" smtClean="0"/>
              <a:t>secara</a:t>
            </a:r>
            <a:r>
              <a:rPr lang="en-US" sz="3600" dirty="0" smtClean="0"/>
              <a:t> </a:t>
            </a:r>
            <a:r>
              <a:rPr lang="en-US" sz="3600" dirty="0" err="1" smtClean="0"/>
              <a:t>teratur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berkelanjutan</a:t>
            </a:r>
            <a:r>
              <a:rPr lang="en-US" sz="3600" dirty="0" smtClean="0"/>
              <a:t> </a:t>
            </a:r>
          </a:p>
          <a:p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adanya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buku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kas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keuangan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Rencana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Kerja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Anggaran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Sekolah</a:t>
            </a:r>
            <a:r>
              <a:rPr lang="en-US" sz="3600" i="1" dirty="0" smtClean="0">
                <a:solidFill>
                  <a:srgbClr val="FF0000"/>
                </a:solidFill>
              </a:rPr>
              <a:t>/</a:t>
            </a:r>
            <a:r>
              <a:rPr lang="en-US" sz="3600" i="1" dirty="0" err="1" smtClean="0">
                <a:solidFill>
                  <a:srgbClr val="FF0000"/>
                </a:solidFill>
              </a:rPr>
              <a:t>Madrasah</a:t>
            </a:r>
            <a:r>
              <a:rPr lang="en-US" sz="3600" i="1" dirty="0" smtClean="0">
                <a:solidFill>
                  <a:srgbClr val="FF0000"/>
                </a:solidFill>
              </a:rPr>
              <a:t> (RKA-S/M)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800" i="1" dirty="0" smtClean="0">
                <a:solidFill>
                  <a:srgbClr val="FF0000"/>
                </a:solidFill>
              </a:rPr>
              <a:t>114.	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membayar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gaji</a:t>
            </a:r>
            <a:r>
              <a:rPr lang="en-US" sz="2800" i="1" dirty="0" smtClean="0">
                <a:solidFill>
                  <a:srgbClr val="FF0000"/>
                </a:solidFill>
              </a:rPr>
              <a:t>, honor </a:t>
            </a:r>
            <a:r>
              <a:rPr lang="en-US" sz="2800" i="1" dirty="0" err="1" smtClean="0">
                <a:solidFill>
                  <a:srgbClr val="FF0000"/>
                </a:solidFill>
              </a:rPr>
              <a:t>kegiatan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kegiatan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sekolah,insentif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tunjangan</a:t>
            </a:r>
            <a:r>
              <a:rPr lang="en-US" sz="2800" i="1" dirty="0" smtClean="0">
                <a:solidFill>
                  <a:srgbClr val="FF0000"/>
                </a:solidFill>
              </a:rPr>
              <a:t> lain </a:t>
            </a:r>
            <a:r>
              <a:rPr lang="en-US" sz="2800" i="1" dirty="0" err="1" smtClean="0">
                <a:solidFill>
                  <a:srgbClr val="FF0000"/>
                </a:solidFill>
              </a:rPr>
              <a:t>pendidik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pada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tahun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berjalan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</a:p>
          <a:p>
            <a:pPr marL="1082675" lvl="2" indent="-449263"/>
            <a:r>
              <a:rPr lang="en-US" sz="2200" dirty="0" smtClean="0"/>
              <a:t> A.	</a:t>
            </a:r>
            <a:r>
              <a:rPr lang="en-US" sz="2200" dirty="0" err="1" smtClean="0"/>
              <a:t>Mengeluarkan</a:t>
            </a:r>
            <a:r>
              <a:rPr lang="en-US" sz="2200" dirty="0" smtClean="0"/>
              <a:t> </a:t>
            </a:r>
            <a:r>
              <a:rPr lang="en-US" sz="2200" dirty="0" err="1" smtClean="0"/>
              <a:t>dana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pembayaran</a:t>
            </a:r>
            <a:r>
              <a:rPr lang="en-US" sz="2200" dirty="0" smtClean="0"/>
              <a:t> </a:t>
            </a:r>
            <a:r>
              <a:rPr lang="en-US" sz="2200" dirty="0" err="1" smtClean="0"/>
              <a:t>gaji</a:t>
            </a:r>
            <a:r>
              <a:rPr lang="en-US" sz="2200" dirty="0" smtClean="0"/>
              <a:t>, honor </a:t>
            </a:r>
            <a:r>
              <a:rPr lang="en-US" sz="2200" dirty="0" err="1" smtClean="0"/>
              <a:t>kegiatankegiatan</a:t>
            </a:r>
            <a:r>
              <a:rPr lang="en-US" sz="2200" dirty="0" smtClean="0"/>
              <a:t>     </a:t>
            </a:r>
            <a:r>
              <a:rPr lang="en-US" sz="2200" dirty="0" err="1" smtClean="0"/>
              <a:t>sekolah</a:t>
            </a:r>
            <a:r>
              <a:rPr lang="en-US" sz="2200" dirty="0" smtClean="0"/>
              <a:t>, </a:t>
            </a:r>
            <a:r>
              <a:rPr lang="en-US" sz="2200" dirty="0" err="1" smtClean="0"/>
              <a:t>insentif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tunjangan</a:t>
            </a:r>
            <a:r>
              <a:rPr lang="en-US" sz="2200" dirty="0" smtClean="0"/>
              <a:t> lain </a:t>
            </a:r>
            <a:r>
              <a:rPr lang="en-US" sz="2200" dirty="0" err="1" smtClean="0"/>
              <a:t>bagi</a:t>
            </a:r>
            <a:r>
              <a:rPr lang="en-US" sz="2200" dirty="0" smtClean="0"/>
              <a:t> </a:t>
            </a:r>
            <a:r>
              <a:rPr lang="en-US" sz="2200" dirty="0" err="1" smtClean="0"/>
              <a:t>pendidik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tahun</a:t>
            </a:r>
            <a:r>
              <a:rPr lang="en-US" sz="2200" dirty="0" smtClean="0"/>
              <a:t> </a:t>
            </a:r>
            <a:r>
              <a:rPr lang="en-US" sz="2200" dirty="0" err="1" smtClean="0"/>
              <a:t>berjalan</a:t>
            </a:r>
            <a:endParaRPr lang="en-US" sz="2200" dirty="0" smtClean="0"/>
          </a:p>
          <a:p>
            <a:pPr marL="1082675" lvl="2" indent="-449263"/>
            <a:r>
              <a:rPr lang="en-US" sz="2200" dirty="0" smtClean="0"/>
              <a:t> B.	</a:t>
            </a:r>
            <a:r>
              <a:rPr lang="en-US" sz="2200" dirty="0" err="1" smtClean="0"/>
              <a:t>Mengeluarkan</a:t>
            </a:r>
            <a:r>
              <a:rPr lang="en-US" sz="2200" dirty="0" smtClean="0"/>
              <a:t> </a:t>
            </a:r>
            <a:r>
              <a:rPr lang="en-US" sz="2200" dirty="0" err="1" smtClean="0"/>
              <a:t>dana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pembayaran</a:t>
            </a:r>
            <a:r>
              <a:rPr lang="en-US" sz="2200" dirty="0" smtClean="0"/>
              <a:t> </a:t>
            </a:r>
            <a:r>
              <a:rPr lang="en-US" sz="2200" dirty="0" err="1" smtClean="0"/>
              <a:t>gaji</a:t>
            </a:r>
            <a:r>
              <a:rPr lang="en-US" sz="2200" dirty="0" smtClean="0"/>
              <a:t>, honor </a:t>
            </a:r>
            <a:r>
              <a:rPr lang="en-US" sz="2200" dirty="0" err="1" smtClean="0"/>
              <a:t>kegiatankegiatan</a:t>
            </a:r>
            <a:r>
              <a:rPr lang="en-US" sz="2200" dirty="0" smtClean="0"/>
              <a:t> </a:t>
            </a:r>
            <a:r>
              <a:rPr lang="en-US" sz="2200" dirty="0" err="1" smtClean="0"/>
              <a:t>sekolah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insentif</a:t>
            </a:r>
            <a:r>
              <a:rPr lang="en-US" sz="2200" dirty="0" smtClean="0"/>
              <a:t>, </a:t>
            </a:r>
            <a:r>
              <a:rPr lang="en-US" sz="2200" dirty="0" err="1" smtClean="0"/>
              <a:t>tetapi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mengeluarkan</a:t>
            </a:r>
            <a:r>
              <a:rPr lang="en-US" sz="2200" dirty="0" smtClean="0"/>
              <a:t> </a:t>
            </a:r>
            <a:r>
              <a:rPr lang="en-US" sz="2200" dirty="0" err="1" smtClean="0"/>
              <a:t>tunjangan</a:t>
            </a:r>
            <a:r>
              <a:rPr lang="en-US" sz="2200" dirty="0" smtClean="0"/>
              <a:t> lain </a:t>
            </a:r>
            <a:r>
              <a:rPr lang="en-US" sz="2200" dirty="0" err="1" smtClean="0"/>
              <a:t>bagi</a:t>
            </a:r>
            <a:r>
              <a:rPr lang="en-US" sz="2200" dirty="0" smtClean="0"/>
              <a:t> </a:t>
            </a:r>
            <a:r>
              <a:rPr lang="en-US" sz="2200" dirty="0" err="1" smtClean="0"/>
              <a:t>pendidik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tahun</a:t>
            </a:r>
            <a:r>
              <a:rPr lang="en-US" sz="2200" dirty="0" smtClean="0"/>
              <a:t> </a:t>
            </a:r>
            <a:r>
              <a:rPr lang="en-US" sz="2200" dirty="0" err="1" smtClean="0"/>
              <a:t>berjalan</a:t>
            </a:r>
            <a:endParaRPr lang="en-US" sz="2200" dirty="0" smtClean="0"/>
          </a:p>
          <a:p>
            <a:pPr marL="1082675" lvl="2" indent="-449263"/>
            <a:r>
              <a:rPr lang="en-US" sz="2200" dirty="0" smtClean="0"/>
              <a:t> C.	</a:t>
            </a:r>
            <a:r>
              <a:rPr lang="en-US" sz="2200" dirty="0" err="1" smtClean="0"/>
              <a:t>Mengeluarkan</a:t>
            </a:r>
            <a:r>
              <a:rPr lang="en-US" sz="2200" dirty="0" smtClean="0"/>
              <a:t> </a:t>
            </a:r>
            <a:r>
              <a:rPr lang="en-US" sz="2200" dirty="0" err="1" smtClean="0"/>
              <a:t>dana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pembayaran</a:t>
            </a:r>
            <a:r>
              <a:rPr lang="en-US" sz="2200" dirty="0" smtClean="0"/>
              <a:t> </a:t>
            </a:r>
            <a:r>
              <a:rPr lang="en-US" sz="2200" dirty="0" err="1" smtClean="0"/>
              <a:t>gaji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honor </a:t>
            </a:r>
            <a:r>
              <a:rPr lang="en-US" sz="2200" dirty="0" err="1" smtClean="0"/>
              <a:t>kegiatan-kegiatan</a:t>
            </a:r>
            <a:r>
              <a:rPr lang="en-US" sz="2200" dirty="0" smtClean="0"/>
              <a:t> </a:t>
            </a:r>
            <a:r>
              <a:rPr lang="en-US" sz="2200" dirty="0" err="1" smtClean="0"/>
              <a:t>sekolah</a:t>
            </a:r>
            <a:r>
              <a:rPr lang="en-US" sz="2200" dirty="0" smtClean="0"/>
              <a:t> </a:t>
            </a:r>
            <a:r>
              <a:rPr lang="en-US" sz="2200" dirty="0" err="1" smtClean="0"/>
              <a:t>tetapi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membayar</a:t>
            </a:r>
            <a:r>
              <a:rPr lang="en-US" sz="2200" dirty="0" smtClean="0"/>
              <a:t> </a:t>
            </a:r>
            <a:r>
              <a:rPr lang="en-US" sz="2200" dirty="0" err="1" smtClean="0"/>
              <a:t>insentif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tunjangan</a:t>
            </a:r>
            <a:r>
              <a:rPr lang="en-US" sz="2200" dirty="0" smtClean="0"/>
              <a:t> lain </a:t>
            </a:r>
            <a:r>
              <a:rPr lang="en-US" sz="2200" dirty="0" err="1" smtClean="0"/>
              <a:t>bagi</a:t>
            </a:r>
            <a:r>
              <a:rPr lang="en-US" sz="2200" dirty="0" smtClean="0"/>
              <a:t> </a:t>
            </a:r>
            <a:r>
              <a:rPr lang="en-US" sz="2200" dirty="0" err="1" smtClean="0"/>
              <a:t>pendidik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tahun</a:t>
            </a:r>
            <a:r>
              <a:rPr lang="en-US" sz="2200" dirty="0" smtClean="0"/>
              <a:t> </a:t>
            </a:r>
            <a:r>
              <a:rPr lang="en-US" sz="2200" dirty="0" err="1" smtClean="0"/>
              <a:t>berjalan</a:t>
            </a:r>
            <a:endParaRPr lang="en-US" sz="2200" dirty="0" smtClean="0"/>
          </a:p>
          <a:p>
            <a:pPr marL="1082675" lvl="2" indent="-449263"/>
            <a:r>
              <a:rPr lang="en-US" sz="2200" dirty="0" smtClean="0"/>
              <a:t> D.	</a:t>
            </a:r>
            <a:r>
              <a:rPr lang="en-US" sz="2200" dirty="0" err="1" smtClean="0"/>
              <a:t>Mengeluarkan</a:t>
            </a:r>
            <a:r>
              <a:rPr lang="en-US" sz="2200" dirty="0" smtClean="0"/>
              <a:t> </a:t>
            </a:r>
            <a:r>
              <a:rPr lang="en-US" sz="2200" dirty="0" err="1" smtClean="0"/>
              <a:t>dana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pembayaran</a:t>
            </a:r>
            <a:r>
              <a:rPr lang="en-US" sz="2200" dirty="0" smtClean="0"/>
              <a:t> </a:t>
            </a:r>
            <a:r>
              <a:rPr lang="en-US" sz="2200" dirty="0" err="1" smtClean="0"/>
              <a:t>gaji</a:t>
            </a:r>
            <a:r>
              <a:rPr lang="en-US" sz="2200" dirty="0" smtClean="0"/>
              <a:t> </a:t>
            </a:r>
            <a:r>
              <a:rPr lang="en-US" sz="2200" dirty="0" err="1" smtClean="0"/>
              <a:t>tetapi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membayar</a:t>
            </a:r>
            <a:r>
              <a:rPr lang="en-US" sz="2200" dirty="0" smtClean="0"/>
              <a:t> honor </a:t>
            </a:r>
            <a:r>
              <a:rPr lang="en-US" sz="2200" dirty="0" err="1" smtClean="0"/>
              <a:t>kegiatan-kegiatan</a:t>
            </a:r>
            <a:r>
              <a:rPr lang="en-US" sz="2200" dirty="0" smtClean="0"/>
              <a:t> </a:t>
            </a:r>
            <a:r>
              <a:rPr lang="en-US" sz="2200" dirty="0" err="1" smtClean="0"/>
              <a:t>sekolah</a:t>
            </a:r>
            <a:r>
              <a:rPr lang="en-US" sz="2200" dirty="0" smtClean="0"/>
              <a:t>, </a:t>
            </a:r>
            <a:r>
              <a:rPr lang="en-US" sz="2200" dirty="0" err="1" smtClean="0"/>
              <a:t>insentif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tunjangan</a:t>
            </a:r>
            <a:r>
              <a:rPr lang="en-US" sz="2200" dirty="0" smtClean="0"/>
              <a:t> lain </a:t>
            </a:r>
            <a:r>
              <a:rPr lang="en-US" sz="2200" dirty="0" err="1" smtClean="0"/>
              <a:t>bagi</a:t>
            </a:r>
            <a:r>
              <a:rPr lang="en-US" sz="2200" dirty="0" smtClean="0"/>
              <a:t> </a:t>
            </a:r>
            <a:r>
              <a:rPr lang="en-US" sz="2200" dirty="0" err="1" smtClean="0"/>
              <a:t>pendidik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tahun</a:t>
            </a:r>
            <a:r>
              <a:rPr lang="en-US" sz="2200" dirty="0" smtClean="0"/>
              <a:t> </a:t>
            </a:r>
            <a:r>
              <a:rPr lang="en-US" sz="2200" dirty="0" err="1" smtClean="0"/>
              <a:t>berjalan</a:t>
            </a:r>
            <a:endParaRPr lang="en-US" sz="2200" dirty="0" smtClean="0"/>
          </a:p>
          <a:p>
            <a:pPr marL="1082675" lvl="2" indent="-449263"/>
            <a:r>
              <a:rPr lang="en-US" sz="2200" dirty="0" smtClean="0"/>
              <a:t> E.	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mengeluarkan</a:t>
            </a:r>
            <a:r>
              <a:rPr lang="en-US" sz="2200" dirty="0" smtClean="0"/>
              <a:t> </a:t>
            </a:r>
            <a:r>
              <a:rPr lang="en-US" sz="2200" dirty="0" err="1" smtClean="0"/>
              <a:t>dana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gaji</a:t>
            </a:r>
            <a:r>
              <a:rPr lang="en-US" sz="2200" dirty="0" smtClean="0"/>
              <a:t>, honor </a:t>
            </a:r>
            <a:r>
              <a:rPr lang="en-US" sz="2200" dirty="0" err="1" smtClean="0"/>
              <a:t>kegiatan-kegiatan</a:t>
            </a:r>
            <a:endParaRPr lang="en-US" sz="2200" dirty="0" smtClean="0"/>
          </a:p>
          <a:p>
            <a:pPr marL="1082675" lvl="2" indent="-449263"/>
            <a:r>
              <a:rPr lang="en-US" sz="2200" dirty="0" smtClean="0"/>
              <a:t> 	</a:t>
            </a:r>
            <a:r>
              <a:rPr lang="en-US" sz="2200" dirty="0" err="1" smtClean="0"/>
              <a:t>sekolah</a:t>
            </a:r>
            <a:r>
              <a:rPr lang="en-US" sz="2200" dirty="0" smtClean="0"/>
              <a:t>, </a:t>
            </a:r>
            <a:r>
              <a:rPr lang="en-US" sz="2200" dirty="0" err="1" smtClean="0"/>
              <a:t>insentif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tunjangan</a:t>
            </a:r>
            <a:r>
              <a:rPr lang="en-US" sz="2200" dirty="0" smtClean="0"/>
              <a:t> lain </a:t>
            </a:r>
            <a:r>
              <a:rPr lang="en-US" sz="2200" dirty="0" err="1" smtClean="0"/>
              <a:t>bagi</a:t>
            </a:r>
            <a:r>
              <a:rPr lang="en-US" sz="2200" dirty="0" smtClean="0"/>
              <a:t> </a:t>
            </a:r>
            <a:r>
              <a:rPr lang="en-US" sz="2200" dirty="0" err="1" smtClean="0"/>
              <a:t>pendidik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tahun</a:t>
            </a:r>
            <a:r>
              <a:rPr lang="en-US" sz="2200" dirty="0" smtClean="0"/>
              <a:t> </a:t>
            </a:r>
            <a:r>
              <a:rPr lang="en-US" sz="2200" dirty="0" err="1" smtClean="0"/>
              <a:t>berjalan</a:t>
            </a:r>
            <a:r>
              <a:rPr lang="en-US" sz="2200" dirty="0" smtClean="0"/>
              <a:t> </a:t>
            </a:r>
            <a:r>
              <a:rPr lang="en-US" sz="2200" dirty="0" err="1" smtClean="0"/>
              <a:t>sesuai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direncanakan</a:t>
            </a:r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1"/>
            <a:ext cx="86868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dirty="0" err="1" smtClean="0"/>
              <a:t>Pengeluaran</a:t>
            </a:r>
            <a:r>
              <a:rPr lang="en-US" sz="2800" dirty="0" smtClean="0"/>
              <a:t> </a:t>
            </a:r>
            <a:r>
              <a:rPr lang="en-US" sz="2800" dirty="0" err="1" smtClean="0"/>
              <a:t>gaji</a:t>
            </a:r>
            <a:r>
              <a:rPr lang="en-US" sz="2800" dirty="0" smtClean="0"/>
              <a:t> guru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err="1" smtClean="0"/>
              <a:t>tunjangan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melekat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gaji</a:t>
            </a:r>
            <a:r>
              <a:rPr lang="en-US" sz="2800" dirty="0" smtClean="0"/>
              <a:t> (</a:t>
            </a:r>
            <a:r>
              <a:rPr lang="en-US" sz="2800" dirty="0" err="1" smtClean="0"/>
              <a:t>insentif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tunjangan</a:t>
            </a:r>
            <a:r>
              <a:rPr lang="en-US" sz="2800" dirty="0" smtClean="0"/>
              <a:t> lain)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tahun</a:t>
            </a:r>
            <a:r>
              <a:rPr lang="en-US" sz="2800" dirty="0" smtClean="0"/>
              <a:t> </a:t>
            </a:r>
            <a:r>
              <a:rPr lang="en-US" sz="2800" dirty="0" err="1" smtClean="0"/>
              <a:t>berjalan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Yang </a:t>
            </a:r>
            <a:r>
              <a:rPr lang="en-US" sz="2800" dirty="0" err="1" smtClean="0"/>
              <a:t>dimaksud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mengeluarkan</a:t>
            </a:r>
            <a:r>
              <a:rPr lang="en-US" sz="2800" dirty="0" smtClean="0"/>
              <a:t> </a:t>
            </a:r>
            <a:r>
              <a:rPr lang="en-US" sz="2800" dirty="0" err="1" smtClean="0"/>
              <a:t>dana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gaji</a:t>
            </a:r>
            <a:r>
              <a:rPr lang="en-US" sz="2800" dirty="0" smtClean="0"/>
              <a:t>, honor </a:t>
            </a:r>
            <a:r>
              <a:rPr lang="en-US" sz="2800" dirty="0" err="1" smtClean="0"/>
              <a:t>kegiatan-kegiatan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, </a:t>
            </a:r>
            <a:r>
              <a:rPr lang="en-US" sz="2800" dirty="0" err="1" smtClean="0"/>
              <a:t>insentif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tunjangan</a:t>
            </a:r>
            <a:r>
              <a:rPr lang="en-US" sz="2800" dirty="0" smtClean="0"/>
              <a:t> lain </a:t>
            </a:r>
            <a:r>
              <a:rPr lang="en-US" sz="2800" dirty="0" err="1" smtClean="0"/>
              <a:t>bagi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tahun</a:t>
            </a:r>
            <a:r>
              <a:rPr lang="en-US" sz="2800" dirty="0" smtClean="0"/>
              <a:t> </a:t>
            </a:r>
            <a:r>
              <a:rPr lang="en-US" sz="2800" dirty="0" err="1" smtClean="0"/>
              <a:t>berjalan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direncanakan</a:t>
            </a:r>
            <a:r>
              <a:rPr lang="en-US" sz="2800" dirty="0" smtClean="0"/>
              <a:t>, </a:t>
            </a:r>
            <a:r>
              <a:rPr lang="en-US" sz="2800" dirty="0" err="1" smtClean="0"/>
              <a:t>manakala</a:t>
            </a:r>
            <a:r>
              <a:rPr lang="en-US" sz="2800" dirty="0" smtClean="0"/>
              <a:t> </a:t>
            </a:r>
            <a:r>
              <a:rPr lang="en-US" sz="2800" dirty="0" err="1" smtClean="0"/>
              <a:t>dana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dikeluarkan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kecil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anggaran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direncanakan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i="1" dirty="0" err="1" smtClean="0">
                <a:solidFill>
                  <a:srgbClr val="FF0000"/>
                </a:solidFill>
              </a:rPr>
              <a:t>Jawaban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adanya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struktur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sistem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penggajian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serta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daftar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penerima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gaji</a:t>
            </a:r>
            <a:r>
              <a:rPr lang="en-US" sz="2800" dirty="0" smtClean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8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400" i="1" dirty="0" smtClean="0">
                <a:solidFill>
                  <a:srgbClr val="FF0000"/>
                </a:solidFill>
              </a:rPr>
              <a:t>115. 	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membayar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gaji</a:t>
            </a:r>
            <a:r>
              <a:rPr lang="en-US" sz="2400" i="1" dirty="0" smtClean="0">
                <a:solidFill>
                  <a:srgbClr val="FF0000"/>
                </a:solidFill>
              </a:rPr>
              <a:t>, honor </a:t>
            </a:r>
            <a:r>
              <a:rPr lang="en-US" sz="2400" i="1" dirty="0" err="1" smtClean="0">
                <a:solidFill>
                  <a:srgbClr val="FF0000"/>
                </a:solidFill>
              </a:rPr>
              <a:t>kegiatan-kegiatan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insentif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tunjangan</a:t>
            </a:r>
            <a:r>
              <a:rPr lang="en-US" sz="2400" i="1" dirty="0" smtClean="0">
                <a:solidFill>
                  <a:srgbClr val="FF0000"/>
                </a:solidFill>
              </a:rPr>
              <a:t> lain </a:t>
            </a:r>
            <a:r>
              <a:rPr lang="en-US" sz="2400" i="1" dirty="0" err="1" smtClean="0">
                <a:solidFill>
                  <a:srgbClr val="FF0000"/>
                </a:solidFill>
              </a:rPr>
              <a:t>tenaga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kependidikan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pada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tahun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berja</a:t>
            </a:r>
            <a:r>
              <a:rPr lang="en-US" sz="2000" i="1" dirty="0" err="1" smtClean="0">
                <a:solidFill>
                  <a:srgbClr val="FF0000"/>
                </a:solidFill>
              </a:rPr>
              <a:t>lan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pPr marL="1082675" indent="-365125"/>
            <a:r>
              <a:rPr lang="en-US" sz="2000" dirty="0" smtClean="0"/>
              <a:t> A.	</a:t>
            </a:r>
            <a:r>
              <a:rPr lang="en-US" sz="2000" dirty="0" err="1" smtClean="0"/>
              <a:t>Mengeluarkan</a:t>
            </a:r>
            <a:r>
              <a:rPr lang="en-US" sz="2000" dirty="0" smtClean="0"/>
              <a:t> </a:t>
            </a:r>
            <a:r>
              <a:rPr lang="en-US" sz="2000" dirty="0" err="1" smtClean="0"/>
              <a:t>dana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pembayaran</a:t>
            </a:r>
            <a:r>
              <a:rPr lang="en-US" sz="2000" dirty="0" smtClean="0"/>
              <a:t> </a:t>
            </a:r>
            <a:r>
              <a:rPr lang="en-US" sz="2000" dirty="0" err="1" smtClean="0"/>
              <a:t>gaji</a:t>
            </a:r>
            <a:r>
              <a:rPr lang="en-US" sz="2000" dirty="0" smtClean="0"/>
              <a:t>, honor </a:t>
            </a:r>
            <a:r>
              <a:rPr lang="en-US" sz="2000" dirty="0" err="1" smtClean="0"/>
              <a:t>kegiatankegiatan</a:t>
            </a:r>
            <a:r>
              <a:rPr lang="en-US" sz="2000" dirty="0" smtClean="0"/>
              <a:t> </a:t>
            </a:r>
            <a:r>
              <a:rPr lang="sv-SE" sz="2000" dirty="0" smtClean="0"/>
              <a:t>sekolah, insentif, dan tunjangan lain bagi tenaga </a:t>
            </a:r>
            <a:r>
              <a:rPr lang="en-US" sz="2000" dirty="0" err="1" smtClean="0"/>
              <a:t>kependidikan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tahun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endParaRPr lang="en-US" sz="2000" dirty="0" smtClean="0"/>
          </a:p>
          <a:p>
            <a:pPr marL="1082675" indent="-365125"/>
            <a:endParaRPr lang="en-US" sz="1100" dirty="0" smtClean="0"/>
          </a:p>
          <a:p>
            <a:pPr marL="1082675" indent="-365125"/>
            <a:r>
              <a:rPr lang="en-US" sz="2000" dirty="0" smtClean="0"/>
              <a:t> B.	</a:t>
            </a:r>
            <a:r>
              <a:rPr lang="en-US" sz="2000" dirty="0" err="1" smtClean="0"/>
              <a:t>Mengeluarkan</a:t>
            </a:r>
            <a:r>
              <a:rPr lang="en-US" sz="2000" dirty="0" smtClean="0"/>
              <a:t> </a:t>
            </a:r>
            <a:r>
              <a:rPr lang="en-US" sz="2000" dirty="0" err="1" smtClean="0"/>
              <a:t>dana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pembayaran</a:t>
            </a:r>
            <a:r>
              <a:rPr lang="en-US" sz="2000" dirty="0" smtClean="0"/>
              <a:t> </a:t>
            </a:r>
            <a:r>
              <a:rPr lang="en-US" sz="2000" dirty="0" err="1" smtClean="0"/>
              <a:t>gaji</a:t>
            </a:r>
            <a:r>
              <a:rPr lang="en-US" sz="2000" dirty="0" smtClean="0"/>
              <a:t>, honor </a:t>
            </a:r>
            <a:r>
              <a:rPr lang="en-US" sz="2000" dirty="0" err="1" smtClean="0"/>
              <a:t>kegiatankegiatan</a:t>
            </a:r>
            <a:r>
              <a:rPr lang="en-US" sz="2000" dirty="0" smtClean="0"/>
              <a:t> </a:t>
            </a:r>
            <a:r>
              <a:rPr lang="en-US" sz="2000" dirty="0" err="1" smtClean="0"/>
              <a:t>sekolah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insentif</a:t>
            </a:r>
            <a:r>
              <a:rPr lang="en-US" sz="2000" dirty="0" smtClean="0"/>
              <a:t>,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mengeluarkan</a:t>
            </a:r>
            <a:r>
              <a:rPr lang="en-US" sz="2000" dirty="0" smtClean="0"/>
              <a:t> </a:t>
            </a:r>
            <a:r>
              <a:rPr lang="en-US" sz="2000" dirty="0" err="1" smtClean="0"/>
              <a:t>Tunjangan</a:t>
            </a:r>
            <a:r>
              <a:rPr lang="en-US" sz="2000" dirty="0" smtClean="0"/>
              <a:t> lain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tenaga</a:t>
            </a:r>
            <a:r>
              <a:rPr lang="en-US" sz="2000" dirty="0" smtClean="0"/>
              <a:t> </a:t>
            </a:r>
            <a:r>
              <a:rPr lang="en-US" sz="2000" dirty="0" err="1" smtClean="0"/>
              <a:t>kependidikan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tahun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endParaRPr lang="en-US" sz="2000" dirty="0" smtClean="0"/>
          </a:p>
          <a:p>
            <a:pPr marL="1082675" indent="-365125"/>
            <a:endParaRPr lang="en-US" sz="1400" dirty="0" smtClean="0"/>
          </a:p>
          <a:p>
            <a:pPr marL="1082675" indent="-365125"/>
            <a:r>
              <a:rPr lang="en-US" sz="2000" dirty="0" smtClean="0"/>
              <a:t>C.	</a:t>
            </a:r>
            <a:r>
              <a:rPr lang="en-US" sz="2000" dirty="0" err="1" smtClean="0"/>
              <a:t>Mengeluarkan</a:t>
            </a:r>
            <a:r>
              <a:rPr lang="en-US" sz="2000" dirty="0" smtClean="0"/>
              <a:t> </a:t>
            </a:r>
            <a:r>
              <a:rPr lang="en-US" sz="2000" dirty="0" err="1" smtClean="0"/>
              <a:t>dana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pembayaran</a:t>
            </a:r>
            <a:r>
              <a:rPr lang="en-US" sz="2000" dirty="0" smtClean="0"/>
              <a:t> </a:t>
            </a:r>
            <a:r>
              <a:rPr lang="en-US" sz="2000" dirty="0" err="1" smtClean="0"/>
              <a:t>gaji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honor </a:t>
            </a:r>
            <a:r>
              <a:rPr lang="en-US" sz="2000" dirty="0" err="1" smtClean="0"/>
              <a:t>kegiatan-kegiatan</a:t>
            </a:r>
            <a:r>
              <a:rPr lang="en-US" sz="2000" dirty="0" smtClean="0"/>
              <a:t> </a:t>
            </a:r>
            <a:r>
              <a:rPr lang="en-US" sz="2000" dirty="0" err="1" smtClean="0"/>
              <a:t>sekolah</a:t>
            </a:r>
            <a:r>
              <a:rPr lang="en-US" sz="2000" dirty="0" smtClean="0"/>
              <a:t>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membayar</a:t>
            </a:r>
            <a:r>
              <a:rPr lang="en-US" sz="2000" dirty="0" smtClean="0"/>
              <a:t> </a:t>
            </a:r>
            <a:r>
              <a:rPr lang="en-US" sz="2000" dirty="0" err="1" smtClean="0"/>
              <a:t>insentif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tunjangan</a:t>
            </a:r>
            <a:r>
              <a:rPr lang="en-US" sz="2000" dirty="0" smtClean="0"/>
              <a:t> lain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tenaga</a:t>
            </a:r>
            <a:r>
              <a:rPr lang="en-US" sz="2000" dirty="0" smtClean="0"/>
              <a:t> </a:t>
            </a:r>
            <a:r>
              <a:rPr lang="en-US" sz="2000" dirty="0" err="1" smtClean="0"/>
              <a:t>kependidikan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tahun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endParaRPr lang="en-US" sz="2000" dirty="0" smtClean="0"/>
          </a:p>
          <a:p>
            <a:pPr marL="1082675" indent="-365125"/>
            <a:endParaRPr lang="en-US" sz="1600" dirty="0" smtClean="0"/>
          </a:p>
          <a:p>
            <a:pPr marL="1082675" indent="-365125"/>
            <a:r>
              <a:rPr lang="en-US" sz="2000" dirty="0" smtClean="0"/>
              <a:t>D.	</a:t>
            </a:r>
            <a:r>
              <a:rPr lang="en-US" sz="2000" dirty="0" err="1" smtClean="0"/>
              <a:t>Mengeluarkan</a:t>
            </a:r>
            <a:r>
              <a:rPr lang="en-US" sz="2000" dirty="0" smtClean="0"/>
              <a:t> </a:t>
            </a:r>
            <a:r>
              <a:rPr lang="en-US" sz="2000" dirty="0" err="1" smtClean="0"/>
              <a:t>dana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pembayaran</a:t>
            </a:r>
            <a:r>
              <a:rPr lang="en-US" sz="2000" dirty="0" smtClean="0"/>
              <a:t> </a:t>
            </a:r>
            <a:r>
              <a:rPr lang="en-US" sz="2000" dirty="0" err="1" smtClean="0"/>
              <a:t>gaji</a:t>
            </a:r>
            <a:r>
              <a:rPr lang="en-US" sz="2000" dirty="0" smtClean="0"/>
              <a:t>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membayar</a:t>
            </a:r>
            <a:r>
              <a:rPr lang="en-US" sz="2000" dirty="0" smtClean="0"/>
              <a:t> honor </a:t>
            </a:r>
            <a:r>
              <a:rPr lang="en-US" sz="2000" dirty="0" err="1" smtClean="0"/>
              <a:t>kegiatan-kegiatan</a:t>
            </a:r>
            <a:r>
              <a:rPr lang="en-US" sz="2000" dirty="0" smtClean="0"/>
              <a:t> </a:t>
            </a:r>
            <a:r>
              <a:rPr lang="en-US" sz="2000" dirty="0" err="1" smtClean="0"/>
              <a:t>sekolah</a:t>
            </a:r>
            <a:r>
              <a:rPr lang="en-US" sz="2000" dirty="0" smtClean="0"/>
              <a:t>, </a:t>
            </a:r>
            <a:r>
              <a:rPr lang="en-US" sz="2000" dirty="0" err="1" smtClean="0"/>
              <a:t>insentif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tunjangan</a:t>
            </a:r>
            <a:r>
              <a:rPr lang="en-US" sz="2000" dirty="0" smtClean="0"/>
              <a:t> lain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tenaga</a:t>
            </a:r>
            <a:r>
              <a:rPr lang="en-US" sz="2000" dirty="0" smtClean="0"/>
              <a:t> </a:t>
            </a:r>
            <a:r>
              <a:rPr lang="en-US" sz="2000" dirty="0" err="1" smtClean="0"/>
              <a:t>kependidikan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tahun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endParaRPr lang="en-US" sz="2000" dirty="0" smtClean="0"/>
          </a:p>
          <a:p>
            <a:pPr marL="1082675" indent="-365125"/>
            <a:endParaRPr lang="en-US" sz="1050" dirty="0" smtClean="0"/>
          </a:p>
          <a:p>
            <a:pPr marL="1082675" indent="-365125"/>
            <a:r>
              <a:rPr lang="en-US" sz="2000" dirty="0" smtClean="0"/>
              <a:t> E. 	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mengeluarkan</a:t>
            </a:r>
            <a:r>
              <a:rPr lang="en-US" sz="2000" dirty="0" smtClean="0"/>
              <a:t> </a:t>
            </a:r>
            <a:r>
              <a:rPr lang="en-US" sz="2000" dirty="0" err="1" smtClean="0"/>
              <a:t>dana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pun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tenaga</a:t>
            </a:r>
            <a:r>
              <a:rPr lang="en-US" sz="2000" dirty="0" smtClean="0"/>
              <a:t> </a:t>
            </a:r>
            <a:r>
              <a:rPr lang="en-US" sz="2000" dirty="0" err="1" smtClean="0"/>
              <a:t>kependidikan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tahun</a:t>
            </a:r>
            <a:r>
              <a:rPr lang="en-US" sz="2000" dirty="0" smtClean="0"/>
              <a:t> berjalan115.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154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 err="1"/>
              <a:t>Kegiatan</a:t>
            </a:r>
            <a:r>
              <a:rPr lang="en-US" sz="3200" dirty="0"/>
              <a:t> </a:t>
            </a:r>
            <a:r>
              <a:rPr lang="en-US" sz="3200" dirty="0" err="1"/>
              <a:t>mandiri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terstruktur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 </a:t>
            </a:r>
            <a:r>
              <a:rPr lang="en-US" sz="3200" dirty="0" err="1"/>
              <a:t>pembelajaran</a:t>
            </a:r>
            <a:r>
              <a:rPr lang="en-US" sz="3200" dirty="0"/>
              <a:t> yang </a:t>
            </a:r>
            <a:r>
              <a:rPr lang="en-US" sz="3200" dirty="0" err="1"/>
              <a:t>berupa</a:t>
            </a:r>
            <a:r>
              <a:rPr lang="en-US" sz="3200" dirty="0"/>
              <a:t> </a:t>
            </a:r>
            <a:r>
              <a:rPr lang="en-US" sz="3200" dirty="0" err="1"/>
              <a:t>pendalaman</a:t>
            </a:r>
            <a:r>
              <a:rPr lang="en-US" sz="3200" dirty="0"/>
              <a:t> </a:t>
            </a:r>
            <a:r>
              <a:rPr lang="en-US" sz="3200" dirty="0" err="1"/>
              <a:t>materi</a:t>
            </a:r>
            <a:r>
              <a:rPr lang="en-US" sz="3200" dirty="0"/>
              <a:t> </a:t>
            </a:r>
            <a:r>
              <a:rPr lang="en-US" sz="3200" dirty="0" err="1"/>
              <a:t>pembelajaran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siswa</a:t>
            </a:r>
            <a:r>
              <a:rPr lang="en-US" sz="3200" dirty="0"/>
              <a:t> yang </a:t>
            </a:r>
            <a:r>
              <a:rPr lang="en-US" sz="3200" dirty="0" err="1"/>
              <a:t>dirancang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guru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mencapai</a:t>
            </a:r>
            <a:r>
              <a:rPr lang="en-US" sz="3200" dirty="0"/>
              <a:t> </a:t>
            </a:r>
            <a:r>
              <a:rPr lang="en-US" sz="3200" dirty="0" err="1"/>
              <a:t>standar</a:t>
            </a:r>
            <a:r>
              <a:rPr lang="en-US" sz="3200" dirty="0"/>
              <a:t> </a:t>
            </a:r>
            <a:r>
              <a:rPr lang="en-US" sz="3200" dirty="0" err="1"/>
              <a:t>kompetensi</a:t>
            </a:r>
            <a:r>
              <a:rPr lang="en-US" sz="3200" dirty="0"/>
              <a:t>. </a:t>
            </a:r>
            <a:r>
              <a:rPr lang="en-US" sz="3200" dirty="0" err="1"/>
              <a:t>Waktu</a:t>
            </a:r>
            <a:r>
              <a:rPr lang="en-US" sz="3200" dirty="0"/>
              <a:t> </a:t>
            </a:r>
            <a:r>
              <a:rPr lang="en-US" sz="3200" dirty="0" err="1"/>
              <a:t>penyelesaiannya</a:t>
            </a:r>
            <a:r>
              <a:rPr lang="en-US" sz="3200" dirty="0"/>
              <a:t> </a:t>
            </a:r>
            <a:r>
              <a:rPr lang="en-US" sz="3200" dirty="0" err="1"/>
              <a:t>diatur</a:t>
            </a:r>
            <a:r>
              <a:rPr lang="en-US" sz="3200" dirty="0"/>
              <a:t> </a:t>
            </a:r>
            <a:r>
              <a:rPr lang="en-US" sz="3200" dirty="0" err="1"/>
              <a:t>sendiri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siswa</a:t>
            </a:r>
            <a:r>
              <a:rPr lang="en-US" sz="3200" dirty="0"/>
              <a:t>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b="1" i="1" dirty="0" err="1">
                <a:solidFill>
                  <a:srgbClr val="FF0000"/>
                </a:solidFill>
              </a:rPr>
              <a:t>Jawaban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dibuktikan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dengan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dokumen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pemberian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tugas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mandiri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tidak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terstruktur</a:t>
            </a:r>
            <a:r>
              <a:rPr lang="en-US" sz="3200" b="1" i="1" dirty="0">
                <a:solidFill>
                  <a:srgbClr val="FF0000"/>
                </a:solidFill>
              </a:rPr>
              <a:t>. </a:t>
            </a:r>
            <a:r>
              <a:rPr lang="en-US" sz="3200" b="1" i="1" dirty="0" err="1">
                <a:solidFill>
                  <a:srgbClr val="FF0000"/>
                </a:solidFill>
              </a:rPr>
              <a:t>Misalnya</a:t>
            </a:r>
            <a:r>
              <a:rPr lang="en-US" sz="3200" b="1" i="1" dirty="0">
                <a:solidFill>
                  <a:srgbClr val="FF0000"/>
                </a:solidFill>
              </a:rPr>
              <a:t>: </a:t>
            </a:r>
            <a:r>
              <a:rPr lang="en-US" sz="3200" b="1" i="1" dirty="0" err="1">
                <a:solidFill>
                  <a:srgbClr val="FF0000"/>
                </a:solidFill>
              </a:rPr>
              <a:t>Pemberian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tugas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dari</a:t>
            </a:r>
            <a:r>
              <a:rPr lang="en-US" sz="3200" b="1" i="1" dirty="0">
                <a:solidFill>
                  <a:srgbClr val="FF0000"/>
                </a:solidFill>
              </a:rPr>
              <a:t> guru </a:t>
            </a:r>
            <a:r>
              <a:rPr lang="en-US" sz="3200" b="1" i="1" dirty="0" err="1">
                <a:solidFill>
                  <a:srgbClr val="FF0000"/>
                </a:solidFill>
              </a:rPr>
              <a:t>kepada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siswa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untuk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membaca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dan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mengerjakan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topik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tertentu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dari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berbagai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sumber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belajar</a:t>
            </a:r>
            <a:r>
              <a:rPr lang="en-US" sz="3200" b="1" i="1" dirty="0">
                <a:solidFill>
                  <a:srgbClr val="FF0000"/>
                </a:solidFill>
              </a:rPr>
              <a:t> yang </a:t>
            </a:r>
            <a:r>
              <a:rPr lang="en-US" sz="3200" b="1" i="1" dirty="0" err="1">
                <a:solidFill>
                  <a:srgbClr val="FF0000"/>
                </a:solidFill>
              </a:rPr>
              <a:t>bisa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dipilih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secara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bebas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dan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dikumpulkan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sesuai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dengan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kemampuan</a:t>
            </a:r>
            <a:r>
              <a:rPr lang="en-US" sz="3200" b="1" i="1" dirty="0">
                <a:solidFill>
                  <a:srgbClr val="FF0000"/>
                </a:solidFill>
              </a:rPr>
              <a:t>/</a:t>
            </a:r>
            <a:r>
              <a:rPr lang="en-US" sz="3200" b="1" i="1" dirty="0" err="1">
                <a:solidFill>
                  <a:srgbClr val="FF0000"/>
                </a:solidFill>
              </a:rPr>
              <a:t>kecepatan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siswa</a:t>
            </a:r>
            <a:r>
              <a:rPr lang="en-US" sz="3200" b="1" i="1" dirty="0">
                <a:solidFill>
                  <a:srgbClr val="FF0000"/>
                </a:solidFill>
              </a:rPr>
              <a:t>. </a:t>
            </a:r>
            <a:r>
              <a:rPr lang="en-US" i="1" dirty="0">
                <a:solidFill>
                  <a:srgbClr val="FF0000"/>
                </a:solidFill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295401"/>
            <a:ext cx="8534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dirty="0" err="1" smtClean="0"/>
              <a:t>Gaji</a:t>
            </a:r>
            <a:r>
              <a:rPr lang="en-US" sz="3600" dirty="0" smtClean="0"/>
              <a:t> </a:t>
            </a:r>
            <a:r>
              <a:rPr lang="en-US" sz="3600" dirty="0" err="1" smtClean="0"/>
              <a:t>tenaga</a:t>
            </a:r>
            <a:r>
              <a:rPr lang="en-US" sz="3600" dirty="0" smtClean="0"/>
              <a:t> </a:t>
            </a:r>
            <a:r>
              <a:rPr lang="en-US" sz="3600" dirty="0" err="1" smtClean="0"/>
              <a:t>kependidikan</a:t>
            </a:r>
            <a:r>
              <a:rPr lang="en-US" sz="3600" dirty="0" smtClean="0"/>
              <a:t> </a:t>
            </a:r>
            <a:r>
              <a:rPr lang="en-US" sz="3600" dirty="0" err="1" smtClean="0"/>
              <a:t>serta</a:t>
            </a:r>
            <a:r>
              <a:rPr lang="en-US" sz="3600" dirty="0" smtClean="0"/>
              <a:t> </a:t>
            </a:r>
            <a:r>
              <a:rPr lang="en-US" sz="3600" dirty="0" err="1" smtClean="0"/>
              <a:t>tunjangan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melekat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gaji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tahun</a:t>
            </a:r>
            <a:r>
              <a:rPr lang="en-US" sz="3600" dirty="0" smtClean="0"/>
              <a:t> </a:t>
            </a:r>
            <a:r>
              <a:rPr lang="en-US" sz="3600" dirty="0" err="1" smtClean="0"/>
              <a:t>berjalan</a:t>
            </a:r>
            <a:r>
              <a:rPr lang="en-US" sz="3600" dirty="0" smtClean="0"/>
              <a:t>. </a:t>
            </a:r>
          </a:p>
          <a:p>
            <a:endParaRPr lang="en-US" sz="3600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adanya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struktur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sistem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penggajian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serta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daftar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penerima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gaji</a:t>
            </a:r>
            <a:r>
              <a:rPr lang="en-US" sz="3600" dirty="0" smtClean="0"/>
              <a:t>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/>
            <a:r>
              <a:rPr lang="en-US" sz="2400" b="1" dirty="0" smtClean="0">
                <a:solidFill>
                  <a:srgbClr val="FF0000"/>
                </a:solidFill>
              </a:rPr>
              <a:t>116.	</a:t>
            </a:r>
            <a:r>
              <a:rPr lang="en-US" sz="2400" b="1" dirty="0" err="1" smtClean="0">
                <a:solidFill>
                  <a:srgbClr val="FF0000"/>
                </a:solidFill>
              </a:rPr>
              <a:t>Sekolah</a:t>
            </a:r>
            <a:r>
              <a:rPr lang="en-US" sz="2400" b="1" dirty="0" smtClean="0">
                <a:solidFill>
                  <a:srgbClr val="FF0000"/>
                </a:solidFill>
              </a:rPr>
              <a:t>/</a:t>
            </a:r>
            <a:r>
              <a:rPr lang="en-US" sz="2400" b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membelanjakan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biaya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untuk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menunjangpelaksanaan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fi-FI" sz="2400" b="1" dirty="0" smtClean="0">
                <a:solidFill>
                  <a:srgbClr val="FF0000"/>
                </a:solidFill>
              </a:rPr>
              <a:t>kegiatan pembelajaran untuk satu tahun terakhir</a:t>
            </a:r>
            <a:r>
              <a:rPr lang="fi-FI" sz="2400" dirty="0" smtClean="0"/>
              <a:t>.</a:t>
            </a:r>
          </a:p>
          <a:p>
            <a:endParaRPr lang="fi-FI" sz="2400" dirty="0" smtClean="0"/>
          </a:p>
          <a:p>
            <a:pPr marL="1082675" lvl="1" indent="-449263"/>
            <a:r>
              <a:rPr lang="en-US" sz="2400" dirty="0" smtClean="0"/>
              <a:t> A.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76% — 100%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r>
              <a:rPr lang="en-US" sz="2400" dirty="0" smtClean="0"/>
              <a:t>    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penunjang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endParaRPr lang="en-US" sz="2400" dirty="0" smtClean="0"/>
          </a:p>
          <a:p>
            <a:pPr marL="1082675" lvl="1" indent="-449263"/>
            <a:r>
              <a:rPr lang="en-US" sz="2400" dirty="0" smtClean="0"/>
              <a:t> B.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51% — 75%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r>
              <a:rPr lang="en-US" sz="2400" dirty="0" smtClean="0"/>
              <a:t>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penunjang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endParaRPr lang="en-US" sz="2400" dirty="0" smtClean="0"/>
          </a:p>
          <a:p>
            <a:pPr marL="1082675" lvl="1" indent="-449263"/>
            <a:r>
              <a:rPr lang="en-US" sz="2400" dirty="0" smtClean="0"/>
              <a:t> C.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26% — 50%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r>
              <a:rPr lang="en-US" sz="2400" dirty="0" smtClean="0"/>
              <a:t>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penunjang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endParaRPr lang="en-US" sz="2400" dirty="0" smtClean="0"/>
          </a:p>
          <a:p>
            <a:pPr marL="1082675" lvl="1" indent="-449263"/>
            <a:r>
              <a:rPr lang="en-US" sz="2400" dirty="0" smtClean="0"/>
              <a:t> D.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1% — 25%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r>
              <a:rPr lang="en-US" sz="2400" dirty="0" smtClean="0"/>
              <a:t>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penunjang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endParaRPr lang="en-US" sz="2400" dirty="0" smtClean="0"/>
          </a:p>
          <a:p>
            <a:pPr marL="1082675" lvl="1" indent="-449263"/>
            <a:r>
              <a:rPr lang="en-US" sz="2400" dirty="0" smtClean="0"/>
              <a:t> E. 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penunjang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800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200" dirty="0" err="1" smtClean="0"/>
              <a:t>Biaya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menunjang</a:t>
            </a:r>
            <a:r>
              <a:rPr lang="en-US" sz="3200" dirty="0" smtClean="0"/>
              <a:t> </a:t>
            </a:r>
            <a:r>
              <a:rPr lang="en-US" sz="3200" dirty="0" err="1" smtClean="0"/>
              <a:t>pelaksanaan</a:t>
            </a:r>
            <a:r>
              <a:rPr lang="en-US" sz="3200" dirty="0" smtClean="0"/>
              <a:t> </a:t>
            </a:r>
            <a:r>
              <a:rPr lang="en-US" sz="3200" dirty="0" err="1" smtClean="0"/>
              <a:t>kegiatan</a:t>
            </a:r>
            <a:r>
              <a:rPr lang="en-US" sz="3200" dirty="0" smtClean="0"/>
              <a:t> </a:t>
            </a:r>
            <a:r>
              <a:rPr lang="en-US" sz="3200" dirty="0" err="1" smtClean="0"/>
              <a:t>pembelajaran</a:t>
            </a:r>
            <a:r>
              <a:rPr lang="en-US" sz="3200" dirty="0" smtClean="0"/>
              <a:t> </a:t>
            </a:r>
            <a:r>
              <a:rPr lang="en-US" sz="3200" dirty="0" err="1" smtClean="0"/>
              <a:t>antara</a:t>
            </a:r>
            <a:r>
              <a:rPr lang="en-US" sz="3200" dirty="0" smtClean="0"/>
              <a:t> lain: </a:t>
            </a:r>
            <a:r>
              <a:rPr lang="en-US" sz="3200" dirty="0" err="1" smtClean="0"/>
              <a:t>pengadaan</a:t>
            </a:r>
            <a:r>
              <a:rPr lang="en-US" sz="3200" dirty="0" smtClean="0"/>
              <a:t> </a:t>
            </a:r>
            <a:r>
              <a:rPr lang="en-US" sz="3200" dirty="0" err="1" smtClean="0"/>
              <a:t>alat</a:t>
            </a:r>
            <a:r>
              <a:rPr lang="en-US" sz="3200" dirty="0" smtClean="0"/>
              <a:t> </a:t>
            </a:r>
            <a:r>
              <a:rPr lang="en-US" sz="3200" dirty="0" err="1" smtClean="0"/>
              <a:t>peraga</a:t>
            </a:r>
            <a:r>
              <a:rPr lang="en-US" sz="3200" dirty="0" smtClean="0"/>
              <a:t>, </a:t>
            </a:r>
            <a:r>
              <a:rPr lang="en-US" sz="3200" dirty="0" err="1" smtClean="0"/>
              <a:t>penyusunan</a:t>
            </a:r>
            <a:r>
              <a:rPr lang="en-US" sz="3200" dirty="0" smtClean="0"/>
              <a:t> </a:t>
            </a:r>
            <a:r>
              <a:rPr lang="en-US" sz="3200" dirty="0" err="1" smtClean="0"/>
              <a:t>modul</a:t>
            </a:r>
            <a:r>
              <a:rPr lang="en-US" sz="3200" dirty="0" smtClean="0"/>
              <a:t>, </a:t>
            </a:r>
            <a:r>
              <a:rPr lang="en-US" sz="3200" dirty="0" err="1" smtClean="0"/>
              <a:t>buku</a:t>
            </a:r>
            <a:r>
              <a:rPr lang="en-US" sz="3200" dirty="0" smtClean="0"/>
              <a:t> </a:t>
            </a:r>
            <a:r>
              <a:rPr lang="en-US" sz="3200" dirty="0" err="1" smtClean="0"/>
              <a:t>teks</a:t>
            </a:r>
            <a:r>
              <a:rPr lang="en-US" sz="3200" dirty="0" smtClean="0"/>
              <a:t> </a:t>
            </a:r>
            <a:r>
              <a:rPr lang="en-US" sz="3200" dirty="0" err="1" smtClean="0"/>
              <a:t>pelajaran</a:t>
            </a:r>
            <a:r>
              <a:rPr lang="en-US" sz="3200" dirty="0" smtClean="0"/>
              <a:t>, CD </a:t>
            </a:r>
            <a:r>
              <a:rPr lang="en-US" sz="3200" dirty="0" err="1" smtClean="0"/>
              <a:t>pembelajaran</a:t>
            </a:r>
            <a:r>
              <a:rPr lang="en-US" sz="3200" dirty="0" smtClean="0"/>
              <a:t>, </a:t>
            </a:r>
            <a:r>
              <a:rPr lang="en-US" sz="3200" dirty="0" err="1" smtClean="0"/>
              <a:t>kamus</a:t>
            </a:r>
            <a:r>
              <a:rPr lang="en-US" sz="3200" dirty="0" smtClean="0"/>
              <a:t>, globe, </a:t>
            </a:r>
            <a:r>
              <a:rPr lang="en-US" sz="3200" dirty="0" err="1" smtClean="0"/>
              <a:t>peta</a:t>
            </a:r>
            <a:r>
              <a:rPr lang="en-US" sz="3200" dirty="0" smtClean="0"/>
              <a:t>, </a:t>
            </a:r>
            <a:r>
              <a:rPr lang="en-US" sz="3200" dirty="0" err="1" smtClean="0"/>
              <a:t>ensiklopedi</a:t>
            </a:r>
            <a:r>
              <a:rPr lang="en-US" sz="3200" dirty="0" smtClean="0"/>
              <a:t>,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sejenisnya</a:t>
            </a:r>
            <a:r>
              <a:rPr lang="en-US" sz="3200" dirty="0" smtClean="0"/>
              <a:t>. </a:t>
            </a:r>
          </a:p>
          <a:p>
            <a:endParaRPr lang="en-US" sz="3200" dirty="0" smtClean="0"/>
          </a:p>
          <a:p>
            <a:r>
              <a:rPr lang="en-US" sz="3200" b="1" i="1" dirty="0" err="1" smtClean="0">
                <a:solidFill>
                  <a:srgbClr val="FF0000"/>
                </a:solidFill>
              </a:rPr>
              <a:t>Jawaban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dengan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adanya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laporan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keuangan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3200" b="1" i="1" dirty="0" smtClean="0">
                <a:solidFill>
                  <a:srgbClr val="FF0000"/>
                </a:solidFill>
              </a:rPr>
              <a:t> nota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pembelian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pada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tahun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sebelumnya</a:t>
            </a:r>
            <a:r>
              <a:rPr lang="en-US" sz="3200" b="1" i="1" dirty="0" smtClean="0">
                <a:solidFill>
                  <a:srgbClr val="FF0000"/>
                </a:solidFill>
              </a:rPr>
              <a:t>. </a:t>
            </a:r>
            <a:r>
              <a:rPr lang="en-US" sz="32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en-US" sz="2800" b="1" i="1" dirty="0" smtClean="0">
                <a:solidFill>
                  <a:srgbClr val="FF0000"/>
                </a:solidFill>
              </a:rPr>
              <a:t>117.	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b="1" i="1" dirty="0" smtClean="0">
                <a:solidFill>
                  <a:srgbClr val="FF0000"/>
                </a:solidFill>
              </a:rPr>
              <a:t>/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membelanjakan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dana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untuk</a:t>
            </a:r>
            <a:r>
              <a:rPr lang="en-US" sz="2800" b="1" i="1" dirty="0" smtClean="0">
                <a:solidFill>
                  <a:srgbClr val="FF0000"/>
                </a:solidFill>
              </a:rPr>
              <a:t> 	</a:t>
            </a:r>
            <a:r>
              <a:rPr lang="en-US" sz="2800" b="1" i="1" dirty="0" err="1" smtClean="0">
                <a:solidFill>
                  <a:srgbClr val="FF0000"/>
                </a:solidFill>
              </a:rPr>
              <a:t>kegiatan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kesiswaan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selama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satu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tahun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terakhir</a:t>
            </a:r>
            <a:r>
              <a:rPr lang="en-US" sz="2800" b="1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800" dirty="0" smtClean="0"/>
          </a:p>
          <a:p>
            <a:pPr marL="1252538" lvl="2" indent="-352425"/>
            <a:r>
              <a:rPr lang="en-US" sz="2800" dirty="0" smtClean="0"/>
              <a:t> </a:t>
            </a:r>
            <a:r>
              <a:rPr lang="en-US" sz="2400" dirty="0" smtClean="0"/>
              <a:t>A.	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76% — 100%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252538" lvl="2" indent="-352425"/>
            <a:r>
              <a:rPr lang="en-US" sz="2400" dirty="0" smtClean="0"/>
              <a:t>     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kesiswaan</a:t>
            </a:r>
            <a:endParaRPr lang="en-US" sz="2400" dirty="0" smtClean="0"/>
          </a:p>
          <a:p>
            <a:pPr marL="1252538" lvl="2" indent="-352425"/>
            <a:r>
              <a:rPr lang="en-US" sz="2400" dirty="0" smtClean="0"/>
              <a:t>B.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51% — 75%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252538" lvl="2" indent="-352425"/>
            <a:r>
              <a:rPr lang="en-US" sz="2400" dirty="0" smtClean="0"/>
              <a:t>    	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kesiswaan</a:t>
            </a:r>
            <a:endParaRPr lang="en-US" sz="2400" dirty="0" smtClean="0"/>
          </a:p>
          <a:p>
            <a:pPr marL="1252538" lvl="2" indent="-352425"/>
            <a:r>
              <a:rPr lang="en-US" sz="2400" dirty="0" smtClean="0"/>
              <a:t>C.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26% — 50%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252538" lvl="2" indent="-352425"/>
            <a:r>
              <a:rPr lang="en-US" sz="2400" dirty="0" smtClean="0"/>
              <a:t>    	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kesiswaan</a:t>
            </a:r>
            <a:endParaRPr lang="en-US" sz="2400" dirty="0" smtClean="0"/>
          </a:p>
          <a:p>
            <a:pPr marL="1252538" lvl="2" indent="-352425"/>
            <a:r>
              <a:rPr lang="en-US" sz="2400" dirty="0" smtClean="0"/>
              <a:t>D.	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1% — 25%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252538" lvl="2" indent="-352425"/>
            <a:r>
              <a:rPr lang="en-US" sz="2400" dirty="0" smtClean="0"/>
              <a:t>     	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kesiswaan</a:t>
            </a:r>
            <a:endParaRPr lang="en-US" sz="2400" dirty="0" smtClean="0"/>
          </a:p>
          <a:p>
            <a:pPr marL="1252538" lvl="2" indent="-352425"/>
            <a:r>
              <a:rPr lang="sv-SE" sz="2400" dirty="0" smtClean="0"/>
              <a:t> E. Tidak membelanjakan alokasi dana anggaran kegiatan</a:t>
            </a:r>
          </a:p>
          <a:p>
            <a:pPr marL="1252538" lvl="2" indent="-352425"/>
            <a:r>
              <a:rPr lang="en-US" sz="2400" dirty="0" smtClean="0"/>
              <a:t>     </a:t>
            </a:r>
            <a:r>
              <a:rPr lang="en-US" sz="2400" dirty="0" err="1" smtClean="0"/>
              <a:t>kesiswaan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dirty="0" err="1" smtClean="0"/>
              <a:t>Kegiatan</a:t>
            </a:r>
            <a:r>
              <a:rPr lang="en-US" sz="3600" dirty="0" smtClean="0"/>
              <a:t> </a:t>
            </a:r>
            <a:r>
              <a:rPr lang="en-US" sz="3600" dirty="0" err="1" smtClean="0"/>
              <a:t>kesiswaan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dibiayai</a:t>
            </a:r>
            <a:r>
              <a:rPr lang="en-US" sz="3600" dirty="0" smtClean="0"/>
              <a:t> </a:t>
            </a:r>
            <a:r>
              <a:rPr lang="en-US" sz="3600" dirty="0" err="1" smtClean="0"/>
              <a:t>sekolah</a:t>
            </a:r>
            <a:r>
              <a:rPr lang="en-US" sz="3600" dirty="0" smtClean="0"/>
              <a:t>/</a:t>
            </a:r>
            <a:r>
              <a:rPr lang="en-US" sz="3600" dirty="0" err="1" smtClean="0"/>
              <a:t>madrasah</a:t>
            </a:r>
            <a:r>
              <a:rPr lang="en-US" sz="3600" dirty="0" smtClean="0"/>
              <a:t> </a:t>
            </a:r>
            <a:r>
              <a:rPr lang="en-US" sz="3600" dirty="0" err="1" smtClean="0"/>
              <a:t>antara</a:t>
            </a:r>
            <a:r>
              <a:rPr lang="en-US" sz="3600" dirty="0" smtClean="0"/>
              <a:t> lain: </a:t>
            </a:r>
            <a:r>
              <a:rPr lang="en-US" sz="3600" dirty="0" err="1" smtClean="0"/>
              <a:t>kegiatan</a:t>
            </a:r>
            <a:r>
              <a:rPr lang="en-US" sz="3600" dirty="0" smtClean="0"/>
              <a:t> </a:t>
            </a:r>
            <a:r>
              <a:rPr lang="en-US" sz="3600" dirty="0" err="1" smtClean="0"/>
              <a:t>pramuka</a:t>
            </a:r>
            <a:r>
              <a:rPr lang="en-US" sz="3600" dirty="0" smtClean="0"/>
              <a:t>, </a:t>
            </a:r>
            <a:r>
              <a:rPr lang="en-US" sz="3600" dirty="0" err="1" smtClean="0"/>
              <a:t>kerohanian</a:t>
            </a:r>
            <a:r>
              <a:rPr lang="en-US" sz="3600" dirty="0" smtClean="0"/>
              <a:t>, </a:t>
            </a:r>
            <a:r>
              <a:rPr lang="en-US" sz="3600" dirty="0" err="1" smtClean="0"/>
              <a:t>olahraga</a:t>
            </a:r>
            <a:r>
              <a:rPr lang="en-US" sz="3600" dirty="0" smtClean="0"/>
              <a:t>, UKS/M, </a:t>
            </a:r>
            <a:r>
              <a:rPr lang="en-US" sz="3600" dirty="0" err="1" smtClean="0"/>
              <a:t>dan</a:t>
            </a:r>
            <a:r>
              <a:rPr lang="en-US" sz="3600" dirty="0" smtClean="0"/>
              <a:t> lain </a:t>
            </a:r>
            <a:r>
              <a:rPr lang="en-US" sz="3600" dirty="0" err="1" smtClean="0"/>
              <a:t>sebagainya</a:t>
            </a:r>
            <a:r>
              <a:rPr lang="en-US" sz="3600" dirty="0" smtClean="0"/>
              <a:t>. </a:t>
            </a:r>
          </a:p>
          <a:p>
            <a:endParaRPr lang="en-US" sz="3600" dirty="0" smtClean="0"/>
          </a:p>
          <a:p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laporan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keuangan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kwitansi</a:t>
            </a:r>
            <a:r>
              <a:rPr lang="en-US" sz="3600" i="1" dirty="0" smtClean="0">
                <a:solidFill>
                  <a:srgbClr val="FF0000"/>
                </a:solidFill>
              </a:rPr>
              <a:t>/nota </a:t>
            </a:r>
            <a:r>
              <a:rPr lang="en-US" sz="3600" i="1" dirty="0" err="1" smtClean="0">
                <a:solidFill>
                  <a:srgbClr val="FF0000"/>
                </a:solidFill>
              </a:rPr>
              <a:t>pengeluaran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biaya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800" b="1" i="1" dirty="0" smtClean="0">
                <a:solidFill>
                  <a:srgbClr val="FF0000"/>
                </a:solidFill>
              </a:rPr>
              <a:t>118.	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b="1" i="1" dirty="0" smtClean="0">
                <a:solidFill>
                  <a:srgbClr val="FF0000"/>
                </a:solidFill>
              </a:rPr>
              <a:t>/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membelanjakan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biaya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pengadaan</a:t>
            </a:r>
            <a:r>
              <a:rPr lang="en-US" sz="2800" b="1" i="1" dirty="0" smtClean="0">
                <a:solidFill>
                  <a:srgbClr val="FF0000"/>
                </a:solidFill>
              </a:rPr>
              <a:t> 	</a:t>
            </a:r>
            <a:r>
              <a:rPr lang="en-US" sz="2800" b="1" i="1" dirty="0" err="1" smtClean="0">
                <a:solidFill>
                  <a:srgbClr val="FF0000"/>
                </a:solidFill>
              </a:rPr>
              <a:t>alat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tulis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untuk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fi-FI" sz="2800" b="1" i="1" dirty="0" smtClean="0">
                <a:solidFill>
                  <a:srgbClr val="FF0000"/>
                </a:solidFill>
              </a:rPr>
              <a:t>kegiatan pembelajaran selama satu 	tahun terakhir</a:t>
            </a:r>
            <a:r>
              <a:rPr lang="fi-FI" sz="2800" dirty="0" smtClean="0"/>
              <a:t>.</a:t>
            </a:r>
          </a:p>
          <a:p>
            <a:pPr marL="1428750" lvl="2" indent="-514350"/>
            <a:r>
              <a:rPr lang="en-US" sz="2400" dirty="0" smtClean="0"/>
              <a:t> A.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76% — 100%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428750" lvl="2" indent="-514350"/>
            <a:r>
              <a:rPr lang="en-US" sz="2400" dirty="0" smtClean="0"/>
              <a:t>     	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tulis</a:t>
            </a:r>
            <a:endParaRPr lang="en-US" sz="2400" dirty="0" smtClean="0"/>
          </a:p>
          <a:p>
            <a:pPr marL="1428750" lvl="2" indent="-514350"/>
            <a:r>
              <a:rPr lang="en-US" sz="2400" dirty="0" smtClean="0"/>
              <a:t>B.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51% — 75%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428750" lvl="2" indent="-514350"/>
            <a:r>
              <a:rPr lang="en-US" sz="2400" dirty="0" smtClean="0"/>
              <a:t>     	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tulis</a:t>
            </a:r>
            <a:endParaRPr lang="en-US" sz="2400" dirty="0" smtClean="0"/>
          </a:p>
          <a:p>
            <a:pPr marL="1428750" lvl="2" indent="-514350"/>
            <a:r>
              <a:rPr lang="en-US" sz="2400" dirty="0" smtClean="0"/>
              <a:t>C.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26% — 50%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428750" lvl="2" indent="-514350"/>
            <a:r>
              <a:rPr lang="en-US" sz="2400" dirty="0" smtClean="0"/>
              <a:t>    	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tulis</a:t>
            </a:r>
            <a:endParaRPr lang="en-US" sz="2400" dirty="0" smtClean="0"/>
          </a:p>
          <a:p>
            <a:pPr marL="1428750" lvl="2" indent="-514350"/>
            <a:r>
              <a:rPr lang="en-US" sz="2400" dirty="0" smtClean="0"/>
              <a:t>D.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1% — 25%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428750" lvl="2" indent="-514350"/>
            <a:r>
              <a:rPr lang="en-US" sz="2400" dirty="0" smtClean="0"/>
              <a:t>     	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tulis</a:t>
            </a:r>
            <a:endParaRPr lang="en-US" sz="2400" dirty="0" smtClean="0"/>
          </a:p>
          <a:p>
            <a:pPr marL="1428750" lvl="2" indent="-514350"/>
            <a:r>
              <a:rPr lang="fi-FI" sz="2400" dirty="0" smtClean="0"/>
              <a:t>E. 	Tidak membelanjakan alokasi biaya pengadaan alat tulis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200" dirty="0" err="1" smtClean="0"/>
              <a:t>Biaya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pengadaan</a:t>
            </a:r>
            <a:r>
              <a:rPr lang="en-US" sz="3200" dirty="0" smtClean="0"/>
              <a:t> </a:t>
            </a:r>
            <a:r>
              <a:rPr lang="en-US" sz="3200" dirty="0" err="1" smtClean="0"/>
              <a:t>alat</a:t>
            </a:r>
            <a:r>
              <a:rPr lang="en-US" sz="3200" dirty="0" smtClean="0"/>
              <a:t> </a:t>
            </a:r>
            <a:r>
              <a:rPr lang="en-US" sz="3200" dirty="0" err="1" smtClean="0"/>
              <a:t>tulis</a:t>
            </a:r>
            <a:r>
              <a:rPr lang="en-US" sz="3200" dirty="0" smtClean="0"/>
              <a:t> </a:t>
            </a:r>
            <a:r>
              <a:rPr lang="en-US" sz="3200" dirty="0" err="1" smtClean="0"/>
              <a:t>sekolah</a:t>
            </a:r>
            <a:r>
              <a:rPr lang="en-US" sz="3200" dirty="0" smtClean="0"/>
              <a:t>/</a:t>
            </a:r>
            <a:r>
              <a:rPr lang="en-US" sz="3200" dirty="0" err="1" smtClean="0"/>
              <a:t>madrasah</a:t>
            </a:r>
            <a:r>
              <a:rPr lang="en-US" sz="3200" dirty="0" smtClean="0"/>
              <a:t> </a:t>
            </a:r>
            <a:r>
              <a:rPr lang="en-US" sz="3200" dirty="0" err="1" smtClean="0"/>
              <a:t>misalnya</a:t>
            </a:r>
            <a:r>
              <a:rPr lang="en-US" sz="3200" dirty="0" smtClean="0"/>
              <a:t>: </a:t>
            </a:r>
            <a:r>
              <a:rPr lang="en-US" sz="3200" dirty="0" err="1" smtClean="0"/>
              <a:t>pengadaan</a:t>
            </a:r>
            <a:r>
              <a:rPr lang="en-US" sz="3200" dirty="0" smtClean="0"/>
              <a:t> </a:t>
            </a:r>
            <a:r>
              <a:rPr lang="en-US" sz="3200" dirty="0" err="1" smtClean="0"/>
              <a:t>pensil</a:t>
            </a:r>
            <a:r>
              <a:rPr lang="en-US" sz="3200" dirty="0" smtClean="0"/>
              <a:t>, </a:t>
            </a:r>
            <a:r>
              <a:rPr lang="en-US" sz="3200" dirty="0" err="1" smtClean="0"/>
              <a:t>pena</a:t>
            </a:r>
            <a:r>
              <a:rPr lang="en-US" sz="3200" dirty="0" smtClean="0"/>
              <a:t>, </a:t>
            </a:r>
            <a:r>
              <a:rPr lang="en-US" sz="3200" dirty="0" err="1" smtClean="0"/>
              <a:t>penghapus</a:t>
            </a:r>
            <a:r>
              <a:rPr lang="en-US" sz="3200" dirty="0" smtClean="0"/>
              <a:t>, </a:t>
            </a:r>
            <a:r>
              <a:rPr lang="en-US" sz="3200" dirty="0" err="1" smtClean="0"/>
              <a:t>penggaris</a:t>
            </a:r>
            <a:r>
              <a:rPr lang="en-US" sz="3200" dirty="0" smtClean="0"/>
              <a:t>, stapler, </a:t>
            </a:r>
            <a:r>
              <a:rPr lang="en-US" sz="3200" dirty="0" err="1" smtClean="0"/>
              <a:t>kertas</a:t>
            </a:r>
            <a:r>
              <a:rPr lang="en-US" sz="3200" dirty="0" smtClean="0"/>
              <a:t>, </a:t>
            </a:r>
            <a:r>
              <a:rPr lang="en-US" sz="3200" dirty="0" err="1" smtClean="0"/>
              <a:t>buku-buku</a:t>
            </a:r>
            <a:r>
              <a:rPr lang="en-US" sz="3200" dirty="0" smtClean="0"/>
              <a:t> </a:t>
            </a:r>
            <a:r>
              <a:rPr lang="en-US" sz="3200" dirty="0" err="1" smtClean="0"/>
              <a:t>administrasi</a:t>
            </a:r>
            <a:r>
              <a:rPr lang="en-US" sz="3200" dirty="0" smtClean="0"/>
              <a:t>, </a:t>
            </a:r>
            <a:r>
              <a:rPr lang="en-US" sz="3200" dirty="0" err="1" smtClean="0"/>
              <a:t>penggandaan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fotocopi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lain </a:t>
            </a:r>
            <a:r>
              <a:rPr lang="en-US" sz="3200" dirty="0" err="1" smtClean="0"/>
              <a:t>sebagainya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</a:p>
          <a:p>
            <a:r>
              <a:rPr lang="en-US" sz="3200" i="1" dirty="0" err="1" smtClean="0">
                <a:solidFill>
                  <a:srgbClr val="FF0000"/>
                </a:solidFill>
              </a:rPr>
              <a:t>Jawaban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dengan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adanya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alokasi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dana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dalam</a:t>
            </a:r>
            <a:r>
              <a:rPr lang="en-US" sz="3200" i="1" dirty="0" smtClean="0">
                <a:solidFill>
                  <a:srgbClr val="FF0000"/>
                </a:solidFill>
              </a:rPr>
              <a:t> RKA-S/M, </a:t>
            </a:r>
            <a:r>
              <a:rPr lang="en-US" sz="3200" i="1" dirty="0" err="1" smtClean="0">
                <a:solidFill>
                  <a:srgbClr val="FF0000"/>
                </a:solidFill>
              </a:rPr>
              <a:t>laporan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keuangan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untuk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pengadaan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alat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tulis</a:t>
            </a:r>
            <a:r>
              <a:rPr lang="en-US" sz="3200" i="1" dirty="0" smtClean="0">
                <a:solidFill>
                  <a:srgbClr val="FF0000"/>
                </a:solidFill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dan</a:t>
            </a:r>
            <a:r>
              <a:rPr lang="en-US" sz="3200" i="1" dirty="0" smtClean="0">
                <a:solidFill>
                  <a:srgbClr val="FF0000"/>
                </a:solidFill>
              </a:rPr>
              <a:t> nota </a:t>
            </a:r>
            <a:r>
              <a:rPr lang="en-US" sz="3200" i="1" dirty="0" err="1" smtClean="0">
                <a:solidFill>
                  <a:srgbClr val="FF0000"/>
                </a:solidFill>
              </a:rPr>
              <a:t>pembelian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alat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tulis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sekolah</a:t>
            </a:r>
            <a:r>
              <a:rPr lang="en-US" sz="3200" i="1" dirty="0" smtClean="0">
                <a:solidFill>
                  <a:srgbClr val="FF0000"/>
                </a:solidFill>
              </a:rPr>
              <a:t>/</a:t>
            </a:r>
            <a:r>
              <a:rPr lang="en-US" sz="3200" i="1" dirty="0" err="1" smtClean="0">
                <a:solidFill>
                  <a:srgbClr val="FF0000"/>
                </a:solidFill>
              </a:rPr>
              <a:t>madrasah</a:t>
            </a:r>
            <a:r>
              <a:rPr lang="en-US" sz="3200" dirty="0" smtClean="0"/>
              <a:t>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883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lvl="1" indent="-633413"/>
            <a:r>
              <a:rPr lang="en-US" sz="2400" b="1" i="1" dirty="0" smtClean="0">
                <a:solidFill>
                  <a:srgbClr val="FF0000"/>
                </a:solidFill>
              </a:rPr>
              <a:t>119.	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b="1" i="1" dirty="0" smtClean="0">
                <a:solidFill>
                  <a:srgbClr val="FF0000"/>
                </a:solidFill>
              </a:rPr>
              <a:t>/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membelanjakan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biaya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pengadaan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bahan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habis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pakai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fi-FI" sz="2400" b="1" i="1" dirty="0" smtClean="0">
                <a:solidFill>
                  <a:srgbClr val="FF0000"/>
                </a:solidFill>
              </a:rPr>
              <a:t>untuk kegiatan pembelajaran selama satu tahun terakhir.</a:t>
            </a:r>
          </a:p>
          <a:p>
            <a:endParaRPr lang="fi-FI" sz="2400" b="1" i="1" dirty="0" smtClean="0">
              <a:solidFill>
                <a:srgbClr val="FF0000"/>
              </a:solidFill>
            </a:endParaRPr>
          </a:p>
          <a:p>
            <a:pPr marL="1082675" lvl="2" indent="-449263"/>
            <a:r>
              <a:rPr lang="en-US" sz="2400" dirty="0" smtClean="0"/>
              <a:t>A.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76% — 100%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082675" lvl="2" indent="-449263"/>
            <a:r>
              <a:rPr lang="en-US" sz="2400" dirty="0" smtClean="0"/>
              <a:t>    	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</a:t>
            </a:r>
            <a:r>
              <a:rPr lang="en-US" sz="2400" dirty="0" err="1" smtClean="0"/>
              <a:t>bahan</a:t>
            </a:r>
            <a:r>
              <a:rPr lang="en-US" sz="2400" dirty="0" smtClean="0"/>
              <a:t> </a:t>
            </a:r>
            <a:r>
              <a:rPr lang="en-US" sz="2400" dirty="0" err="1" smtClean="0"/>
              <a:t>habis</a:t>
            </a:r>
            <a:r>
              <a:rPr lang="en-US" sz="2400" dirty="0" smtClean="0"/>
              <a:t> </a:t>
            </a:r>
            <a:r>
              <a:rPr lang="en-US" sz="2400" dirty="0" err="1" smtClean="0"/>
              <a:t>pakai</a:t>
            </a:r>
            <a:endParaRPr lang="en-US" sz="2400" dirty="0" smtClean="0"/>
          </a:p>
          <a:p>
            <a:pPr marL="1082675" lvl="2" indent="-449263"/>
            <a:r>
              <a:rPr lang="en-US" sz="2400" dirty="0" smtClean="0"/>
              <a:t>B.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51% — 75%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082675" lvl="2" indent="-449263"/>
            <a:r>
              <a:rPr lang="en-US" sz="2400" dirty="0" smtClean="0"/>
              <a:t>    	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</a:t>
            </a:r>
            <a:r>
              <a:rPr lang="en-US" sz="2400" dirty="0" err="1" smtClean="0"/>
              <a:t>bahan</a:t>
            </a:r>
            <a:r>
              <a:rPr lang="en-US" sz="2400" dirty="0" smtClean="0"/>
              <a:t> </a:t>
            </a:r>
            <a:r>
              <a:rPr lang="en-US" sz="2400" dirty="0" err="1" smtClean="0"/>
              <a:t>habis</a:t>
            </a:r>
            <a:r>
              <a:rPr lang="en-US" sz="2400" dirty="0" smtClean="0"/>
              <a:t> </a:t>
            </a:r>
            <a:r>
              <a:rPr lang="en-US" sz="2400" dirty="0" err="1" smtClean="0"/>
              <a:t>pakai</a:t>
            </a:r>
            <a:endParaRPr lang="en-US" sz="2400" dirty="0" smtClean="0"/>
          </a:p>
          <a:p>
            <a:pPr marL="1082675" lvl="2" indent="-449263"/>
            <a:r>
              <a:rPr lang="en-US" sz="2400" dirty="0" smtClean="0"/>
              <a:t>C.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26% — 50%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082675" lvl="2" indent="-449263"/>
            <a:r>
              <a:rPr lang="en-US" sz="2400" dirty="0" smtClean="0"/>
              <a:t>    	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</a:t>
            </a:r>
            <a:r>
              <a:rPr lang="en-US" sz="2400" dirty="0" err="1" smtClean="0"/>
              <a:t>bahan</a:t>
            </a:r>
            <a:r>
              <a:rPr lang="en-US" sz="2400" dirty="0" smtClean="0"/>
              <a:t> </a:t>
            </a:r>
            <a:r>
              <a:rPr lang="en-US" sz="2400" dirty="0" err="1" smtClean="0"/>
              <a:t>habis</a:t>
            </a:r>
            <a:r>
              <a:rPr lang="en-US" sz="2400" dirty="0" smtClean="0"/>
              <a:t> </a:t>
            </a:r>
            <a:r>
              <a:rPr lang="en-US" sz="2400" dirty="0" err="1" smtClean="0"/>
              <a:t>pakai</a:t>
            </a:r>
            <a:endParaRPr lang="en-US" sz="2400" dirty="0" smtClean="0"/>
          </a:p>
          <a:p>
            <a:pPr marL="1082675" lvl="2" indent="-449263"/>
            <a:r>
              <a:rPr lang="en-US" sz="2400" dirty="0" smtClean="0"/>
              <a:t> D.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1% — 25%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082675" lvl="2" indent="-449263"/>
            <a:r>
              <a:rPr lang="en-US" sz="2400" dirty="0" smtClean="0"/>
              <a:t>    	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</a:t>
            </a:r>
            <a:r>
              <a:rPr lang="en-US" sz="2400" dirty="0" err="1" smtClean="0"/>
              <a:t>bahan</a:t>
            </a:r>
            <a:r>
              <a:rPr lang="en-US" sz="2400" dirty="0" smtClean="0"/>
              <a:t> </a:t>
            </a:r>
            <a:r>
              <a:rPr lang="en-US" sz="2400" dirty="0" err="1" smtClean="0"/>
              <a:t>habis</a:t>
            </a:r>
            <a:r>
              <a:rPr lang="en-US" sz="2400" dirty="0" smtClean="0"/>
              <a:t> </a:t>
            </a:r>
            <a:r>
              <a:rPr lang="en-US" sz="2400" dirty="0" err="1" smtClean="0"/>
              <a:t>pakai</a:t>
            </a:r>
            <a:endParaRPr lang="en-US" sz="2400" dirty="0" smtClean="0"/>
          </a:p>
          <a:p>
            <a:pPr marL="1082675" lvl="2" indent="-449263"/>
            <a:r>
              <a:rPr lang="en-US" sz="2400" dirty="0" smtClean="0"/>
              <a:t>E. 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</a:t>
            </a:r>
            <a:r>
              <a:rPr lang="en-US" sz="2400" dirty="0" err="1" smtClean="0"/>
              <a:t>bahan</a:t>
            </a:r>
            <a:r>
              <a:rPr lang="en-US" sz="2400" dirty="0" smtClean="0"/>
              <a:t> </a:t>
            </a:r>
            <a:r>
              <a:rPr lang="en-US" sz="2400" dirty="0" err="1" smtClean="0"/>
              <a:t>habis</a:t>
            </a:r>
            <a:r>
              <a:rPr lang="en-US" sz="2400" dirty="0" smtClean="0"/>
              <a:t> </a:t>
            </a:r>
            <a:r>
              <a:rPr lang="en-US" sz="2400" dirty="0" err="1" smtClean="0"/>
              <a:t>pakai</a:t>
            </a:r>
            <a:endParaRPr lang="en-US" sz="2400" dirty="0" smtClean="0"/>
          </a:p>
          <a:p>
            <a:pPr marL="1082675" lvl="2" indent="-449263"/>
            <a:r>
              <a:rPr lang="en-US" sz="2400" dirty="0" smtClean="0"/>
              <a:t>    	</a:t>
            </a:r>
            <a:r>
              <a:rPr lang="en-US" sz="2400" dirty="0" err="1" smtClean="0"/>
              <a:t>Selama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91440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200" dirty="0" err="1" smtClean="0"/>
              <a:t>Biaya</a:t>
            </a:r>
            <a:r>
              <a:rPr lang="en-US" sz="3200" dirty="0" smtClean="0"/>
              <a:t> </a:t>
            </a:r>
            <a:r>
              <a:rPr lang="en-US" sz="3200" dirty="0" err="1" smtClean="0"/>
              <a:t>pengadaan</a:t>
            </a:r>
            <a:r>
              <a:rPr lang="en-US" sz="3200" dirty="0" smtClean="0"/>
              <a:t> </a:t>
            </a:r>
            <a:r>
              <a:rPr lang="en-US" sz="3200" dirty="0" err="1" smtClean="0"/>
              <a:t>bahan</a:t>
            </a:r>
            <a:r>
              <a:rPr lang="en-US" sz="3200" dirty="0" smtClean="0"/>
              <a:t> </a:t>
            </a:r>
            <a:r>
              <a:rPr lang="en-US" sz="3200" dirty="0" err="1" smtClean="0"/>
              <a:t>habis</a:t>
            </a:r>
            <a:r>
              <a:rPr lang="en-US" sz="3200" dirty="0" smtClean="0"/>
              <a:t> </a:t>
            </a:r>
            <a:r>
              <a:rPr lang="en-US" sz="3200" dirty="0" err="1" smtClean="0"/>
              <a:t>pakai</a:t>
            </a:r>
            <a:r>
              <a:rPr lang="en-US" sz="3200" dirty="0" smtClean="0"/>
              <a:t> </a:t>
            </a:r>
            <a:r>
              <a:rPr lang="en-US" sz="3200" dirty="0" err="1" smtClean="0"/>
              <a:t>sekolah</a:t>
            </a:r>
            <a:r>
              <a:rPr lang="en-US" sz="3200" dirty="0" smtClean="0"/>
              <a:t>/</a:t>
            </a:r>
            <a:r>
              <a:rPr lang="en-US" sz="3200" dirty="0" err="1" smtClean="0"/>
              <a:t>madrasah</a:t>
            </a:r>
            <a:r>
              <a:rPr lang="en-US" sz="3200" dirty="0" smtClean="0"/>
              <a:t> </a:t>
            </a:r>
            <a:r>
              <a:rPr lang="en-US" sz="3200" dirty="0" err="1" smtClean="0"/>
              <a:t>misalnya</a:t>
            </a:r>
            <a:r>
              <a:rPr lang="en-US" sz="3200" dirty="0" smtClean="0"/>
              <a:t>: </a:t>
            </a:r>
            <a:r>
              <a:rPr lang="en-US" sz="3200" dirty="0" err="1" smtClean="0"/>
              <a:t>pengadaan</a:t>
            </a:r>
            <a:r>
              <a:rPr lang="en-US" sz="3200" dirty="0" smtClean="0"/>
              <a:t> </a:t>
            </a:r>
            <a:r>
              <a:rPr lang="en-US" sz="3200" dirty="0" err="1" smtClean="0"/>
              <a:t>bahan-bahan</a:t>
            </a:r>
            <a:r>
              <a:rPr lang="en-US" sz="3200" dirty="0" smtClean="0"/>
              <a:t> </a:t>
            </a:r>
            <a:r>
              <a:rPr lang="en-US" sz="3200" dirty="0" err="1" smtClean="0"/>
              <a:t>praktikum</a:t>
            </a:r>
            <a:r>
              <a:rPr lang="en-US" sz="3200" dirty="0" smtClean="0"/>
              <a:t>, </a:t>
            </a:r>
            <a:r>
              <a:rPr lang="en-US" sz="3200" dirty="0" err="1" smtClean="0"/>
              <a:t>tinta</a:t>
            </a:r>
            <a:r>
              <a:rPr lang="en-US" sz="3200" dirty="0" smtClean="0"/>
              <a:t>, </a:t>
            </a:r>
            <a:r>
              <a:rPr lang="en-US" sz="3200" dirty="0" err="1" smtClean="0"/>
              <a:t>bahan</a:t>
            </a:r>
            <a:r>
              <a:rPr lang="en-US" sz="3200" dirty="0" smtClean="0"/>
              <a:t> </a:t>
            </a:r>
            <a:r>
              <a:rPr lang="en-US" sz="3200" dirty="0" err="1" smtClean="0"/>
              <a:t>kebersihan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sebagainya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</a:p>
          <a:p>
            <a:r>
              <a:rPr lang="en-US" sz="3200" i="1" dirty="0" err="1" smtClean="0">
                <a:solidFill>
                  <a:srgbClr val="FF0000"/>
                </a:solidFill>
              </a:rPr>
              <a:t>Jawaban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dengan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adanya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alokasi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dana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dalam</a:t>
            </a:r>
            <a:r>
              <a:rPr lang="en-US" sz="3200" i="1" dirty="0" smtClean="0">
                <a:solidFill>
                  <a:srgbClr val="FF0000"/>
                </a:solidFill>
              </a:rPr>
              <a:t> RKA-S/M, </a:t>
            </a:r>
            <a:r>
              <a:rPr lang="en-US" sz="3200" i="1" dirty="0" err="1" smtClean="0">
                <a:solidFill>
                  <a:srgbClr val="FF0000"/>
                </a:solidFill>
              </a:rPr>
              <a:t>laporan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keuangan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pengadaan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bahan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habis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pakai</a:t>
            </a:r>
            <a:r>
              <a:rPr lang="en-US" sz="3200" i="1" dirty="0" smtClean="0">
                <a:solidFill>
                  <a:srgbClr val="FF0000"/>
                </a:solidFill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dan</a:t>
            </a:r>
            <a:r>
              <a:rPr lang="en-US" sz="3200" i="1" dirty="0" smtClean="0">
                <a:solidFill>
                  <a:srgbClr val="FF0000"/>
                </a:solidFill>
              </a:rPr>
              <a:t> nota </a:t>
            </a:r>
            <a:r>
              <a:rPr lang="en-US" sz="3200" i="1" dirty="0" err="1" smtClean="0">
                <a:solidFill>
                  <a:srgbClr val="FF0000"/>
                </a:solidFill>
              </a:rPr>
              <a:t>pembelian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pengadaan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bahan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habis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pakai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sekolah</a:t>
            </a:r>
            <a:r>
              <a:rPr lang="en-US" sz="3200" i="1" dirty="0" smtClean="0">
                <a:solidFill>
                  <a:srgbClr val="FF0000"/>
                </a:solidFill>
              </a:rPr>
              <a:t>/</a:t>
            </a:r>
            <a:r>
              <a:rPr lang="en-US" sz="3200" i="1" dirty="0" err="1" smtClean="0">
                <a:solidFill>
                  <a:srgbClr val="FF0000"/>
                </a:solidFill>
              </a:rPr>
              <a:t>madrasah</a:t>
            </a:r>
            <a:r>
              <a:rPr lang="en-US" sz="3200" i="1" dirty="0" smtClean="0">
                <a:solidFill>
                  <a:srgbClr val="FF0000"/>
                </a:solidFill>
              </a:rPr>
              <a:t>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1344"/>
            <a:ext cx="891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lvl="1" indent="-717550"/>
            <a:r>
              <a:rPr lang="en-US" sz="2400" i="1" dirty="0" smtClean="0">
                <a:solidFill>
                  <a:srgbClr val="FF0000"/>
                </a:solidFill>
              </a:rPr>
              <a:t>120.	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membelanjakan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biaya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pengadaan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alat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habis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pakai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fi-FI" sz="2400" i="1" dirty="0" smtClean="0">
                <a:solidFill>
                  <a:srgbClr val="FF0000"/>
                </a:solidFill>
              </a:rPr>
              <a:t>untuk kegiatan pembelajaran selama satu tahun terakhir.</a:t>
            </a:r>
          </a:p>
          <a:p>
            <a:endParaRPr lang="fi-FI" sz="2400" dirty="0" smtClean="0"/>
          </a:p>
          <a:p>
            <a:pPr marL="1168400" lvl="2" indent="-450850"/>
            <a:r>
              <a:rPr lang="en-US" sz="2400" dirty="0" smtClean="0"/>
              <a:t>A.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76% — 100%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168400" lvl="2" indent="-450850"/>
            <a:r>
              <a:rPr lang="fi-FI" sz="2400" dirty="0" smtClean="0"/>
              <a:t>     	anggaran pengadaan alat habis pakai</a:t>
            </a:r>
          </a:p>
          <a:p>
            <a:pPr marL="1168400" lvl="2" indent="-450850"/>
            <a:r>
              <a:rPr lang="en-US" sz="2400" dirty="0" smtClean="0"/>
              <a:t> B.	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51% — 75%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168400" lvl="2" indent="-450850"/>
            <a:r>
              <a:rPr lang="fi-FI" sz="2400" dirty="0" smtClean="0"/>
              <a:t>     	 anggaran pengadaan alat habis pakai</a:t>
            </a:r>
          </a:p>
          <a:p>
            <a:pPr marL="1168400" lvl="2" indent="-450850"/>
            <a:r>
              <a:rPr lang="en-US" sz="2400" dirty="0" smtClean="0"/>
              <a:t>C.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26% — 50%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168400" lvl="2" indent="-450850"/>
            <a:r>
              <a:rPr lang="fi-FI" sz="2400" dirty="0" smtClean="0"/>
              <a:t>     	anggaran pengadaan alat habis pakai</a:t>
            </a:r>
          </a:p>
          <a:p>
            <a:pPr marL="1168400" lvl="2" indent="-450850"/>
            <a:r>
              <a:rPr lang="en-US" sz="2400" dirty="0" smtClean="0"/>
              <a:t>D.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1% — 25%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168400" lvl="2" indent="-450850"/>
            <a:r>
              <a:rPr lang="fi-FI" sz="2400" dirty="0" smtClean="0"/>
              <a:t>     	anggaran pengadaan alat habis pakai</a:t>
            </a:r>
          </a:p>
          <a:p>
            <a:pPr marL="1168400" lvl="2" indent="-450850"/>
            <a:r>
              <a:rPr lang="en-US" sz="2400" dirty="0" smtClean="0"/>
              <a:t>E. 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habis</a:t>
            </a:r>
            <a:endParaRPr lang="en-US" sz="2400" dirty="0" smtClean="0"/>
          </a:p>
          <a:p>
            <a:pPr marL="1168400" lvl="2" indent="-450850"/>
            <a:r>
              <a:rPr lang="fi-FI" sz="2400" dirty="0" smtClean="0"/>
              <a:t>    	 pakai selama satu tahun terakhir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9144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i="1" dirty="0" err="1">
                <a:solidFill>
                  <a:srgbClr val="FF0000"/>
                </a:solidFill>
              </a:rPr>
              <a:t>Jawaban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dibuktikan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dengan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dokumen</a:t>
            </a:r>
            <a:r>
              <a:rPr lang="en-US" sz="3200" i="1" dirty="0">
                <a:solidFill>
                  <a:srgbClr val="FF0000"/>
                </a:solidFill>
              </a:rPr>
              <a:t> KTSP yang </a:t>
            </a:r>
            <a:r>
              <a:rPr lang="en-US" sz="3200" i="1" dirty="0" err="1">
                <a:solidFill>
                  <a:srgbClr val="FF0000"/>
                </a:solidFill>
              </a:rPr>
              <a:t>mengacu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kepada</a:t>
            </a:r>
            <a:r>
              <a:rPr lang="en-US" sz="3200" dirty="0"/>
              <a:t> </a:t>
            </a:r>
            <a:endParaRPr lang="en-US" sz="3200" dirty="0" smtClean="0"/>
          </a:p>
          <a:p>
            <a:pPr marL="514350" indent="-514350">
              <a:buAutoNum type="arabicParenBoth"/>
            </a:pPr>
            <a:r>
              <a:rPr lang="en-US" sz="3200" dirty="0" err="1" smtClean="0"/>
              <a:t>Standar</a:t>
            </a:r>
            <a:r>
              <a:rPr lang="en-US" sz="3200" dirty="0" smtClean="0"/>
              <a:t> </a:t>
            </a:r>
            <a:r>
              <a:rPr lang="en-US" sz="3200" dirty="0" err="1"/>
              <a:t>Isi</a:t>
            </a:r>
            <a:r>
              <a:rPr lang="en-US" sz="3200" dirty="0"/>
              <a:t>, </a:t>
            </a:r>
            <a:endParaRPr lang="en-US" sz="3200" dirty="0" smtClean="0"/>
          </a:p>
          <a:p>
            <a:pPr marL="514350" indent="-514350"/>
            <a:r>
              <a:rPr lang="en-US" sz="3200" dirty="0" smtClean="0"/>
              <a:t>(</a:t>
            </a:r>
            <a:r>
              <a:rPr lang="en-US" sz="3200" dirty="0"/>
              <a:t>2) </a:t>
            </a:r>
            <a:r>
              <a:rPr lang="en-US" sz="3200" dirty="0" err="1"/>
              <a:t>Standar</a:t>
            </a:r>
            <a:r>
              <a:rPr lang="en-US" sz="3200" dirty="0"/>
              <a:t> </a:t>
            </a:r>
            <a:r>
              <a:rPr lang="en-US" sz="3200" dirty="0" err="1"/>
              <a:t>Kompetensi</a:t>
            </a:r>
            <a:r>
              <a:rPr lang="en-US" sz="3200" dirty="0"/>
              <a:t> </a:t>
            </a:r>
            <a:r>
              <a:rPr lang="en-US" sz="3200" dirty="0" err="1"/>
              <a:t>Lulusan</a:t>
            </a:r>
            <a:r>
              <a:rPr lang="en-US" sz="3200" dirty="0"/>
              <a:t>, </a:t>
            </a:r>
            <a:endParaRPr lang="en-US" sz="3200" dirty="0" smtClean="0"/>
          </a:p>
          <a:p>
            <a:pPr marL="514350" indent="-514350"/>
            <a:r>
              <a:rPr lang="en-US" sz="3200" dirty="0" smtClean="0"/>
              <a:t>(</a:t>
            </a:r>
            <a:r>
              <a:rPr lang="en-US" sz="3200" dirty="0"/>
              <a:t>3) </a:t>
            </a:r>
            <a:r>
              <a:rPr lang="en-US" sz="3200" dirty="0" err="1"/>
              <a:t>berpedoman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panduan</a:t>
            </a:r>
            <a:r>
              <a:rPr lang="en-US" sz="3200" dirty="0"/>
              <a:t> </a:t>
            </a:r>
            <a:r>
              <a:rPr lang="en-US" sz="3200" dirty="0" err="1"/>
              <a:t>penyusunan</a:t>
            </a:r>
            <a:r>
              <a:rPr lang="en-US" sz="3200" dirty="0"/>
              <a:t> </a:t>
            </a:r>
            <a:r>
              <a:rPr lang="en-US" sz="3200" dirty="0" err="1"/>
              <a:t>kurikulum</a:t>
            </a:r>
            <a:r>
              <a:rPr lang="en-US" sz="3200" dirty="0"/>
              <a:t> yang </a:t>
            </a:r>
            <a:r>
              <a:rPr lang="en-US" sz="3200" dirty="0" err="1"/>
              <a:t>disusun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BSNP,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</a:p>
          <a:p>
            <a:pPr marL="514350" indent="-514350"/>
            <a:r>
              <a:rPr lang="en-US" sz="3200" dirty="0" smtClean="0"/>
              <a:t>(</a:t>
            </a:r>
            <a:r>
              <a:rPr lang="en-US" sz="3200" dirty="0"/>
              <a:t>4) </a:t>
            </a:r>
            <a:r>
              <a:rPr lang="en-US" sz="3200" dirty="0" err="1"/>
              <a:t>memperhatikan</a:t>
            </a:r>
            <a:r>
              <a:rPr lang="en-US" sz="3200" dirty="0"/>
              <a:t> </a:t>
            </a:r>
            <a:r>
              <a:rPr lang="en-US" sz="3200" dirty="0" err="1"/>
              <a:t>pertimbangan</a:t>
            </a:r>
            <a:r>
              <a:rPr lang="en-US" sz="3200" dirty="0"/>
              <a:t> </a:t>
            </a:r>
            <a:r>
              <a:rPr lang="en-US" sz="3200" dirty="0" err="1" smtClean="0"/>
              <a:t>komite</a:t>
            </a:r>
            <a:r>
              <a:rPr lang="en-US" sz="3200" dirty="0" smtClean="0"/>
              <a:t>  </a:t>
            </a:r>
            <a:r>
              <a:rPr lang="en-US" sz="3200" dirty="0" err="1" smtClean="0"/>
              <a:t>sekolah</a:t>
            </a:r>
            <a:r>
              <a:rPr lang="en-US" sz="3200" dirty="0" smtClean="0"/>
              <a:t>/</a:t>
            </a:r>
            <a:r>
              <a:rPr lang="en-US" sz="3200" dirty="0" err="1" smtClean="0"/>
              <a:t>madrasah</a:t>
            </a:r>
            <a:r>
              <a:rPr lang="en-US" sz="3200" dirty="0"/>
              <a:t>. </a:t>
            </a:r>
            <a:endParaRPr lang="en-US" sz="3200" dirty="0" smtClean="0"/>
          </a:p>
          <a:p>
            <a:pPr marL="514350" indent="-514350"/>
            <a:endParaRPr lang="en-US" sz="3200" dirty="0"/>
          </a:p>
          <a:p>
            <a:r>
              <a:rPr lang="en-US" sz="3200" i="1" dirty="0" err="1">
                <a:solidFill>
                  <a:srgbClr val="FF0000"/>
                </a:solidFill>
              </a:rPr>
              <a:t>Unsur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Standar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Isi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Standar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Kompetensi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Lulusan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harus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ada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untuk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pilihan</a:t>
            </a:r>
            <a:r>
              <a:rPr lang="en-US" sz="3200" i="1" dirty="0">
                <a:solidFill>
                  <a:srgbClr val="FF0000"/>
                </a:solidFill>
              </a:rPr>
              <a:t> B </a:t>
            </a:r>
            <a:r>
              <a:rPr lang="en-US" sz="3200" i="1" dirty="0" err="1">
                <a:solidFill>
                  <a:srgbClr val="FF0000"/>
                </a:solidFill>
              </a:rPr>
              <a:t>dan</a:t>
            </a:r>
            <a:r>
              <a:rPr lang="en-US" sz="3200" i="1" dirty="0">
                <a:solidFill>
                  <a:srgbClr val="FF0000"/>
                </a:solidFill>
              </a:rPr>
              <a:t> C. </a:t>
            </a:r>
            <a:r>
              <a:rPr lang="en-US" i="1" dirty="0">
                <a:solidFill>
                  <a:srgbClr val="FF0000"/>
                </a:solidFill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8534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dirty="0" err="1" smtClean="0"/>
              <a:t>Biaya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pengadaan</a:t>
            </a:r>
            <a:r>
              <a:rPr lang="en-US" sz="3600" dirty="0" smtClean="0"/>
              <a:t> </a:t>
            </a:r>
            <a:r>
              <a:rPr lang="en-US" sz="3600" dirty="0" err="1" smtClean="0"/>
              <a:t>alat</a:t>
            </a:r>
            <a:r>
              <a:rPr lang="en-US" sz="3600" dirty="0" smtClean="0"/>
              <a:t> </a:t>
            </a:r>
            <a:r>
              <a:rPr lang="en-US" sz="3600" dirty="0" err="1" smtClean="0"/>
              <a:t>habis</a:t>
            </a:r>
            <a:r>
              <a:rPr lang="en-US" sz="3600" dirty="0" smtClean="0"/>
              <a:t> </a:t>
            </a:r>
            <a:r>
              <a:rPr lang="en-US" sz="3600" dirty="0" err="1" smtClean="0"/>
              <a:t>pakai</a:t>
            </a:r>
            <a:r>
              <a:rPr lang="en-US" sz="3600" dirty="0" smtClean="0"/>
              <a:t> </a:t>
            </a:r>
            <a:r>
              <a:rPr lang="en-US" sz="3600" dirty="0" err="1" smtClean="0"/>
              <a:t>sekolah</a:t>
            </a:r>
            <a:r>
              <a:rPr lang="en-US" sz="3600" dirty="0" smtClean="0"/>
              <a:t>/</a:t>
            </a:r>
            <a:r>
              <a:rPr lang="en-US" sz="3600" dirty="0" err="1" smtClean="0"/>
              <a:t>madrasah</a:t>
            </a:r>
            <a:r>
              <a:rPr lang="en-US" sz="3600" dirty="0" smtClean="0"/>
              <a:t> </a:t>
            </a:r>
            <a:r>
              <a:rPr lang="en-US" sz="3600" dirty="0" err="1" smtClean="0"/>
              <a:t>seperti</a:t>
            </a:r>
            <a:r>
              <a:rPr lang="en-US" sz="3600" dirty="0" smtClean="0"/>
              <a:t>: </a:t>
            </a:r>
            <a:r>
              <a:rPr lang="en-US" sz="3600" dirty="0" err="1" smtClean="0"/>
              <a:t>alat-alat</a:t>
            </a:r>
            <a:r>
              <a:rPr lang="en-US" sz="3600" dirty="0" smtClean="0"/>
              <a:t> </a:t>
            </a:r>
            <a:r>
              <a:rPr lang="en-US" sz="3600" dirty="0" err="1" smtClean="0"/>
              <a:t>olahraga</a:t>
            </a:r>
            <a:r>
              <a:rPr lang="en-US" sz="3600" dirty="0" smtClean="0"/>
              <a:t>, set </a:t>
            </a:r>
            <a:r>
              <a:rPr lang="en-US" sz="3600" dirty="0" err="1" smtClean="0"/>
              <a:t>alat</a:t>
            </a:r>
            <a:r>
              <a:rPr lang="en-US" sz="3600" dirty="0" smtClean="0"/>
              <a:t> </a:t>
            </a:r>
            <a:r>
              <a:rPr lang="en-US" sz="3600" dirty="0" err="1" smtClean="0"/>
              <a:t>jahit</a:t>
            </a:r>
            <a:r>
              <a:rPr lang="en-US" sz="3600" dirty="0" smtClean="0"/>
              <a:t>, </a:t>
            </a:r>
            <a:r>
              <a:rPr lang="en-US" sz="3600" dirty="0" err="1" smtClean="0"/>
              <a:t>alat</a:t>
            </a:r>
            <a:r>
              <a:rPr lang="en-US" sz="3600" dirty="0" smtClean="0"/>
              <a:t> </a:t>
            </a:r>
            <a:r>
              <a:rPr lang="en-US" sz="3600" dirty="0" err="1" smtClean="0"/>
              <a:t>kebersihan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sebagainya</a:t>
            </a:r>
            <a:r>
              <a:rPr lang="en-US" sz="3600" dirty="0" smtClean="0"/>
              <a:t>. </a:t>
            </a:r>
          </a:p>
          <a:p>
            <a:endParaRPr lang="en-US" sz="3600" dirty="0" smtClean="0"/>
          </a:p>
          <a:p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adanya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alokasi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dana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dalam</a:t>
            </a:r>
            <a:r>
              <a:rPr lang="en-US" sz="3600" i="1" dirty="0" smtClean="0">
                <a:solidFill>
                  <a:srgbClr val="FF0000"/>
                </a:solidFill>
              </a:rPr>
              <a:t> RKA-S/M, </a:t>
            </a:r>
            <a:r>
              <a:rPr lang="en-US" sz="3600" i="1" dirty="0" err="1" smtClean="0">
                <a:solidFill>
                  <a:srgbClr val="FF0000"/>
                </a:solidFill>
              </a:rPr>
              <a:t>laporan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keuangan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pengadaan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alat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habis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pakai</a:t>
            </a:r>
            <a:r>
              <a:rPr lang="en-US" sz="3600" i="1" dirty="0" smtClean="0">
                <a:solidFill>
                  <a:srgbClr val="FF0000"/>
                </a:solidFill>
              </a:rPr>
              <a:t>, </a:t>
            </a:r>
            <a:r>
              <a:rPr lang="en-US" sz="3600" i="1" dirty="0" err="1" smtClean="0">
                <a:solidFill>
                  <a:srgbClr val="FF0000"/>
                </a:solidFill>
              </a:rPr>
              <a:t>dan</a:t>
            </a:r>
            <a:r>
              <a:rPr lang="en-US" sz="3600" i="1" dirty="0" smtClean="0">
                <a:solidFill>
                  <a:srgbClr val="FF0000"/>
                </a:solidFill>
              </a:rPr>
              <a:t> nota </a:t>
            </a:r>
            <a:r>
              <a:rPr lang="en-US" sz="3600" i="1" dirty="0" err="1" smtClean="0">
                <a:solidFill>
                  <a:srgbClr val="FF0000"/>
                </a:solidFill>
              </a:rPr>
              <a:t>pembelian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pengadaan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alat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habis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pakai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sekolah</a:t>
            </a:r>
            <a:r>
              <a:rPr lang="en-US" sz="3600" i="1" dirty="0" smtClean="0">
                <a:solidFill>
                  <a:srgbClr val="FF0000"/>
                </a:solidFill>
              </a:rPr>
              <a:t>/</a:t>
            </a:r>
            <a:r>
              <a:rPr lang="en-US" sz="3600" i="1" dirty="0" err="1" smtClean="0">
                <a:solidFill>
                  <a:srgbClr val="FF0000"/>
                </a:solidFill>
              </a:rPr>
              <a:t>madrasah</a:t>
            </a:r>
            <a:r>
              <a:rPr lang="en-US" i="1" dirty="0" smtClean="0">
                <a:solidFill>
                  <a:srgbClr val="FF0000"/>
                </a:solidFill>
              </a:rPr>
              <a:t>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5846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lvl="1" indent="-633413"/>
            <a:r>
              <a:rPr lang="en-US" sz="2400" b="1" i="1" dirty="0" smtClean="0">
                <a:solidFill>
                  <a:srgbClr val="FF0000"/>
                </a:solidFill>
              </a:rPr>
              <a:t>121.	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b="1" i="1" dirty="0" smtClean="0">
                <a:solidFill>
                  <a:srgbClr val="FF0000"/>
                </a:solidFill>
              </a:rPr>
              <a:t>/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membelanjakan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biaya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pengadaan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kegiatan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rapat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selama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satu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tahun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terakh</a:t>
            </a:r>
            <a:r>
              <a:rPr lang="en-US" sz="2400" dirty="0" err="1" smtClean="0">
                <a:solidFill>
                  <a:srgbClr val="FF0000"/>
                </a:solidFill>
              </a:rPr>
              <a:t>ir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1082675" lvl="2" indent="-449263"/>
            <a:r>
              <a:rPr lang="en-US" sz="2400" dirty="0" smtClean="0"/>
              <a:t> A.	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76% — 100%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082675" lvl="2" indent="-449263"/>
            <a:r>
              <a:rPr lang="fi-FI" sz="2400" dirty="0" smtClean="0"/>
              <a:t>      	biaya pengadaan kegiatan rapat selama satu tahun terakhir</a:t>
            </a:r>
          </a:p>
          <a:p>
            <a:pPr marL="1082675" lvl="2" indent="-449263"/>
            <a:r>
              <a:rPr lang="en-US" sz="2400" dirty="0" smtClean="0"/>
              <a:t>B.	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51% — 75%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082675" lvl="2" indent="-449263"/>
            <a:r>
              <a:rPr lang="fi-FI" sz="2400" dirty="0" smtClean="0"/>
              <a:t>     	biaya pengadaan kegiatan rapat selama satu tahun terakhir</a:t>
            </a:r>
          </a:p>
          <a:p>
            <a:pPr marL="1082675" lvl="2" indent="-449263"/>
            <a:r>
              <a:rPr lang="en-US" sz="2400" dirty="0" smtClean="0"/>
              <a:t>C.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26% — 50%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082675" lvl="2" indent="-449263"/>
            <a:r>
              <a:rPr lang="fi-FI" sz="2400" dirty="0" smtClean="0"/>
              <a:t>     	biaya pengadaan kegiatan rapat selama satu tahun terakhir</a:t>
            </a:r>
          </a:p>
          <a:p>
            <a:pPr marL="1082675" lvl="2" indent="-449263"/>
            <a:r>
              <a:rPr lang="en-US" sz="2400" dirty="0" smtClean="0"/>
              <a:t>D.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1% — 25%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endParaRPr lang="en-US" sz="2400" dirty="0" smtClean="0"/>
          </a:p>
          <a:p>
            <a:pPr marL="1082675" lvl="2" indent="-449263"/>
            <a:r>
              <a:rPr lang="fi-FI" sz="2400" dirty="0" smtClean="0"/>
              <a:t>     	pengadaan kegiatan rapat selama satu tahun terakhir</a:t>
            </a:r>
          </a:p>
          <a:p>
            <a:pPr marL="1082675" lvl="2" indent="-449263"/>
            <a:r>
              <a:rPr lang="en-US" sz="2400" dirty="0" smtClean="0"/>
              <a:t>E. 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rapat</a:t>
            </a:r>
            <a:endParaRPr lang="en-US" sz="2400" dirty="0" smtClean="0"/>
          </a:p>
          <a:p>
            <a:pPr marL="1082675" lvl="2" indent="-449263"/>
            <a:r>
              <a:rPr lang="en-US" sz="2400" dirty="0" smtClean="0"/>
              <a:t>    	</a:t>
            </a:r>
            <a:r>
              <a:rPr lang="en-US" sz="2400" dirty="0" err="1" smtClean="0"/>
              <a:t>selama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0"/>
            <a:ext cx="8458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dirty="0" err="1" smtClean="0"/>
              <a:t>Biaya</a:t>
            </a:r>
            <a:r>
              <a:rPr lang="en-US" sz="3600" dirty="0" smtClean="0"/>
              <a:t> </a:t>
            </a:r>
            <a:r>
              <a:rPr lang="en-US" sz="3600" dirty="0" err="1" smtClean="0"/>
              <a:t>rapat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dibiayai</a:t>
            </a:r>
            <a:r>
              <a:rPr lang="en-US" sz="3600" dirty="0" smtClean="0"/>
              <a:t> </a:t>
            </a:r>
            <a:r>
              <a:rPr lang="en-US" sz="3600" dirty="0" err="1" smtClean="0"/>
              <a:t>antara</a:t>
            </a:r>
            <a:r>
              <a:rPr lang="en-US" sz="3600" dirty="0" smtClean="0"/>
              <a:t> lain: </a:t>
            </a:r>
            <a:r>
              <a:rPr lang="en-US" sz="3600" dirty="0" err="1" smtClean="0"/>
              <a:t>rapat</a:t>
            </a:r>
            <a:r>
              <a:rPr lang="en-US" sz="3600" dirty="0" smtClean="0"/>
              <a:t> </a:t>
            </a:r>
            <a:r>
              <a:rPr lang="en-US" sz="3600" dirty="0" err="1" smtClean="0"/>
              <a:t>penerimaan</a:t>
            </a:r>
            <a:r>
              <a:rPr lang="en-US" sz="3600" dirty="0" smtClean="0"/>
              <a:t> </a:t>
            </a:r>
            <a:r>
              <a:rPr lang="en-US" sz="3600" dirty="0" err="1" smtClean="0"/>
              <a:t>siswa</a:t>
            </a:r>
            <a:r>
              <a:rPr lang="en-US" sz="3600" dirty="0" smtClean="0"/>
              <a:t> </a:t>
            </a:r>
            <a:r>
              <a:rPr lang="en-US" sz="3600" dirty="0" err="1" smtClean="0"/>
              <a:t>baru</a:t>
            </a:r>
            <a:r>
              <a:rPr lang="en-US" sz="3600" dirty="0" smtClean="0"/>
              <a:t>, </a:t>
            </a:r>
            <a:r>
              <a:rPr lang="en-US" sz="3600" dirty="0" err="1" smtClean="0"/>
              <a:t>rapat</a:t>
            </a:r>
            <a:r>
              <a:rPr lang="en-US" sz="3600" dirty="0" smtClean="0"/>
              <a:t> </a:t>
            </a:r>
            <a:r>
              <a:rPr lang="en-US" sz="3600" dirty="0" err="1" smtClean="0"/>
              <a:t>evaluasi</a:t>
            </a:r>
            <a:r>
              <a:rPr lang="en-US" sz="3600" dirty="0" smtClean="0"/>
              <a:t> semester </a:t>
            </a:r>
            <a:r>
              <a:rPr lang="en-US" sz="3600" dirty="0" err="1" smtClean="0"/>
              <a:t>siswa</a:t>
            </a:r>
            <a:r>
              <a:rPr lang="en-US" sz="3600" dirty="0" smtClean="0"/>
              <a:t>, </a:t>
            </a:r>
            <a:r>
              <a:rPr lang="en-US" sz="3600" dirty="0" err="1" smtClean="0"/>
              <a:t>rapat</a:t>
            </a:r>
            <a:r>
              <a:rPr lang="en-US" sz="3600" dirty="0" smtClean="0"/>
              <a:t> </a:t>
            </a:r>
            <a:r>
              <a:rPr lang="en-US" sz="3600" dirty="0" err="1" smtClean="0"/>
              <a:t>kenaikan</a:t>
            </a:r>
            <a:r>
              <a:rPr lang="en-US" sz="3600" dirty="0" smtClean="0"/>
              <a:t> </a:t>
            </a:r>
            <a:r>
              <a:rPr lang="en-US" sz="3600" dirty="0" err="1" smtClean="0"/>
              <a:t>kelas</a:t>
            </a:r>
            <a:r>
              <a:rPr lang="en-US" sz="3600" dirty="0" smtClean="0"/>
              <a:t>, </a:t>
            </a:r>
            <a:r>
              <a:rPr lang="en-US" sz="3600" dirty="0" err="1" smtClean="0"/>
              <a:t>rapat</a:t>
            </a:r>
            <a:r>
              <a:rPr lang="en-US" sz="3600" dirty="0" smtClean="0"/>
              <a:t> </a:t>
            </a:r>
            <a:r>
              <a:rPr lang="en-US" sz="3600" dirty="0" err="1" smtClean="0"/>
              <a:t>kelulusan</a:t>
            </a:r>
            <a:r>
              <a:rPr lang="en-US" sz="3600" dirty="0" smtClean="0"/>
              <a:t>, </a:t>
            </a:r>
            <a:r>
              <a:rPr lang="en-US" sz="3600" dirty="0" err="1" smtClean="0"/>
              <a:t>rapat</a:t>
            </a:r>
            <a:r>
              <a:rPr lang="en-US" sz="3600" dirty="0" smtClean="0"/>
              <a:t> </a:t>
            </a:r>
            <a:r>
              <a:rPr lang="en-US" sz="3600" dirty="0" err="1" smtClean="0"/>
              <a:t>pemecahan</a:t>
            </a:r>
            <a:r>
              <a:rPr lang="en-US" sz="3600" dirty="0" smtClean="0"/>
              <a:t> </a:t>
            </a:r>
            <a:r>
              <a:rPr lang="en-US" sz="3600" dirty="0" err="1" smtClean="0"/>
              <a:t>masalah</a:t>
            </a:r>
            <a:r>
              <a:rPr lang="en-US" sz="3600" dirty="0" smtClean="0"/>
              <a:t>, </a:t>
            </a:r>
            <a:r>
              <a:rPr lang="en-US" sz="3600" dirty="0" err="1" smtClean="0"/>
              <a:t>rapat</a:t>
            </a:r>
            <a:r>
              <a:rPr lang="en-US" sz="3600" dirty="0" smtClean="0"/>
              <a:t> </a:t>
            </a:r>
            <a:r>
              <a:rPr lang="en-US" sz="3600" dirty="0" err="1" smtClean="0"/>
              <a:t>koordinasi</a:t>
            </a:r>
            <a:r>
              <a:rPr lang="en-US" sz="3600" dirty="0" smtClean="0"/>
              <a:t>, </a:t>
            </a:r>
            <a:r>
              <a:rPr lang="en-US" sz="3600" dirty="0" err="1" smtClean="0"/>
              <a:t>rapat</a:t>
            </a:r>
            <a:r>
              <a:rPr lang="en-US" sz="3600" dirty="0" smtClean="0"/>
              <a:t> </a:t>
            </a:r>
            <a:r>
              <a:rPr lang="en-US" sz="3600" dirty="0" err="1" smtClean="0"/>
              <a:t>wali</a:t>
            </a:r>
            <a:r>
              <a:rPr lang="en-US" sz="3600" dirty="0" smtClean="0"/>
              <a:t> </a:t>
            </a:r>
            <a:r>
              <a:rPr lang="en-US" sz="3600" dirty="0" err="1" smtClean="0"/>
              <a:t>murid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lain </a:t>
            </a:r>
            <a:r>
              <a:rPr lang="en-US" sz="3600" dirty="0" err="1" smtClean="0"/>
              <a:t>sebagainya</a:t>
            </a:r>
            <a:r>
              <a:rPr lang="en-US" sz="3600" dirty="0" smtClean="0"/>
              <a:t>. </a:t>
            </a:r>
          </a:p>
          <a:p>
            <a:endParaRPr lang="en-US" sz="3600" dirty="0" smtClean="0"/>
          </a:p>
          <a:p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adanya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alokasi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dana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dalam</a:t>
            </a:r>
            <a:r>
              <a:rPr lang="en-US" sz="3600" i="1" dirty="0" smtClean="0">
                <a:solidFill>
                  <a:srgbClr val="FF0000"/>
                </a:solidFill>
              </a:rPr>
              <a:t> RKA-S/M, </a:t>
            </a:r>
            <a:r>
              <a:rPr lang="en-US" sz="3600" i="1" dirty="0" err="1" smtClean="0">
                <a:solidFill>
                  <a:srgbClr val="FF0000"/>
                </a:solidFill>
              </a:rPr>
              <a:t>laporan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keuangan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biaya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rapat</a:t>
            </a:r>
            <a:r>
              <a:rPr lang="en-US" sz="3600" i="1" dirty="0" smtClean="0">
                <a:solidFill>
                  <a:srgbClr val="FF0000"/>
                </a:solidFill>
              </a:rPr>
              <a:t>, </a:t>
            </a:r>
            <a:r>
              <a:rPr lang="en-US" sz="3600" i="1" dirty="0" err="1" smtClean="0">
                <a:solidFill>
                  <a:srgbClr val="FF0000"/>
                </a:solidFill>
              </a:rPr>
              <a:t>dan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kwitansi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pengeluaran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biaya</a:t>
            </a:r>
            <a:r>
              <a:rPr lang="en-US" sz="3600" i="1" dirty="0" smtClean="0">
                <a:solidFill>
                  <a:srgbClr val="FF0000"/>
                </a:solidFill>
              </a:rPr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113" lvl="1" indent="-900113"/>
            <a:r>
              <a:rPr lang="en-US" sz="2400" b="1" i="1" dirty="0" smtClean="0">
                <a:solidFill>
                  <a:srgbClr val="FF0000"/>
                </a:solidFill>
              </a:rPr>
              <a:t>122.	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b="1" i="1" dirty="0" smtClean="0">
                <a:solidFill>
                  <a:srgbClr val="FF0000"/>
                </a:solidFill>
              </a:rPr>
              <a:t>/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membelanjakan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biaya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pengadaan</a:t>
            </a:r>
            <a:r>
              <a:rPr lang="en-US" sz="2400" b="1" i="1" dirty="0" smtClean="0">
                <a:solidFill>
                  <a:srgbClr val="FF0000"/>
                </a:solidFill>
              </a:rPr>
              <a:t> transport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fi-FI" sz="2400" b="1" i="1" dirty="0" smtClean="0">
                <a:solidFill>
                  <a:srgbClr val="FF0000"/>
                </a:solidFill>
              </a:rPr>
              <a:t>perjalanan dinas selama satu tahun terakhir.</a:t>
            </a:r>
          </a:p>
          <a:p>
            <a:endParaRPr lang="fi-FI" sz="2400" dirty="0" smtClean="0"/>
          </a:p>
          <a:p>
            <a:pPr marL="1435100" lvl="2" indent="-534988"/>
            <a:r>
              <a:rPr lang="en-US" sz="2400" dirty="0" smtClean="0"/>
              <a:t>A.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76% — 100%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transport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perjalanan</a:t>
            </a:r>
            <a:r>
              <a:rPr lang="en-US" sz="2400" dirty="0" smtClean="0"/>
              <a:t> </a:t>
            </a:r>
            <a:r>
              <a:rPr lang="en-US" sz="2400" dirty="0" err="1" smtClean="0"/>
              <a:t>dinas</a:t>
            </a:r>
            <a:endParaRPr lang="en-US" sz="2400" dirty="0" smtClean="0"/>
          </a:p>
          <a:p>
            <a:pPr marL="1435100" lvl="2" indent="-534988"/>
            <a:r>
              <a:rPr lang="en-US" sz="2400" dirty="0" smtClean="0"/>
              <a:t>B.	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51% — 75%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 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transport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perjalanan</a:t>
            </a:r>
            <a:r>
              <a:rPr lang="en-US" sz="2400" dirty="0" smtClean="0"/>
              <a:t> </a:t>
            </a:r>
            <a:r>
              <a:rPr lang="en-US" sz="2400" dirty="0" err="1" smtClean="0"/>
              <a:t>dinas</a:t>
            </a:r>
            <a:endParaRPr lang="en-US" sz="2400" dirty="0" smtClean="0"/>
          </a:p>
          <a:p>
            <a:pPr marL="1435100" lvl="2" indent="-534988"/>
            <a:r>
              <a:rPr lang="en-US" sz="2400" dirty="0" smtClean="0"/>
              <a:t> C.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26% — 50%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 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transport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perjalanan</a:t>
            </a:r>
            <a:r>
              <a:rPr lang="en-US" sz="2400" dirty="0" smtClean="0"/>
              <a:t> </a:t>
            </a:r>
            <a:r>
              <a:rPr lang="en-US" sz="2400" dirty="0" err="1" smtClean="0"/>
              <a:t>dinas</a:t>
            </a:r>
            <a:endParaRPr lang="en-US" sz="2400" dirty="0" smtClean="0"/>
          </a:p>
          <a:p>
            <a:pPr marL="1435100" lvl="2" indent="-534988"/>
            <a:r>
              <a:rPr lang="en-US" sz="2400" dirty="0" smtClean="0"/>
              <a:t>D.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1% — 25%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transport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perjalanan</a:t>
            </a:r>
            <a:r>
              <a:rPr lang="en-US" sz="2400" dirty="0" smtClean="0"/>
              <a:t> </a:t>
            </a:r>
            <a:r>
              <a:rPr lang="en-US" sz="2400" dirty="0" err="1" smtClean="0"/>
              <a:t>dinas</a:t>
            </a:r>
            <a:endParaRPr lang="en-US" sz="2400" dirty="0" smtClean="0"/>
          </a:p>
          <a:p>
            <a:pPr marL="1435100" lvl="2" indent="-534988"/>
            <a:r>
              <a:rPr lang="sv-SE" sz="2400" dirty="0" smtClean="0"/>
              <a:t> E. 	Tidak membelanjakan biaya pengadaan transport dan</a:t>
            </a:r>
          </a:p>
          <a:p>
            <a:pPr marL="1435100" lvl="2" indent="-534988"/>
            <a:r>
              <a:rPr lang="en-US" sz="2400" dirty="0" smtClean="0"/>
              <a:t>    	 </a:t>
            </a:r>
            <a:r>
              <a:rPr lang="en-US" sz="2400" dirty="0" err="1" smtClean="0"/>
              <a:t>perjalanan</a:t>
            </a:r>
            <a:r>
              <a:rPr lang="en-US" sz="2400" dirty="0" smtClean="0"/>
              <a:t> </a:t>
            </a:r>
            <a:r>
              <a:rPr lang="en-US" sz="2400" dirty="0" err="1" smtClean="0"/>
              <a:t>dinas</a:t>
            </a:r>
            <a:endParaRPr lang="en-US" sz="2400" dirty="0" smtClean="0"/>
          </a:p>
          <a:p>
            <a:pPr marL="1435100" lvl="2" indent="-534988"/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38200"/>
            <a:ext cx="784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200" dirty="0" err="1" smtClean="0"/>
              <a:t>Biaya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pengadaan</a:t>
            </a:r>
            <a:r>
              <a:rPr lang="en-US" sz="3200" dirty="0" smtClean="0"/>
              <a:t> transport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perjalanan</a:t>
            </a:r>
            <a:r>
              <a:rPr lang="en-US" sz="3200" dirty="0" smtClean="0"/>
              <a:t> </a:t>
            </a:r>
            <a:r>
              <a:rPr lang="en-US" sz="3200" dirty="0" err="1" smtClean="0"/>
              <a:t>dinas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antaranya</a:t>
            </a:r>
            <a:r>
              <a:rPr lang="en-US" sz="3200" dirty="0" smtClean="0"/>
              <a:t>: </a:t>
            </a:r>
            <a:r>
              <a:rPr lang="en-US" sz="3200" dirty="0" err="1" smtClean="0"/>
              <a:t>perjalanan</a:t>
            </a:r>
            <a:r>
              <a:rPr lang="en-US" sz="3200" dirty="0" smtClean="0"/>
              <a:t> </a:t>
            </a:r>
            <a:r>
              <a:rPr lang="en-US" sz="3200" dirty="0" err="1" smtClean="0"/>
              <a:t>dinas</a:t>
            </a:r>
            <a:r>
              <a:rPr lang="en-US" sz="3200" dirty="0" smtClean="0"/>
              <a:t> </a:t>
            </a:r>
            <a:r>
              <a:rPr lang="en-US" sz="3200" dirty="0" err="1" smtClean="0"/>
              <a:t>Kepala</a:t>
            </a:r>
            <a:r>
              <a:rPr lang="en-US" sz="3200" dirty="0" smtClean="0"/>
              <a:t> </a:t>
            </a:r>
            <a:r>
              <a:rPr lang="en-US" sz="3200" dirty="0" err="1" smtClean="0"/>
              <a:t>Sekolah</a:t>
            </a:r>
            <a:r>
              <a:rPr lang="en-US" sz="3200" dirty="0" smtClean="0"/>
              <a:t>/</a:t>
            </a:r>
            <a:r>
              <a:rPr lang="en-US" sz="3200" dirty="0" err="1" smtClean="0"/>
              <a:t>Madrasah</a:t>
            </a:r>
            <a:r>
              <a:rPr lang="en-US" sz="3200" dirty="0" smtClean="0"/>
              <a:t>, guru,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tenaga</a:t>
            </a:r>
            <a:r>
              <a:rPr lang="en-US" sz="3200" dirty="0" smtClean="0"/>
              <a:t> </a:t>
            </a:r>
            <a:r>
              <a:rPr lang="en-US" sz="3200" dirty="0" err="1" smtClean="0"/>
              <a:t>kependidikan</a:t>
            </a:r>
            <a:r>
              <a:rPr lang="en-US" sz="3200" dirty="0" smtClean="0"/>
              <a:t>. </a:t>
            </a:r>
          </a:p>
          <a:p>
            <a:endParaRPr lang="en-US" sz="3200" dirty="0" smtClean="0"/>
          </a:p>
          <a:p>
            <a:r>
              <a:rPr lang="en-US" sz="3200" i="1" dirty="0" err="1" smtClean="0">
                <a:solidFill>
                  <a:srgbClr val="FF0000"/>
                </a:solidFill>
              </a:rPr>
              <a:t>Jawaban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dengan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adanya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alokasi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dana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dalam</a:t>
            </a:r>
            <a:r>
              <a:rPr lang="en-US" sz="3200" i="1" dirty="0" smtClean="0">
                <a:solidFill>
                  <a:srgbClr val="FF0000"/>
                </a:solidFill>
              </a:rPr>
              <a:t> RKA-S/M, </a:t>
            </a:r>
            <a:r>
              <a:rPr lang="en-US" sz="3200" i="1" dirty="0" err="1" smtClean="0">
                <a:solidFill>
                  <a:srgbClr val="FF0000"/>
                </a:solidFill>
              </a:rPr>
              <a:t>laporan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keuangan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pengadaan</a:t>
            </a:r>
            <a:r>
              <a:rPr lang="en-US" sz="3200" i="1" dirty="0" smtClean="0">
                <a:solidFill>
                  <a:srgbClr val="FF0000"/>
                </a:solidFill>
              </a:rPr>
              <a:t> transport </a:t>
            </a:r>
            <a:r>
              <a:rPr lang="en-US" sz="3200" i="1" dirty="0" err="1" smtClean="0">
                <a:solidFill>
                  <a:srgbClr val="FF0000"/>
                </a:solidFill>
              </a:rPr>
              <a:t>atau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perjalanan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dinas</a:t>
            </a:r>
            <a:r>
              <a:rPr lang="en-US" sz="3200" i="1" dirty="0" smtClean="0">
                <a:solidFill>
                  <a:srgbClr val="FF0000"/>
                </a:solidFill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dan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bukti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fisik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penggunaan</a:t>
            </a:r>
            <a:r>
              <a:rPr lang="en-US" sz="3200" i="1" dirty="0" smtClean="0">
                <a:solidFill>
                  <a:srgbClr val="FF0000"/>
                </a:solidFill>
              </a:rPr>
              <a:t>/SPPD</a:t>
            </a:r>
            <a:r>
              <a:rPr lang="en-US" dirty="0" smtClean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8686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400" b="1" i="1" dirty="0" smtClean="0">
                <a:solidFill>
                  <a:srgbClr val="FF0000"/>
                </a:solidFill>
              </a:rPr>
              <a:t>123.	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b="1" i="1" dirty="0" smtClean="0">
                <a:solidFill>
                  <a:srgbClr val="FF0000"/>
                </a:solidFill>
              </a:rPr>
              <a:t>/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membelanjakan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biaya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penggandaan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soal-soal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fi-FI" sz="2400" b="1" i="1" dirty="0" smtClean="0">
                <a:solidFill>
                  <a:srgbClr val="FF0000"/>
                </a:solidFill>
              </a:rPr>
              <a:t>ulangan/ujian selama satu tahun terakhir</a:t>
            </a:r>
            <a:r>
              <a:rPr lang="fi-FI" sz="2400" dirty="0" smtClean="0"/>
              <a:t>.</a:t>
            </a:r>
          </a:p>
          <a:p>
            <a:endParaRPr lang="fi-FI" sz="2400" dirty="0" smtClean="0"/>
          </a:p>
          <a:p>
            <a:pPr marL="1082675" lvl="2" indent="-365125"/>
            <a:r>
              <a:rPr lang="en-US" sz="2400" dirty="0" smtClean="0"/>
              <a:t> A.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76% — 100%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082675" lvl="2" indent="-365125"/>
            <a:r>
              <a:rPr lang="en-US" sz="2400" dirty="0" smtClean="0"/>
              <a:t>    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penggandaan</a:t>
            </a:r>
            <a:r>
              <a:rPr lang="en-US" sz="2400" dirty="0" smtClean="0"/>
              <a:t> </a:t>
            </a:r>
            <a:r>
              <a:rPr lang="en-US" sz="2400" dirty="0" err="1" smtClean="0"/>
              <a:t>soal-soal</a:t>
            </a:r>
            <a:r>
              <a:rPr lang="en-US" sz="2400" dirty="0" smtClean="0"/>
              <a:t> </a:t>
            </a:r>
            <a:r>
              <a:rPr lang="en-US" sz="2400" dirty="0" err="1" smtClean="0"/>
              <a:t>ulangan</a:t>
            </a:r>
            <a:r>
              <a:rPr lang="en-US" sz="2400" dirty="0" smtClean="0"/>
              <a:t>/</a:t>
            </a:r>
            <a:r>
              <a:rPr lang="en-US" sz="2400" dirty="0" err="1" smtClean="0"/>
              <a:t>ujian</a:t>
            </a:r>
            <a:endParaRPr lang="en-US" sz="2400" dirty="0" smtClean="0"/>
          </a:p>
          <a:p>
            <a:pPr marL="1082675" lvl="2" indent="-365125"/>
            <a:r>
              <a:rPr lang="en-US" sz="2400" dirty="0" smtClean="0"/>
              <a:t>B.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51% — 75%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082675" lvl="2" indent="-365125"/>
            <a:r>
              <a:rPr lang="en-US" sz="2400" dirty="0" smtClean="0"/>
              <a:t>    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penggandaan</a:t>
            </a:r>
            <a:r>
              <a:rPr lang="en-US" sz="2400" dirty="0" smtClean="0"/>
              <a:t> </a:t>
            </a:r>
            <a:r>
              <a:rPr lang="en-US" sz="2400" dirty="0" err="1" smtClean="0"/>
              <a:t>soal-soal</a:t>
            </a:r>
            <a:r>
              <a:rPr lang="en-US" sz="2400" dirty="0" smtClean="0"/>
              <a:t> </a:t>
            </a:r>
            <a:r>
              <a:rPr lang="en-US" sz="2400" dirty="0" err="1" smtClean="0"/>
              <a:t>ulangan</a:t>
            </a:r>
            <a:r>
              <a:rPr lang="en-US" sz="2400" dirty="0" smtClean="0"/>
              <a:t>/</a:t>
            </a:r>
            <a:r>
              <a:rPr lang="en-US" sz="2400" dirty="0" err="1" smtClean="0"/>
              <a:t>ujian</a:t>
            </a:r>
            <a:endParaRPr lang="en-US" sz="2400" dirty="0" smtClean="0"/>
          </a:p>
          <a:p>
            <a:pPr marL="1082675" lvl="2" indent="-365125"/>
            <a:r>
              <a:rPr lang="en-US" sz="2400" dirty="0" smtClean="0"/>
              <a:t>C.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26% — 50%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082675" lvl="2" indent="-365125"/>
            <a:r>
              <a:rPr lang="en-US" sz="2400" dirty="0" smtClean="0"/>
              <a:t>    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penggandaan</a:t>
            </a:r>
            <a:r>
              <a:rPr lang="en-US" sz="2400" dirty="0" smtClean="0"/>
              <a:t> </a:t>
            </a:r>
            <a:r>
              <a:rPr lang="en-US" sz="2400" dirty="0" err="1" smtClean="0"/>
              <a:t>soal-soal</a:t>
            </a:r>
            <a:r>
              <a:rPr lang="en-US" sz="2400" dirty="0" smtClean="0"/>
              <a:t> </a:t>
            </a:r>
            <a:r>
              <a:rPr lang="en-US" sz="2400" dirty="0" err="1" smtClean="0"/>
              <a:t>ulangan</a:t>
            </a:r>
            <a:r>
              <a:rPr lang="en-US" sz="2400" dirty="0" smtClean="0"/>
              <a:t>/</a:t>
            </a:r>
            <a:r>
              <a:rPr lang="en-US" sz="2400" dirty="0" err="1" smtClean="0"/>
              <a:t>ujian</a:t>
            </a:r>
            <a:endParaRPr lang="en-US" sz="2400" dirty="0" smtClean="0"/>
          </a:p>
          <a:p>
            <a:pPr marL="1082675" lvl="2" indent="-365125"/>
            <a:r>
              <a:rPr lang="en-US" sz="2400" dirty="0" smtClean="0"/>
              <a:t>D.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1% — 25%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082675" lvl="2" indent="-365125"/>
            <a:r>
              <a:rPr lang="en-US" sz="2400" dirty="0" smtClean="0"/>
              <a:t>    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penggandaan</a:t>
            </a:r>
            <a:r>
              <a:rPr lang="en-US" sz="2400" dirty="0" smtClean="0"/>
              <a:t> </a:t>
            </a:r>
            <a:r>
              <a:rPr lang="en-US" sz="2400" dirty="0" err="1" smtClean="0"/>
              <a:t>soal-soal</a:t>
            </a:r>
            <a:r>
              <a:rPr lang="en-US" sz="2400" dirty="0" smtClean="0"/>
              <a:t> </a:t>
            </a:r>
            <a:r>
              <a:rPr lang="en-US" sz="2400" dirty="0" err="1" smtClean="0"/>
              <a:t>ulangan</a:t>
            </a:r>
            <a:r>
              <a:rPr lang="en-US" sz="2400" dirty="0" smtClean="0"/>
              <a:t>/</a:t>
            </a:r>
            <a:r>
              <a:rPr lang="en-US" sz="2400" dirty="0" err="1" smtClean="0"/>
              <a:t>ujian</a:t>
            </a:r>
            <a:endParaRPr lang="en-US" sz="2400" dirty="0" smtClean="0"/>
          </a:p>
          <a:p>
            <a:pPr marL="1082675" lvl="2" indent="-365125"/>
            <a:r>
              <a:rPr lang="sv-SE" sz="2400" dirty="0" smtClean="0"/>
              <a:t>E. Tidak membelanjakan alokasi biaya penggandaan soal-soal</a:t>
            </a:r>
          </a:p>
          <a:p>
            <a:pPr marL="1082675" lvl="2" indent="-365125"/>
            <a:r>
              <a:rPr lang="en-US" sz="2400" dirty="0" smtClean="0"/>
              <a:t>     </a:t>
            </a:r>
            <a:r>
              <a:rPr lang="en-US" sz="2400" dirty="0" err="1" smtClean="0"/>
              <a:t>ulangan</a:t>
            </a:r>
            <a:r>
              <a:rPr lang="en-US" sz="2400" dirty="0" smtClean="0"/>
              <a:t>/</a:t>
            </a:r>
            <a:r>
              <a:rPr lang="en-US" sz="2400" dirty="0" err="1" smtClean="0"/>
              <a:t>ujian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85800"/>
            <a:ext cx="8458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dirty="0" err="1" smtClean="0"/>
              <a:t>Biaya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penggandaan</a:t>
            </a:r>
            <a:r>
              <a:rPr lang="en-US" sz="3600" dirty="0" smtClean="0"/>
              <a:t> </a:t>
            </a:r>
            <a:r>
              <a:rPr lang="en-US" sz="3600" dirty="0" err="1" smtClean="0"/>
              <a:t>soal</a:t>
            </a:r>
            <a:r>
              <a:rPr lang="en-US" sz="3600" dirty="0" smtClean="0"/>
              <a:t> </a:t>
            </a:r>
            <a:r>
              <a:rPr lang="en-US" sz="3600" dirty="0" err="1" smtClean="0"/>
              <a:t>ulangan</a:t>
            </a:r>
            <a:r>
              <a:rPr lang="en-US" sz="3600" dirty="0" smtClean="0"/>
              <a:t>/</a:t>
            </a:r>
            <a:r>
              <a:rPr lang="en-US" sz="3600" dirty="0" err="1" smtClean="0"/>
              <a:t>ujian</a:t>
            </a:r>
            <a:r>
              <a:rPr lang="en-US" sz="3600" dirty="0" smtClean="0"/>
              <a:t> </a:t>
            </a:r>
            <a:r>
              <a:rPr lang="en-US" sz="3600" dirty="0" err="1" smtClean="0"/>
              <a:t>seperti</a:t>
            </a:r>
            <a:r>
              <a:rPr lang="en-US" sz="3600" dirty="0" smtClean="0"/>
              <a:t>: </a:t>
            </a:r>
            <a:r>
              <a:rPr lang="en-US" sz="3600" dirty="0" err="1" smtClean="0"/>
              <a:t>ulangan</a:t>
            </a:r>
            <a:r>
              <a:rPr lang="en-US" sz="3600" dirty="0" smtClean="0"/>
              <a:t> </a:t>
            </a:r>
            <a:r>
              <a:rPr lang="en-US" sz="3600" dirty="0" err="1" smtClean="0"/>
              <a:t>umum</a:t>
            </a:r>
            <a:r>
              <a:rPr lang="en-US" sz="3600" dirty="0" smtClean="0"/>
              <a:t>, </a:t>
            </a:r>
            <a:r>
              <a:rPr lang="en-US" sz="3600" dirty="0" err="1" smtClean="0"/>
              <a:t>ujian</a:t>
            </a:r>
            <a:r>
              <a:rPr lang="en-US" sz="3600" dirty="0" smtClean="0"/>
              <a:t> </a:t>
            </a:r>
            <a:r>
              <a:rPr lang="en-US" sz="3600" dirty="0" err="1" smtClean="0"/>
              <a:t>akhir</a:t>
            </a:r>
            <a:r>
              <a:rPr lang="en-US" sz="3600" dirty="0" smtClean="0"/>
              <a:t> </a:t>
            </a:r>
            <a:r>
              <a:rPr lang="en-US" sz="3600" dirty="0" err="1" smtClean="0"/>
              <a:t>tertulis</a:t>
            </a:r>
            <a:r>
              <a:rPr lang="en-US" sz="3600" dirty="0" smtClean="0"/>
              <a:t>, </a:t>
            </a:r>
            <a:r>
              <a:rPr lang="en-US" sz="3600" dirty="0" err="1" smtClean="0"/>
              <a:t>penyusunan</a:t>
            </a:r>
            <a:r>
              <a:rPr lang="en-US" sz="3600" dirty="0" smtClean="0"/>
              <a:t> </a:t>
            </a:r>
            <a:r>
              <a:rPr lang="en-US" sz="3600" dirty="0" err="1" smtClean="0"/>
              <a:t>soal</a:t>
            </a:r>
            <a:r>
              <a:rPr lang="en-US" sz="3600" dirty="0" smtClean="0"/>
              <a:t> UAS, </a:t>
            </a:r>
            <a:r>
              <a:rPr lang="en-US" sz="3600" dirty="0" err="1" smtClean="0"/>
              <a:t>penyusunan</a:t>
            </a:r>
            <a:r>
              <a:rPr lang="en-US" sz="3600" dirty="0" smtClean="0"/>
              <a:t> </a:t>
            </a:r>
            <a:r>
              <a:rPr lang="en-US" sz="3600" dirty="0" err="1" smtClean="0"/>
              <a:t>soal</a:t>
            </a:r>
            <a:r>
              <a:rPr lang="en-US" sz="3600" dirty="0" smtClean="0"/>
              <a:t> </a:t>
            </a:r>
            <a:r>
              <a:rPr lang="en-US" sz="3600" dirty="0" err="1" smtClean="0"/>
              <a:t>ulangan</a:t>
            </a:r>
            <a:r>
              <a:rPr lang="en-US" sz="3600" dirty="0" smtClean="0"/>
              <a:t> </a:t>
            </a:r>
            <a:r>
              <a:rPr lang="en-US" sz="3600" dirty="0" err="1" smtClean="0"/>
              <a:t>umum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sebagainya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 </a:t>
            </a:r>
          </a:p>
          <a:p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adanya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alokasi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dana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dalam</a:t>
            </a:r>
            <a:r>
              <a:rPr lang="en-US" sz="3600" i="1" dirty="0" smtClean="0">
                <a:solidFill>
                  <a:srgbClr val="FF0000"/>
                </a:solidFill>
              </a:rPr>
              <a:t> RKA-S/M.dan </a:t>
            </a:r>
            <a:r>
              <a:rPr lang="en-US" sz="3600" i="1" dirty="0" err="1" smtClean="0">
                <a:solidFill>
                  <a:srgbClr val="FF0000"/>
                </a:solidFill>
              </a:rPr>
              <a:t>laporan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keuangan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penggandaan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soal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ujian</a:t>
            </a:r>
            <a:r>
              <a:rPr lang="en-US" sz="3600" i="1" dirty="0" smtClean="0">
                <a:solidFill>
                  <a:srgbClr val="FF0000"/>
                </a:solidFill>
              </a:rPr>
              <a:t>. </a:t>
            </a:r>
            <a:r>
              <a:rPr lang="en-US" sz="36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/>
            <a:r>
              <a:rPr lang="en-US" sz="2800" b="1" i="1" dirty="0" smtClean="0">
                <a:solidFill>
                  <a:srgbClr val="FF0000"/>
                </a:solidFill>
              </a:rPr>
              <a:t>124.Sekolah/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membelanjakan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biaya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pengadaan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daya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jasa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selama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satu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tahun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terakhir</a:t>
            </a:r>
            <a:r>
              <a:rPr lang="en-US" sz="2800" b="1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800" dirty="0" smtClean="0"/>
          </a:p>
          <a:p>
            <a:pPr marL="984250" indent="-350838"/>
            <a:r>
              <a:rPr lang="en-US" sz="2800" dirty="0" smtClean="0"/>
              <a:t>A. </a:t>
            </a:r>
            <a:r>
              <a:rPr lang="en-US" sz="2800" dirty="0" err="1" smtClean="0"/>
              <a:t>Membelanjakan</a:t>
            </a:r>
            <a:r>
              <a:rPr lang="en-US" sz="2800" dirty="0" smtClean="0"/>
              <a:t>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76% — 100%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alokasi</a:t>
            </a:r>
            <a:r>
              <a:rPr lang="en-US" sz="2800" dirty="0" smtClean="0"/>
              <a:t> </a:t>
            </a:r>
            <a:r>
              <a:rPr lang="en-US" sz="2800" dirty="0" err="1" smtClean="0"/>
              <a:t>anggaran</a:t>
            </a:r>
            <a:r>
              <a:rPr lang="en-US" sz="2800" dirty="0" smtClean="0"/>
              <a:t> </a:t>
            </a:r>
            <a:r>
              <a:rPr lang="en-US" sz="2800" dirty="0" err="1" smtClean="0"/>
              <a:t>pengadaan</a:t>
            </a:r>
            <a:r>
              <a:rPr lang="en-US" sz="2800" dirty="0" smtClean="0"/>
              <a:t> </a:t>
            </a:r>
            <a:r>
              <a:rPr lang="en-US" sz="2800" dirty="0" err="1" smtClean="0"/>
              <a:t>daya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jasa</a:t>
            </a:r>
            <a:endParaRPr lang="en-US" sz="2800" dirty="0" smtClean="0"/>
          </a:p>
          <a:p>
            <a:pPr marL="984250" indent="-350838"/>
            <a:r>
              <a:rPr lang="en-US" sz="2800" dirty="0" smtClean="0"/>
              <a:t>B. </a:t>
            </a:r>
            <a:r>
              <a:rPr lang="en-US" sz="2800" dirty="0" err="1" smtClean="0"/>
              <a:t>Membelanjakan</a:t>
            </a:r>
            <a:r>
              <a:rPr lang="en-US" sz="2800" dirty="0" smtClean="0"/>
              <a:t>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51% — 75%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alokasi</a:t>
            </a:r>
            <a:r>
              <a:rPr lang="en-US" sz="2800" dirty="0" smtClean="0"/>
              <a:t> </a:t>
            </a:r>
            <a:r>
              <a:rPr lang="en-US" sz="2800" dirty="0" err="1" smtClean="0"/>
              <a:t>anggaran</a:t>
            </a:r>
            <a:r>
              <a:rPr lang="en-US" sz="2800" dirty="0" smtClean="0"/>
              <a:t> </a:t>
            </a:r>
            <a:r>
              <a:rPr lang="en-US" sz="2800" dirty="0" err="1" smtClean="0"/>
              <a:t>pengadaan</a:t>
            </a:r>
            <a:r>
              <a:rPr lang="en-US" sz="2800" dirty="0" smtClean="0"/>
              <a:t> </a:t>
            </a:r>
            <a:r>
              <a:rPr lang="en-US" sz="2800" dirty="0" err="1" smtClean="0"/>
              <a:t>daya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jasa</a:t>
            </a:r>
            <a:endParaRPr lang="en-US" sz="2800" dirty="0" smtClean="0"/>
          </a:p>
          <a:p>
            <a:pPr marL="984250" indent="-350838"/>
            <a:r>
              <a:rPr lang="en-US" sz="2800" dirty="0" smtClean="0"/>
              <a:t> C. </a:t>
            </a:r>
            <a:r>
              <a:rPr lang="en-US" sz="2800" dirty="0" err="1" smtClean="0"/>
              <a:t>Membelanjakan</a:t>
            </a:r>
            <a:r>
              <a:rPr lang="en-US" sz="2800" dirty="0" smtClean="0"/>
              <a:t>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26% — 50%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alokasi</a:t>
            </a:r>
            <a:r>
              <a:rPr lang="en-US" sz="2800" dirty="0" smtClean="0"/>
              <a:t>  </a:t>
            </a:r>
            <a:r>
              <a:rPr lang="en-US" sz="2800" dirty="0" err="1" smtClean="0"/>
              <a:t>anggaran</a:t>
            </a:r>
            <a:r>
              <a:rPr lang="en-US" sz="2800" dirty="0" smtClean="0"/>
              <a:t> </a:t>
            </a:r>
            <a:r>
              <a:rPr lang="en-US" sz="2800" dirty="0" err="1" smtClean="0"/>
              <a:t>pengadaan</a:t>
            </a:r>
            <a:r>
              <a:rPr lang="en-US" sz="2800" dirty="0" smtClean="0"/>
              <a:t> </a:t>
            </a:r>
            <a:r>
              <a:rPr lang="en-US" sz="2800" dirty="0" err="1" smtClean="0"/>
              <a:t>daya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jasa</a:t>
            </a:r>
            <a:endParaRPr lang="en-US" sz="2800" dirty="0" smtClean="0"/>
          </a:p>
          <a:p>
            <a:pPr marL="984250" indent="-350838"/>
            <a:r>
              <a:rPr lang="en-US" sz="2800" dirty="0" smtClean="0"/>
              <a:t>D. </a:t>
            </a:r>
            <a:r>
              <a:rPr lang="en-US" sz="2800" dirty="0" err="1" smtClean="0"/>
              <a:t>Membelanjakan</a:t>
            </a:r>
            <a:r>
              <a:rPr lang="en-US" sz="2800" dirty="0" smtClean="0"/>
              <a:t>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1% — 25%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alokasi</a:t>
            </a:r>
            <a:endParaRPr lang="en-US" sz="2800" dirty="0" smtClean="0"/>
          </a:p>
          <a:p>
            <a:pPr marL="984250" indent="-350838"/>
            <a:r>
              <a:rPr lang="en-US" sz="2800" dirty="0" smtClean="0"/>
              <a:t>     </a:t>
            </a:r>
            <a:r>
              <a:rPr lang="en-US" sz="2800" dirty="0" err="1" smtClean="0"/>
              <a:t>anggaran</a:t>
            </a:r>
            <a:r>
              <a:rPr lang="en-US" sz="2800" dirty="0" smtClean="0"/>
              <a:t> </a:t>
            </a:r>
            <a:r>
              <a:rPr lang="en-US" sz="2800" dirty="0" err="1" smtClean="0"/>
              <a:t>pengadaan</a:t>
            </a:r>
            <a:r>
              <a:rPr lang="en-US" sz="2800" dirty="0" smtClean="0"/>
              <a:t> </a:t>
            </a:r>
            <a:r>
              <a:rPr lang="en-US" sz="2800" dirty="0" err="1" smtClean="0"/>
              <a:t>daya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jasa</a:t>
            </a:r>
            <a:endParaRPr lang="en-US" sz="2800" dirty="0" smtClean="0"/>
          </a:p>
          <a:p>
            <a:pPr marL="984250" indent="-350838"/>
            <a:r>
              <a:rPr lang="en-US" sz="2800" dirty="0" smtClean="0"/>
              <a:t>E.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membelanjakan</a:t>
            </a:r>
            <a:r>
              <a:rPr lang="en-US" sz="2800" dirty="0" smtClean="0"/>
              <a:t> </a:t>
            </a:r>
            <a:r>
              <a:rPr lang="en-US" sz="2800" dirty="0" err="1" smtClean="0"/>
              <a:t>alokasi</a:t>
            </a:r>
            <a:r>
              <a:rPr lang="en-US" sz="2800" dirty="0" smtClean="0"/>
              <a:t>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pengadaan</a:t>
            </a:r>
            <a:r>
              <a:rPr lang="en-US" sz="2800" dirty="0" smtClean="0"/>
              <a:t> </a:t>
            </a:r>
            <a:r>
              <a:rPr lang="en-US" sz="2800" dirty="0" err="1" smtClean="0"/>
              <a:t>daya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 </a:t>
            </a:r>
            <a:r>
              <a:rPr lang="en-US" sz="2800" dirty="0" err="1" smtClean="0"/>
              <a:t>jasa</a:t>
            </a:r>
            <a:r>
              <a:rPr lang="en-US" sz="2800" dirty="0" smtClean="0"/>
              <a:t>  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85801"/>
            <a:ext cx="8458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dirty="0" err="1" smtClean="0"/>
              <a:t>Biaya</a:t>
            </a:r>
            <a:r>
              <a:rPr lang="en-US" sz="4000" dirty="0" smtClean="0"/>
              <a:t> </a:t>
            </a:r>
            <a:r>
              <a:rPr lang="en-US" sz="4000" dirty="0" err="1" smtClean="0"/>
              <a:t>untuk</a:t>
            </a:r>
            <a:r>
              <a:rPr lang="en-US" sz="4000" dirty="0" smtClean="0"/>
              <a:t> </a:t>
            </a:r>
            <a:r>
              <a:rPr lang="en-US" sz="4000" dirty="0" err="1" smtClean="0"/>
              <a:t>pengadaan</a:t>
            </a:r>
            <a:r>
              <a:rPr lang="en-US" sz="4000" dirty="0" smtClean="0"/>
              <a:t> </a:t>
            </a:r>
            <a:r>
              <a:rPr lang="en-US" sz="4000" dirty="0" err="1" smtClean="0"/>
              <a:t>daya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jasa</a:t>
            </a:r>
            <a:r>
              <a:rPr lang="en-US" sz="4000" dirty="0" smtClean="0"/>
              <a:t> </a:t>
            </a:r>
            <a:r>
              <a:rPr lang="en-US" sz="4000" dirty="0" err="1" smtClean="0"/>
              <a:t>misalnya</a:t>
            </a:r>
            <a:r>
              <a:rPr lang="en-US" sz="4000" dirty="0" smtClean="0"/>
              <a:t>: </a:t>
            </a:r>
            <a:r>
              <a:rPr lang="en-US" sz="4000" dirty="0" err="1" smtClean="0"/>
              <a:t>listrik</a:t>
            </a:r>
            <a:r>
              <a:rPr lang="en-US" sz="4000" dirty="0" smtClean="0"/>
              <a:t>, </a:t>
            </a:r>
            <a:r>
              <a:rPr lang="en-US" sz="4000" dirty="0" err="1" smtClean="0"/>
              <a:t>telepon</a:t>
            </a:r>
            <a:r>
              <a:rPr lang="en-US" sz="4000" dirty="0" smtClean="0"/>
              <a:t>, </a:t>
            </a:r>
            <a:r>
              <a:rPr lang="en-US" sz="4000" dirty="0" err="1" smtClean="0"/>
              <a:t>dan</a:t>
            </a:r>
            <a:r>
              <a:rPr lang="en-US" sz="4000" dirty="0" smtClean="0"/>
              <a:t> air.</a:t>
            </a:r>
          </a:p>
          <a:p>
            <a:endParaRPr lang="en-US" sz="4000" dirty="0" smtClean="0"/>
          </a:p>
          <a:p>
            <a:r>
              <a:rPr lang="en-US" sz="4000" dirty="0" smtClean="0"/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adanya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alokasi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dana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dalam</a:t>
            </a:r>
            <a:r>
              <a:rPr lang="en-US" sz="4000" i="1" dirty="0" smtClean="0">
                <a:solidFill>
                  <a:srgbClr val="FF0000"/>
                </a:solidFill>
              </a:rPr>
              <a:t> RKA-S/M </a:t>
            </a:r>
            <a:r>
              <a:rPr lang="en-US" sz="4000" i="1" dirty="0" err="1" smtClean="0">
                <a:solidFill>
                  <a:srgbClr val="FF0000"/>
                </a:solidFill>
              </a:rPr>
              <a:t>dan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laporan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keuangan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daya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jasa</a:t>
            </a:r>
            <a:r>
              <a:rPr lang="en-US" i="1" dirty="0" smtClean="0">
                <a:solidFill>
                  <a:srgbClr val="FF0000"/>
                </a:solidFill>
              </a:rPr>
              <a:t>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7346"/>
            <a:ext cx="9144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400" i="1" dirty="0" smtClean="0">
                <a:solidFill>
                  <a:srgbClr val="FF0000"/>
                </a:solidFill>
              </a:rPr>
              <a:t>125.	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membelanjakan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anggaran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untuk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mendukung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kegiatan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operasi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tidak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langsung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untuk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satu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tahun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terakhir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</a:p>
          <a:p>
            <a:pPr marL="1252538" lvl="2" indent="-534988"/>
            <a:r>
              <a:rPr lang="en-US" sz="2800" dirty="0" smtClean="0"/>
              <a:t>A.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76% — 100%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252538" lvl="2" indent="-534988"/>
            <a:r>
              <a:rPr lang="en-US" sz="2400" dirty="0" smtClean="0"/>
              <a:t>     	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  </a:t>
            </a:r>
            <a:r>
              <a:rPr lang="en-US" sz="2400" dirty="0" err="1" smtClean="0"/>
              <a:t>langsung</a:t>
            </a:r>
            <a:endParaRPr lang="en-US" sz="2400" dirty="0" smtClean="0"/>
          </a:p>
          <a:p>
            <a:pPr marL="1252538" lvl="2" indent="-534988"/>
            <a:r>
              <a:rPr lang="en-US" sz="2400" dirty="0" smtClean="0"/>
              <a:t>B.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51% — 75%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252538" lvl="2" indent="-534988"/>
            <a:r>
              <a:rPr lang="en-US" sz="2400" dirty="0" smtClean="0"/>
              <a:t>     	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endParaRPr lang="en-US" sz="2400" dirty="0" smtClean="0"/>
          </a:p>
          <a:p>
            <a:pPr marL="1252538" lvl="2" indent="-534988"/>
            <a:r>
              <a:rPr lang="en-US" sz="2400" dirty="0" smtClean="0"/>
              <a:t>C. 	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26% — 50%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252538" lvl="2" indent="-534988"/>
            <a:r>
              <a:rPr lang="en-US" sz="2400" dirty="0" smtClean="0"/>
              <a:t>     	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endParaRPr lang="en-US" sz="2400" dirty="0" smtClean="0"/>
          </a:p>
          <a:p>
            <a:pPr marL="1252538" lvl="2" indent="-534988"/>
            <a:r>
              <a:rPr lang="en-US" sz="2400" dirty="0" smtClean="0"/>
              <a:t>D.	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1% — 25%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endParaRPr lang="en-US" sz="2400" dirty="0" smtClean="0"/>
          </a:p>
          <a:p>
            <a:pPr marL="1252538" lvl="2" indent="-534988"/>
            <a:r>
              <a:rPr lang="en-US" sz="2400" dirty="0" smtClean="0"/>
              <a:t>    	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endParaRPr lang="en-US" sz="2400" dirty="0" smtClean="0"/>
          </a:p>
          <a:p>
            <a:pPr marL="1252538" lvl="2" indent="-534988"/>
            <a:r>
              <a:rPr lang="en-US" sz="2400" dirty="0" smtClean="0"/>
              <a:t>E. 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membelanjakan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mendukung</a:t>
            </a:r>
            <a:endParaRPr lang="en-US" sz="2400" dirty="0" smtClean="0"/>
          </a:p>
          <a:p>
            <a:pPr marL="1252538" lvl="2" indent="-534988"/>
            <a:r>
              <a:rPr lang="en-US" sz="2400" dirty="0" smtClean="0"/>
              <a:t>    	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858962"/>
          </a:xfrm>
        </p:spPr>
        <p:txBody>
          <a:bodyPr>
            <a:noAutofit/>
          </a:bodyPr>
          <a:lstStyle/>
          <a:p>
            <a:pPr marL="450850" indent="-450850" algn="l"/>
            <a:r>
              <a:rPr lang="en-US" sz="2400" i="1" dirty="0" smtClean="0">
                <a:solidFill>
                  <a:srgbClr val="FF0000"/>
                </a:solidFill>
              </a:rPr>
              <a:t>12.Pengembangan </a:t>
            </a:r>
            <a:r>
              <a:rPr lang="en-US" sz="2400" i="1" dirty="0">
                <a:solidFill>
                  <a:srgbClr val="FF0000"/>
                </a:solidFill>
              </a:rPr>
              <a:t>KTSP </a:t>
            </a:r>
            <a:r>
              <a:rPr lang="en-US" sz="2400" i="1" dirty="0" err="1">
                <a:solidFill>
                  <a:srgbClr val="FF0000"/>
                </a:solidFill>
              </a:rPr>
              <a:t>dilaksanakan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dengan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mengacu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kepada</a:t>
            </a:r>
            <a:r>
              <a:rPr lang="en-US" sz="2400" i="1" dirty="0">
                <a:solidFill>
                  <a:srgbClr val="FF0000"/>
                </a:solidFill>
              </a:rPr>
              <a:t>: (1) </a:t>
            </a:r>
            <a:r>
              <a:rPr lang="en-US" sz="2400" i="1" dirty="0" err="1" smtClean="0">
                <a:solidFill>
                  <a:srgbClr val="FF0000"/>
                </a:solidFill>
              </a:rPr>
              <a:t>Standar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Isi</a:t>
            </a:r>
            <a:r>
              <a:rPr lang="en-US" sz="2400" i="1" dirty="0">
                <a:solidFill>
                  <a:srgbClr val="FF0000"/>
                </a:solidFill>
              </a:rPr>
              <a:t>, (2) </a:t>
            </a:r>
            <a:r>
              <a:rPr lang="en-US" sz="2400" i="1" dirty="0" err="1">
                <a:solidFill>
                  <a:srgbClr val="FF0000"/>
                </a:solidFill>
              </a:rPr>
              <a:t>Standar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Kompetensi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Lulusan</a:t>
            </a:r>
            <a:r>
              <a:rPr lang="en-US" sz="2400" i="1" dirty="0">
                <a:solidFill>
                  <a:srgbClr val="FF0000"/>
                </a:solidFill>
              </a:rPr>
              <a:t>, (3) </a:t>
            </a:r>
            <a:r>
              <a:rPr lang="en-US" sz="2400" i="1" dirty="0" err="1">
                <a:solidFill>
                  <a:srgbClr val="FF0000"/>
                </a:solidFill>
              </a:rPr>
              <a:t>berpedoman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pada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panduan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penyusunan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kurikulum</a:t>
            </a:r>
            <a:r>
              <a:rPr lang="en-US" sz="2400" i="1" dirty="0">
                <a:solidFill>
                  <a:srgbClr val="FF0000"/>
                </a:solidFill>
              </a:rPr>
              <a:t> yang </a:t>
            </a:r>
            <a:r>
              <a:rPr lang="en-US" sz="2400" i="1" dirty="0" err="1">
                <a:solidFill>
                  <a:srgbClr val="FF0000"/>
                </a:solidFill>
              </a:rPr>
              <a:t>disusun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oleh</a:t>
            </a:r>
            <a:r>
              <a:rPr lang="en-US" sz="2400" i="1" dirty="0">
                <a:solidFill>
                  <a:srgbClr val="FF0000"/>
                </a:solidFill>
              </a:rPr>
              <a:t> BSNP, </a:t>
            </a:r>
            <a:r>
              <a:rPr lang="en-US" sz="2400" i="1" dirty="0" err="1">
                <a:solidFill>
                  <a:srgbClr val="FF0000"/>
                </a:solidFill>
              </a:rPr>
              <a:t>serta</a:t>
            </a:r>
            <a:r>
              <a:rPr lang="en-US" sz="2400" i="1" dirty="0">
                <a:solidFill>
                  <a:srgbClr val="FF0000"/>
                </a:solidFill>
              </a:rPr>
              <a:t> (</a:t>
            </a:r>
            <a:r>
              <a:rPr lang="en-US" sz="2400" i="1" dirty="0" smtClean="0">
                <a:solidFill>
                  <a:srgbClr val="FF0000"/>
                </a:solidFill>
              </a:rPr>
              <a:t>4) </a:t>
            </a:r>
            <a:r>
              <a:rPr lang="en-US" sz="2400" i="1" dirty="0" err="1" smtClean="0">
                <a:solidFill>
                  <a:srgbClr val="FF0000"/>
                </a:solidFill>
              </a:rPr>
              <a:t>memperhatikan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pertimbangan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komite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sekolah</a:t>
            </a:r>
            <a:r>
              <a:rPr lang="en-US" sz="2400" i="1" dirty="0">
                <a:solidFill>
                  <a:srgbClr val="FF0000"/>
                </a:solidFill>
              </a:rPr>
              <a:t>/</a:t>
            </a:r>
            <a:r>
              <a:rPr lang="en-US" sz="2400" i="1" dirty="0" err="1">
                <a:solidFill>
                  <a:srgbClr val="FF0000"/>
                </a:solidFill>
              </a:rPr>
              <a:t>madrasah</a:t>
            </a:r>
            <a:r>
              <a:rPr lang="en-US" sz="2400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 A.	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4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/>
              <a:t>atas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B.	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3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C.	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2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endParaRPr lang="en-US" dirty="0"/>
          </a:p>
          <a:p>
            <a:pPr marL="514350" indent="-514350">
              <a:buNone/>
            </a:pPr>
            <a:r>
              <a:rPr lang="sv-SE" dirty="0" smtClean="0"/>
              <a:t>D</a:t>
            </a:r>
            <a:r>
              <a:rPr lang="sv-SE" dirty="0"/>
              <a:t>. </a:t>
            </a:r>
            <a:r>
              <a:rPr lang="sv-SE" dirty="0" smtClean="0"/>
              <a:t>	Dilaksanakan </a:t>
            </a:r>
            <a:r>
              <a:rPr lang="sv-SE" dirty="0"/>
              <a:t>dengan mengacu 1 unsur di atas</a:t>
            </a:r>
          </a:p>
          <a:p>
            <a:pPr marL="514350" indent="-514350">
              <a:buNone/>
            </a:pPr>
            <a:r>
              <a:rPr lang="nn-NO" dirty="0" smtClean="0"/>
              <a:t>E</a:t>
            </a:r>
            <a:r>
              <a:rPr lang="nn-NO" dirty="0"/>
              <a:t>. </a:t>
            </a:r>
            <a:r>
              <a:rPr lang="nn-NO" dirty="0" smtClean="0"/>
              <a:t>	Tidak </a:t>
            </a:r>
            <a:r>
              <a:rPr lang="nn-NO" dirty="0"/>
              <a:t>mengembangkan KTSP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38200"/>
            <a:ext cx="84582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dirty="0" err="1" smtClean="0"/>
              <a:t>Biaya</a:t>
            </a:r>
            <a:r>
              <a:rPr lang="en-US" sz="4000" dirty="0" smtClean="0"/>
              <a:t> </a:t>
            </a:r>
            <a:r>
              <a:rPr lang="en-US" sz="4000" dirty="0" err="1" smtClean="0"/>
              <a:t>untuk</a:t>
            </a:r>
            <a:r>
              <a:rPr lang="en-US" sz="4000" dirty="0" smtClean="0"/>
              <a:t> </a:t>
            </a:r>
            <a:r>
              <a:rPr lang="en-US" sz="4000" dirty="0" err="1" smtClean="0"/>
              <a:t>mendukung</a:t>
            </a:r>
            <a:r>
              <a:rPr lang="en-US" sz="4000" dirty="0" smtClean="0"/>
              <a:t> </a:t>
            </a:r>
            <a:r>
              <a:rPr lang="en-US" sz="4000" dirty="0" err="1" smtClean="0"/>
              <a:t>kegiatan</a:t>
            </a:r>
            <a:r>
              <a:rPr lang="en-US" sz="4000" dirty="0" smtClean="0"/>
              <a:t> </a:t>
            </a:r>
            <a:r>
              <a:rPr lang="en-US" sz="4000" dirty="0" err="1" smtClean="0"/>
              <a:t>operasi</a:t>
            </a:r>
            <a:r>
              <a:rPr lang="en-US" sz="4000" dirty="0" smtClean="0"/>
              <a:t> </a:t>
            </a:r>
            <a:r>
              <a:rPr lang="en-US" sz="4000" dirty="0" err="1" smtClean="0"/>
              <a:t>tidak</a:t>
            </a:r>
            <a:r>
              <a:rPr lang="en-US" sz="4000" dirty="0" smtClean="0"/>
              <a:t> </a:t>
            </a:r>
            <a:r>
              <a:rPr lang="en-US" sz="4000" dirty="0" err="1" smtClean="0"/>
              <a:t>langsung</a:t>
            </a:r>
            <a:r>
              <a:rPr lang="en-US" sz="4000" dirty="0" smtClean="0"/>
              <a:t> </a:t>
            </a:r>
            <a:r>
              <a:rPr lang="en-US" sz="4000" dirty="0" err="1" smtClean="0"/>
              <a:t>di</a:t>
            </a:r>
            <a:r>
              <a:rPr lang="en-US" sz="4000" dirty="0" smtClean="0"/>
              <a:t> </a:t>
            </a:r>
            <a:r>
              <a:rPr lang="en-US" sz="4000" dirty="0" err="1" smtClean="0"/>
              <a:t>antaranya</a:t>
            </a:r>
            <a:r>
              <a:rPr lang="en-US" sz="4000" dirty="0" smtClean="0"/>
              <a:t>: </a:t>
            </a:r>
            <a:r>
              <a:rPr lang="en-US" sz="4000" dirty="0" err="1" smtClean="0"/>
              <a:t>uang</a:t>
            </a:r>
            <a:r>
              <a:rPr lang="en-US" sz="4000" dirty="0" smtClean="0"/>
              <a:t> </a:t>
            </a:r>
            <a:r>
              <a:rPr lang="en-US" sz="4000" dirty="0" err="1" smtClean="0"/>
              <a:t>lembur</a:t>
            </a:r>
            <a:r>
              <a:rPr lang="en-US" sz="4000" dirty="0" smtClean="0"/>
              <a:t>, </a:t>
            </a:r>
            <a:r>
              <a:rPr lang="en-US" sz="4000" dirty="0" err="1" smtClean="0"/>
              <a:t>konsumsi</a:t>
            </a:r>
            <a:r>
              <a:rPr lang="en-US" sz="4000" dirty="0" smtClean="0"/>
              <a:t>, </a:t>
            </a:r>
            <a:r>
              <a:rPr lang="en-US" sz="4000" dirty="0" err="1" smtClean="0"/>
              <a:t>asuransi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lain-lain</a:t>
            </a:r>
            <a:r>
              <a:rPr lang="en-US" sz="4000" dirty="0" smtClean="0">
                <a:solidFill>
                  <a:srgbClr val="FF0000"/>
                </a:solidFill>
              </a:rPr>
              <a:t>. </a:t>
            </a:r>
          </a:p>
          <a:p>
            <a:endParaRPr lang="en-US" sz="4000" dirty="0" smtClean="0">
              <a:solidFill>
                <a:srgbClr val="FF0000"/>
              </a:solidFill>
            </a:endParaRPr>
          </a:p>
          <a:p>
            <a:r>
              <a:rPr lang="en-US" sz="4000" dirty="0" err="1" smtClean="0">
                <a:solidFill>
                  <a:srgbClr val="FF0000"/>
                </a:solidFill>
              </a:rPr>
              <a:t>Jawaban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dibuktikan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dengan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adanya</a:t>
            </a:r>
            <a:r>
              <a:rPr lang="en-US" sz="4000" dirty="0" smtClean="0">
                <a:solidFill>
                  <a:srgbClr val="FF0000"/>
                </a:solidFill>
              </a:rPr>
              <a:t> RKA-S/M </a:t>
            </a:r>
            <a:r>
              <a:rPr lang="en-US" sz="4000" dirty="0" err="1" smtClean="0">
                <a:solidFill>
                  <a:srgbClr val="FF0000"/>
                </a:solidFill>
              </a:rPr>
              <a:t>dan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laporan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keuangan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8458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400" i="1" dirty="0" smtClean="0">
                <a:solidFill>
                  <a:srgbClr val="FF0000"/>
                </a:solidFill>
              </a:rPr>
              <a:t>126.	</a:t>
            </a:r>
            <a:r>
              <a:rPr lang="en-US" sz="2400" i="1" dirty="0" err="1" smtClean="0">
                <a:solidFill>
                  <a:srgbClr val="FF0000"/>
                </a:solidFill>
              </a:rPr>
              <a:t>Biaya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operasi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digunakan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untuk</a:t>
            </a:r>
            <a:r>
              <a:rPr lang="en-US" sz="2400" i="1" dirty="0" smtClean="0">
                <a:solidFill>
                  <a:srgbClr val="FF0000"/>
                </a:solidFill>
              </a:rPr>
              <a:t>: (1) </a:t>
            </a:r>
            <a:r>
              <a:rPr lang="en-US" sz="2400" i="1" dirty="0" err="1" smtClean="0">
                <a:solidFill>
                  <a:srgbClr val="FF0000"/>
                </a:solidFill>
              </a:rPr>
              <a:t>kesejahteraan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warga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, (2) </a:t>
            </a:r>
            <a:r>
              <a:rPr lang="en-US" sz="2400" i="1" dirty="0" err="1" smtClean="0">
                <a:solidFill>
                  <a:srgbClr val="FF0000"/>
                </a:solidFill>
              </a:rPr>
              <a:t>pengembangan</a:t>
            </a:r>
            <a:r>
              <a:rPr lang="en-US" sz="2400" i="1" dirty="0" smtClean="0">
                <a:solidFill>
                  <a:srgbClr val="FF0000"/>
                </a:solidFill>
              </a:rPr>
              <a:t> guru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tenaga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kependidikan</a:t>
            </a:r>
            <a:r>
              <a:rPr lang="en-US" sz="2400" i="1" dirty="0" smtClean="0">
                <a:solidFill>
                  <a:srgbClr val="FF0000"/>
                </a:solidFill>
              </a:rPr>
              <a:t>,</a:t>
            </a:r>
            <a:r>
              <a:rPr lang="nn-NO" sz="2400" i="1" dirty="0" smtClean="0">
                <a:solidFill>
                  <a:srgbClr val="FF0000"/>
                </a:solidFill>
              </a:rPr>
              <a:t>(3) sarana prasarana, (4) pengembangan kurikulum dan kegiatan </a:t>
            </a:r>
            <a:r>
              <a:rPr lang="fi-FI" sz="2400" i="1" dirty="0" smtClean="0">
                <a:solidFill>
                  <a:srgbClr val="FF0000"/>
                </a:solidFill>
              </a:rPr>
              <a:t>pembelajaran, dan (5) kegiatan ketatausahaan</a:t>
            </a:r>
            <a:r>
              <a:rPr lang="fi-FI" sz="2400" dirty="0" smtClean="0"/>
              <a:t>.</a:t>
            </a:r>
          </a:p>
          <a:p>
            <a:endParaRPr lang="fi-FI" sz="2400" dirty="0" smtClean="0"/>
          </a:p>
          <a:p>
            <a:pPr marL="1168400" lvl="2" indent="-450850"/>
            <a:r>
              <a:rPr lang="en-US" sz="2400" dirty="0" smtClean="0"/>
              <a:t>A.	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</a:t>
            </a:r>
            <a:r>
              <a:rPr lang="en-US" sz="2400" dirty="0" err="1" smtClean="0"/>
              <a:t>setahun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4 — 5 pos</a:t>
            </a:r>
          </a:p>
          <a:p>
            <a:pPr marL="1168400" lvl="2" indent="-450850"/>
            <a:r>
              <a:rPr lang="en-US" sz="2400" dirty="0" smtClean="0"/>
              <a:t>B. 	</a:t>
            </a:r>
            <a:r>
              <a:rPr lang="en-US" sz="2400" dirty="0" err="1" smtClean="0"/>
              <a:t>Selama</a:t>
            </a:r>
            <a:r>
              <a:rPr lang="en-US" sz="2400" dirty="0" smtClean="0"/>
              <a:t> </a:t>
            </a:r>
            <a:r>
              <a:rPr lang="en-US" sz="2400" dirty="0" err="1" smtClean="0"/>
              <a:t>setahun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3 pos</a:t>
            </a:r>
          </a:p>
          <a:p>
            <a:pPr marL="1168400" lvl="2" indent="-450850"/>
            <a:r>
              <a:rPr lang="en-US" sz="2400" dirty="0" smtClean="0"/>
              <a:t>C. 	</a:t>
            </a:r>
            <a:r>
              <a:rPr lang="en-US" sz="2400" dirty="0" err="1" smtClean="0"/>
              <a:t>Selama</a:t>
            </a:r>
            <a:r>
              <a:rPr lang="en-US" sz="2400" dirty="0" smtClean="0"/>
              <a:t> </a:t>
            </a:r>
            <a:r>
              <a:rPr lang="en-US" sz="2400" dirty="0" err="1" smtClean="0"/>
              <a:t>setahun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2 pos</a:t>
            </a:r>
          </a:p>
          <a:p>
            <a:pPr marL="1168400" lvl="2" indent="-450850"/>
            <a:r>
              <a:rPr lang="en-US" sz="2400" dirty="0" smtClean="0"/>
              <a:t>D. 	</a:t>
            </a:r>
            <a:r>
              <a:rPr lang="en-US" sz="2400" dirty="0" err="1" smtClean="0"/>
              <a:t>Selama</a:t>
            </a:r>
            <a:r>
              <a:rPr lang="en-US" sz="2400" dirty="0" smtClean="0"/>
              <a:t> </a:t>
            </a:r>
            <a:r>
              <a:rPr lang="en-US" sz="2400" dirty="0" err="1" smtClean="0"/>
              <a:t>setahun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1 pos</a:t>
            </a:r>
          </a:p>
          <a:p>
            <a:pPr marL="1168400" lvl="2" indent="-450850"/>
            <a:r>
              <a:rPr lang="en-US" sz="2400" dirty="0" smtClean="0"/>
              <a:t>E. 	</a:t>
            </a:r>
            <a:r>
              <a:rPr lang="en-US" sz="2400" dirty="0" err="1" smtClean="0"/>
              <a:t>Selama</a:t>
            </a:r>
            <a:r>
              <a:rPr lang="en-US" sz="2400" dirty="0" smtClean="0"/>
              <a:t> </a:t>
            </a:r>
            <a:r>
              <a:rPr lang="en-US" sz="2400" dirty="0" err="1" smtClean="0"/>
              <a:t>setahun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0"/>
            <a:ext cx="8458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dirty="0" err="1" smtClean="0"/>
              <a:t>Biaya</a:t>
            </a:r>
            <a:r>
              <a:rPr lang="en-US" sz="3600" dirty="0" smtClean="0"/>
              <a:t> </a:t>
            </a:r>
            <a:r>
              <a:rPr lang="en-US" sz="3600" dirty="0" err="1" smtClean="0"/>
              <a:t>operasi</a:t>
            </a:r>
            <a:r>
              <a:rPr lang="en-US" sz="3600" dirty="0" smtClean="0"/>
              <a:t> </a:t>
            </a:r>
            <a:r>
              <a:rPr lang="en-US" sz="3600" dirty="0" err="1" smtClean="0"/>
              <a:t>sekolah</a:t>
            </a:r>
            <a:r>
              <a:rPr lang="en-US" sz="3600" dirty="0" smtClean="0"/>
              <a:t> </a:t>
            </a:r>
            <a:r>
              <a:rPr lang="en-US" sz="3600" dirty="0" err="1" smtClean="0"/>
              <a:t>digunakan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: (1) </a:t>
            </a:r>
            <a:r>
              <a:rPr lang="en-US" sz="3600" dirty="0" err="1" smtClean="0"/>
              <a:t>kesejahteraan</a:t>
            </a:r>
            <a:r>
              <a:rPr lang="en-US" sz="3600" dirty="0" smtClean="0"/>
              <a:t> </a:t>
            </a:r>
            <a:r>
              <a:rPr lang="en-US" sz="3600" dirty="0" err="1" smtClean="0"/>
              <a:t>warga</a:t>
            </a:r>
            <a:r>
              <a:rPr lang="en-US" sz="3600" dirty="0" smtClean="0"/>
              <a:t> </a:t>
            </a:r>
            <a:r>
              <a:rPr lang="en-US" sz="3600" dirty="0" err="1" smtClean="0"/>
              <a:t>sekolah</a:t>
            </a:r>
            <a:r>
              <a:rPr lang="en-US" sz="3600" dirty="0" smtClean="0"/>
              <a:t>/</a:t>
            </a:r>
            <a:r>
              <a:rPr lang="en-US" sz="3600" dirty="0" err="1" smtClean="0"/>
              <a:t>madrasah</a:t>
            </a:r>
            <a:r>
              <a:rPr lang="en-US" sz="3600" dirty="0" smtClean="0"/>
              <a:t>, (2) </a:t>
            </a:r>
            <a:r>
              <a:rPr lang="en-US" sz="3600" dirty="0" err="1" smtClean="0"/>
              <a:t>pengembangan</a:t>
            </a:r>
            <a:r>
              <a:rPr lang="en-US" sz="3600" dirty="0" smtClean="0"/>
              <a:t> guru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tenaga</a:t>
            </a:r>
            <a:r>
              <a:rPr lang="en-US" sz="3600" dirty="0" smtClean="0"/>
              <a:t> </a:t>
            </a:r>
            <a:r>
              <a:rPr lang="en-US" sz="3600" dirty="0" err="1" smtClean="0"/>
              <a:t>kependidikan</a:t>
            </a:r>
            <a:r>
              <a:rPr lang="en-US" sz="3600" dirty="0" smtClean="0"/>
              <a:t>, (3) </a:t>
            </a:r>
            <a:r>
              <a:rPr lang="en-US" sz="3600" dirty="0" err="1" smtClean="0"/>
              <a:t>sarana</a:t>
            </a:r>
            <a:r>
              <a:rPr lang="en-US" sz="3600" dirty="0" smtClean="0"/>
              <a:t> </a:t>
            </a:r>
            <a:r>
              <a:rPr lang="en-US" sz="3600" dirty="0" err="1" smtClean="0"/>
              <a:t>prasarana</a:t>
            </a:r>
            <a:r>
              <a:rPr lang="en-US" sz="3600" dirty="0" smtClean="0"/>
              <a:t>, (4) </a:t>
            </a:r>
            <a:r>
              <a:rPr lang="en-US" sz="3600" dirty="0" err="1" smtClean="0"/>
              <a:t>pengembangan</a:t>
            </a:r>
            <a:r>
              <a:rPr lang="en-US" sz="3600" dirty="0" smtClean="0"/>
              <a:t> </a:t>
            </a:r>
            <a:r>
              <a:rPr lang="en-US" sz="3600" dirty="0" err="1" smtClean="0"/>
              <a:t>kurikulum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kegiatan</a:t>
            </a:r>
            <a:r>
              <a:rPr lang="en-US" sz="3600" dirty="0" smtClean="0"/>
              <a:t> </a:t>
            </a:r>
            <a:r>
              <a:rPr lang="en-US" sz="3600" dirty="0" err="1" smtClean="0"/>
              <a:t>pembelajaran</a:t>
            </a:r>
            <a:r>
              <a:rPr lang="en-US" sz="3600" dirty="0" smtClean="0"/>
              <a:t>, </a:t>
            </a:r>
            <a:r>
              <a:rPr lang="en-US" sz="3600" dirty="0" err="1" smtClean="0"/>
              <a:t>dan</a:t>
            </a:r>
            <a:r>
              <a:rPr lang="en-US" sz="3600" dirty="0" smtClean="0"/>
              <a:t> (5) </a:t>
            </a:r>
            <a:r>
              <a:rPr lang="en-US" sz="3600" dirty="0" err="1" smtClean="0"/>
              <a:t>kegiatan</a:t>
            </a:r>
            <a:r>
              <a:rPr lang="en-US" sz="3600" dirty="0" smtClean="0"/>
              <a:t> </a:t>
            </a:r>
            <a:r>
              <a:rPr lang="en-US" sz="3600" dirty="0" err="1" smtClean="0"/>
              <a:t>ketatausahaan</a:t>
            </a:r>
            <a:r>
              <a:rPr lang="en-US" sz="3600" dirty="0" smtClean="0"/>
              <a:t>. </a:t>
            </a:r>
          </a:p>
          <a:p>
            <a:endParaRPr lang="en-US" sz="3600" dirty="0" smtClean="0"/>
          </a:p>
          <a:p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adanya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bukti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pengeluaran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kwitansi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penggunaan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dana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127.	</a:t>
            </a:r>
            <a:r>
              <a:rPr lang="en-US" sz="2800" b="1" dirty="0" err="1" smtClean="0">
                <a:solidFill>
                  <a:srgbClr val="FF0000"/>
                </a:solidFill>
              </a:rPr>
              <a:t>Sekolah</a:t>
            </a:r>
            <a:r>
              <a:rPr lang="en-US" sz="2800" b="1" dirty="0" smtClean="0">
                <a:solidFill>
                  <a:srgbClr val="FF0000"/>
                </a:solidFill>
              </a:rPr>
              <a:t>/</a:t>
            </a:r>
            <a:r>
              <a:rPr lang="en-US" sz="2800" b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memungut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biaya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pendidikan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1617663" lvl="2" indent="-703263"/>
            <a:r>
              <a:rPr lang="en-US" sz="2800" dirty="0" smtClean="0"/>
              <a:t>A. 	</a:t>
            </a:r>
            <a:r>
              <a:rPr lang="en-US" sz="2800" dirty="0" err="1" smtClean="0"/>
              <a:t>Seluruh</a:t>
            </a:r>
            <a:r>
              <a:rPr lang="en-US" sz="2800" dirty="0" smtClean="0"/>
              <a:t> </a:t>
            </a:r>
            <a:r>
              <a:rPr lang="en-US" sz="2800" dirty="0" err="1" smtClean="0"/>
              <a:t>siswa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dipungut</a:t>
            </a:r>
            <a:r>
              <a:rPr lang="en-US" sz="2800" dirty="0" smtClean="0"/>
              <a:t>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pendidikan</a:t>
            </a:r>
            <a:endParaRPr lang="en-US" sz="2800" dirty="0" smtClean="0"/>
          </a:p>
          <a:p>
            <a:pPr marL="1617663" lvl="2" indent="-703263"/>
            <a:r>
              <a:rPr lang="en-US" sz="2800" dirty="0" smtClean="0"/>
              <a:t>B. 	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1% — 25% </a:t>
            </a:r>
            <a:r>
              <a:rPr lang="en-US" sz="2800" dirty="0" err="1" smtClean="0"/>
              <a:t>siswa</a:t>
            </a:r>
            <a:r>
              <a:rPr lang="en-US" sz="2800" dirty="0" smtClean="0"/>
              <a:t> </a:t>
            </a:r>
            <a:r>
              <a:rPr lang="en-US" sz="2800" dirty="0" err="1" smtClean="0"/>
              <a:t>dipungut</a:t>
            </a:r>
            <a:r>
              <a:rPr lang="en-US" sz="2800" dirty="0" smtClean="0"/>
              <a:t>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pendidikan</a:t>
            </a:r>
            <a:endParaRPr lang="en-US" sz="2800" dirty="0" smtClean="0"/>
          </a:p>
          <a:p>
            <a:pPr marL="1617663" lvl="2" indent="-703263"/>
            <a:r>
              <a:rPr lang="en-US" sz="2800" dirty="0" smtClean="0"/>
              <a:t>C. 	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26% — 50% </a:t>
            </a:r>
            <a:r>
              <a:rPr lang="en-US" sz="2800" dirty="0" err="1" smtClean="0"/>
              <a:t>siswa</a:t>
            </a:r>
            <a:r>
              <a:rPr lang="en-US" sz="2800" dirty="0" smtClean="0"/>
              <a:t> </a:t>
            </a:r>
            <a:r>
              <a:rPr lang="en-US" sz="2800" dirty="0" err="1" smtClean="0"/>
              <a:t>dipungut</a:t>
            </a:r>
            <a:r>
              <a:rPr lang="en-US" sz="2800" dirty="0" smtClean="0"/>
              <a:t>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pendidikan</a:t>
            </a:r>
            <a:endParaRPr lang="en-US" sz="2800" dirty="0" smtClean="0"/>
          </a:p>
          <a:p>
            <a:pPr marL="1617663" lvl="2" indent="-703263"/>
            <a:r>
              <a:rPr lang="en-US" sz="2800" dirty="0" smtClean="0"/>
              <a:t>D. 	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51% — 75% </a:t>
            </a:r>
            <a:r>
              <a:rPr lang="en-US" sz="2800" dirty="0" err="1" smtClean="0"/>
              <a:t>siswa</a:t>
            </a:r>
            <a:r>
              <a:rPr lang="en-US" sz="2800" dirty="0" smtClean="0"/>
              <a:t> </a:t>
            </a:r>
            <a:r>
              <a:rPr lang="en-US" sz="2800" dirty="0" err="1" smtClean="0"/>
              <a:t>dipungut</a:t>
            </a:r>
            <a:r>
              <a:rPr lang="en-US" sz="2800" dirty="0" smtClean="0"/>
              <a:t>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pendidikan</a:t>
            </a:r>
            <a:endParaRPr lang="en-US" sz="2800" dirty="0" smtClean="0"/>
          </a:p>
          <a:p>
            <a:pPr marL="1617663" lvl="2" indent="-703263"/>
            <a:r>
              <a:rPr lang="en-US" sz="2800" dirty="0" smtClean="0"/>
              <a:t>E. 	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76% — 100% </a:t>
            </a:r>
            <a:r>
              <a:rPr lang="en-US" sz="2800" dirty="0" err="1" smtClean="0"/>
              <a:t>siswa</a:t>
            </a:r>
            <a:r>
              <a:rPr lang="en-US" sz="2800" dirty="0" smtClean="0"/>
              <a:t> </a:t>
            </a:r>
            <a:r>
              <a:rPr lang="en-US" sz="2800" dirty="0" err="1" smtClean="0"/>
              <a:t>dipungut</a:t>
            </a:r>
            <a:r>
              <a:rPr lang="en-US" sz="2800" dirty="0" smtClean="0"/>
              <a:t>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pendidikan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371600"/>
            <a:ext cx="87630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surat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ketetapan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Kepala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Sekolah</a:t>
            </a:r>
            <a:r>
              <a:rPr lang="en-US" sz="4000" i="1" dirty="0" smtClean="0">
                <a:solidFill>
                  <a:srgbClr val="FF0000"/>
                </a:solidFill>
              </a:rPr>
              <a:t>/</a:t>
            </a:r>
            <a:r>
              <a:rPr lang="en-US" sz="4000" i="1" dirty="0" err="1" smtClean="0">
                <a:solidFill>
                  <a:srgbClr val="FF0000"/>
                </a:solidFill>
              </a:rPr>
              <a:t>Madrasah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atau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Yayasan</a:t>
            </a:r>
            <a:r>
              <a:rPr lang="en-US" sz="4000" i="1" dirty="0" smtClean="0">
                <a:solidFill>
                  <a:srgbClr val="FF0000"/>
                </a:solidFill>
              </a:rPr>
              <a:t> yang </a:t>
            </a:r>
            <a:r>
              <a:rPr lang="en-US" sz="4000" i="1" dirty="0" err="1" smtClean="0">
                <a:solidFill>
                  <a:srgbClr val="FF0000"/>
                </a:solidFill>
              </a:rPr>
              <a:t>menetapkan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ada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tidaknya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iuran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89916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800" b="1" i="1" dirty="0" smtClean="0">
                <a:solidFill>
                  <a:srgbClr val="FF0000"/>
                </a:solidFill>
              </a:rPr>
              <a:t>128.	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Siswa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dikenakan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biaya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pendaftaran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ulang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setiap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awal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tahun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pelajaran</a:t>
            </a:r>
            <a:r>
              <a:rPr lang="en-US" sz="2800" b="1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b="1" i="1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pPr marL="1435100" lvl="2" indent="-717550"/>
            <a:r>
              <a:rPr lang="en-US" sz="2400" dirty="0" smtClean="0"/>
              <a:t> A. 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seorangpun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dikenakan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pendaftaran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     	</a:t>
            </a:r>
            <a:r>
              <a:rPr lang="en-US" sz="2400" dirty="0" err="1" smtClean="0"/>
              <a:t>ulang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pelajaran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B.	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1% — 25%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dikenakan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pendaftaran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   	</a:t>
            </a:r>
            <a:r>
              <a:rPr lang="en-US" sz="2400" dirty="0" err="1" smtClean="0"/>
              <a:t>ulang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pelajaran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C. 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26% — 50%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dikenakan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pendaftaran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   	</a:t>
            </a:r>
            <a:r>
              <a:rPr lang="en-US" sz="2400" dirty="0" err="1" smtClean="0"/>
              <a:t>ulang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pelajaran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D. 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51% — 75%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dikenakan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pendaftaran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    	</a:t>
            </a:r>
            <a:r>
              <a:rPr lang="en-US" sz="2400" dirty="0" err="1" smtClean="0"/>
              <a:t>ulang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pelajaran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E.	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76% — 100%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dikenakan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pendaftaran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   	 </a:t>
            </a:r>
            <a:r>
              <a:rPr lang="en-US" sz="2400" dirty="0" err="1" smtClean="0"/>
              <a:t>ulang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pelajaran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dirty="0" err="1" smtClean="0"/>
              <a:t>Biaya</a:t>
            </a:r>
            <a:r>
              <a:rPr lang="en-US" sz="3600" dirty="0" smtClean="0"/>
              <a:t> </a:t>
            </a:r>
            <a:r>
              <a:rPr lang="en-US" sz="3600" dirty="0" err="1" smtClean="0"/>
              <a:t>pendaftaran</a:t>
            </a:r>
            <a:r>
              <a:rPr lang="en-US" sz="3600" dirty="0" smtClean="0"/>
              <a:t> </a:t>
            </a:r>
            <a:r>
              <a:rPr lang="en-US" sz="3600" dirty="0" err="1" smtClean="0"/>
              <a:t>ulang</a:t>
            </a:r>
            <a:r>
              <a:rPr lang="en-US" sz="3600" dirty="0" smtClean="0"/>
              <a:t> </a:t>
            </a:r>
            <a:r>
              <a:rPr lang="en-US" sz="3600" dirty="0" err="1" smtClean="0"/>
              <a:t>merupakan</a:t>
            </a:r>
            <a:r>
              <a:rPr lang="en-US" sz="3600" dirty="0" smtClean="0"/>
              <a:t> </a:t>
            </a:r>
            <a:r>
              <a:rPr lang="en-US" sz="3600" dirty="0" err="1" smtClean="0"/>
              <a:t>biaya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dikeluarkan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</a:t>
            </a:r>
            <a:r>
              <a:rPr lang="en-US" sz="3600" dirty="0" err="1" smtClean="0"/>
              <a:t>siswa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awal</a:t>
            </a:r>
            <a:r>
              <a:rPr lang="en-US" sz="3600" dirty="0" smtClean="0"/>
              <a:t> </a:t>
            </a:r>
            <a:r>
              <a:rPr lang="en-US" sz="3600" dirty="0" err="1" smtClean="0"/>
              <a:t>tahun</a:t>
            </a:r>
            <a:r>
              <a:rPr lang="en-US" sz="3600" dirty="0" smtClean="0"/>
              <a:t> </a:t>
            </a:r>
            <a:r>
              <a:rPr lang="en-US" sz="3600" dirty="0" err="1" smtClean="0"/>
              <a:t>ajaran</a:t>
            </a:r>
            <a:r>
              <a:rPr lang="en-US" sz="3600" dirty="0" smtClean="0"/>
              <a:t> </a:t>
            </a:r>
            <a:r>
              <a:rPr lang="en-US" sz="3600" dirty="0" err="1" smtClean="0"/>
              <a:t>baru</a:t>
            </a:r>
            <a:r>
              <a:rPr lang="en-US" sz="3600" dirty="0" smtClean="0"/>
              <a:t>. </a:t>
            </a:r>
          </a:p>
          <a:p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600" dirty="0" err="1" smtClean="0">
                <a:solidFill>
                  <a:srgbClr val="FF0000"/>
                </a:solidFill>
              </a:rPr>
              <a:t>Jawaban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dibuktikan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dengan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adanya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surat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edaran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atau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pengumuman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dari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sekolah</a:t>
            </a:r>
            <a:r>
              <a:rPr lang="en-US" sz="3600" dirty="0" smtClean="0">
                <a:solidFill>
                  <a:srgbClr val="FF0000"/>
                </a:solidFill>
              </a:rPr>
              <a:t>/</a:t>
            </a:r>
            <a:r>
              <a:rPr lang="en-US" sz="3600" dirty="0" err="1" smtClean="0">
                <a:solidFill>
                  <a:srgbClr val="FF0000"/>
                </a:solidFill>
              </a:rPr>
              <a:t>madrasah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atau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yayasan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tentang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ada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tidaknya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biaya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pendaftaran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ulanG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8153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800" i="1" dirty="0" smtClean="0">
                <a:solidFill>
                  <a:srgbClr val="FF0000"/>
                </a:solidFill>
              </a:rPr>
              <a:t>129.	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melaksanakan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subsidi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silang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untuk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membantu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siswa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kurang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mampu</a:t>
            </a:r>
            <a:r>
              <a:rPr lang="en-US" sz="2800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/>
          </a:p>
          <a:p>
            <a:pPr marL="1435100" lvl="2" indent="-717550"/>
            <a:r>
              <a:rPr lang="en-US" sz="2400" dirty="0" smtClean="0"/>
              <a:t>A. 	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subsidi</a:t>
            </a:r>
            <a:r>
              <a:rPr lang="en-US" sz="2400" dirty="0" smtClean="0"/>
              <a:t> </a:t>
            </a:r>
            <a:r>
              <a:rPr lang="en-US" sz="2400" dirty="0" err="1" smtClean="0"/>
              <a:t>silang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90% </a:t>
            </a:r>
            <a:r>
              <a:rPr lang="en-US" sz="2400" dirty="0" err="1" smtClean="0"/>
              <a:t>siswa</a:t>
            </a:r>
            <a:r>
              <a:rPr lang="en-US" sz="2400" dirty="0" smtClean="0"/>
              <a:t>   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B.	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subsidi</a:t>
            </a:r>
            <a:r>
              <a:rPr lang="en-US" sz="2400" dirty="0" smtClean="0"/>
              <a:t> </a:t>
            </a:r>
            <a:r>
              <a:rPr lang="en-US" sz="2400" dirty="0" err="1" smtClean="0"/>
              <a:t>silang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80 — 89% 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C. 	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subsidi</a:t>
            </a:r>
            <a:r>
              <a:rPr lang="en-US" sz="2400" dirty="0" smtClean="0"/>
              <a:t> </a:t>
            </a:r>
            <a:r>
              <a:rPr lang="en-US" sz="2400" dirty="0" err="1" smtClean="0"/>
              <a:t>silang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70 — 79%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D. 	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subsidi</a:t>
            </a:r>
            <a:r>
              <a:rPr lang="en-US" sz="2400" dirty="0" smtClean="0"/>
              <a:t> </a:t>
            </a:r>
            <a:r>
              <a:rPr lang="en-US" sz="2400" dirty="0" err="1" smtClean="0"/>
              <a:t>silang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70%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E. 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subsidi</a:t>
            </a:r>
            <a:r>
              <a:rPr lang="en-US" sz="2400" dirty="0" smtClean="0"/>
              <a:t> </a:t>
            </a:r>
            <a:r>
              <a:rPr lang="en-US" sz="2400" dirty="0" err="1" smtClean="0"/>
              <a:t>silang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-228600"/>
            <a:ext cx="8229600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200" dirty="0" err="1" smtClean="0"/>
              <a:t>Sekolah</a:t>
            </a:r>
            <a:r>
              <a:rPr lang="en-US" sz="3200" dirty="0" smtClean="0"/>
              <a:t>/</a:t>
            </a:r>
            <a:r>
              <a:rPr lang="en-US" sz="3200" dirty="0" err="1" smtClean="0"/>
              <a:t>Madrasah</a:t>
            </a:r>
            <a:r>
              <a:rPr lang="en-US" sz="3200" dirty="0" smtClean="0"/>
              <a:t> </a:t>
            </a:r>
            <a:r>
              <a:rPr lang="en-US" sz="3200" dirty="0" err="1" smtClean="0"/>
              <a:t>membantu</a:t>
            </a:r>
            <a:r>
              <a:rPr lang="en-US" sz="3200" dirty="0" smtClean="0"/>
              <a:t> </a:t>
            </a:r>
            <a:r>
              <a:rPr lang="en-US" sz="3200" dirty="0" err="1" smtClean="0"/>
              <a:t>siswa</a:t>
            </a:r>
            <a:r>
              <a:rPr lang="en-US" sz="3200" dirty="0" smtClean="0"/>
              <a:t> yang </a:t>
            </a:r>
            <a:r>
              <a:rPr lang="en-US" sz="3200" dirty="0" err="1" smtClean="0"/>
              <a:t>kurang</a:t>
            </a:r>
            <a:r>
              <a:rPr lang="en-US" sz="3200" dirty="0" smtClean="0"/>
              <a:t> </a:t>
            </a:r>
            <a:r>
              <a:rPr lang="en-US" sz="3200" dirty="0" err="1" smtClean="0"/>
              <a:t>mampu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ekonomi</a:t>
            </a:r>
            <a:r>
              <a:rPr lang="en-US" sz="3200" dirty="0" smtClean="0"/>
              <a:t>, </a:t>
            </a:r>
            <a:r>
              <a:rPr lang="en-US" sz="3200" dirty="0" err="1" smtClean="0"/>
              <a:t>misalnya</a:t>
            </a:r>
            <a:r>
              <a:rPr lang="en-US" sz="3200" dirty="0" smtClean="0"/>
              <a:t> </a:t>
            </a:r>
            <a:r>
              <a:rPr lang="en-US" sz="3200" dirty="0" err="1" smtClean="0"/>
              <a:t>melalui</a:t>
            </a:r>
            <a:r>
              <a:rPr lang="en-US" sz="3200" dirty="0" smtClean="0"/>
              <a:t> </a:t>
            </a:r>
            <a:r>
              <a:rPr lang="en-US" sz="3200" dirty="0" err="1" smtClean="0"/>
              <a:t>pengurangan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pembebasan</a:t>
            </a:r>
            <a:r>
              <a:rPr lang="en-US" sz="3200" dirty="0" smtClean="0"/>
              <a:t> </a:t>
            </a:r>
            <a:r>
              <a:rPr lang="en-US" sz="3200" dirty="0" err="1" smtClean="0"/>
              <a:t>biaya</a:t>
            </a:r>
            <a:r>
              <a:rPr lang="en-US" sz="3200" dirty="0" smtClean="0"/>
              <a:t> </a:t>
            </a:r>
            <a:r>
              <a:rPr lang="en-US" sz="3200" dirty="0" err="1" smtClean="0"/>
              <a:t>pendidikan</a:t>
            </a:r>
            <a:r>
              <a:rPr lang="en-US" sz="3200" dirty="0" smtClean="0"/>
              <a:t> (</a:t>
            </a:r>
            <a:r>
              <a:rPr lang="en-US" sz="3200" dirty="0" err="1" smtClean="0"/>
              <a:t>iuran</a:t>
            </a:r>
            <a:r>
              <a:rPr lang="en-US" sz="3200" dirty="0" smtClean="0"/>
              <a:t> </a:t>
            </a:r>
            <a:r>
              <a:rPr lang="en-US" sz="3200" dirty="0" err="1" smtClean="0"/>
              <a:t>komite</a:t>
            </a:r>
            <a:r>
              <a:rPr lang="en-US" sz="3200" dirty="0" smtClean="0"/>
              <a:t>), </a:t>
            </a:r>
            <a:r>
              <a:rPr lang="en-US" sz="3200" dirty="0" err="1" smtClean="0"/>
              <a:t>pemberian</a:t>
            </a:r>
            <a:r>
              <a:rPr lang="en-US" sz="3200" dirty="0" smtClean="0"/>
              <a:t> </a:t>
            </a:r>
            <a:r>
              <a:rPr lang="en-US" sz="3200" dirty="0" err="1" smtClean="0"/>
              <a:t>beasiswa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sebagainya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membantu</a:t>
            </a:r>
            <a:r>
              <a:rPr lang="en-US" sz="3200" dirty="0" smtClean="0"/>
              <a:t> </a:t>
            </a:r>
            <a:r>
              <a:rPr lang="en-US" sz="3200" dirty="0" err="1" smtClean="0"/>
              <a:t>siswa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keluarga</a:t>
            </a:r>
            <a:r>
              <a:rPr lang="en-US" sz="3200" dirty="0" smtClean="0"/>
              <a:t> </a:t>
            </a:r>
            <a:r>
              <a:rPr lang="en-US" sz="3200" dirty="0" err="1" smtClean="0"/>
              <a:t>kurang</a:t>
            </a:r>
            <a:r>
              <a:rPr lang="en-US" sz="3200" dirty="0" smtClean="0"/>
              <a:t> </a:t>
            </a:r>
            <a:r>
              <a:rPr lang="en-US" sz="3200" dirty="0" err="1" smtClean="0"/>
              <a:t>mampu</a:t>
            </a:r>
            <a:r>
              <a:rPr lang="en-US" sz="3200" dirty="0" smtClean="0"/>
              <a:t> agar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mengikuti</a:t>
            </a:r>
            <a:r>
              <a:rPr lang="en-US" sz="3200" dirty="0" smtClean="0"/>
              <a:t> </a:t>
            </a:r>
            <a:r>
              <a:rPr lang="en-US" sz="3200" dirty="0" err="1" smtClean="0"/>
              <a:t>pendidikan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teratur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berkelanjutan</a:t>
            </a:r>
            <a:r>
              <a:rPr lang="en-US" sz="3200" dirty="0" smtClean="0"/>
              <a:t>. </a:t>
            </a:r>
            <a:r>
              <a:rPr lang="en-US" sz="3200" dirty="0" err="1" smtClean="0"/>
              <a:t>Bantuan</a:t>
            </a:r>
            <a:r>
              <a:rPr lang="en-US" sz="3200" dirty="0" smtClean="0"/>
              <a:t> </a:t>
            </a:r>
            <a:r>
              <a:rPr lang="en-US" sz="3200" dirty="0" err="1" smtClean="0"/>
              <a:t>pemerintah</a:t>
            </a:r>
            <a:r>
              <a:rPr lang="en-US" sz="3200" dirty="0" smtClean="0"/>
              <a:t>, </a:t>
            </a:r>
            <a:r>
              <a:rPr lang="en-US" sz="3200" dirty="0" err="1" smtClean="0"/>
              <a:t>pemerintah</a:t>
            </a:r>
            <a:r>
              <a:rPr lang="en-US" sz="3200" dirty="0" smtClean="0"/>
              <a:t> </a:t>
            </a:r>
            <a:r>
              <a:rPr lang="en-US" sz="3200" dirty="0" err="1" smtClean="0"/>
              <a:t>daerah</a:t>
            </a:r>
            <a:r>
              <a:rPr lang="en-US" sz="3200" dirty="0" smtClean="0"/>
              <a:t>, </a:t>
            </a:r>
            <a:r>
              <a:rPr lang="en-US" sz="3200" dirty="0" err="1" smtClean="0"/>
              <a:t>maupun</a:t>
            </a:r>
            <a:r>
              <a:rPr lang="en-US" sz="3200" dirty="0" smtClean="0"/>
              <a:t> </a:t>
            </a:r>
            <a:r>
              <a:rPr lang="en-US" sz="3200" dirty="0" err="1" smtClean="0"/>
              <a:t>lembaga</a:t>
            </a:r>
            <a:r>
              <a:rPr lang="en-US" sz="3200" dirty="0" smtClean="0"/>
              <a:t> lain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dimasukkan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bantuan</a:t>
            </a:r>
            <a:r>
              <a:rPr lang="en-US" sz="3200" dirty="0" smtClean="0"/>
              <a:t>.</a:t>
            </a:r>
          </a:p>
          <a:p>
            <a:endParaRPr lang="en-US" sz="1400" i="1" dirty="0" smtClean="0">
              <a:solidFill>
                <a:srgbClr val="FF0000"/>
              </a:solidFill>
            </a:endParaRPr>
          </a:p>
          <a:p>
            <a:r>
              <a:rPr lang="en-US" sz="3200" i="1" dirty="0" err="1" smtClean="0">
                <a:solidFill>
                  <a:srgbClr val="FF0000"/>
                </a:solidFill>
              </a:rPr>
              <a:t>Jawaban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dengan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adanya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daftar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siswa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penerima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bantuan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atau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pengurangan</a:t>
            </a:r>
            <a:r>
              <a:rPr lang="en-US" sz="3200" i="1" dirty="0" smtClean="0">
                <a:solidFill>
                  <a:srgbClr val="FF0000"/>
                </a:solidFill>
              </a:rPr>
              <a:t>/</a:t>
            </a:r>
            <a:r>
              <a:rPr lang="en-US" sz="3200" i="1" dirty="0" err="1" smtClean="0">
                <a:solidFill>
                  <a:srgbClr val="FF0000"/>
                </a:solidFill>
              </a:rPr>
              <a:t>pembebasan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biaya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8458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400" b="1" i="1" dirty="0" smtClean="0">
                <a:solidFill>
                  <a:srgbClr val="FF0000"/>
                </a:solidFill>
              </a:rPr>
              <a:t>130.	S	</a:t>
            </a:r>
            <a:r>
              <a:rPr lang="en-US" sz="2400" b="1" i="1" dirty="0" err="1" smtClean="0">
                <a:solidFill>
                  <a:srgbClr val="FF0000"/>
                </a:solidFill>
              </a:rPr>
              <a:t>ekolah</a:t>
            </a:r>
            <a:r>
              <a:rPr lang="en-US" sz="2400" b="1" i="1" dirty="0" smtClean="0">
                <a:solidFill>
                  <a:srgbClr val="FF0000"/>
                </a:solidFill>
              </a:rPr>
              <a:t>/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melakukan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pungutan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biaya</a:t>
            </a:r>
            <a:r>
              <a:rPr lang="en-US" sz="2400" b="1" i="1" dirty="0" smtClean="0">
                <a:solidFill>
                  <a:srgbClr val="FF0000"/>
                </a:solidFill>
              </a:rPr>
              <a:t> personal lain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samping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uang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b="1" i="1" dirty="0" smtClean="0">
                <a:solidFill>
                  <a:srgbClr val="FF0000"/>
                </a:solidFill>
              </a:rPr>
              <a:t>/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b="1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/>
          </a:p>
          <a:p>
            <a:pPr lvl="2" indent="-463550"/>
            <a:r>
              <a:rPr lang="en-US" sz="2400" dirty="0" smtClean="0"/>
              <a:t>A. 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pungutan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personal lain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samping</a:t>
            </a:r>
            <a:endParaRPr lang="en-US" sz="2400" dirty="0" smtClean="0"/>
          </a:p>
          <a:p>
            <a:pPr lvl="2" indent="-463550"/>
            <a:r>
              <a:rPr lang="en-US" sz="2400" dirty="0" smtClean="0"/>
              <a:t>    	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 smtClean="0"/>
          </a:p>
          <a:p>
            <a:pPr lvl="2" indent="-463550"/>
            <a:r>
              <a:rPr lang="en-US" sz="2400" dirty="0" smtClean="0"/>
              <a:t>B. 	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1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pungutan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personal lain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samping</a:t>
            </a:r>
            <a:endParaRPr lang="en-US" sz="2400" dirty="0" smtClean="0"/>
          </a:p>
          <a:p>
            <a:pPr lvl="2" indent="-463550"/>
            <a:r>
              <a:rPr lang="en-US" sz="2400" dirty="0" smtClean="0"/>
              <a:t>    	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 smtClean="0"/>
          </a:p>
          <a:p>
            <a:pPr lvl="2" indent="-463550"/>
            <a:r>
              <a:rPr lang="en-US" sz="2400" dirty="0" smtClean="0"/>
              <a:t>C. 	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2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pungutan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personal lain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samping</a:t>
            </a:r>
            <a:endParaRPr lang="en-US" sz="2400" dirty="0" smtClean="0"/>
          </a:p>
          <a:p>
            <a:pPr lvl="2" indent="-463550"/>
            <a:r>
              <a:rPr lang="en-US" sz="2400" dirty="0" smtClean="0"/>
              <a:t>    	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 smtClean="0"/>
          </a:p>
          <a:p>
            <a:pPr lvl="2" indent="-463550"/>
            <a:r>
              <a:rPr lang="en-US" sz="2400" dirty="0" smtClean="0"/>
              <a:t>D. 	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3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pungutan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personal lain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samping</a:t>
            </a:r>
            <a:endParaRPr lang="en-US" sz="2400" dirty="0" smtClean="0"/>
          </a:p>
          <a:p>
            <a:pPr lvl="2" indent="-463550"/>
            <a:r>
              <a:rPr lang="en-US" sz="2400" dirty="0" smtClean="0"/>
              <a:t>    	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 smtClean="0"/>
          </a:p>
          <a:p>
            <a:pPr lvl="2" indent="-463550"/>
            <a:r>
              <a:rPr lang="en-US" sz="2400" dirty="0" smtClean="0"/>
              <a:t>E. 	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4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pungutan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personal lain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samping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3058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Jawaban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dibuktikan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dengan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adanya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delapan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muatan</a:t>
            </a:r>
            <a:r>
              <a:rPr lang="en-US" sz="2800" i="1" dirty="0">
                <a:solidFill>
                  <a:srgbClr val="FF0000"/>
                </a:solidFill>
              </a:rPr>
              <a:t> KTSP yang </a:t>
            </a:r>
            <a:r>
              <a:rPr lang="en-US" sz="2800" i="1" dirty="0" err="1">
                <a:solidFill>
                  <a:srgbClr val="FF0000"/>
                </a:solidFill>
              </a:rPr>
              <a:t>meliputi</a:t>
            </a:r>
            <a:r>
              <a:rPr lang="en-US" sz="2000" dirty="0"/>
              <a:t>: </a:t>
            </a:r>
          </a:p>
          <a:p>
            <a:endParaRPr lang="en-US" sz="2000" dirty="0"/>
          </a:p>
          <a:p>
            <a:r>
              <a:rPr lang="en-US" sz="2800" dirty="0"/>
              <a:t>1) </a:t>
            </a:r>
            <a:r>
              <a:rPr lang="en-US" sz="2800" dirty="0" err="1"/>
              <a:t>mata</a:t>
            </a:r>
            <a:r>
              <a:rPr lang="en-US" sz="2800" dirty="0"/>
              <a:t> </a:t>
            </a:r>
            <a:r>
              <a:rPr lang="en-US" sz="2800" dirty="0" err="1"/>
              <a:t>Pelajaran</a:t>
            </a:r>
            <a:r>
              <a:rPr lang="en-US" sz="2800" dirty="0"/>
              <a:t>; </a:t>
            </a:r>
          </a:p>
          <a:p>
            <a:r>
              <a:rPr lang="en-US" sz="2800" dirty="0"/>
              <a:t>2) </a:t>
            </a:r>
            <a:r>
              <a:rPr lang="en-US" sz="2800" dirty="0" err="1"/>
              <a:t>muatan</a:t>
            </a:r>
            <a:r>
              <a:rPr lang="en-US" sz="2800" dirty="0"/>
              <a:t> </a:t>
            </a:r>
            <a:r>
              <a:rPr lang="en-US" sz="2800" dirty="0" err="1"/>
              <a:t>lokal</a:t>
            </a:r>
            <a:r>
              <a:rPr lang="en-US" sz="2800" dirty="0"/>
              <a:t>; </a:t>
            </a:r>
          </a:p>
          <a:p>
            <a:r>
              <a:rPr lang="en-US" sz="2800" dirty="0"/>
              <a:t>3)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diri</a:t>
            </a:r>
            <a:r>
              <a:rPr lang="en-US" sz="2800" dirty="0"/>
              <a:t>; </a:t>
            </a:r>
          </a:p>
          <a:p>
            <a:r>
              <a:rPr lang="en-US" sz="2800" dirty="0"/>
              <a:t>4) </a:t>
            </a:r>
            <a:r>
              <a:rPr lang="en-US" sz="2800" dirty="0" err="1"/>
              <a:t>pengaturan</a:t>
            </a:r>
            <a:r>
              <a:rPr lang="en-US" sz="2800" dirty="0"/>
              <a:t> </a:t>
            </a:r>
            <a:r>
              <a:rPr lang="en-US" sz="2800" dirty="0" err="1"/>
              <a:t>beban</a:t>
            </a:r>
            <a:r>
              <a:rPr lang="en-US" sz="2800" dirty="0"/>
              <a:t> </a:t>
            </a:r>
            <a:r>
              <a:rPr lang="en-US" sz="2800" dirty="0" err="1"/>
              <a:t>belajar</a:t>
            </a:r>
            <a:r>
              <a:rPr lang="en-US" sz="2800" dirty="0"/>
              <a:t>; </a:t>
            </a:r>
          </a:p>
          <a:p>
            <a:r>
              <a:rPr lang="en-US" sz="2800" dirty="0"/>
              <a:t>5) </a:t>
            </a:r>
            <a:r>
              <a:rPr lang="en-US" sz="2800" dirty="0" err="1"/>
              <a:t>ketuntasan</a:t>
            </a:r>
            <a:r>
              <a:rPr lang="en-US" sz="2800" dirty="0"/>
              <a:t> </a:t>
            </a:r>
            <a:r>
              <a:rPr lang="en-US" sz="2800" dirty="0" err="1"/>
              <a:t>belajar</a:t>
            </a:r>
            <a:r>
              <a:rPr lang="en-US" sz="2800" dirty="0"/>
              <a:t>; </a:t>
            </a:r>
          </a:p>
          <a:p>
            <a:r>
              <a:rPr lang="fi-FI" sz="2800" dirty="0"/>
              <a:t>6) kenaikan kelas dan kelulusan; </a:t>
            </a:r>
            <a:endParaRPr lang="en-US" sz="2800" dirty="0"/>
          </a:p>
          <a:p>
            <a:r>
              <a:rPr lang="nl-NL" sz="2800" dirty="0"/>
              <a:t>7) pendidikan kecakapan hidup; dan </a:t>
            </a:r>
            <a:endParaRPr lang="en-US" sz="2800" dirty="0"/>
          </a:p>
          <a:p>
            <a:r>
              <a:rPr lang="en-US" sz="2800" dirty="0"/>
              <a:t>8) </a:t>
            </a:r>
            <a:r>
              <a:rPr lang="en-US" sz="2800" dirty="0" err="1"/>
              <a:t>pendidikan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</a:t>
            </a:r>
            <a:r>
              <a:rPr lang="en-US" sz="2800" dirty="0" err="1"/>
              <a:t>keunggulan</a:t>
            </a:r>
            <a:r>
              <a:rPr lang="en-US" sz="2800" dirty="0"/>
              <a:t> </a:t>
            </a:r>
            <a:r>
              <a:rPr lang="en-US" sz="2800" dirty="0" err="1"/>
              <a:t>lokal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glo</a:t>
            </a:r>
            <a:r>
              <a:rPr lang="en-US" sz="2000" dirty="0"/>
              <a:t>bal </a:t>
            </a:r>
          </a:p>
          <a:p>
            <a:r>
              <a:rPr lang="en-US" sz="2000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Autofit/>
          </a:bodyPr>
          <a:lstStyle/>
          <a:p>
            <a:pPr marL="450850" indent="-450850" algn="l"/>
            <a:r>
              <a:rPr lang="en-US" sz="2800" i="1" dirty="0" smtClean="0">
                <a:solidFill>
                  <a:srgbClr val="FF0000"/>
                </a:solidFill>
              </a:rPr>
              <a:t>13.Sekolah/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mengembangan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silabus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mata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pelajaran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menggunakan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7 </a:t>
            </a:r>
            <a:r>
              <a:rPr lang="en-US" sz="2800" i="1" dirty="0" err="1">
                <a:solidFill>
                  <a:srgbClr val="FF0000"/>
                </a:solidFill>
              </a:rPr>
              <a:t>langkah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pada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Panduan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Penyusunan</a:t>
            </a:r>
            <a:r>
              <a:rPr lang="en-US" sz="2800" i="1" dirty="0">
                <a:solidFill>
                  <a:srgbClr val="FF0000"/>
                </a:solidFill>
              </a:rPr>
              <a:t> KTSP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A. </a:t>
            </a:r>
            <a:r>
              <a:rPr lang="en-US" dirty="0" smtClean="0"/>
              <a:t> </a:t>
            </a:r>
            <a:r>
              <a:rPr lang="en-US" sz="3400" dirty="0" err="1" smtClean="0"/>
              <a:t>Sebanyak</a:t>
            </a:r>
            <a:r>
              <a:rPr lang="en-US" sz="3400" dirty="0" smtClean="0"/>
              <a:t> </a:t>
            </a:r>
            <a:r>
              <a:rPr lang="en-US" sz="3400" dirty="0"/>
              <a:t>76% — 100% </a:t>
            </a:r>
            <a:r>
              <a:rPr lang="en-US" sz="3400" dirty="0" err="1"/>
              <a:t>silabus</a:t>
            </a:r>
            <a:r>
              <a:rPr lang="en-US" sz="3400" dirty="0"/>
              <a:t> </a:t>
            </a:r>
            <a:r>
              <a:rPr lang="en-US" sz="3400" dirty="0" err="1"/>
              <a:t>mata</a:t>
            </a:r>
            <a:r>
              <a:rPr lang="en-US" sz="3400" dirty="0"/>
              <a:t> </a:t>
            </a:r>
            <a:r>
              <a:rPr lang="en-US" sz="3400" dirty="0" err="1"/>
              <a:t>pelajaran</a:t>
            </a:r>
            <a:endParaRPr lang="en-US" sz="3400" dirty="0"/>
          </a:p>
          <a:p>
            <a:pPr>
              <a:buNone/>
            </a:pPr>
            <a:r>
              <a:rPr lang="nn-NO" sz="3400" dirty="0" smtClean="0"/>
              <a:t>      dikembangkan </a:t>
            </a:r>
            <a:r>
              <a:rPr lang="nn-NO" sz="3400" dirty="0"/>
              <a:t>dengan menggunakan 7 langkah</a:t>
            </a:r>
          </a:p>
          <a:p>
            <a:pPr>
              <a:buNone/>
            </a:pPr>
            <a:r>
              <a:rPr lang="en-US" sz="3400" dirty="0" smtClean="0"/>
              <a:t>B</a:t>
            </a:r>
            <a:r>
              <a:rPr lang="en-US" sz="3400" dirty="0"/>
              <a:t>. </a:t>
            </a:r>
            <a:r>
              <a:rPr lang="en-US" sz="3400" dirty="0" smtClean="0"/>
              <a:t> </a:t>
            </a:r>
            <a:r>
              <a:rPr lang="en-US" sz="3400" dirty="0" err="1" smtClean="0"/>
              <a:t>Sebanyak</a:t>
            </a:r>
            <a:r>
              <a:rPr lang="en-US" sz="3400" dirty="0" smtClean="0"/>
              <a:t> </a:t>
            </a:r>
            <a:r>
              <a:rPr lang="en-US" sz="3400" dirty="0"/>
              <a:t>51% — 75% </a:t>
            </a:r>
            <a:r>
              <a:rPr lang="en-US" sz="3400" dirty="0" err="1"/>
              <a:t>silabus</a:t>
            </a:r>
            <a:r>
              <a:rPr lang="en-US" sz="3400" dirty="0"/>
              <a:t> </a:t>
            </a:r>
            <a:r>
              <a:rPr lang="en-US" sz="3400" dirty="0" err="1"/>
              <a:t>mata</a:t>
            </a:r>
            <a:r>
              <a:rPr lang="en-US" sz="3400" dirty="0"/>
              <a:t> </a:t>
            </a:r>
            <a:r>
              <a:rPr lang="en-US" sz="3400" dirty="0" err="1"/>
              <a:t>pelajaran</a:t>
            </a:r>
            <a:r>
              <a:rPr lang="en-US" sz="3400" dirty="0"/>
              <a:t> </a:t>
            </a:r>
            <a:r>
              <a:rPr lang="en-US" sz="3400" dirty="0" err="1"/>
              <a:t>dikembangkan</a:t>
            </a:r>
            <a:endParaRPr lang="en-US" sz="3400" dirty="0"/>
          </a:p>
          <a:p>
            <a:pPr>
              <a:buNone/>
            </a:pPr>
            <a:r>
              <a:rPr lang="en-US" sz="3400" dirty="0" smtClean="0"/>
              <a:t>     </a:t>
            </a:r>
            <a:r>
              <a:rPr lang="en-US" sz="3400" dirty="0" err="1" smtClean="0"/>
              <a:t>dengan</a:t>
            </a:r>
            <a:r>
              <a:rPr lang="en-US" sz="3400" dirty="0" smtClean="0"/>
              <a:t> </a:t>
            </a:r>
            <a:r>
              <a:rPr lang="en-US" sz="3400" dirty="0" err="1"/>
              <a:t>menggunakan</a:t>
            </a:r>
            <a:r>
              <a:rPr lang="en-US" sz="3400" dirty="0"/>
              <a:t> 7 </a:t>
            </a:r>
            <a:r>
              <a:rPr lang="en-US" sz="3400" dirty="0" err="1"/>
              <a:t>langkah</a:t>
            </a:r>
            <a:endParaRPr lang="en-US" sz="3400" dirty="0"/>
          </a:p>
          <a:p>
            <a:pPr>
              <a:buNone/>
            </a:pPr>
            <a:r>
              <a:rPr lang="en-US" sz="3400" dirty="0" smtClean="0"/>
              <a:t> </a:t>
            </a:r>
            <a:r>
              <a:rPr lang="en-US" sz="3400" dirty="0"/>
              <a:t>C. </a:t>
            </a:r>
            <a:r>
              <a:rPr lang="en-US" sz="3400" dirty="0" err="1"/>
              <a:t>Sebanyak</a:t>
            </a:r>
            <a:r>
              <a:rPr lang="en-US" sz="3400" dirty="0"/>
              <a:t> 26% — 50% </a:t>
            </a:r>
            <a:r>
              <a:rPr lang="en-US" sz="3400" dirty="0" err="1"/>
              <a:t>silabus</a:t>
            </a:r>
            <a:r>
              <a:rPr lang="en-US" sz="3400" dirty="0"/>
              <a:t> </a:t>
            </a:r>
            <a:r>
              <a:rPr lang="en-US" sz="3400" dirty="0" err="1"/>
              <a:t>mata</a:t>
            </a:r>
            <a:r>
              <a:rPr lang="en-US" sz="3400" dirty="0"/>
              <a:t> </a:t>
            </a:r>
            <a:r>
              <a:rPr lang="en-US" sz="3400" dirty="0" err="1"/>
              <a:t>pelajaran</a:t>
            </a:r>
            <a:r>
              <a:rPr lang="en-US" sz="3400" dirty="0"/>
              <a:t> </a:t>
            </a:r>
            <a:r>
              <a:rPr lang="en-US" sz="3400" dirty="0" err="1"/>
              <a:t>dikembangkan</a:t>
            </a:r>
            <a:endParaRPr lang="en-US" sz="3400" dirty="0"/>
          </a:p>
          <a:p>
            <a:pPr>
              <a:buNone/>
            </a:pPr>
            <a:r>
              <a:rPr lang="en-US" sz="3400" dirty="0" smtClean="0"/>
              <a:t>     </a:t>
            </a:r>
            <a:r>
              <a:rPr lang="en-US" sz="3400" dirty="0" err="1" smtClean="0"/>
              <a:t>dengan</a:t>
            </a:r>
            <a:r>
              <a:rPr lang="en-US" sz="3400" dirty="0" smtClean="0"/>
              <a:t> </a:t>
            </a:r>
            <a:r>
              <a:rPr lang="en-US" sz="3400" dirty="0" err="1"/>
              <a:t>menggunakan</a:t>
            </a:r>
            <a:r>
              <a:rPr lang="en-US" sz="3400" dirty="0"/>
              <a:t> 7 </a:t>
            </a:r>
            <a:r>
              <a:rPr lang="en-US" sz="3400" dirty="0" err="1"/>
              <a:t>langkah</a:t>
            </a:r>
            <a:endParaRPr lang="en-US" sz="3400" dirty="0"/>
          </a:p>
          <a:p>
            <a:pPr>
              <a:buNone/>
            </a:pPr>
            <a:r>
              <a:rPr lang="en-US" sz="3400" dirty="0" smtClean="0"/>
              <a:t> </a:t>
            </a:r>
            <a:r>
              <a:rPr lang="en-US" sz="3400" dirty="0"/>
              <a:t>D. </a:t>
            </a:r>
            <a:r>
              <a:rPr lang="en-US" sz="3400" dirty="0" err="1"/>
              <a:t>Sebanyak</a:t>
            </a:r>
            <a:r>
              <a:rPr lang="en-US" sz="3400" dirty="0"/>
              <a:t> 1% — 25% </a:t>
            </a:r>
            <a:r>
              <a:rPr lang="en-US" sz="3400" dirty="0" err="1"/>
              <a:t>silabus</a:t>
            </a:r>
            <a:r>
              <a:rPr lang="en-US" sz="3400" dirty="0"/>
              <a:t> </a:t>
            </a:r>
            <a:r>
              <a:rPr lang="en-US" sz="3400" dirty="0" err="1"/>
              <a:t>mata</a:t>
            </a:r>
            <a:r>
              <a:rPr lang="en-US" sz="3400" dirty="0"/>
              <a:t> </a:t>
            </a:r>
            <a:r>
              <a:rPr lang="en-US" sz="3400" dirty="0" err="1"/>
              <a:t>pelajaran</a:t>
            </a:r>
            <a:r>
              <a:rPr lang="en-US" sz="3400" dirty="0"/>
              <a:t> </a:t>
            </a:r>
            <a:r>
              <a:rPr lang="en-US" sz="3400" dirty="0" err="1"/>
              <a:t>dikembangkan</a:t>
            </a:r>
            <a:endParaRPr lang="en-US" sz="3400" dirty="0"/>
          </a:p>
          <a:p>
            <a:pPr>
              <a:buNone/>
            </a:pPr>
            <a:r>
              <a:rPr lang="en-US" sz="3400" dirty="0" smtClean="0"/>
              <a:t>     </a:t>
            </a:r>
            <a:r>
              <a:rPr lang="en-US" sz="3400" dirty="0" err="1" smtClean="0"/>
              <a:t>dengan</a:t>
            </a:r>
            <a:r>
              <a:rPr lang="en-US" sz="3400" dirty="0" smtClean="0"/>
              <a:t> </a:t>
            </a:r>
            <a:r>
              <a:rPr lang="en-US" sz="3400" dirty="0" err="1"/>
              <a:t>menggunakan</a:t>
            </a:r>
            <a:r>
              <a:rPr lang="en-US" sz="3400" dirty="0"/>
              <a:t> 7 </a:t>
            </a:r>
            <a:r>
              <a:rPr lang="en-US" sz="3400" dirty="0" err="1"/>
              <a:t>langkah</a:t>
            </a:r>
            <a:endParaRPr lang="en-US" sz="3400" dirty="0"/>
          </a:p>
          <a:p>
            <a:pPr>
              <a:buNone/>
            </a:pPr>
            <a:r>
              <a:rPr lang="en-US" sz="3400" dirty="0" smtClean="0"/>
              <a:t> </a:t>
            </a:r>
            <a:r>
              <a:rPr lang="en-US" sz="3400" dirty="0"/>
              <a:t>E. </a:t>
            </a:r>
            <a:r>
              <a:rPr lang="en-US" sz="3400" dirty="0" err="1"/>
              <a:t>Tidak</a:t>
            </a:r>
            <a:r>
              <a:rPr lang="en-US" sz="3400" dirty="0"/>
              <a:t> </a:t>
            </a:r>
            <a:r>
              <a:rPr lang="en-US" sz="3400" dirty="0" err="1"/>
              <a:t>ada</a:t>
            </a:r>
            <a:r>
              <a:rPr lang="en-US" sz="3400" dirty="0"/>
              <a:t> </a:t>
            </a:r>
            <a:r>
              <a:rPr lang="en-US" sz="3400" dirty="0" err="1"/>
              <a:t>silabus</a:t>
            </a:r>
            <a:r>
              <a:rPr lang="en-US" sz="3400" dirty="0"/>
              <a:t> </a:t>
            </a:r>
            <a:r>
              <a:rPr lang="en-US" sz="3400" dirty="0" err="1"/>
              <a:t>mata</a:t>
            </a:r>
            <a:r>
              <a:rPr lang="en-US" sz="3400" dirty="0"/>
              <a:t> </a:t>
            </a:r>
            <a:r>
              <a:rPr lang="en-US" sz="3400" dirty="0" err="1"/>
              <a:t>pelajaran</a:t>
            </a:r>
            <a:r>
              <a:rPr lang="en-US" sz="3400" dirty="0"/>
              <a:t> yang </a:t>
            </a:r>
            <a:r>
              <a:rPr lang="en-US" sz="3400" dirty="0" err="1"/>
              <a:t>dikembangkan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endParaRPr lang="en-US" sz="3400" dirty="0"/>
          </a:p>
          <a:p>
            <a:pPr>
              <a:buNone/>
            </a:pPr>
            <a:r>
              <a:rPr lang="en-US" sz="3400" dirty="0" smtClean="0"/>
              <a:t>     </a:t>
            </a:r>
            <a:r>
              <a:rPr lang="en-US" sz="3400" dirty="0" err="1" smtClean="0"/>
              <a:t>menggunakan</a:t>
            </a:r>
            <a:r>
              <a:rPr lang="en-US" sz="3400" dirty="0" smtClean="0"/>
              <a:t> </a:t>
            </a:r>
            <a:r>
              <a:rPr lang="en-US" sz="3400" dirty="0"/>
              <a:t>7 </a:t>
            </a:r>
            <a:r>
              <a:rPr lang="en-US" sz="3400" dirty="0" err="1"/>
              <a:t>langkah</a:t>
            </a:r>
            <a:endParaRPr lang="en-US" sz="3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8763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dirty="0" err="1" smtClean="0"/>
              <a:t>Biaya</a:t>
            </a:r>
            <a:r>
              <a:rPr lang="en-US" sz="2400" dirty="0" smtClean="0"/>
              <a:t> personal lain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dikeluarkan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selain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. </a:t>
            </a:r>
            <a:r>
              <a:rPr lang="en-US" sz="2400" dirty="0" err="1" smtClean="0"/>
              <a:t>Empat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pungutan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personal </a:t>
            </a:r>
            <a:r>
              <a:rPr lang="en-US" sz="2400" dirty="0" err="1" smtClean="0"/>
              <a:t>meliputi</a:t>
            </a:r>
            <a:r>
              <a:rPr lang="en-US" sz="2400" dirty="0" smtClean="0"/>
              <a:t>: </a:t>
            </a:r>
          </a:p>
          <a:p>
            <a:endParaRPr lang="en-US" sz="2400" dirty="0" smtClean="0"/>
          </a:p>
          <a:p>
            <a:pPr lvl="3"/>
            <a:r>
              <a:rPr lang="en-US" sz="2400" dirty="0" smtClean="0"/>
              <a:t>1)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ujian</a:t>
            </a:r>
            <a:r>
              <a:rPr lang="en-US" sz="2400" dirty="0" smtClean="0"/>
              <a:t>; </a:t>
            </a:r>
          </a:p>
          <a:p>
            <a:pPr lvl="3"/>
            <a:endParaRPr lang="en-US" sz="2400" dirty="0" smtClean="0"/>
          </a:p>
          <a:p>
            <a:pPr lvl="3"/>
            <a:r>
              <a:rPr lang="en-US" sz="2400" dirty="0" smtClean="0"/>
              <a:t>2)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praktikum</a:t>
            </a:r>
            <a:r>
              <a:rPr lang="en-US" sz="2400" dirty="0" smtClean="0"/>
              <a:t>; </a:t>
            </a:r>
          </a:p>
          <a:p>
            <a:pPr lvl="3"/>
            <a:endParaRPr lang="en-US" sz="2400" dirty="0" smtClean="0"/>
          </a:p>
          <a:p>
            <a:pPr lvl="3"/>
            <a:r>
              <a:rPr lang="en-US" sz="2400" dirty="0" smtClean="0"/>
              <a:t>3)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perpisahan</a:t>
            </a:r>
            <a:r>
              <a:rPr lang="en-US" sz="2400" dirty="0" smtClean="0"/>
              <a:t>;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</a:p>
          <a:p>
            <a:pPr lvl="3"/>
            <a:endParaRPr lang="en-US" sz="2400" dirty="0" smtClean="0"/>
          </a:p>
          <a:p>
            <a:pPr lvl="3"/>
            <a:r>
              <a:rPr lang="en-US" sz="2400" dirty="0" smtClean="0"/>
              <a:t>4)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studi</a:t>
            </a:r>
            <a:r>
              <a:rPr lang="en-US" sz="2400" i="1" dirty="0" smtClean="0"/>
              <a:t> tour. </a:t>
            </a:r>
          </a:p>
          <a:p>
            <a:endParaRPr lang="en-US" sz="2400" dirty="0" smtClean="0"/>
          </a:p>
          <a:p>
            <a:r>
              <a:rPr lang="en-US" sz="2400" b="1" i="1" dirty="0" err="1" smtClean="0">
                <a:solidFill>
                  <a:srgbClr val="FF0000"/>
                </a:solidFill>
              </a:rPr>
              <a:t>Bila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pemerintah</a:t>
            </a:r>
            <a:r>
              <a:rPr lang="en-US" sz="2400" b="1" i="1" dirty="0" smtClean="0">
                <a:solidFill>
                  <a:srgbClr val="FF0000"/>
                </a:solidFill>
              </a:rPr>
              <a:t>/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pemerintah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daerah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menetapkan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pendidikan</a:t>
            </a:r>
            <a:r>
              <a:rPr lang="en-US" sz="2400" b="1" i="1" dirty="0" smtClean="0">
                <a:solidFill>
                  <a:srgbClr val="FF0000"/>
                </a:solidFill>
              </a:rPr>
              <a:t> gratis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bagi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seluruh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siswa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peraturan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resmi</a:t>
            </a:r>
            <a:r>
              <a:rPr lang="en-US" sz="2400" b="1" i="1" dirty="0" smtClean="0">
                <a:solidFill>
                  <a:srgbClr val="FF0000"/>
                </a:solidFill>
              </a:rPr>
              <a:t>,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maka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pilihannya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adalah</a:t>
            </a:r>
            <a:r>
              <a:rPr lang="en-US" sz="2400" b="1" i="1" dirty="0" smtClean="0">
                <a:solidFill>
                  <a:srgbClr val="FF0000"/>
                </a:solidFill>
              </a:rPr>
              <a:t> A. </a:t>
            </a:r>
            <a:r>
              <a:rPr lang="en-US" sz="24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847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400" i="1" dirty="0" smtClean="0">
                <a:solidFill>
                  <a:srgbClr val="FF0000"/>
                </a:solidFill>
              </a:rPr>
              <a:t>131.	</a:t>
            </a:r>
            <a:r>
              <a:rPr lang="en-US" sz="2400" i="1" dirty="0" err="1" smtClean="0">
                <a:solidFill>
                  <a:srgbClr val="FF0000"/>
                </a:solidFill>
              </a:rPr>
              <a:t>Pengambilan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keputusan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untuk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menarik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atau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tidak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menarik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dana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dari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masyarakat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dilakukan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melibatkan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unsur</a:t>
            </a:r>
            <a:r>
              <a:rPr lang="en-US" sz="2400" i="1" dirty="0" smtClean="0">
                <a:solidFill>
                  <a:srgbClr val="FF0000"/>
                </a:solidFill>
              </a:rPr>
              <a:t>: (1) </a:t>
            </a:r>
            <a:r>
              <a:rPr lang="en-US" sz="2400" i="1" dirty="0" err="1" smtClean="0">
                <a:solidFill>
                  <a:srgbClr val="FF0000"/>
                </a:solidFill>
              </a:rPr>
              <a:t>penyelenggara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2400" i="1" dirty="0" smtClean="0">
                <a:solidFill>
                  <a:srgbClr val="FF0000"/>
                </a:solidFill>
              </a:rPr>
              <a:t>/ </a:t>
            </a:r>
            <a:r>
              <a:rPr lang="en-US" sz="2400" i="1" dirty="0" err="1" smtClean="0">
                <a:solidFill>
                  <a:srgbClr val="FF0000"/>
                </a:solidFill>
              </a:rPr>
              <a:t>yayasan</a:t>
            </a:r>
            <a:r>
              <a:rPr lang="en-US" sz="2400" i="1" dirty="0" smtClean="0">
                <a:solidFill>
                  <a:srgbClr val="FF0000"/>
                </a:solidFill>
              </a:rPr>
              <a:t>, (2) </a:t>
            </a:r>
            <a:r>
              <a:rPr lang="en-US" sz="2400" i="1" dirty="0" err="1" smtClean="0">
                <a:solidFill>
                  <a:srgbClr val="FF0000"/>
                </a:solidFill>
              </a:rPr>
              <a:t>kepala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, (3)</a:t>
            </a:r>
            <a:r>
              <a:rPr lang="en-US" sz="2400" i="1" dirty="0" err="1" smtClean="0">
                <a:solidFill>
                  <a:srgbClr val="FF0000"/>
                </a:solidFill>
              </a:rPr>
              <a:t>komite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, (4) </a:t>
            </a:r>
            <a:r>
              <a:rPr lang="en-US" sz="2400" i="1" dirty="0" err="1" smtClean="0">
                <a:solidFill>
                  <a:srgbClr val="FF0000"/>
                </a:solidFill>
              </a:rPr>
              <a:t>perwakilan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guru,dan</a:t>
            </a:r>
            <a:r>
              <a:rPr lang="en-US" sz="2400" i="1" dirty="0" smtClean="0">
                <a:solidFill>
                  <a:srgbClr val="FF0000"/>
                </a:solidFill>
              </a:rPr>
              <a:t> (5) </a:t>
            </a:r>
            <a:r>
              <a:rPr lang="en-US" sz="2400" i="1" dirty="0" err="1" smtClean="0">
                <a:solidFill>
                  <a:srgbClr val="FF0000"/>
                </a:solidFill>
              </a:rPr>
              <a:t>perwakilan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tenaga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kependidikan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/>
          </a:p>
          <a:p>
            <a:pPr marL="1435100" lvl="2" indent="-717550"/>
            <a:r>
              <a:rPr lang="sv-SE" sz="2400" dirty="0" smtClean="0"/>
              <a:t>A. 	Pengambilan keputusan dilakukan dengan melibatkan 4 unsur </a:t>
            </a:r>
            <a:r>
              <a:rPr lang="en-US" sz="2400" dirty="0" smtClean="0"/>
              <a:t>yang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endParaRPr lang="en-US" sz="2400" dirty="0" smtClean="0"/>
          </a:p>
          <a:p>
            <a:pPr marL="1435100" lvl="2" indent="-717550"/>
            <a:r>
              <a:rPr lang="sv-SE" sz="2400" dirty="0" smtClean="0"/>
              <a:t>B. 	Pengambilan keputusan dilakukan dengan melibatkan 3 unsur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terkait</a:t>
            </a:r>
            <a:endParaRPr lang="en-US" sz="2400" dirty="0" smtClean="0"/>
          </a:p>
          <a:p>
            <a:pPr marL="1435100" lvl="2" indent="-717550"/>
            <a:r>
              <a:rPr lang="sv-SE" sz="2400" dirty="0" smtClean="0"/>
              <a:t>C.	 Pengambilan keputusan dilakukan dengan melibatkan 2 unsur</a:t>
            </a:r>
            <a:r>
              <a:rPr lang="en-US" sz="2400" dirty="0" smtClean="0"/>
              <a:t>yang </a:t>
            </a:r>
            <a:r>
              <a:rPr lang="en-US" sz="2400" dirty="0" err="1" smtClean="0"/>
              <a:t>terkait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D. 	</a:t>
            </a:r>
            <a:r>
              <a:rPr lang="en-US" sz="2400" dirty="0" err="1" smtClean="0"/>
              <a:t>Pengambilan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melibatkan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1 </a:t>
            </a:r>
            <a:r>
              <a:rPr lang="en-US" sz="2400" dirty="0" err="1" smtClean="0"/>
              <a:t>unsur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terkait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E. 	</a:t>
            </a:r>
            <a:r>
              <a:rPr lang="en-US" sz="2400" dirty="0" err="1" smtClean="0"/>
              <a:t>Pengambilan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81000"/>
            <a:ext cx="79248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200" dirty="0" err="1" smtClean="0">
                <a:solidFill>
                  <a:srgbClr val="FF0000"/>
                </a:solidFill>
              </a:rPr>
              <a:t>Jawaban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dibuktikan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dengan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adanya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undangan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notulen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rapat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pengambilan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keputusan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sekolah</a:t>
            </a:r>
            <a:r>
              <a:rPr lang="en-US" sz="3200" dirty="0" smtClean="0">
                <a:solidFill>
                  <a:srgbClr val="FF0000"/>
                </a:solidFill>
              </a:rPr>
              <a:t>/</a:t>
            </a:r>
            <a:r>
              <a:rPr lang="en-US" sz="3200" dirty="0" err="1" smtClean="0">
                <a:solidFill>
                  <a:srgbClr val="FF0000"/>
                </a:solidFill>
              </a:rPr>
              <a:t>madrasah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untuk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menarik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atau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tidak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menarik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dana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dari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masyarakat</a:t>
            </a:r>
            <a:r>
              <a:rPr lang="en-US" sz="3200" dirty="0" smtClean="0">
                <a:solidFill>
                  <a:srgbClr val="FF0000"/>
                </a:solidFill>
              </a:rPr>
              <a:t>. 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i="1" u="sng" dirty="0" err="1" smtClean="0">
                <a:solidFill>
                  <a:srgbClr val="FF0000"/>
                </a:solidFill>
              </a:rPr>
              <a:t>Rapat</a:t>
            </a:r>
            <a:r>
              <a:rPr lang="en-US" sz="3200" i="1" u="sng" dirty="0" smtClean="0">
                <a:solidFill>
                  <a:srgbClr val="FF0000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dilakukan</a:t>
            </a:r>
            <a:r>
              <a:rPr lang="en-US" sz="3200" i="1" u="sng" dirty="0" smtClean="0">
                <a:solidFill>
                  <a:srgbClr val="FF0000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dengan</a:t>
            </a:r>
            <a:r>
              <a:rPr lang="en-US" sz="3200" i="1" u="sng" dirty="0" smtClean="0">
                <a:solidFill>
                  <a:srgbClr val="FF0000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melibatkan</a:t>
            </a:r>
            <a:r>
              <a:rPr lang="en-US" sz="3200" i="1" u="sng" dirty="0" smtClean="0">
                <a:solidFill>
                  <a:srgbClr val="FF0000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unsur</a:t>
            </a:r>
            <a:r>
              <a:rPr lang="en-US" sz="3200" i="1" u="sng" dirty="0" smtClean="0">
                <a:solidFill>
                  <a:srgbClr val="FF0000"/>
                </a:solidFill>
              </a:rPr>
              <a:t>: (1) 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penyelenggara</a:t>
            </a:r>
            <a:r>
              <a:rPr lang="en-US" sz="3200" i="1" u="sng" dirty="0" smtClean="0">
                <a:solidFill>
                  <a:srgbClr val="FF0000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pendidikan</a:t>
            </a:r>
            <a:r>
              <a:rPr lang="en-US" sz="3200" i="1" u="sng" dirty="0" smtClean="0">
                <a:solidFill>
                  <a:srgbClr val="FF0000"/>
                </a:solidFill>
              </a:rPr>
              <a:t>/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yayasan</a:t>
            </a:r>
            <a:r>
              <a:rPr lang="en-US" sz="3200" i="1" u="sng" dirty="0" smtClean="0">
                <a:solidFill>
                  <a:srgbClr val="FF0000"/>
                </a:solidFill>
              </a:rPr>
              <a:t>, (2) 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kepala</a:t>
            </a:r>
            <a:r>
              <a:rPr lang="en-US" sz="3200" i="1" u="sng" dirty="0" smtClean="0">
                <a:solidFill>
                  <a:srgbClr val="FF0000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sekolah</a:t>
            </a:r>
            <a:r>
              <a:rPr lang="en-US" sz="3200" i="1" u="sng" dirty="0" smtClean="0">
                <a:solidFill>
                  <a:srgbClr val="FF0000"/>
                </a:solidFill>
              </a:rPr>
              <a:t>/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madrasah</a:t>
            </a:r>
            <a:r>
              <a:rPr lang="en-US" sz="3200" i="1" u="sng" dirty="0" smtClean="0">
                <a:solidFill>
                  <a:srgbClr val="FF0000"/>
                </a:solidFill>
              </a:rPr>
              <a:t>, (3) 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komite</a:t>
            </a:r>
            <a:r>
              <a:rPr lang="en-US" sz="3200" i="1" u="sng" dirty="0" smtClean="0">
                <a:solidFill>
                  <a:srgbClr val="FF0000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sekolah</a:t>
            </a:r>
            <a:r>
              <a:rPr lang="en-US" sz="3200" i="1" u="sng" dirty="0" smtClean="0">
                <a:solidFill>
                  <a:srgbClr val="FF0000"/>
                </a:solidFill>
              </a:rPr>
              <a:t>/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madrasah</a:t>
            </a:r>
            <a:r>
              <a:rPr lang="en-US" sz="3200" i="1" u="sng" dirty="0" smtClean="0">
                <a:solidFill>
                  <a:srgbClr val="FF0000"/>
                </a:solidFill>
              </a:rPr>
              <a:t>, (4) 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perwakilan</a:t>
            </a:r>
            <a:r>
              <a:rPr lang="en-US" sz="3200" i="1" u="sng" dirty="0" smtClean="0">
                <a:solidFill>
                  <a:srgbClr val="FF0000"/>
                </a:solidFill>
              </a:rPr>
              <a:t> guru, 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dan</a:t>
            </a:r>
            <a:r>
              <a:rPr lang="en-US" sz="3200" i="1" u="sng" dirty="0" smtClean="0">
                <a:solidFill>
                  <a:srgbClr val="FF0000"/>
                </a:solidFill>
              </a:rPr>
              <a:t> (5) 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perwakilan</a:t>
            </a:r>
            <a:r>
              <a:rPr lang="en-US" sz="3200" i="1" u="sng" dirty="0" smtClean="0">
                <a:solidFill>
                  <a:srgbClr val="FF0000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tenaga</a:t>
            </a:r>
            <a:r>
              <a:rPr lang="en-US" sz="3200" i="1" u="sng" dirty="0" smtClean="0">
                <a:solidFill>
                  <a:srgbClr val="FF0000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00"/>
                </a:solidFill>
              </a:rPr>
              <a:t>kependidikan</a:t>
            </a:r>
            <a:r>
              <a:rPr lang="en-US" sz="3200" dirty="0" smtClean="0">
                <a:solidFill>
                  <a:srgbClr val="FF0000"/>
                </a:solidFill>
              </a:rPr>
              <a:t>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400" b="1" i="1" dirty="0" smtClean="0">
                <a:solidFill>
                  <a:srgbClr val="FF0000"/>
                </a:solidFill>
              </a:rPr>
              <a:t>132.	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Pengelolaan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dana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dilakukan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secara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sistematis</a:t>
            </a:r>
            <a:r>
              <a:rPr lang="en-US" sz="2400" b="1" i="1" dirty="0" smtClean="0">
                <a:solidFill>
                  <a:srgbClr val="FF0000"/>
                </a:solidFill>
              </a:rPr>
              <a:t>,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transparan</a:t>
            </a:r>
            <a:r>
              <a:rPr lang="en-US" sz="2400" b="1" i="1" dirty="0" smtClean="0">
                <a:solidFill>
                  <a:srgbClr val="FF0000"/>
                </a:solidFill>
              </a:rPr>
              <a:t>,        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efisien</a:t>
            </a:r>
            <a:r>
              <a:rPr lang="en-US" sz="2400" b="1" i="1" dirty="0" smtClean="0">
                <a:solidFill>
                  <a:srgbClr val="FF0000"/>
                </a:solidFill>
              </a:rPr>
              <a:t>,      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akuntabel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1350963" lvl="2" indent="-633413"/>
            <a:r>
              <a:rPr lang="en-US" sz="2400" dirty="0" smtClean="0"/>
              <a:t>A. 	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sistematis</a:t>
            </a:r>
            <a:r>
              <a:rPr lang="en-US" sz="2400" dirty="0" smtClean="0"/>
              <a:t>, </a:t>
            </a:r>
            <a:r>
              <a:rPr lang="en-US" sz="2400" dirty="0" err="1" smtClean="0"/>
              <a:t>transparan</a:t>
            </a:r>
            <a:r>
              <a:rPr lang="en-US" sz="2400" dirty="0" smtClean="0"/>
              <a:t>, </a:t>
            </a:r>
            <a:r>
              <a:rPr lang="en-US" sz="2400" dirty="0" err="1" smtClean="0"/>
              <a:t>efisien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endParaRPr lang="en-US" sz="2400" dirty="0" smtClean="0"/>
          </a:p>
          <a:p>
            <a:pPr marL="1350963" lvl="2" indent="-633413"/>
            <a:r>
              <a:rPr lang="en-US" sz="2400" dirty="0" smtClean="0"/>
              <a:t>    	 </a:t>
            </a:r>
            <a:r>
              <a:rPr lang="en-US" sz="2400" dirty="0" err="1" smtClean="0"/>
              <a:t>akuntabel</a:t>
            </a:r>
            <a:endParaRPr lang="en-US" sz="2400" dirty="0" smtClean="0"/>
          </a:p>
          <a:p>
            <a:pPr marL="1350963" lvl="2" indent="-633413"/>
            <a:r>
              <a:rPr lang="en-US" sz="2400" dirty="0" smtClean="0"/>
              <a:t>B. 	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sistematis</a:t>
            </a:r>
            <a:r>
              <a:rPr lang="en-US" sz="2400" dirty="0" smtClean="0"/>
              <a:t>, </a:t>
            </a:r>
            <a:r>
              <a:rPr lang="en-US" sz="2400" dirty="0" err="1" smtClean="0"/>
              <a:t>transparan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efisien</a:t>
            </a:r>
            <a:r>
              <a:rPr lang="en-US" sz="2400" dirty="0" smtClean="0"/>
              <a:t>, </a:t>
            </a:r>
            <a:r>
              <a:rPr lang="en-US" sz="2400" dirty="0" err="1" smtClean="0"/>
              <a:t>tetapi</a:t>
            </a:r>
            <a:endParaRPr lang="en-US" sz="2400" dirty="0" smtClean="0"/>
          </a:p>
          <a:p>
            <a:pPr marL="1350963" lvl="2" indent="-633413"/>
            <a:r>
              <a:rPr lang="en-US" sz="2400" dirty="0" smtClean="0"/>
              <a:t>   	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akuntabel</a:t>
            </a:r>
            <a:endParaRPr lang="en-US" sz="2400" dirty="0" smtClean="0"/>
          </a:p>
          <a:p>
            <a:pPr marL="1350963" lvl="2" indent="-633413"/>
            <a:r>
              <a:rPr lang="en-US" sz="2400" dirty="0" smtClean="0"/>
              <a:t>C. 	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sistematis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transparan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efisien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akuntabel</a:t>
            </a:r>
            <a:endParaRPr lang="en-US" sz="2400" dirty="0" smtClean="0"/>
          </a:p>
          <a:p>
            <a:pPr marL="1350963" lvl="2" indent="-633413"/>
            <a:r>
              <a:rPr lang="en-US" sz="2400" dirty="0" smtClean="0"/>
              <a:t>D. 	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sistematis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transparan</a:t>
            </a:r>
            <a:r>
              <a:rPr lang="en-US" sz="2400" dirty="0" smtClean="0"/>
              <a:t>, </a:t>
            </a:r>
            <a:r>
              <a:rPr lang="en-US" sz="2400" dirty="0" err="1" smtClean="0"/>
              <a:t>efisien</a:t>
            </a:r>
            <a:r>
              <a:rPr lang="en-US" sz="2400" dirty="0" smtClean="0"/>
              <a:t>,</a:t>
            </a:r>
          </a:p>
          <a:p>
            <a:pPr marL="1350963" lvl="2" indent="-633413"/>
            <a:r>
              <a:rPr lang="en-US" sz="2400" dirty="0" smtClean="0"/>
              <a:t>    	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akuntabel</a:t>
            </a:r>
            <a:endParaRPr lang="en-US" sz="2400" dirty="0" smtClean="0"/>
          </a:p>
          <a:p>
            <a:pPr marL="1350963" lvl="2" indent="-633413"/>
            <a:r>
              <a:rPr lang="en-US" sz="2400" dirty="0" smtClean="0"/>
              <a:t>E. 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sistematis</a:t>
            </a:r>
            <a:r>
              <a:rPr lang="en-US" sz="2400" dirty="0" smtClean="0"/>
              <a:t>, </a:t>
            </a:r>
            <a:r>
              <a:rPr lang="en-US" sz="2400" dirty="0" err="1" smtClean="0"/>
              <a:t>transparan</a:t>
            </a:r>
            <a:r>
              <a:rPr lang="en-US" sz="2400" dirty="0" smtClean="0"/>
              <a:t>, </a:t>
            </a:r>
            <a:r>
              <a:rPr lang="en-US" sz="2400" dirty="0" err="1" smtClean="0"/>
              <a:t>efisien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akuntabel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9050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 smtClean="0"/>
          </a:p>
          <a:p>
            <a:pPr algn="ctr"/>
            <a:r>
              <a:rPr lang="en-US" sz="4000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adanya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dokumen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pedoman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pengelolaan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keuangan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891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400" b="1" i="1" dirty="0" smtClean="0">
                <a:solidFill>
                  <a:srgbClr val="FF0000"/>
                </a:solidFill>
              </a:rPr>
              <a:t>133.	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b="1" i="1" dirty="0" smtClean="0">
                <a:solidFill>
                  <a:srgbClr val="FF0000"/>
                </a:solidFill>
              </a:rPr>
              <a:t>/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memiliki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pedoman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pengelolaan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keuangan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sebagai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dasar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dalam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penyusunan</a:t>
            </a:r>
            <a:r>
              <a:rPr lang="en-US" sz="2400" b="1" i="1" dirty="0" smtClean="0">
                <a:solidFill>
                  <a:srgbClr val="FF0000"/>
                </a:solidFill>
              </a:rPr>
              <a:t> RKA-S/M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1350963" lvl="2" indent="-633413"/>
            <a:r>
              <a:rPr lang="fi-FI" sz="2400" dirty="0" smtClean="0"/>
              <a:t>A. 	Memiliki pedoman pengelolaan keuangan selama 4 tahun</a:t>
            </a:r>
          </a:p>
          <a:p>
            <a:pPr marL="1350963" lvl="2" indent="-633413"/>
            <a:r>
              <a:rPr lang="en-US" sz="2400" dirty="0" smtClean="0"/>
              <a:t>    	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berturut-turut</a:t>
            </a:r>
            <a:endParaRPr lang="en-US" sz="2400" dirty="0" smtClean="0"/>
          </a:p>
          <a:p>
            <a:pPr marL="1350963" lvl="2" indent="-633413"/>
            <a:r>
              <a:rPr lang="fi-FI" sz="2400" dirty="0" smtClean="0"/>
              <a:t>B. 	Memiliki pedoman pengelolaan keuangan selama 3 tahun</a:t>
            </a:r>
          </a:p>
          <a:p>
            <a:pPr marL="1350963" lvl="2" indent="-633413"/>
            <a:r>
              <a:rPr lang="en-US" sz="2400" dirty="0" smtClean="0"/>
              <a:t>    	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berturut-turut</a:t>
            </a:r>
            <a:endParaRPr lang="en-US" sz="2400" dirty="0" smtClean="0"/>
          </a:p>
          <a:p>
            <a:pPr marL="1350963" lvl="2" indent="-633413"/>
            <a:r>
              <a:rPr lang="fi-FI" sz="2400" dirty="0" smtClean="0"/>
              <a:t>C. 	Memiliki pedoman pengelolaan keuangan selama 2 tahun</a:t>
            </a:r>
          </a:p>
          <a:p>
            <a:pPr marL="1350963" lvl="2" indent="-633413"/>
            <a:r>
              <a:rPr lang="en-US" sz="2400" dirty="0" smtClean="0"/>
              <a:t>  	 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berturut-turut</a:t>
            </a:r>
            <a:endParaRPr lang="en-US" sz="2400" dirty="0" smtClean="0"/>
          </a:p>
          <a:p>
            <a:pPr marL="1350963" lvl="2" indent="-633413"/>
            <a:r>
              <a:rPr lang="fi-FI" sz="2400" dirty="0" smtClean="0"/>
              <a:t>D. 	Memiliki pedoman pengelolaan keuangan selama 1 tahun</a:t>
            </a:r>
          </a:p>
          <a:p>
            <a:pPr marL="1350963" lvl="2" indent="-633413"/>
            <a:r>
              <a:rPr lang="en-US" sz="2400" dirty="0" smtClean="0"/>
              <a:t>   	 </a:t>
            </a:r>
            <a:r>
              <a:rPr lang="en-US" sz="2400" dirty="0" err="1" smtClean="0"/>
              <a:t>terakhir</a:t>
            </a:r>
            <a:endParaRPr lang="en-US" sz="2400" dirty="0" smtClean="0"/>
          </a:p>
          <a:p>
            <a:pPr marL="1350963" lvl="2" indent="-633413"/>
            <a:r>
              <a:rPr lang="en-US" sz="2400" dirty="0" smtClean="0"/>
              <a:t>E. 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pedoman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endParaRPr lang="en-US" sz="2400" dirty="0" smtClean="0"/>
          </a:p>
          <a:p>
            <a:pPr marL="1350963" lvl="2" indent="-633413"/>
            <a:r>
              <a:rPr lang="fi-FI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90600"/>
            <a:ext cx="7239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dimilikinya</a:t>
            </a:r>
            <a:r>
              <a:rPr lang="en-US" sz="3600" i="1" dirty="0" smtClean="0">
                <a:solidFill>
                  <a:srgbClr val="FF0000"/>
                </a:solidFill>
              </a:rPr>
              <a:t> RKA S/M yang </a:t>
            </a:r>
            <a:r>
              <a:rPr lang="en-US" sz="3600" i="1" dirty="0" err="1" smtClean="0">
                <a:solidFill>
                  <a:srgbClr val="FF0000"/>
                </a:solidFill>
              </a:rPr>
              <a:t>memuat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pembukuan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biaya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operasi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secara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rinci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selama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tiga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tahun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terakhir</a:t>
            </a:r>
            <a:r>
              <a:rPr lang="en-US" sz="3600" i="1" dirty="0" smtClean="0">
                <a:solidFill>
                  <a:srgbClr val="FF0000"/>
                </a:solidFill>
              </a:rPr>
              <a:t>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89154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800" b="1" i="1" dirty="0" smtClean="0">
                <a:solidFill>
                  <a:srgbClr val="FF0000"/>
                </a:solidFill>
              </a:rPr>
              <a:t>134.	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b="1" i="1" dirty="0" smtClean="0">
                <a:solidFill>
                  <a:srgbClr val="FF0000"/>
                </a:solidFill>
              </a:rPr>
              <a:t>/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memiliki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pembukuan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biaya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operasional</a:t>
            </a:r>
            <a:r>
              <a:rPr lang="en-US" sz="2800" b="1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/>
          </a:p>
          <a:p>
            <a:pPr marL="1435100" lvl="2" indent="-717550"/>
            <a:r>
              <a:rPr lang="en-US" sz="2400" dirty="0" smtClean="0"/>
              <a:t>A. 	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pembukuan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menyeluruh</a:t>
            </a:r>
            <a:r>
              <a:rPr lang="en-US" sz="2400" dirty="0" smtClean="0"/>
              <a:t>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3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berturut-turut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B. 	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pembukuan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menyeluruh</a:t>
            </a:r>
            <a:r>
              <a:rPr lang="en-US" sz="2400" dirty="0" smtClean="0"/>
              <a:t>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2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berturut-turut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C. 	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pembukuan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menyeluruh</a:t>
            </a:r>
            <a:r>
              <a:rPr lang="en-US" sz="2400" dirty="0" smtClean="0"/>
              <a:t>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1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</a:p>
          <a:p>
            <a:pPr marL="1435100" lvl="2" indent="-717550"/>
            <a:r>
              <a:rPr lang="en-US" sz="2400" dirty="0" smtClean="0"/>
              <a:t> D. 	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pembukuan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menyeluruh</a:t>
            </a:r>
            <a:r>
              <a:rPr lang="en-US" sz="2400" dirty="0" smtClean="0"/>
              <a:t>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1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E. 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pembukuan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operasional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858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b="1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62000"/>
            <a:ext cx="83058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sz="4000" b="1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dimilikinya</a:t>
            </a:r>
            <a:r>
              <a:rPr lang="en-US" sz="4000" b="1" i="1" dirty="0" smtClean="0">
                <a:solidFill>
                  <a:srgbClr val="FF0000"/>
                </a:solidFill>
              </a:rPr>
              <a:t> RKA S/M yang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memuat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pembukuan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biaya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operasi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secara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rinci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selama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tiga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tahun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terakhir</a:t>
            </a:r>
            <a:r>
              <a:rPr lang="en-US" sz="4000" b="1" i="1" dirty="0" smtClean="0">
                <a:solidFill>
                  <a:srgbClr val="FF0000"/>
                </a:solidFill>
              </a:rPr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400" b="1" i="1" dirty="0" smtClean="0">
                <a:solidFill>
                  <a:srgbClr val="FF0000"/>
                </a:solidFill>
              </a:rPr>
              <a:t>135.	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b="1" i="1" dirty="0" smtClean="0">
                <a:solidFill>
                  <a:srgbClr val="FF0000"/>
                </a:solidFill>
              </a:rPr>
              <a:t>/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membuat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laporan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pertanggungjawaban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pengelolaan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keuangan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menyampaikannya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kepada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pemerintah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atau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yayasan</a:t>
            </a:r>
            <a:r>
              <a:rPr lang="en-US" sz="2400" b="1" i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1350963" lvl="1" indent="-633413"/>
            <a:r>
              <a:rPr lang="en-US" sz="2400" dirty="0" smtClean="0"/>
              <a:t>A.	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laporan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pertanggungjawaban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 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menyampaikannya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pemerintah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yayasan</a:t>
            </a:r>
            <a:r>
              <a:rPr lang="en-US" sz="2400" dirty="0" smtClean="0"/>
              <a:t>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4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endParaRPr lang="en-US" sz="2400" dirty="0" smtClean="0"/>
          </a:p>
          <a:p>
            <a:pPr marL="1350963" lvl="1" indent="-633413"/>
            <a:r>
              <a:rPr lang="en-US" sz="2400" dirty="0" smtClean="0"/>
              <a:t>B.	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laporan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pertanggungjawaban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menyampaikannya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pemerintah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yayasan</a:t>
            </a:r>
            <a:r>
              <a:rPr lang="en-US" sz="2400" dirty="0" smtClean="0"/>
              <a:t>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3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endParaRPr lang="en-US" sz="2400" dirty="0" smtClean="0"/>
          </a:p>
          <a:p>
            <a:pPr marL="1350963" lvl="1" indent="-633413"/>
            <a:r>
              <a:rPr lang="en-US" sz="2400" dirty="0" smtClean="0"/>
              <a:t>C.	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laporan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pertanggungjawaban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menyampaikannya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pemerintah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yayasanselama</a:t>
            </a:r>
            <a:r>
              <a:rPr lang="en-US" sz="2400" dirty="0" smtClean="0"/>
              <a:t> 2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endParaRPr lang="en-US" sz="2400" dirty="0" smtClean="0"/>
          </a:p>
          <a:p>
            <a:pPr marL="1350963" lvl="1" indent="-633413"/>
            <a:r>
              <a:rPr lang="en-US" sz="2400" dirty="0" smtClean="0"/>
              <a:t> D.	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laporan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pertanggungjawaban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menyampaikannya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pemerintah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yayasan</a:t>
            </a:r>
            <a:r>
              <a:rPr lang="en-US" sz="2400" dirty="0" smtClean="0"/>
              <a:t>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1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endParaRPr lang="en-US" sz="2400" dirty="0" smtClean="0"/>
          </a:p>
          <a:p>
            <a:pPr marL="1350963" lvl="1" indent="-633413"/>
            <a:r>
              <a:rPr lang="en-US" sz="2400" dirty="0" smtClean="0"/>
              <a:t>E. 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laporan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pertanggungjawaban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7346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i="1" dirty="0" err="1">
                <a:solidFill>
                  <a:srgbClr val="FF0000"/>
                </a:solidFill>
              </a:rPr>
              <a:t>Tujuh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langkah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pengembangan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silabus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meliputi</a:t>
            </a:r>
            <a:r>
              <a:rPr lang="en-US" sz="2800" i="1" dirty="0">
                <a:solidFill>
                  <a:srgbClr val="FF0000"/>
                </a:solidFill>
              </a:rPr>
              <a:t>: </a:t>
            </a:r>
          </a:p>
          <a:p>
            <a:endParaRPr lang="en-US" sz="2000" dirty="0"/>
          </a:p>
          <a:p>
            <a:pPr marL="450850" indent="-450850"/>
            <a:r>
              <a:rPr lang="en-US" sz="3200" dirty="0"/>
              <a:t>1) </a:t>
            </a:r>
            <a:r>
              <a:rPr lang="en-US" sz="3200" dirty="0" err="1"/>
              <a:t>mengkaji</a:t>
            </a:r>
            <a:r>
              <a:rPr lang="en-US" sz="3200" dirty="0"/>
              <a:t> </a:t>
            </a:r>
            <a:r>
              <a:rPr lang="en-US" sz="3200" dirty="0" err="1"/>
              <a:t>standar</a:t>
            </a:r>
            <a:r>
              <a:rPr lang="en-US" sz="3200" dirty="0"/>
              <a:t> </a:t>
            </a:r>
            <a:r>
              <a:rPr lang="en-US" sz="3200" dirty="0" err="1"/>
              <a:t>kompetensi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kompetensi</a:t>
            </a:r>
            <a:r>
              <a:rPr lang="en-US" sz="3200" dirty="0"/>
              <a:t> </a:t>
            </a:r>
            <a:r>
              <a:rPr lang="en-US" sz="3200" dirty="0" err="1"/>
              <a:t>dasar</a:t>
            </a:r>
            <a:r>
              <a:rPr lang="en-US" sz="3200" dirty="0"/>
              <a:t>; </a:t>
            </a:r>
          </a:p>
          <a:p>
            <a:r>
              <a:rPr lang="fi-FI" sz="3200" dirty="0"/>
              <a:t>2) mengidentifikasi materi pokok pembelajaran; </a:t>
            </a:r>
            <a:endParaRPr lang="en-US" sz="3200" dirty="0"/>
          </a:p>
          <a:p>
            <a:r>
              <a:rPr lang="en-US" sz="3200" dirty="0"/>
              <a:t>3) </a:t>
            </a:r>
            <a:r>
              <a:rPr lang="en-US" sz="3200" dirty="0" err="1"/>
              <a:t>mengembangkan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 </a:t>
            </a:r>
            <a:r>
              <a:rPr lang="en-US" sz="3200" dirty="0" err="1"/>
              <a:t>pembelajaran</a:t>
            </a:r>
            <a:r>
              <a:rPr lang="en-US" sz="3200" dirty="0"/>
              <a:t>; </a:t>
            </a:r>
          </a:p>
          <a:p>
            <a:r>
              <a:rPr lang="sv-SE" sz="3200" dirty="0"/>
              <a:t>4) merumuskan indikator pencapaian kompetensi; </a:t>
            </a:r>
            <a:endParaRPr lang="en-US" sz="3200" dirty="0"/>
          </a:p>
          <a:p>
            <a:r>
              <a:rPr lang="en-US" sz="3200" dirty="0"/>
              <a:t>5) </a:t>
            </a:r>
            <a:r>
              <a:rPr lang="en-US" sz="3200" dirty="0" err="1"/>
              <a:t>menentukan</a:t>
            </a:r>
            <a:r>
              <a:rPr lang="en-US" sz="3200" dirty="0"/>
              <a:t> </a:t>
            </a:r>
            <a:r>
              <a:rPr lang="en-US" sz="3200" dirty="0" err="1"/>
              <a:t>jenis</a:t>
            </a:r>
            <a:r>
              <a:rPr lang="en-US" sz="3200" dirty="0"/>
              <a:t> </a:t>
            </a:r>
            <a:r>
              <a:rPr lang="en-US" sz="3200" dirty="0" err="1"/>
              <a:t>penilaian</a:t>
            </a:r>
            <a:r>
              <a:rPr lang="en-US" sz="3200" dirty="0"/>
              <a:t>; </a:t>
            </a:r>
          </a:p>
          <a:p>
            <a:r>
              <a:rPr lang="fi-FI" sz="3200" dirty="0"/>
              <a:t>6) menentukan alokasi waktu; dan </a:t>
            </a:r>
            <a:endParaRPr lang="en-US" sz="3200" dirty="0"/>
          </a:p>
          <a:p>
            <a:r>
              <a:rPr lang="en-US" sz="3200" dirty="0"/>
              <a:t>7) </a:t>
            </a:r>
            <a:r>
              <a:rPr lang="en-US" sz="3200" dirty="0" err="1"/>
              <a:t>menentukan</a:t>
            </a:r>
            <a:r>
              <a:rPr lang="en-US" sz="3200" dirty="0"/>
              <a:t> </a:t>
            </a:r>
            <a:r>
              <a:rPr lang="en-US" sz="3200" dirty="0" err="1"/>
              <a:t>sumber</a:t>
            </a:r>
            <a:r>
              <a:rPr lang="en-US" sz="3200" dirty="0"/>
              <a:t> </a:t>
            </a:r>
            <a:r>
              <a:rPr lang="en-US" sz="3200" dirty="0" err="1"/>
              <a:t>belajar</a:t>
            </a:r>
            <a:r>
              <a:rPr lang="en-US" sz="3200" dirty="0"/>
              <a:t>. </a:t>
            </a:r>
          </a:p>
          <a:p>
            <a:endParaRPr lang="en-US" sz="2000" dirty="0"/>
          </a:p>
          <a:p>
            <a:r>
              <a:rPr lang="en-US" sz="2400" b="1" i="1" dirty="0" err="1">
                <a:solidFill>
                  <a:srgbClr val="FF0000"/>
                </a:solidFill>
              </a:rPr>
              <a:t>Jawaban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dibuktikan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dengan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mengecek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jumlah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dokumen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pengembangan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silabus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tiap-tiap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kelasnya</a:t>
            </a:r>
            <a:r>
              <a:rPr lang="en-US" sz="2400" b="1" i="1" dirty="0">
                <a:solidFill>
                  <a:srgbClr val="FF0000"/>
                </a:solidFill>
              </a:rPr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914400"/>
            <a:ext cx="6858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adanya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dokumen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laporan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pertanggungjawaban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pengelolaan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keuangan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bukti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penyampaian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laporan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kepada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pemerintah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atau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yayasan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tiap-tiap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tahun</a:t>
            </a:r>
            <a:r>
              <a:rPr lang="en-US" sz="3600" i="1" dirty="0" smtClean="0">
                <a:solidFill>
                  <a:srgbClr val="FF0000"/>
                </a:solidFill>
              </a:rPr>
              <a:t>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 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86800" cy="4754563"/>
          </a:xfrm>
        </p:spPr>
        <p:txBody>
          <a:bodyPr>
            <a:normAutofit fontScale="55000" lnSpcReduction="20000"/>
          </a:bodyPr>
          <a:lstStyle/>
          <a:p>
            <a:pPr marL="717550" indent="-717550">
              <a:buNone/>
            </a:pPr>
            <a:r>
              <a:rPr lang="en-US" sz="4500" i="1" dirty="0" smtClean="0">
                <a:solidFill>
                  <a:srgbClr val="FF0000"/>
                </a:solidFill>
              </a:rPr>
              <a:t>136.	Guru </a:t>
            </a:r>
            <a:r>
              <a:rPr lang="en-US" sz="4500" i="1" dirty="0" err="1" smtClean="0">
                <a:solidFill>
                  <a:srgbClr val="FF0000"/>
                </a:solidFill>
              </a:rPr>
              <a:t>menginformasikan</a:t>
            </a:r>
            <a:r>
              <a:rPr lang="en-US" sz="4500" i="1" dirty="0" smtClean="0">
                <a:solidFill>
                  <a:srgbClr val="FF0000"/>
                </a:solidFill>
              </a:rPr>
              <a:t> </a:t>
            </a:r>
            <a:r>
              <a:rPr lang="en-US" sz="4500" i="1" dirty="0" err="1" smtClean="0">
                <a:solidFill>
                  <a:srgbClr val="FF0000"/>
                </a:solidFill>
              </a:rPr>
              <a:t>rancangan</a:t>
            </a:r>
            <a:r>
              <a:rPr lang="en-US" sz="4500" i="1" dirty="0" smtClean="0">
                <a:solidFill>
                  <a:srgbClr val="FF0000"/>
                </a:solidFill>
              </a:rPr>
              <a:t> </a:t>
            </a:r>
            <a:r>
              <a:rPr lang="en-US" sz="4500" i="1" dirty="0" err="1" smtClean="0">
                <a:solidFill>
                  <a:srgbClr val="FF0000"/>
                </a:solidFill>
              </a:rPr>
              <a:t>dan</a:t>
            </a:r>
            <a:r>
              <a:rPr lang="en-US" sz="4500" i="1" dirty="0" smtClean="0">
                <a:solidFill>
                  <a:srgbClr val="FF0000"/>
                </a:solidFill>
              </a:rPr>
              <a:t> </a:t>
            </a:r>
            <a:r>
              <a:rPr lang="en-US" sz="4500" i="1" dirty="0" err="1" smtClean="0">
                <a:solidFill>
                  <a:srgbClr val="FF0000"/>
                </a:solidFill>
              </a:rPr>
              <a:t>kriteria</a:t>
            </a:r>
            <a:r>
              <a:rPr lang="en-US" sz="4500" i="1" dirty="0" smtClean="0">
                <a:solidFill>
                  <a:srgbClr val="FF0000"/>
                </a:solidFill>
              </a:rPr>
              <a:t> </a:t>
            </a:r>
            <a:r>
              <a:rPr lang="en-US" sz="4500" i="1" dirty="0" err="1" smtClean="0">
                <a:solidFill>
                  <a:srgbClr val="FF0000"/>
                </a:solidFill>
              </a:rPr>
              <a:t>penilaian</a:t>
            </a:r>
            <a:r>
              <a:rPr lang="en-US" sz="4500" i="1" dirty="0" smtClean="0">
                <a:solidFill>
                  <a:srgbClr val="FF0000"/>
                </a:solidFill>
              </a:rPr>
              <a:t> yang </a:t>
            </a:r>
            <a:r>
              <a:rPr lang="en-US" sz="4500" i="1" dirty="0" err="1" smtClean="0">
                <a:solidFill>
                  <a:srgbClr val="FF0000"/>
                </a:solidFill>
              </a:rPr>
              <a:t>ada</a:t>
            </a:r>
            <a:r>
              <a:rPr lang="en-US" sz="4500" i="1" dirty="0" smtClean="0">
                <a:solidFill>
                  <a:srgbClr val="FF0000"/>
                </a:solidFill>
              </a:rPr>
              <a:t> </a:t>
            </a:r>
            <a:r>
              <a:rPr lang="en-US" sz="4500" i="1" dirty="0" err="1" smtClean="0">
                <a:solidFill>
                  <a:srgbClr val="FF0000"/>
                </a:solidFill>
              </a:rPr>
              <a:t>dalam</a:t>
            </a:r>
            <a:r>
              <a:rPr lang="en-US" sz="4500" i="1" dirty="0" smtClean="0">
                <a:solidFill>
                  <a:srgbClr val="FF0000"/>
                </a:solidFill>
              </a:rPr>
              <a:t> </a:t>
            </a:r>
            <a:r>
              <a:rPr lang="en-US" sz="4500" i="1" dirty="0" err="1" smtClean="0">
                <a:solidFill>
                  <a:srgbClr val="FF0000"/>
                </a:solidFill>
              </a:rPr>
              <a:t>silabus</a:t>
            </a:r>
            <a:r>
              <a:rPr lang="en-US" sz="4500" i="1" dirty="0" smtClean="0">
                <a:solidFill>
                  <a:srgbClr val="FF0000"/>
                </a:solidFill>
              </a:rPr>
              <a:t> </a:t>
            </a:r>
            <a:r>
              <a:rPr lang="en-US" sz="4500" i="1" dirty="0" err="1" smtClean="0">
                <a:solidFill>
                  <a:srgbClr val="FF0000"/>
                </a:solidFill>
              </a:rPr>
              <a:t>mata</a:t>
            </a:r>
            <a:r>
              <a:rPr lang="en-US" sz="4500" i="1" dirty="0" smtClean="0">
                <a:solidFill>
                  <a:srgbClr val="FF0000"/>
                </a:solidFill>
              </a:rPr>
              <a:t> </a:t>
            </a:r>
            <a:r>
              <a:rPr lang="en-US" sz="45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4500" i="1" dirty="0" smtClean="0">
                <a:solidFill>
                  <a:srgbClr val="FF0000"/>
                </a:solidFill>
              </a:rPr>
              <a:t> </a:t>
            </a:r>
            <a:r>
              <a:rPr lang="en-US" sz="4500" i="1" dirty="0" err="1" smtClean="0">
                <a:solidFill>
                  <a:srgbClr val="FF0000"/>
                </a:solidFill>
              </a:rPr>
              <a:t>kepada</a:t>
            </a:r>
            <a:r>
              <a:rPr lang="en-US" sz="4500" i="1" dirty="0" smtClean="0">
                <a:solidFill>
                  <a:srgbClr val="FF0000"/>
                </a:solidFill>
              </a:rPr>
              <a:t> </a:t>
            </a:r>
            <a:r>
              <a:rPr lang="en-US" sz="4500" i="1" dirty="0" err="1" smtClean="0">
                <a:solidFill>
                  <a:srgbClr val="FF0000"/>
                </a:solidFill>
              </a:rPr>
              <a:t>siswa</a:t>
            </a:r>
            <a:r>
              <a:rPr lang="en-US" sz="4500" i="1" dirty="0" smtClean="0">
                <a:solidFill>
                  <a:srgbClr val="FF0000"/>
                </a:solidFill>
              </a:rPr>
              <a:t> </a:t>
            </a:r>
            <a:r>
              <a:rPr lang="en-US" sz="4500" i="1" dirty="0" err="1" smtClean="0">
                <a:solidFill>
                  <a:srgbClr val="FF0000"/>
                </a:solidFill>
              </a:rPr>
              <a:t>pada</a:t>
            </a:r>
            <a:r>
              <a:rPr lang="en-US" sz="4500" i="1" dirty="0" smtClean="0">
                <a:solidFill>
                  <a:srgbClr val="FF0000"/>
                </a:solidFill>
              </a:rPr>
              <a:t> semester yang </a:t>
            </a:r>
            <a:r>
              <a:rPr lang="en-US" sz="4500" i="1" dirty="0" err="1" smtClean="0">
                <a:solidFill>
                  <a:srgbClr val="FF0000"/>
                </a:solidFill>
              </a:rPr>
              <a:t>berjala</a:t>
            </a:r>
            <a:r>
              <a:rPr lang="en-US" i="1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marL="1435100" lvl="2" indent="-717550">
              <a:buNone/>
              <a:tabLst>
                <a:tab pos="1350963" algn="l"/>
              </a:tabLst>
            </a:pPr>
            <a:r>
              <a:rPr lang="en-US" sz="4000" dirty="0" smtClean="0"/>
              <a:t> A. 	</a:t>
            </a:r>
            <a:r>
              <a:rPr lang="en-US" sz="4000" dirty="0" err="1" smtClean="0"/>
              <a:t>Sebanyak</a:t>
            </a:r>
            <a:r>
              <a:rPr lang="en-US" sz="4000" dirty="0" smtClean="0"/>
              <a:t> 76% — 100% guru </a:t>
            </a:r>
            <a:r>
              <a:rPr lang="en-US" sz="4000" dirty="0" err="1" smtClean="0"/>
              <a:t>menginformasikan</a:t>
            </a:r>
            <a:r>
              <a:rPr lang="en-US" sz="4000" dirty="0" smtClean="0"/>
              <a:t> </a:t>
            </a:r>
            <a:r>
              <a:rPr lang="en-US" sz="4000" dirty="0" err="1" smtClean="0"/>
              <a:t>rancangan</a:t>
            </a:r>
            <a:endParaRPr lang="en-US" sz="4000" dirty="0" smtClean="0"/>
          </a:p>
          <a:p>
            <a:pPr marL="1435100" lvl="2" indent="-717550">
              <a:buNone/>
              <a:tabLst>
                <a:tab pos="1350963" algn="l"/>
              </a:tabLst>
            </a:pPr>
            <a:r>
              <a:rPr lang="fi-FI" sz="4000" dirty="0" smtClean="0"/>
              <a:t>      	dan kriteria penilaian kepada siswa</a:t>
            </a:r>
          </a:p>
          <a:p>
            <a:pPr marL="1435100" lvl="2" indent="-717550">
              <a:buNone/>
              <a:tabLst>
                <a:tab pos="1350963" algn="l"/>
              </a:tabLst>
            </a:pPr>
            <a:r>
              <a:rPr lang="en-US" sz="4000" dirty="0" smtClean="0"/>
              <a:t>B. 	</a:t>
            </a:r>
            <a:r>
              <a:rPr lang="en-US" sz="4000" dirty="0" err="1" smtClean="0"/>
              <a:t>Sebanyak</a:t>
            </a:r>
            <a:r>
              <a:rPr lang="en-US" sz="4000" dirty="0" smtClean="0"/>
              <a:t> 51% — 75% guru </a:t>
            </a:r>
            <a:r>
              <a:rPr lang="en-US" sz="4000" dirty="0" err="1" smtClean="0"/>
              <a:t>menginformasikan</a:t>
            </a:r>
            <a:r>
              <a:rPr lang="en-US" sz="4000" dirty="0" smtClean="0"/>
              <a:t> </a:t>
            </a:r>
            <a:r>
              <a:rPr lang="en-US" sz="4000" dirty="0" err="1" smtClean="0"/>
              <a:t>rancangan</a:t>
            </a:r>
            <a:endParaRPr lang="en-US" sz="4000" dirty="0" smtClean="0"/>
          </a:p>
          <a:p>
            <a:pPr marL="1435100" lvl="2" indent="-717550">
              <a:buNone/>
              <a:tabLst>
                <a:tab pos="1350963" algn="l"/>
              </a:tabLst>
            </a:pPr>
            <a:r>
              <a:rPr lang="fi-FI" sz="4000" dirty="0" smtClean="0"/>
              <a:t>     	dan kriteria penilaian kepada siswa</a:t>
            </a:r>
          </a:p>
          <a:p>
            <a:pPr marL="1435100" lvl="2" indent="-717550">
              <a:buNone/>
              <a:tabLst>
                <a:tab pos="1350963" algn="l"/>
              </a:tabLst>
            </a:pPr>
            <a:r>
              <a:rPr lang="en-US" sz="4000" dirty="0" smtClean="0"/>
              <a:t>C. 	</a:t>
            </a:r>
            <a:r>
              <a:rPr lang="en-US" sz="4000" dirty="0" err="1" smtClean="0"/>
              <a:t>Sebanyak</a:t>
            </a:r>
            <a:r>
              <a:rPr lang="en-US" sz="4000" dirty="0" smtClean="0"/>
              <a:t> 26% — 50% guru </a:t>
            </a:r>
            <a:r>
              <a:rPr lang="en-US" sz="4000" dirty="0" err="1" smtClean="0"/>
              <a:t>menginformasikan</a:t>
            </a:r>
            <a:r>
              <a:rPr lang="en-US" sz="4000" dirty="0" smtClean="0"/>
              <a:t> </a:t>
            </a:r>
            <a:r>
              <a:rPr lang="en-US" sz="4000" dirty="0" err="1" smtClean="0"/>
              <a:t>rancangan</a:t>
            </a:r>
            <a:endParaRPr lang="en-US" sz="4000" dirty="0" smtClean="0"/>
          </a:p>
          <a:p>
            <a:pPr marL="1435100" lvl="2" indent="-717550">
              <a:buNone/>
              <a:tabLst>
                <a:tab pos="1350963" algn="l"/>
              </a:tabLst>
            </a:pPr>
            <a:r>
              <a:rPr lang="fi-FI" sz="4000" dirty="0" smtClean="0"/>
              <a:t>     	dan kriteria penilaian kepada siswa</a:t>
            </a:r>
          </a:p>
          <a:p>
            <a:pPr marL="1435100" lvl="2" indent="-717550">
              <a:buNone/>
              <a:tabLst>
                <a:tab pos="1350963" algn="l"/>
              </a:tabLst>
            </a:pPr>
            <a:r>
              <a:rPr lang="en-US" sz="4000" dirty="0" smtClean="0"/>
              <a:t>D. 	</a:t>
            </a:r>
            <a:r>
              <a:rPr lang="en-US" sz="4000" dirty="0" err="1" smtClean="0"/>
              <a:t>Sebanyak</a:t>
            </a:r>
            <a:r>
              <a:rPr lang="en-US" sz="4000" dirty="0" smtClean="0"/>
              <a:t> 1% — 25% guru </a:t>
            </a:r>
            <a:r>
              <a:rPr lang="en-US" sz="4000" dirty="0" err="1" smtClean="0"/>
              <a:t>menginformasikan</a:t>
            </a:r>
            <a:r>
              <a:rPr lang="en-US" sz="4000" dirty="0" smtClean="0"/>
              <a:t> </a:t>
            </a:r>
            <a:r>
              <a:rPr lang="en-US" sz="4000" dirty="0" err="1" smtClean="0"/>
              <a:t>rancangan</a:t>
            </a:r>
            <a:endParaRPr lang="en-US" sz="4000" dirty="0" smtClean="0"/>
          </a:p>
          <a:p>
            <a:pPr marL="1435100" lvl="2" indent="-717550">
              <a:buNone/>
              <a:tabLst>
                <a:tab pos="1350963" algn="l"/>
              </a:tabLst>
            </a:pPr>
            <a:r>
              <a:rPr lang="fi-FI" sz="4000" dirty="0" smtClean="0"/>
              <a:t>    	dan kriteria penilaian kepada siswa</a:t>
            </a:r>
          </a:p>
          <a:p>
            <a:pPr marL="1435100" lvl="2" indent="-717550">
              <a:buNone/>
              <a:tabLst>
                <a:tab pos="1350963" algn="l"/>
              </a:tabLst>
            </a:pPr>
            <a:r>
              <a:rPr lang="en-US" sz="4000" dirty="0" smtClean="0"/>
              <a:t>E.	 </a:t>
            </a:r>
            <a:r>
              <a:rPr lang="en-US" sz="4000" dirty="0" err="1" smtClean="0"/>
              <a:t>Tidak</a:t>
            </a:r>
            <a:r>
              <a:rPr lang="en-US" sz="4000" dirty="0" smtClean="0"/>
              <a:t> </a:t>
            </a:r>
            <a:r>
              <a:rPr lang="en-US" sz="4000" dirty="0" err="1" smtClean="0"/>
              <a:t>ada</a:t>
            </a:r>
            <a:r>
              <a:rPr lang="en-US" sz="4000" dirty="0" smtClean="0"/>
              <a:t> guru yang </a:t>
            </a:r>
            <a:r>
              <a:rPr lang="en-US" sz="4000" dirty="0" err="1" smtClean="0"/>
              <a:t>menginformasikan</a:t>
            </a:r>
            <a:r>
              <a:rPr lang="en-US" sz="4000" dirty="0" smtClean="0"/>
              <a:t> </a:t>
            </a:r>
            <a:r>
              <a:rPr lang="en-US" sz="4000" dirty="0" err="1" smtClean="0"/>
              <a:t>rancangan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kriteria</a:t>
            </a:r>
            <a:endParaRPr lang="en-US" sz="4000" dirty="0" smtClean="0"/>
          </a:p>
          <a:p>
            <a:pPr marL="1435100" lvl="2" indent="-717550">
              <a:buNone/>
              <a:tabLst>
                <a:tab pos="1350963" algn="l"/>
              </a:tabLst>
            </a:pPr>
            <a:r>
              <a:rPr lang="en-US" sz="4000" dirty="0" smtClean="0"/>
              <a:t>   	 </a:t>
            </a:r>
            <a:r>
              <a:rPr lang="en-US" sz="4000" dirty="0" err="1" smtClean="0"/>
              <a:t>penilaian</a:t>
            </a:r>
            <a:r>
              <a:rPr lang="en-US" sz="4000" dirty="0" smtClean="0"/>
              <a:t> </a:t>
            </a:r>
            <a:r>
              <a:rPr lang="en-US" sz="4000" dirty="0" err="1" smtClean="0"/>
              <a:t>kepada</a:t>
            </a:r>
            <a:r>
              <a:rPr lang="en-US" sz="4000" dirty="0" smtClean="0"/>
              <a:t> </a:t>
            </a:r>
            <a:r>
              <a:rPr lang="en-US" sz="4000" dirty="0" err="1" smtClean="0"/>
              <a:t>siswa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2000"/>
            <a:ext cx="8153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 smtClean="0"/>
          </a:p>
          <a:p>
            <a:pPr algn="ctr"/>
            <a:r>
              <a:rPr lang="en-US" sz="4000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adanya</a:t>
            </a:r>
            <a:r>
              <a:rPr lang="en-US" sz="4000" i="1" dirty="0" smtClean="0">
                <a:solidFill>
                  <a:srgbClr val="FF0000"/>
                </a:solidFill>
              </a:rPr>
              <a:t>: (1) </a:t>
            </a:r>
            <a:r>
              <a:rPr lang="en-US" sz="4000" i="1" dirty="0" err="1" smtClean="0">
                <a:solidFill>
                  <a:srgbClr val="FF0000"/>
                </a:solidFill>
              </a:rPr>
              <a:t>rancangan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penilaian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dalam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silabus</a:t>
            </a:r>
            <a:r>
              <a:rPr lang="en-US" sz="4000" i="1" dirty="0" smtClean="0">
                <a:solidFill>
                  <a:srgbClr val="FF0000"/>
                </a:solidFill>
              </a:rPr>
              <a:t>, (2) </a:t>
            </a:r>
            <a:r>
              <a:rPr lang="en-US" sz="4000" i="1" dirty="0" err="1" smtClean="0">
                <a:solidFill>
                  <a:srgbClr val="FF0000"/>
                </a:solidFill>
              </a:rPr>
              <a:t>bukti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telah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dilakukan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sosialisasi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kepada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siswa</a:t>
            </a:r>
            <a:r>
              <a:rPr lang="en-US" sz="4000" i="1" dirty="0" smtClean="0">
                <a:solidFill>
                  <a:srgbClr val="FF0000"/>
                </a:solidFill>
              </a:rPr>
              <a:t>, </a:t>
            </a:r>
            <a:r>
              <a:rPr lang="en-US" sz="4000" i="1" dirty="0" err="1" smtClean="0">
                <a:solidFill>
                  <a:srgbClr val="FF0000"/>
                </a:solidFill>
              </a:rPr>
              <a:t>bisa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berupa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bahan</a:t>
            </a:r>
            <a:r>
              <a:rPr lang="en-US" sz="4000" i="1" dirty="0" smtClean="0">
                <a:solidFill>
                  <a:srgbClr val="FF0000"/>
                </a:solidFill>
              </a:rPr>
              <a:t> yang </a:t>
            </a:r>
            <a:r>
              <a:rPr lang="en-US" sz="4000" i="1" dirty="0" err="1" smtClean="0">
                <a:solidFill>
                  <a:srgbClr val="FF0000"/>
                </a:solidFill>
              </a:rPr>
              <a:t>dibagikan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kepada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siswa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atau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bukti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sosialisasi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lainnya</a:t>
            </a:r>
            <a:r>
              <a:rPr lang="en-US" sz="4000" i="1" dirty="0" smtClean="0">
                <a:solidFill>
                  <a:srgbClr val="FF0000"/>
                </a:solidFill>
              </a:rPr>
              <a:t> yang </a:t>
            </a:r>
            <a:r>
              <a:rPr lang="en-US" sz="4000" i="1" dirty="0" err="1" smtClean="0">
                <a:solidFill>
                  <a:srgbClr val="FF0000"/>
                </a:solidFill>
              </a:rPr>
              <a:t>bisa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dipertanggungjawabkan</a:t>
            </a:r>
            <a:r>
              <a:rPr lang="en-US" sz="4000" i="1" dirty="0" smtClean="0">
                <a:solidFill>
                  <a:srgbClr val="FF0000"/>
                </a:solidFill>
              </a:rPr>
              <a:t>. </a:t>
            </a:r>
            <a:r>
              <a:rPr lang="en-US" sz="40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8839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800" i="1" dirty="0" smtClean="0">
                <a:solidFill>
                  <a:srgbClr val="FF0000"/>
                </a:solidFill>
              </a:rPr>
              <a:t>137.	</a:t>
            </a:r>
            <a:r>
              <a:rPr lang="en-US" sz="2800" i="1" dirty="0" err="1" smtClean="0">
                <a:solidFill>
                  <a:srgbClr val="FF0000"/>
                </a:solidFill>
              </a:rPr>
              <a:t>Teknik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penilaian</a:t>
            </a:r>
            <a:r>
              <a:rPr lang="en-US" sz="2800" i="1" dirty="0" smtClean="0">
                <a:solidFill>
                  <a:srgbClr val="FF0000"/>
                </a:solidFill>
              </a:rPr>
              <a:t> yang </a:t>
            </a:r>
            <a:r>
              <a:rPr lang="en-US" sz="2800" i="1" dirty="0" err="1" smtClean="0">
                <a:solidFill>
                  <a:srgbClr val="FF0000"/>
                </a:solidFill>
              </a:rPr>
              <a:t>ada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pada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silabus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telah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sesuai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indikator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pencapaian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kompetensi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dasar</a:t>
            </a:r>
            <a:r>
              <a:rPr lang="en-US" sz="2800" i="1" dirty="0" smtClean="0">
                <a:solidFill>
                  <a:srgbClr val="FF0000"/>
                </a:solidFill>
              </a:rPr>
              <a:t> (KD).</a:t>
            </a:r>
          </a:p>
          <a:p>
            <a:endParaRPr lang="en-US" sz="2400" dirty="0" smtClean="0"/>
          </a:p>
          <a:p>
            <a:pPr marL="1435100" lvl="2" indent="-717550"/>
            <a:r>
              <a:rPr lang="sv-SE" sz="2400" dirty="0" smtClean="0"/>
              <a:t>A.	 Sebanyak 96% — 100% silabus memuat teknik penilaian</a:t>
            </a:r>
          </a:p>
          <a:p>
            <a:pPr marL="1435100" lvl="2" indent="-717550"/>
            <a:r>
              <a:rPr lang="en-US" sz="2400" dirty="0" smtClean="0"/>
              <a:t>    	 yang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indikator</a:t>
            </a:r>
            <a:r>
              <a:rPr lang="en-US" sz="2400" dirty="0" smtClean="0"/>
              <a:t> </a:t>
            </a:r>
            <a:r>
              <a:rPr lang="en-US" sz="2400" dirty="0" err="1" smtClean="0"/>
              <a:t>pencapaian</a:t>
            </a:r>
            <a:r>
              <a:rPr lang="en-US" sz="2400" dirty="0" smtClean="0"/>
              <a:t> KD</a:t>
            </a:r>
          </a:p>
          <a:p>
            <a:pPr marL="1435100" lvl="2" indent="-717550"/>
            <a:r>
              <a:rPr lang="sv-SE" sz="2400" dirty="0" smtClean="0"/>
              <a:t>B. 	Sebanyak 91% — 95% silabus memuat teknik penilaian</a:t>
            </a:r>
          </a:p>
          <a:p>
            <a:pPr marL="1435100" lvl="2" indent="-717550"/>
            <a:r>
              <a:rPr lang="en-US" sz="2400" dirty="0" smtClean="0"/>
              <a:t>    	yang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indikator</a:t>
            </a:r>
            <a:r>
              <a:rPr lang="en-US" sz="2400" dirty="0" smtClean="0"/>
              <a:t> </a:t>
            </a:r>
            <a:r>
              <a:rPr lang="en-US" sz="2400" dirty="0" err="1" smtClean="0"/>
              <a:t>pencapaian</a:t>
            </a:r>
            <a:r>
              <a:rPr lang="en-US" sz="2400" dirty="0" smtClean="0"/>
              <a:t> KD</a:t>
            </a:r>
          </a:p>
          <a:p>
            <a:pPr marL="1435100" lvl="2" indent="-717550"/>
            <a:r>
              <a:rPr lang="sv-SE" sz="2400" dirty="0" smtClean="0"/>
              <a:t>C. 	Sebanyak 86% — 90% silabus memuat teknik penilaian</a:t>
            </a:r>
          </a:p>
          <a:p>
            <a:pPr marL="1435100" lvl="2" indent="-717550"/>
            <a:r>
              <a:rPr lang="en-US" sz="2400" dirty="0" smtClean="0"/>
              <a:t>   	 yang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indikator</a:t>
            </a:r>
            <a:r>
              <a:rPr lang="en-US" sz="2400" dirty="0" smtClean="0"/>
              <a:t> </a:t>
            </a:r>
            <a:r>
              <a:rPr lang="en-US" sz="2400" dirty="0" err="1" smtClean="0"/>
              <a:t>pencapaian</a:t>
            </a:r>
            <a:r>
              <a:rPr lang="en-US" sz="2400" dirty="0" smtClean="0"/>
              <a:t> KD</a:t>
            </a:r>
          </a:p>
          <a:p>
            <a:pPr marL="1435100" lvl="2" indent="-717550"/>
            <a:r>
              <a:rPr lang="sv-SE" sz="2400" dirty="0" smtClean="0"/>
              <a:t>D.	 Sebanyak 81% — 85% silabus memuat teknik penilaian</a:t>
            </a:r>
          </a:p>
          <a:p>
            <a:pPr marL="1435100" lvl="2" indent="-717550"/>
            <a:r>
              <a:rPr lang="en-US" sz="2400" dirty="0" smtClean="0"/>
              <a:t>    	yang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indikator</a:t>
            </a:r>
            <a:r>
              <a:rPr lang="en-US" sz="2400" dirty="0" smtClean="0"/>
              <a:t> </a:t>
            </a:r>
            <a:r>
              <a:rPr lang="en-US" sz="2400" dirty="0" err="1" smtClean="0"/>
              <a:t>pencapaian</a:t>
            </a:r>
            <a:r>
              <a:rPr lang="en-US" sz="2400" dirty="0" smtClean="0"/>
              <a:t> KD</a:t>
            </a:r>
          </a:p>
          <a:p>
            <a:pPr marL="1435100" lvl="2" indent="-717550"/>
            <a:r>
              <a:rPr lang="en-US" sz="2400" dirty="0" smtClean="0"/>
              <a:t> E.	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81% </a:t>
            </a:r>
            <a:r>
              <a:rPr lang="en-US" sz="2400" dirty="0" err="1" smtClean="0"/>
              <a:t>silabus</a:t>
            </a:r>
            <a:r>
              <a:rPr lang="en-US" sz="2400" dirty="0" smtClean="0"/>
              <a:t> </a:t>
            </a:r>
            <a:r>
              <a:rPr lang="en-US" sz="2400" dirty="0" err="1" smtClean="0"/>
              <a:t>memuat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indikator</a:t>
            </a:r>
            <a:r>
              <a:rPr lang="en-US" sz="2400" dirty="0" smtClean="0"/>
              <a:t> </a:t>
            </a:r>
            <a:r>
              <a:rPr lang="en-US" sz="2400" dirty="0" err="1" smtClean="0"/>
              <a:t>pencapaian</a:t>
            </a:r>
            <a:r>
              <a:rPr lang="en-US" sz="2400" dirty="0" smtClean="0"/>
              <a:t> KD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838200"/>
            <a:ext cx="7239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melihat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kesesuaian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antara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teknik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penilaian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KD </a:t>
            </a:r>
            <a:r>
              <a:rPr lang="en-US" sz="3600" i="1" dirty="0" err="1" smtClean="0">
                <a:solidFill>
                  <a:srgbClr val="FF0000"/>
                </a:solidFill>
              </a:rPr>
              <a:t>dan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indikator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dalam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silabus</a:t>
            </a:r>
            <a:r>
              <a:rPr lang="en-US" sz="3600" i="1" dirty="0" smtClean="0">
                <a:solidFill>
                  <a:srgbClr val="FF0000"/>
                </a:solidFill>
              </a:rPr>
              <a:t>. </a:t>
            </a:r>
          </a:p>
          <a:p>
            <a:pPr algn="ctr"/>
            <a:r>
              <a:rPr lang="en-US" sz="3600" i="1" dirty="0" err="1" smtClean="0">
                <a:solidFill>
                  <a:srgbClr val="FF0000"/>
                </a:solidFill>
              </a:rPr>
              <a:t>Misalnya</a:t>
            </a:r>
            <a:r>
              <a:rPr lang="en-US" sz="3600" i="1" dirty="0" smtClean="0">
                <a:solidFill>
                  <a:srgbClr val="FF0000"/>
                </a:solidFill>
              </a:rPr>
              <a:t>: </a:t>
            </a:r>
            <a:r>
              <a:rPr lang="en-US" sz="3600" i="1" dirty="0" err="1" smtClean="0">
                <a:solidFill>
                  <a:srgbClr val="FF0000"/>
                </a:solidFill>
              </a:rPr>
              <a:t>untuk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menilai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keterampilan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siswa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dilakukan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performance test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154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800" i="1" dirty="0" smtClean="0">
                <a:solidFill>
                  <a:srgbClr val="FF0000"/>
                </a:solidFill>
              </a:rPr>
              <a:t>138.	Guru </a:t>
            </a:r>
            <a:r>
              <a:rPr lang="en-US" sz="2800" i="1" dirty="0" err="1" smtClean="0">
                <a:solidFill>
                  <a:srgbClr val="FF0000"/>
                </a:solidFill>
              </a:rPr>
              <a:t>mengembangkan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instrumen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pedoman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penilaian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sesuai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bentuk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teknik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penilaian</a:t>
            </a:r>
            <a:r>
              <a:rPr lang="en-US" sz="2800" i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/>
          </a:p>
          <a:p>
            <a:pPr marL="1350963" lvl="1" indent="-633413"/>
            <a:r>
              <a:rPr lang="en-US" dirty="0" smtClean="0"/>
              <a:t> </a:t>
            </a:r>
            <a:r>
              <a:rPr lang="en-US" sz="2400" dirty="0" smtClean="0"/>
              <a:t>A.	</a:t>
            </a:r>
            <a:r>
              <a:rPr lang="nn-NO" sz="2400" dirty="0" smtClean="0"/>
              <a:t>Sebanyak 86% — 100% guru mengembangkan instrumen</a:t>
            </a:r>
          </a:p>
          <a:p>
            <a:pPr marL="1350963" lvl="1" indent="-633413"/>
            <a:r>
              <a:rPr lang="en-US" sz="2400" dirty="0" smtClean="0"/>
              <a:t>    	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pedoman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endParaRPr lang="en-US" sz="2400" dirty="0" smtClean="0"/>
          </a:p>
          <a:p>
            <a:pPr marL="1350963" lvl="1" indent="-633413"/>
            <a:r>
              <a:rPr lang="en-US" sz="2400" dirty="0" smtClean="0"/>
              <a:t> B.	</a:t>
            </a:r>
            <a:r>
              <a:rPr lang="nn-NO" sz="2400" dirty="0" smtClean="0"/>
              <a:t>Sebanyak 71% — 85% guru mengembangkan instrumen</a:t>
            </a:r>
          </a:p>
          <a:p>
            <a:pPr marL="1350963" lvl="1" indent="-633413"/>
            <a:r>
              <a:rPr lang="en-US" sz="2400" dirty="0" smtClean="0"/>
              <a:t>    	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pedoman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teknikpenilaian</a:t>
            </a:r>
            <a:endParaRPr lang="en-US" sz="2400" dirty="0" smtClean="0"/>
          </a:p>
          <a:p>
            <a:pPr marL="1350963" lvl="1" indent="-633413"/>
            <a:r>
              <a:rPr lang="en-US" sz="2400" dirty="0" smtClean="0"/>
              <a:t>C.	</a:t>
            </a:r>
            <a:r>
              <a:rPr lang="nn-NO" sz="2400" dirty="0" smtClean="0"/>
              <a:t>Sebanyak 56% — 70% guru mengembangkan instrumen</a:t>
            </a:r>
          </a:p>
          <a:p>
            <a:pPr marL="1350963" lvl="1" indent="-633413"/>
            <a:r>
              <a:rPr lang="en-US" sz="2400" dirty="0" smtClean="0"/>
              <a:t>    	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pedoman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endParaRPr lang="en-US" sz="2400" dirty="0" smtClean="0"/>
          </a:p>
          <a:p>
            <a:pPr marL="1350963" lvl="1" indent="-633413"/>
            <a:r>
              <a:rPr lang="en-US" sz="2400" dirty="0" smtClean="0"/>
              <a:t>D.	</a:t>
            </a:r>
            <a:r>
              <a:rPr lang="nn-NO" sz="2400" dirty="0" smtClean="0"/>
              <a:t>Sebanyak 41% — 55% guru mengembangkan instrumen</a:t>
            </a:r>
          </a:p>
          <a:p>
            <a:pPr marL="1350963" lvl="1" indent="-633413"/>
            <a:r>
              <a:rPr lang="en-US" sz="2400" dirty="0" smtClean="0"/>
              <a:t>   	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pedoman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endParaRPr lang="en-US" sz="2400" dirty="0" smtClean="0"/>
          </a:p>
          <a:p>
            <a:pPr marL="1350963" lvl="1" indent="-633413"/>
            <a:r>
              <a:rPr lang="en-US" sz="2400" dirty="0" smtClean="0"/>
              <a:t>E. 	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41% guru </a:t>
            </a:r>
            <a:r>
              <a:rPr lang="en-US" sz="2400" dirty="0" err="1" smtClean="0"/>
              <a:t>mengembangkan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instrumen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endParaRPr lang="en-US" sz="2400" dirty="0" smtClean="0"/>
          </a:p>
          <a:p>
            <a:pPr marL="1350963" lvl="1" indent="-633413"/>
            <a:r>
              <a:rPr lang="en-US" sz="2400" dirty="0" smtClean="0"/>
              <a:t>   	</a:t>
            </a:r>
            <a:r>
              <a:rPr lang="en-US" sz="2400" dirty="0" err="1" smtClean="0"/>
              <a:t>pedoman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371601"/>
            <a:ext cx="7010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sz="4400" i="1" dirty="0" err="1" smtClean="0">
                <a:solidFill>
                  <a:srgbClr val="FF0000"/>
                </a:solidFill>
              </a:rPr>
              <a:t>Jawaban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dengan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adanya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perangkat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tes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buatan</a:t>
            </a:r>
            <a:r>
              <a:rPr lang="en-US" sz="4400" i="1" dirty="0" smtClean="0">
                <a:solidFill>
                  <a:srgbClr val="FF0000"/>
                </a:solidFill>
              </a:rPr>
              <a:t> guru</a:t>
            </a:r>
            <a:r>
              <a:rPr lang="en-US" sz="4400" dirty="0" smtClean="0"/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1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800" i="1" dirty="0" smtClean="0">
                <a:solidFill>
                  <a:srgbClr val="FF0000"/>
                </a:solidFill>
              </a:rPr>
              <a:t>139.	Guru </a:t>
            </a:r>
            <a:r>
              <a:rPr lang="en-US" sz="2800" i="1" dirty="0" err="1" smtClean="0">
                <a:solidFill>
                  <a:srgbClr val="FF0000"/>
                </a:solidFill>
              </a:rPr>
              <a:t>menggunakan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berbagai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teknik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penilaian</a:t>
            </a:r>
            <a:r>
              <a:rPr lang="en-US" sz="2800" i="1" dirty="0" smtClean="0"/>
              <a:t>.</a:t>
            </a:r>
          </a:p>
          <a:p>
            <a:endParaRPr lang="en-US" sz="2800" dirty="0" smtClean="0"/>
          </a:p>
          <a:p>
            <a:pPr marL="1435100" lvl="2" indent="-717550"/>
            <a:r>
              <a:rPr lang="en-US" sz="2800" dirty="0" smtClean="0"/>
              <a:t>A. 	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86% — 100% guru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penilaian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4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penilaian</a:t>
            </a:r>
            <a:endParaRPr lang="en-US" sz="2800" dirty="0" smtClean="0"/>
          </a:p>
          <a:p>
            <a:pPr marL="1435100" lvl="2" indent="-717550"/>
            <a:r>
              <a:rPr lang="en-US" sz="2800" dirty="0" smtClean="0"/>
              <a:t>B. 	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71% — 85% guru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penilaian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4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penilaian</a:t>
            </a:r>
            <a:endParaRPr lang="en-US" sz="2800" dirty="0" smtClean="0"/>
          </a:p>
          <a:p>
            <a:pPr marL="1435100" lvl="2" indent="-717550"/>
            <a:r>
              <a:rPr lang="en-US" sz="2800" dirty="0" smtClean="0"/>
              <a:t>C. 	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56% — 70% guru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penilaian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4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penilaian</a:t>
            </a:r>
            <a:endParaRPr lang="en-US" sz="2800" dirty="0" smtClean="0"/>
          </a:p>
          <a:p>
            <a:pPr marL="1435100" lvl="2" indent="-717550"/>
            <a:r>
              <a:rPr lang="en-US" sz="2800" dirty="0" smtClean="0"/>
              <a:t>D. 	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41% — 55% guru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penilaian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4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penilaian</a:t>
            </a:r>
            <a:endParaRPr lang="en-US" sz="2800" dirty="0" smtClean="0"/>
          </a:p>
          <a:p>
            <a:pPr marL="1435100" lvl="2" indent="-717550"/>
            <a:r>
              <a:rPr lang="en-US" sz="2800" dirty="0" smtClean="0"/>
              <a:t>E. 	</a:t>
            </a:r>
            <a:r>
              <a:rPr lang="en-US" sz="2800" dirty="0" err="1" smtClean="0"/>
              <a:t>Kurang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41% guru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penilaian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endParaRPr lang="en-US" sz="2800" dirty="0" smtClean="0"/>
          </a:p>
          <a:p>
            <a:pPr marL="1435100" lvl="2" indent="-717550"/>
            <a:r>
              <a:rPr lang="en-US" sz="2800" dirty="0" smtClean="0"/>
              <a:t>  	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4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penilaian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847"/>
            <a:ext cx="89154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i="1" dirty="0" err="1" smtClean="0">
                <a:solidFill>
                  <a:srgbClr val="FF0000"/>
                </a:solidFill>
              </a:rPr>
              <a:t>Teknik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penilaian</a:t>
            </a:r>
            <a:r>
              <a:rPr lang="en-US" sz="2400" i="1" dirty="0" smtClean="0">
                <a:solidFill>
                  <a:srgbClr val="FF0000"/>
                </a:solidFill>
              </a:rPr>
              <a:t> yang </a:t>
            </a:r>
            <a:r>
              <a:rPr lang="en-US" sz="2400" i="1" dirty="0" err="1" smtClean="0">
                <a:solidFill>
                  <a:srgbClr val="FF0000"/>
                </a:solidFill>
              </a:rPr>
              <a:t>digunakan</a:t>
            </a:r>
            <a:r>
              <a:rPr lang="en-US" sz="2400" i="1" dirty="0" smtClean="0">
                <a:solidFill>
                  <a:srgbClr val="FF0000"/>
                </a:solidFill>
              </a:rPr>
              <a:t> guru </a:t>
            </a:r>
            <a:r>
              <a:rPr lang="en-US" sz="2400" i="1" dirty="0" err="1" smtClean="0">
                <a:solidFill>
                  <a:srgbClr val="FF0000"/>
                </a:solidFill>
              </a:rPr>
              <a:t>meliputi</a:t>
            </a:r>
            <a:r>
              <a:rPr lang="en-US" sz="2400" i="1" dirty="0" smtClean="0">
                <a:solidFill>
                  <a:srgbClr val="FF0000"/>
                </a:solidFill>
              </a:rPr>
              <a:t>: </a:t>
            </a:r>
          </a:p>
          <a:p>
            <a:pPr marL="1435100" lvl="2" indent="-717550"/>
            <a:endParaRPr lang="en-US" sz="2400" dirty="0" smtClean="0"/>
          </a:p>
          <a:p>
            <a:pPr marL="1435100" lvl="2" indent="-717550"/>
            <a:r>
              <a:rPr lang="en-US" sz="2400" dirty="0" smtClean="0"/>
              <a:t>1)	 </a:t>
            </a:r>
            <a:r>
              <a:rPr lang="en-US" sz="2400" dirty="0" err="1" smtClean="0"/>
              <a:t>tes</a:t>
            </a:r>
            <a:r>
              <a:rPr lang="en-US" sz="2400" dirty="0" smtClean="0"/>
              <a:t> </a:t>
            </a:r>
            <a:r>
              <a:rPr lang="en-US" sz="2400" dirty="0" err="1" smtClean="0"/>
              <a:t>tertulis</a:t>
            </a:r>
            <a:r>
              <a:rPr lang="en-US" sz="2400" dirty="0" smtClean="0"/>
              <a:t>; </a:t>
            </a:r>
          </a:p>
          <a:p>
            <a:pPr marL="1435100" lvl="2" indent="-717550"/>
            <a:r>
              <a:rPr lang="en-US" sz="2400" dirty="0" smtClean="0"/>
              <a:t>2) 	</a:t>
            </a:r>
            <a:r>
              <a:rPr lang="en-US" sz="2400" dirty="0" err="1" smtClean="0"/>
              <a:t>tes</a:t>
            </a:r>
            <a:r>
              <a:rPr lang="en-US" sz="2400" dirty="0" smtClean="0"/>
              <a:t> </a:t>
            </a:r>
            <a:r>
              <a:rPr lang="en-US" sz="2400" dirty="0" err="1" smtClean="0"/>
              <a:t>lisan</a:t>
            </a:r>
            <a:r>
              <a:rPr lang="en-US" sz="2400" dirty="0" smtClean="0"/>
              <a:t>; </a:t>
            </a:r>
          </a:p>
          <a:p>
            <a:pPr marL="1435100" lvl="2" indent="-717550"/>
            <a:r>
              <a:rPr lang="en-US" sz="2400" dirty="0" smtClean="0"/>
              <a:t>3) 	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sikap</a:t>
            </a:r>
            <a:r>
              <a:rPr lang="en-US" sz="2400" dirty="0" smtClean="0"/>
              <a:t>; </a:t>
            </a:r>
          </a:p>
          <a:p>
            <a:pPr marL="1435100" lvl="2" indent="-717550"/>
            <a:r>
              <a:rPr lang="en-US" sz="2400" dirty="0" smtClean="0"/>
              <a:t>4) 	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terstruktur</a:t>
            </a:r>
            <a:r>
              <a:rPr lang="en-US" sz="2400" dirty="0" smtClean="0"/>
              <a:t>; </a:t>
            </a:r>
          </a:p>
          <a:p>
            <a:pPr marL="1435100" lvl="2" indent="-717550"/>
            <a:r>
              <a:rPr lang="en-US" sz="2400" dirty="0" smtClean="0"/>
              <a:t>5)	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mandiri</a:t>
            </a:r>
            <a:r>
              <a:rPr lang="en-US" sz="2400" dirty="0" smtClean="0"/>
              <a:t>; </a:t>
            </a:r>
          </a:p>
          <a:p>
            <a:pPr marL="1435100" lvl="2" indent="-717550"/>
            <a:r>
              <a:rPr lang="en-US" sz="2400" dirty="0" smtClean="0"/>
              <a:t>6)	 </a:t>
            </a:r>
            <a:r>
              <a:rPr lang="en-US" sz="2400" dirty="0" err="1" smtClean="0"/>
              <a:t>portofolio</a:t>
            </a:r>
            <a:r>
              <a:rPr lang="en-US" sz="2400" dirty="0" smtClean="0"/>
              <a:t>; </a:t>
            </a:r>
          </a:p>
          <a:p>
            <a:pPr marL="1435100" lvl="2" indent="-717550"/>
            <a:r>
              <a:rPr lang="en-US" sz="2400" dirty="0" smtClean="0"/>
              <a:t>7)	 </a:t>
            </a:r>
            <a:r>
              <a:rPr lang="en-US" sz="2400" dirty="0" err="1" smtClean="0"/>
              <a:t>proyek</a:t>
            </a:r>
            <a:r>
              <a:rPr lang="en-US" sz="2400" dirty="0" smtClean="0"/>
              <a:t>; </a:t>
            </a:r>
          </a:p>
          <a:p>
            <a:pPr marL="1435100" lvl="2" indent="-717550"/>
            <a:r>
              <a:rPr lang="en-US" sz="2400" dirty="0" smtClean="0"/>
              <a:t>8)	 </a:t>
            </a:r>
            <a:r>
              <a:rPr lang="en-US" sz="2400" dirty="0" err="1" smtClean="0"/>
              <a:t>produk</a:t>
            </a:r>
            <a:r>
              <a:rPr lang="en-US" sz="2400" dirty="0" smtClean="0"/>
              <a:t> (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kreativitas</a:t>
            </a:r>
            <a:r>
              <a:rPr lang="en-US" sz="2400" dirty="0" smtClean="0"/>
              <a:t>); </a:t>
            </a:r>
          </a:p>
          <a:p>
            <a:pPr marL="1435100" lvl="2" indent="-717550"/>
            <a:r>
              <a:rPr lang="en-US" sz="2400" dirty="0" smtClean="0"/>
              <a:t>9) 	</a:t>
            </a:r>
            <a:r>
              <a:rPr lang="en-US" sz="2400" dirty="0" err="1" smtClean="0"/>
              <a:t>unjuk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pPr algn="ctr"/>
            <a:r>
              <a:rPr lang="sv-SE" sz="3200" b="1" i="1" dirty="0" smtClean="0">
                <a:solidFill>
                  <a:srgbClr val="FF0000"/>
                </a:solidFill>
              </a:rPr>
              <a:t>Jawaban dibuktikan dengan adanya kumpulan arsip tes, nilai tes, nilai pengamatan, dan nilai tugas terstruktur maupun mandiri</a:t>
            </a:r>
            <a:r>
              <a:rPr lang="sv-SE" sz="2400" b="1" i="1" dirty="0" smtClean="0">
                <a:solidFill>
                  <a:srgbClr val="FF0000"/>
                </a:solidFill>
              </a:rPr>
              <a:t>. </a:t>
            </a:r>
            <a:r>
              <a:rPr lang="sv-SE" b="1" i="1" dirty="0" smtClean="0">
                <a:solidFill>
                  <a:srgbClr val="FF0000"/>
                </a:solidFill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/>
            <a:r>
              <a:rPr lang="en-US" sz="2400" i="1" dirty="0" smtClean="0">
                <a:solidFill>
                  <a:srgbClr val="FF0000"/>
                </a:solidFill>
              </a:rPr>
              <a:t>140.	Guru </a:t>
            </a:r>
            <a:r>
              <a:rPr lang="en-US" sz="2400" i="1" dirty="0" err="1" smtClean="0">
                <a:solidFill>
                  <a:srgbClr val="FF0000"/>
                </a:solidFill>
              </a:rPr>
              <a:t>mengolah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hasil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penilaian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untuk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mengetahui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kemajuan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hasil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belajar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kesulitan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belajar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siswa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i="1" dirty="0" smtClean="0">
              <a:solidFill>
                <a:srgbClr val="FF0000"/>
              </a:solidFill>
            </a:endParaRPr>
          </a:p>
          <a:p>
            <a:pPr marL="1435100" indent="-717550"/>
            <a:r>
              <a:rPr lang="en-US" sz="2400" dirty="0" smtClean="0"/>
              <a:t> A.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86% — 100% guru </a:t>
            </a:r>
            <a:r>
              <a:rPr lang="en-US" sz="2400" dirty="0" err="1" smtClean="0"/>
              <a:t>mengolah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endParaRPr lang="en-US" sz="2400" dirty="0" smtClean="0"/>
          </a:p>
          <a:p>
            <a:pPr marL="1435100" indent="-717550"/>
            <a:r>
              <a:rPr lang="en-US" sz="2400" dirty="0" smtClean="0"/>
              <a:t>    	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kemajuan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kesulitanbelajar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endParaRPr lang="en-US" sz="2400" dirty="0" smtClean="0"/>
          </a:p>
          <a:p>
            <a:pPr marL="1435100" indent="-717550"/>
            <a:r>
              <a:rPr lang="en-US" sz="2400" dirty="0" smtClean="0"/>
              <a:t>B.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71% — 85% guru </a:t>
            </a:r>
            <a:r>
              <a:rPr lang="en-US" sz="2400" dirty="0" err="1" smtClean="0"/>
              <a:t>mengolah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endParaRPr lang="en-US" sz="2400" dirty="0" smtClean="0"/>
          </a:p>
          <a:p>
            <a:pPr marL="1435100" indent="-717550"/>
            <a:r>
              <a:rPr lang="nl-NL" sz="2400" dirty="0" smtClean="0"/>
              <a:t>    	mengetahui kemajuan hasil belajar dan kesulitan belajar </a:t>
            </a:r>
            <a:r>
              <a:rPr lang="en-US" sz="2400" dirty="0" err="1" smtClean="0"/>
              <a:t>siswa</a:t>
            </a:r>
            <a:endParaRPr lang="en-US" sz="2400" dirty="0" smtClean="0"/>
          </a:p>
          <a:p>
            <a:pPr marL="1435100" indent="-717550"/>
            <a:r>
              <a:rPr lang="en-US" sz="2400" dirty="0" smtClean="0"/>
              <a:t>C.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56% — 70% guru </a:t>
            </a:r>
            <a:r>
              <a:rPr lang="en-US" sz="2400" dirty="0" err="1" smtClean="0"/>
              <a:t>mengolah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endParaRPr lang="en-US" sz="2400" dirty="0" smtClean="0"/>
          </a:p>
          <a:p>
            <a:pPr marL="1435100" indent="-717550"/>
            <a:r>
              <a:rPr lang="nl-NL" sz="2400" dirty="0" smtClean="0"/>
              <a:t>   	 mengetahui kemajuan hasil belajar dan kesulitan belajar </a:t>
            </a:r>
            <a:r>
              <a:rPr lang="en-US" sz="2400" dirty="0" err="1" smtClean="0"/>
              <a:t>siswa</a:t>
            </a:r>
            <a:endParaRPr lang="en-US" sz="2400" dirty="0" smtClean="0"/>
          </a:p>
          <a:p>
            <a:pPr marL="1435100" indent="-717550"/>
            <a:r>
              <a:rPr lang="en-US" sz="2400" dirty="0" smtClean="0"/>
              <a:t>D.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41% — 55% guru </a:t>
            </a:r>
            <a:r>
              <a:rPr lang="en-US" sz="2400" dirty="0" err="1" smtClean="0"/>
              <a:t>mengolah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endParaRPr lang="en-US" sz="2400" dirty="0" smtClean="0"/>
          </a:p>
          <a:p>
            <a:pPr marL="1435100" indent="-717550"/>
            <a:r>
              <a:rPr lang="nl-NL" sz="2400" dirty="0" smtClean="0"/>
              <a:t>   	mengetahui kemajuan hasil belajar dan kesulitan belajar</a:t>
            </a:r>
            <a:r>
              <a:rPr lang="en-US" sz="2400" dirty="0" err="1" smtClean="0"/>
              <a:t>siswa</a:t>
            </a:r>
            <a:endParaRPr lang="en-US" sz="2400" dirty="0" smtClean="0"/>
          </a:p>
          <a:p>
            <a:pPr marL="1435100" indent="-717550"/>
            <a:r>
              <a:rPr lang="en-US" sz="2400" dirty="0" smtClean="0"/>
              <a:t>E. 	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41% guru </a:t>
            </a:r>
            <a:r>
              <a:rPr lang="en-US" sz="2400" dirty="0" err="1" smtClean="0"/>
              <a:t>mengolah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endParaRPr lang="en-US" sz="2400" dirty="0" smtClean="0"/>
          </a:p>
          <a:p>
            <a:pPr marL="1435100" indent="-717550"/>
            <a:r>
              <a:rPr lang="en-US" sz="2400" dirty="0" smtClean="0"/>
              <a:t>   	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kemajuan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kesulitan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686800" cy="1143000"/>
          </a:xfrm>
        </p:spPr>
        <p:txBody>
          <a:bodyPr>
            <a:noAutofit/>
          </a:bodyPr>
          <a:lstStyle/>
          <a:p>
            <a:pPr marL="450850" indent="-450850" algn="l"/>
            <a:r>
              <a:rPr lang="en-US" sz="2800" i="1" dirty="0" smtClean="0">
                <a:solidFill>
                  <a:srgbClr val="FF0000"/>
                </a:solidFill>
              </a:rPr>
              <a:t>14.Dalam </a:t>
            </a:r>
            <a:r>
              <a:rPr lang="en-US" sz="2800" i="1" dirty="0" err="1">
                <a:solidFill>
                  <a:srgbClr val="FF0000"/>
                </a:solidFill>
              </a:rPr>
              <a:t>mengembangkan</a:t>
            </a:r>
            <a:r>
              <a:rPr lang="en-US" sz="2800" i="1" dirty="0">
                <a:solidFill>
                  <a:srgbClr val="FF0000"/>
                </a:solidFill>
              </a:rPr>
              <a:t> KTSP, guru </a:t>
            </a:r>
            <a:r>
              <a:rPr lang="en-US" sz="2800" i="1" dirty="0" err="1">
                <a:solidFill>
                  <a:srgbClr val="FF0000"/>
                </a:solidFill>
              </a:rPr>
              <a:t>menyusun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silabus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setiap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mata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yang </a:t>
            </a:r>
            <a:r>
              <a:rPr lang="en-US" sz="2800" i="1" dirty="0" err="1">
                <a:solidFill>
                  <a:srgbClr val="FF0000"/>
                </a:solidFill>
              </a:rPr>
              <a:t>diajarkan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lphaUcPeriod"/>
            </a:pPr>
            <a:r>
              <a:rPr lang="en-US" sz="3100" dirty="0" err="1" smtClean="0"/>
              <a:t>Sebanyak</a:t>
            </a:r>
            <a:r>
              <a:rPr lang="en-US" sz="3100" dirty="0" smtClean="0"/>
              <a:t> </a:t>
            </a:r>
            <a:r>
              <a:rPr lang="en-US" sz="3100" dirty="0"/>
              <a:t>76% </a:t>
            </a:r>
            <a:r>
              <a:rPr lang="en-US" sz="3100" dirty="0" err="1"/>
              <a:t>atau</a:t>
            </a:r>
            <a:r>
              <a:rPr lang="en-US" sz="3100" dirty="0"/>
              <a:t> </a:t>
            </a:r>
            <a:r>
              <a:rPr lang="en-US" sz="3100" dirty="0" err="1"/>
              <a:t>lebih</a:t>
            </a:r>
            <a:r>
              <a:rPr lang="en-US" sz="3100" dirty="0"/>
              <a:t> </a:t>
            </a:r>
            <a:r>
              <a:rPr lang="en-US" sz="3100" dirty="0" err="1"/>
              <a:t>silabus</a:t>
            </a:r>
            <a:r>
              <a:rPr lang="en-US" sz="3100" dirty="0"/>
              <a:t> </a:t>
            </a:r>
            <a:r>
              <a:rPr lang="en-US" sz="3100" dirty="0" err="1"/>
              <a:t>dikembangkan</a:t>
            </a:r>
            <a:r>
              <a:rPr lang="en-US" sz="3100" dirty="0"/>
              <a:t> </a:t>
            </a:r>
            <a:r>
              <a:rPr lang="en-US" sz="3100" dirty="0" err="1"/>
              <a:t>sendiri</a:t>
            </a:r>
            <a:r>
              <a:rPr lang="en-US" sz="3100" dirty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guru </a:t>
            </a:r>
            <a:r>
              <a:rPr lang="en-US" sz="2800" dirty="0" err="1"/>
              <a:t>bersama-sama</a:t>
            </a:r>
            <a:r>
              <a:rPr lang="en-US" sz="2800" dirty="0"/>
              <a:t> guru lain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 smtClean="0"/>
              <a:t>satu</a:t>
            </a:r>
            <a:r>
              <a:rPr lang="en-US" sz="2800" dirty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700" dirty="0" smtClean="0"/>
              <a:t>B.    </a:t>
            </a:r>
            <a:r>
              <a:rPr lang="en-US" sz="2700" dirty="0" err="1"/>
              <a:t>Sebanyak</a:t>
            </a:r>
            <a:r>
              <a:rPr lang="en-US" sz="2700" dirty="0"/>
              <a:t> 76% </a:t>
            </a:r>
            <a:r>
              <a:rPr lang="en-US" sz="2700" dirty="0" err="1"/>
              <a:t>atau</a:t>
            </a:r>
            <a:r>
              <a:rPr lang="en-US" sz="2700" dirty="0"/>
              <a:t> </a:t>
            </a:r>
            <a:r>
              <a:rPr lang="en-US" sz="2700" dirty="0" err="1"/>
              <a:t>lebih</a:t>
            </a:r>
            <a:r>
              <a:rPr lang="en-US" sz="2700" dirty="0"/>
              <a:t> </a:t>
            </a:r>
            <a:r>
              <a:rPr lang="en-US" sz="2700" dirty="0" err="1"/>
              <a:t>silabus</a:t>
            </a:r>
            <a:r>
              <a:rPr lang="en-US" sz="2700" dirty="0"/>
              <a:t> </a:t>
            </a:r>
            <a:r>
              <a:rPr lang="en-US" sz="2700" dirty="0" err="1"/>
              <a:t>dikembangkan</a:t>
            </a:r>
            <a:r>
              <a:rPr lang="en-US" sz="2700" dirty="0"/>
              <a:t> </a:t>
            </a:r>
            <a:r>
              <a:rPr lang="en-US" sz="2700" dirty="0" err="1"/>
              <a:t>melalui</a:t>
            </a:r>
            <a:endParaRPr lang="en-US" sz="2700" dirty="0"/>
          </a:p>
          <a:p>
            <a:pPr>
              <a:buNone/>
            </a:pPr>
            <a:r>
              <a:rPr lang="en-US" sz="3100" dirty="0" smtClean="0"/>
              <a:t>      </a:t>
            </a:r>
            <a:r>
              <a:rPr lang="en-US" sz="3100" dirty="0" err="1" smtClean="0"/>
              <a:t>gugus</a:t>
            </a:r>
            <a:r>
              <a:rPr lang="en-US" sz="3100" dirty="0" smtClean="0"/>
              <a:t> </a:t>
            </a:r>
            <a:r>
              <a:rPr lang="en-US" sz="3100" dirty="0" err="1"/>
              <a:t>atau</a:t>
            </a:r>
            <a:r>
              <a:rPr lang="en-US" sz="3100" dirty="0"/>
              <a:t> </a:t>
            </a:r>
            <a:r>
              <a:rPr lang="en-US" sz="3100" dirty="0" err="1"/>
              <a:t>Kelompok</a:t>
            </a:r>
            <a:r>
              <a:rPr lang="en-US" sz="3100" dirty="0"/>
              <a:t> </a:t>
            </a:r>
            <a:r>
              <a:rPr lang="en-US" sz="3100" dirty="0" err="1"/>
              <a:t>Kerja</a:t>
            </a:r>
            <a:r>
              <a:rPr lang="en-US" sz="3100" dirty="0"/>
              <a:t> Guru (KKG)</a:t>
            </a:r>
          </a:p>
          <a:p>
            <a:pPr marL="450850" indent="-450850">
              <a:buNone/>
            </a:pPr>
            <a:r>
              <a:rPr lang="en-US" sz="3100" dirty="0" smtClean="0"/>
              <a:t>C</a:t>
            </a:r>
            <a:r>
              <a:rPr lang="en-US" sz="3100" dirty="0"/>
              <a:t>. </a:t>
            </a:r>
            <a:r>
              <a:rPr lang="en-US" sz="3100" dirty="0" smtClean="0"/>
              <a:t>  </a:t>
            </a:r>
            <a:r>
              <a:rPr lang="en-US" sz="3100" dirty="0" err="1" smtClean="0"/>
              <a:t>Sebanyak</a:t>
            </a:r>
            <a:r>
              <a:rPr lang="en-US" sz="3100" dirty="0" smtClean="0"/>
              <a:t> </a:t>
            </a:r>
            <a:r>
              <a:rPr lang="en-US" sz="3100" dirty="0"/>
              <a:t>76% </a:t>
            </a:r>
            <a:r>
              <a:rPr lang="en-US" sz="3100" dirty="0" err="1"/>
              <a:t>atau</a:t>
            </a:r>
            <a:r>
              <a:rPr lang="en-US" sz="3100" dirty="0"/>
              <a:t> </a:t>
            </a:r>
            <a:r>
              <a:rPr lang="en-US" sz="3100" dirty="0" err="1"/>
              <a:t>lebih</a:t>
            </a:r>
            <a:r>
              <a:rPr lang="en-US" sz="3100" dirty="0"/>
              <a:t> </a:t>
            </a:r>
            <a:r>
              <a:rPr lang="en-US" sz="3100" dirty="0" err="1"/>
              <a:t>silabus</a:t>
            </a:r>
            <a:r>
              <a:rPr lang="en-US" sz="3100" dirty="0"/>
              <a:t> </a:t>
            </a:r>
            <a:r>
              <a:rPr lang="en-US" sz="3100" dirty="0" err="1"/>
              <a:t>dikembangkan</a:t>
            </a:r>
            <a:r>
              <a:rPr lang="en-US" sz="3100" dirty="0"/>
              <a:t> </a:t>
            </a:r>
            <a:r>
              <a:rPr lang="en-US" sz="3100" dirty="0" err="1" smtClean="0"/>
              <a:t>melalui</a:t>
            </a:r>
            <a:r>
              <a:rPr lang="en-US" sz="3100" dirty="0" smtClean="0"/>
              <a:t>       Unit </a:t>
            </a:r>
            <a:r>
              <a:rPr lang="en-US" sz="3100" dirty="0" err="1" smtClean="0"/>
              <a:t>Pelaksana</a:t>
            </a:r>
            <a:r>
              <a:rPr lang="en-US" sz="3100" dirty="0" smtClean="0"/>
              <a:t> </a:t>
            </a:r>
            <a:r>
              <a:rPr lang="en-US" sz="3100" dirty="0" err="1"/>
              <a:t>Teknis</a:t>
            </a:r>
            <a:r>
              <a:rPr lang="en-US" sz="3100" dirty="0"/>
              <a:t> Daerah (UPTD)/</a:t>
            </a:r>
            <a:r>
              <a:rPr lang="en-US" sz="3100" dirty="0" err="1" smtClean="0"/>
              <a:t>Dinas</a:t>
            </a:r>
            <a:r>
              <a:rPr lang="en-US" sz="3100" dirty="0" smtClean="0"/>
              <a:t>  </a:t>
            </a:r>
            <a:r>
              <a:rPr lang="en-US" sz="3100" dirty="0" err="1" smtClean="0"/>
              <a:t>Pendidikan</a:t>
            </a:r>
            <a:r>
              <a:rPr lang="en-US" sz="3100" dirty="0" smtClean="0"/>
              <a:t>/</a:t>
            </a:r>
            <a:r>
              <a:rPr lang="en-US" sz="3100" dirty="0" err="1" smtClean="0"/>
              <a:t>Kandepag</a:t>
            </a:r>
            <a:endParaRPr lang="en-US" sz="3100" dirty="0"/>
          </a:p>
          <a:p>
            <a:pPr>
              <a:buNone/>
            </a:pPr>
            <a:r>
              <a:rPr lang="en-US" sz="3100" dirty="0" smtClean="0"/>
              <a:t>D</a:t>
            </a:r>
            <a:r>
              <a:rPr lang="en-US" sz="3100" dirty="0"/>
              <a:t>. </a:t>
            </a:r>
            <a:r>
              <a:rPr lang="en-US" sz="3100" dirty="0" smtClean="0"/>
              <a:t> </a:t>
            </a:r>
            <a:r>
              <a:rPr lang="en-US" sz="3100" dirty="0" err="1" smtClean="0"/>
              <a:t>Sebanyak</a:t>
            </a:r>
            <a:r>
              <a:rPr lang="en-US" sz="3100" dirty="0" smtClean="0"/>
              <a:t> </a:t>
            </a:r>
            <a:r>
              <a:rPr lang="en-US" sz="3100" dirty="0"/>
              <a:t>76% </a:t>
            </a:r>
            <a:r>
              <a:rPr lang="en-US" sz="3100" dirty="0" err="1"/>
              <a:t>atau</a:t>
            </a:r>
            <a:r>
              <a:rPr lang="en-US" sz="3100" dirty="0"/>
              <a:t> </a:t>
            </a:r>
            <a:r>
              <a:rPr lang="en-US" sz="3100" dirty="0" err="1"/>
              <a:t>lebih</a:t>
            </a:r>
            <a:r>
              <a:rPr lang="en-US" sz="3100" dirty="0"/>
              <a:t> </a:t>
            </a:r>
            <a:r>
              <a:rPr lang="en-US" sz="3100" dirty="0" err="1"/>
              <a:t>silabus</a:t>
            </a:r>
            <a:r>
              <a:rPr lang="en-US" sz="3100" dirty="0"/>
              <a:t> </a:t>
            </a:r>
            <a:r>
              <a:rPr lang="en-US" sz="3100" dirty="0" err="1"/>
              <a:t>dikembangkan</a:t>
            </a:r>
            <a:r>
              <a:rPr lang="en-US" sz="3100" dirty="0"/>
              <a:t> </a:t>
            </a:r>
            <a:r>
              <a:rPr lang="en-US" sz="3100" dirty="0" err="1"/>
              <a:t>dengan</a:t>
            </a:r>
            <a:endParaRPr lang="en-US" sz="3100" dirty="0"/>
          </a:p>
          <a:p>
            <a:pPr>
              <a:buNone/>
            </a:pPr>
            <a:r>
              <a:rPr lang="en-US" sz="3100" dirty="0" smtClean="0"/>
              <a:t>      </a:t>
            </a:r>
            <a:r>
              <a:rPr lang="en-US" sz="3100" dirty="0" err="1" smtClean="0"/>
              <a:t>mengadopsi</a:t>
            </a:r>
            <a:r>
              <a:rPr lang="en-US" sz="3100" dirty="0" smtClean="0"/>
              <a:t> </a:t>
            </a:r>
            <a:r>
              <a:rPr lang="en-US" sz="3100" dirty="0" err="1"/>
              <a:t>atau</a:t>
            </a:r>
            <a:r>
              <a:rPr lang="en-US" sz="3100" dirty="0"/>
              <a:t> </a:t>
            </a:r>
            <a:r>
              <a:rPr lang="en-US" sz="3100" dirty="0" err="1"/>
              <a:t>mengadaptasi</a:t>
            </a:r>
            <a:r>
              <a:rPr lang="en-US" sz="3100" dirty="0"/>
              <a:t> KTSP yang </a:t>
            </a:r>
            <a:r>
              <a:rPr lang="en-US" sz="3100" dirty="0" err="1"/>
              <a:t>sudah</a:t>
            </a:r>
            <a:r>
              <a:rPr lang="en-US" sz="3100" dirty="0"/>
              <a:t> </a:t>
            </a:r>
            <a:r>
              <a:rPr lang="en-US" sz="3100" dirty="0" err="1"/>
              <a:t>ada</a:t>
            </a:r>
            <a:endParaRPr lang="en-US" sz="3100" dirty="0"/>
          </a:p>
          <a:p>
            <a:pPr>
              <a:buNone/>
            </a:pPr>
            <a:r>
              <a:rPr lang="en-US" sz="3100" dirty="0" smtClean="0"/>
              <a:t>E</a:t>
            </a:r>
            <a:r>
              <a:rPr lang="en-US" sz="3100" dirty="0"/>
              <a:t>. </a:t>
            </a:r>
            <a:r>
              <a:rPr lang="en-US" sz="3100" dirty="0" smtClean="0"/>
              <a:t> </a:t>
            </a:r>
            <a:r>
              <a:rPr lang="en-US" sz="3100" dirty="0" err="1" smtClean="0"/>
              <a:t>Tidak</a:t>
            </a:r>
            <a:r>
              <a:rPr lang="en-US" sz="3100" dirty="0" smtClean="0"/>
              <a:t> </a:t>
            </a:r>
            <a:r>
              <a:rPr lang="en-US" sz="3100" dirty="0" err="1"/>
              <a:t>ada</a:t>
            </a:r>
            <a:r>
              <a:rPr lang="en-US" sz="3100" dirty="0"/>
              <a:t> guru yang </a:t>
            </a:r>
            <a:r>
              <a:rPr lang="en-US" sz="3100" dirty="0" err="1"/>
              <a:t>menyusun</a:t>
            </a:r>
            <a:r>
              <a:rPr lang="en-US" sz="3100" dirty="0"/>
              <a:t> </a:t>
            </a:r>
            <a:r>
              <a:rPr lang="en-US" sz="3100" dirty="0" err="1"/>
              <a:t>silabus</a:t>
            </a:r>
            <a:r>
              <a:rPr lang="en-US" sz="3100" dirty="0"/>
              <a:t> </a:t>
            </a:r>
            <a:r>
              <a:rPr lang="en-US" sz="3100" dirty="0" err="1"/>
              <a:t>sendiri</a:t>
            </a:r>
            <a:endParaRPr lang="en-US" sz="3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14401"/>
            <a:ext cx="769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dirty="0" smtClean="0"/>
          </a:p>
          <a:p>
            <a:pPr algn="ctr"/>
            <a:r>
              <a:rPr lang="en-US" sz="4800" i="1" dirty="0" err="1" smtClean="0">
                <a:solidFill>
                  <a:srgbClr val="FF0000"/>
                </a:solidFill>
              </a:rPr>
              <a:t>Jawaban</a:t>
            </a:r>
            <a:r>
              <a:rPr lang="en-US" sz="4800" i="1" dirty="0" smtClean="0">
                <a:solidFill>
                  <a:srgbClr val="FF0000"/>
                </a:solidFill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800" i="1" dirty="0" smtClean="0">
                <a:solidFill>
                  <a:srgbClr val="FF0000"/>
                </a:solidFill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</a:rPr>
              <a:t>dengan</a:t>
            </a:r>
            <a:r>
              <a:rPr lang="en-US" sz="4800" i="1" dirty="0" smtClean="0">
                <a:solidFill>
                  <a:srgbClr val="FF0000"/>
                </a:solidFill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</a:rPr>
              <a:t>hasil</a:t>
            </a:r>
            <a:r>
              <a:rPr lang="en-US" sz="4800" i="1" dirty="0" smtClean="0">
                <a:solidFill>
                  <a:srgbClr val="FF0000"/>
                </a:solidFill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</a:rPr>
              <a:t>analisis</a:t>
            </a:r>
            <a:r>
              <a:rPr lang="en-US" sz="4800" i="1" dirty="0" smtClean="0">
                <a:solidFill>
                  <a:srgbClr val="FF0000"/>
                </a:solidFill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</a:rPr>
              <a:t>hasil</a:t>
            </a:r>
            <a:r>
              <a:rPr lang="en-US" sz="4800" i="1" dirty="0" smtClean="0">
                <a:solidFill>
                  <a:srgbClr val="FF0000"/>
                </a:solidFill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</a:rPr>
              <a:t>belajar</a:t>
            </a:r>
            <a:r>
              <a:rPr lang="en-US" sz="4800" i="1" dirty="0" smtClean="0">
                <a:solidFill>
                  <a:srgbClr val="FF0000"/>
                </a:solidFill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</a:rPr>
              <a:t>siswa</a:t>
            </a:r>
            <a:r>
              <a:rPr lang="en-US" sz="4800" i="1" dirty="0" smtClean="0">
                <a:solidFill>
                  <a:srgbClr val="FF0000"/>
                </a:solidFill>
              </a:rPr>
              <a:t>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763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400" i="1" dirty="0" smtClean="0">
                <a:solidFill>
                  <a:srgbClr val="FF0000"/>
                </a:solidFill>
              </a:rPr>
              <a:t>141.	Guru </a:t>
            </a:r>
            <a:r>
              <a:rPr lang="en-US" sz="2400" i="1" dirty="0" err="1" smtClean="0">
                <a:solidFill>
                  <a:srgbClr val="FF0000"/>
                </a:solidFill>
              </a:rPr>
              <a:t>mengembalikan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hasil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pemeriksaan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pekerjaan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siswa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disertai</a:t>
            </a:r>
            <a:r>
              <a:rPr lang="en-US" sz="2400" i="1" dirty="0" smtClean="0">
                <a:solidFill>
                  <a:srgbClr val="FF0000"/>
                </a:solidFill>
              </a:rPr>
              <a:t>	</a:t>
            </a:r>
            <a:r>
              <a:rPr lang="en-US" sz="2400" i="1" dirty="0" err="1" smtClean="0">
                <a:solidFill>
                  <a:srgbClr val="FF0000"/>
                </a:solidFill>
              </a:rPr>
              <a:t>balikan</a:t>
            </a:r>
            <a:r>
              <a:rPr lang="en-US" sz="2400" i="1" dirty="0" smtClean="0">
                <a:solidFill>
                  <a:srgbClr val="FF0000"/>
                </a:solidFill>
              </a:rPr>
              <a:t>/ </a:t>
            </a:r>
            <a:r>
              <a:rPr lang="en-US" sz="2400" i="1" dirty="0" err="1" smtClean="0">
                <a:solidFill>
                  <a:srgbClr val="FF0000"/>
                </a:solidFill>
              </a:rPr>
              <a:t>komentar</a:t>
            </a:r>
            <a:r>
              <a:rPr lang="en-US" sz="2400" i="1" dirty="0" smtClean="0">
                <a:solidFill>
                  <a:srgbClr val="FF0000"/>
                </a:solidFill>
              </a:rPr>
              <a:t> yang </a:t>
            </a:r>
            <a:r>
              <a:rPr lang="en-US" sz="2400" i="1" dirty="0" err="1" smtClean="0">
                <a:solidFill>
                  <a:srgbClr val="FF0000"/>
                </a:solidFill>
              </a:rPr>
              <a:t>mendidik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000" dirty="0" smtClean="0"/>
          </a:p>
          <a:p>
            <a:pPr marL="1435100" indent="-717550"/>
            <a:r>
              <a:rPr lang="en-US" sz="2400" dirty="0" smtClean="0"/>
              <a:t>A.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86% — 100% guru </a:t>
            </a:r>
            <a:r>
              <a:rPr lang="en-US" sz="2400" dirty="0" err="1" smtClean="0"/>
              <a:t>mengembalikan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endParaRPr lang="en-US" sz="2400" dirty="0" smtClean="0"/>
          </a:p>
          <a:p>
            <a:pPr marL="1435100" indent="-717550"/>
            <a:r>
              <a:rPr lang="fi-FI" sz="2400" dirty="0" smtClean="0"/>
              <a:t>  	pemeriksaan pekerjaan siswa disertai balikan/komentar </a:t>
            </a:r>
            <a:r>
              <a:rPr lang="en-US" sz="2400" dirty="0" smtClean="0"/>
              <a:t>yang    </a:t>
            </a:r>
            <a:r>
              <a:rPr lang="en-US" sz="2400" dirty="0" err="1" smtClean="0"/>
              <a:t>mendidik</a:t>
            </a:r>
            <a:endParaRPr lang="en-US" sz="2400" dirty="0" smtClean="0"/>
          </a:p>
          <a:p>
            <a:pPr marL="1435100" indent="-717550"/>
            <a:r>
              <a:rPr lang="en-US" sz="2400" dirty="0" smtClean="0"/>
              <a:t>B.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71% — 85% guru </a:t>
            </a:r>
            <a:r>
              <a:rPr lang="en-US" sz="2400" dirty="0" err="1" smtClean="0"/>
              <a:t>mengembalikan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endParaRPr lang="en-US" sz="2400" dirty="0" smtClean="0"/>
          </a:p>
          <a:p>
            <a:pPr marL="1435100" indent="-717550"/>
            <a:r>
              <a:rPr lang="fi-FI" sz="2400" dirty="0" smtClean="0"/>
              <a:t>    	pemeriksaan pekerjaan siswa disertai balikan/komentar </a:t>
            </a:r>
            <a:r>
              <a:rPr lang="en-US" sz="2400" dirty="0" smtClean="0"/>
              <a:t>yang </a:t>
            </a:r>
            <a:r>
              <a:rPr lang="en-US" sz="2400" dirty="0" err="1" smtClean="0"/>
              <a:t>mendidik</a:t>
            </a:r>
            <a:endParaRPr lang="en-US" sz="2400" dirty="0" smtClean="0"/>
          </a:p>
          <a:p>
            <a:pPr marL="1435100" indent="-717550"/>
            <a:r>
              <a:rPr lang="en-US" sz="2400" dirty="0" smtClean="0"/>
              <a:t>C.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56% — 70% guru </a:t>
            </a:r>
            <a:r>
              <a:rPr lang="en-US" sz="2400" dirty="0" err="1" smtClean="0"/>
              <a:t>mengembalikan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fi-FI" sz="2400" dirty="0" smtClean="0"/>
              <a:t>pemeriksaan   pekerjaan siswa   disertai balikan/komentar </a:t>
            </a:r>
            <a:r>
              <a:rPr lang="en-US" sz="2400" dirty="0" smtClean="0"/>
              <a:t>yang </a:t>
            </a:r>
            <a:r>
              <a:rPr lang="en-US" sz="2400" dirty="0" err="1" smtClean="0"/>
              <a:t>mendidik</a:t>
            </a:r>
            <a:endParaRPr lang="en-US" sz="2400" dirty="0" smtClean="0"/>
          </a:p>
          <a:p>
            <a:pPr marL="1435100" indent="-717550"/>
            <a:r>
              <a:rPr lang="en-US" sz="2400" dirty="0" smtClean="0"/>
              <a:t>D.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41% — 55% guru </a:t>
            </a:r>
            <a:r>
              <a:rPr lang="en-US" sz="2400" dirty="0" err="1" smtClean="0"/>
              <a:t>mengembalikan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endParaRPr lang="en-US" sz="2400" dirty="0" smtClean="0"/>
          </a:p>
          <a:p>
            <a:pPr marL="1435100" indent="-717550"/>
            <a:r>
              <a:rPr lang="fi-FI" sz="2400" dirty="0" smtClean="0"/>
              <a:t> 	 pemeriksaan pekerjaan siswa disertai balikan/komentar</a:t>
            </a:r>
            <a:r>
              <a:rPr lang="en-US" sz="2400" dirty="0" smtClean="0"/>
              <a:t>yang </a:t>
            </a:r>
            <a:r>
              <a:rPr lang="en-US" sz="2400" dirty="0" err="1" smtClean="0"/>
              <a:t>mendidik</a:t>
            </a:r>
            <a:endParaRPr lang="en-US" sz="2400" dirty="0" smtClean="0"/>
          </a:p>
          <a:p>
            <a:pPr marL="1435100" indent="-717550"/>
            <a:r>
              <a:rPr lang="nn-NO" sz="2400" dirty="0" smtClean="0"/>
              <a:t>E. 	Kurang dari 41% guru mengembalikan hasil pemeriksaan</a:t>
            </a:r>
          </a:p>
          <a:p>
            <a:pPr marL="1435100" indent="-717550"/>
            <a:r>
              <a:rPr lang="nb-NO" sz="2400" dirty="0" smtClean="0"/>
              <a:t>    	pekerjaan siswa disertai balikan/komentar yang mendidik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600200"/>
            <a:ext cx="830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00" dirty="0" smtClean="0"/>
          </a:p>
          <a:p>
            <a:pPr algn="ctr"/>
            <a:r>
              <a:rPr lang="en-US" sz="4400" i="1" dirty="0" err="1" smtClean="0">
                <a:solidFill>
                  <a:srgbClr val="FF0000"/>
                </a:solidFill>
              </a:rPr>
              <a:t>Jawaban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dengan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adanya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buku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penghubung</a:t>
            </a:r>
            <a:r>
              <a:rPr lang="en-US" sz="4400" i="1" dirty="0" smtClean="0">
                <a:solidFill>
                  <a:srgbClr val="FF0000"/>
                </a:solidFill>
              </a:rPr>
              <a:t> guru </a:t>
            </a:r>
            <a:r>
              <a:rPr lang="en-US" sz="4400" i="1" dirty="0" err="1" smtClean="0">
                <a:solidFill>
                  <a:srgbClr val="FF0000"/>
                </a:solidFill>
              </a:rPr>
              <a:t>dan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orang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tua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dan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bukti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kerja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siswa</a:t>
            </a:r>
            <a:r>
              <a:rPr lang="en-US" sz="4400" i="1" dirty="0" smtClean="0">
                <a:solidFill>
                  <a:srgbClr val="FF0000"/>
                </a:solidFill>
              </a:rPr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8991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800" b="1" dirty="0" smtClean="0">
                <a:solidFill>
                  <a:srgbClr val="FF0000"/>
                </a:solidFill>
              </a:rPr>
              <a:t>142.	Guru </a:t>
            </a:r>
            <a:r>
              <a:rPr lang="en-US" sz="2800" b="1" dirty="0" err="1" smtClean="0">
                <a:solidFill>
                  <a:srgbClr val="FF0000"/>
                </a:solidFill>
              </a:rPr>
              <a:t>memanfaatkan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hasil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penilaian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untuk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perbaikan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pembelajaran</a:t>
            </a:r>
            <a:r>
              <a:rPr lang="en-US" sz="28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pPr marL="1435100" indent="-717550"/>
            <a:r>
              <a:rPr lang="en-US" sz="2800" dirty="0" smtClean="0"/>
              <a:t>A. 	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86% — 100% guru </a:t>
            </a:r>
            <a:r>
              <a:rPr lang="en-US" sz="2800" dirty="0" err="1" smtClean="0"/>
              <a:t>memanfaatkan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      </a:t>
            </a:r>
            <a:r>
              <a:rPr lang="en-US" sz="2800" dirty="0" err="1" smtClean="0"/>
              <a:t>penilaian</a:t>
            </a:r>
            <a:r>
              <a:rPr lang="en-US" sz="2800" dirty="0" smtClean="0"/>
              <a:t>   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perbaikan</a:t>
            </a:r>
            <a:r>
              <a:rPr lang="en-US" sz="2800" dirty="0" smtClean="0"/>
              <a:t> </a:t>
            </a:r>
            <a:r>
              <a:rPr lang="en-US" sz="2800" dirty="0" err="1" smtClean="0"/>
              <a:t>pembelajaran</a:t>
            </a:r>
            <a:endParaRPr lang="en-US" sz="2800" dirty="0" smtClean="0"/>
          </a:p>
          <a:p>
            <a:pPr marL="1435100" indent="-717550"/>
            <a:r>
              <a:rPr lang="en-US" sz="2800" dirty="0" smtClean="0"/>
              <a:t>B. 	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71% — 85% guru </a:t>
            </a:r>
            <a:r>
              <a:rPr lang="en-US" sz="2800" dirty="0" err="1" smtClean="0"/>
              <a:t>memanfaatkan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penilaian</a:t>
            </a:r>
            <a:r>
              <a:rPr lang="en-US" sz="2800" dirty="0" smtClean="0"/>
              <a:t> 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perbaikan</a:t>
            </a:r>
            <a:r>
              <a:rPr lang="en-US" sz="2800" dirty="0" smtClean="0"/>
              <a:t> </a:t>
            </a:r>
            <a:r>
              <a:rPr lang="en-US" sz="2800" dirty="0" err="1" smtClean="0"/>
              <a:t>pembelajaran</a:t>
            </a:r>
            <a:endParaRPr lang="en-US" sz="2800" dirty="0" smtClean="0"/>
          </a:p>
          <a:p>
            <a:pPr marL="1435100" indent="-717550"/>
            <a:r>
              <a:rPr lang="en-US" sz="2800" dirty="0" smtClean="0"/>
              <a:t> C.	 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56% — 70% guru </a:t>
            </a:r>
            <a:r>
              <a:rPr lang="en-US" sz="2800" dirty="0" err="1" smtClean="0"/>
              <a:t>memanfaatkan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penilaian</a:t>
            </a:r>
            <a:r>
              <a:rPr lang="en-US" sz="2800" dirty="0" smtClean="0"/>
              <a:t> 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perbaikan</a:t>
            </a:r>
            <a:r>
              <a:rPr lang="en-US" sz="2800" dirty="0" smtClean="0"/>
              <a:t> </a:t>
            </a:r>
            <a:r>
              <a:rPr lang="en-US" sz="2800" dirty="0" err="1" smtClean="0"/>
              <a:t>pembelajaran</a:t>
            </a:r>
            <a:endParaRPr lang="en-US" sz="2800" dirty="0" smtClean="0"/>
          </a:p>
          <a:p>
            <a:pPr marL="1435100" indent="-717550"/>
            <a:r>
              <a:rPr lang="en-US" sz="2800" dirty="0" smtClean="0"/>
              <a:t>D. 	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41% — 55% guru </a:t>
            </a:r>
            <a:r>
              <a:rPr lang="en-US" sz="2800" dirty="0" err="1" smtClean="0"/>
              <a:t>memanfaatkan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penilaian</a:t>
            </a:r>
            <a:r>
              <a:rPr lang="en-US" sz="2800" dirty="0" smtClean="0"/>
              <a:t> 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perbaikan</a:t>
            </a:r>
            <a:r>
              <a:rPr lang="en-US" sz="2800" dirty="0" smtClean="0"/>
              <a:t> </a:t>
            </a:r>
            <a:r>
              <a:rPr lang="en-US" sz="2800" dirty="0" err="1" smtClean="0"/>
              <a:t>pembelajaran</a:t>
            </a:r>
            <a:endParaRPr lang="en-US" sz="2800" dirty="0" smtClean="0"/>
          </a:p>
          <a:p>
            <a:pPr marL="1435100" indent="-717550"/>
            <a:r>
              <a:rPr lang="en-US" sz="2800" dirty="0" smtClean="0"/>
              <a:t>E.	 </a:t>
            </a:r>
            <a:r>
              <a:rPr lang="en-US" sz="2800" dirty="0" err="1" smtClean="0"/>
              <a:t>Kurang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41% guru </a:t>
            </a:r>
            <a:r>
              <a:rPr lang="en-US" sz="2800" dirty="0" err="1" smtClean="0"/>
              <a:t>memanfaatkan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penilaian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  </a:t>
            </a:r>
            <a:r>
              <a:rPr lang="en-US" sz="2800" dirty="0" err="1" smtClean="0"/>
              <a:t>perbaikan</a:t>
            </a:r>
            <a:r>
              <a:rPr lang="en-US" sz="2800" dirty="0" smtClean="0"/>
              <a:t> </a:t>
            </a:r>
            <a:r>
              <a:rPr lang="en-US" sz="2800" dirty="0" err="1" smtClean="0"/>
              <a:t>pembelajaran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76962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adanya</a:t>
            </a:r>
            <a:r>
              <a:rPr lang="en-US" sz="4000" i="1" dirty="0" smtClean="0">
                <a:solidFill>
                  <a:srgbClr val="FF0000"/>
                </a:solidFill>
              </a:rPr>
              <a:t>: </a:t>
            </a:r>
          </a:p>
          <a:p>
            <a:endParaRPr lang="en-US" sz="4000" i="1" dirty="0" smtClean="0">
              <a:solidFill>
                <a:srgbClr val="FF0000"/>
              </a:solidFill>
            </a:endParaRPr>
          </a:p>
          <a:p>
            <a:r>
              <a:rPr lang="nl-NL" sz="4000" i="1" dirty="0" smtClean="0">
                <a:solidFill>
                  <a:srgbClr val="FF0000"/>
                </a:solidFill>
              </a:rPr>
              <a:t>	1) 	program remedial dan 			pengayaan, dan </a:t>
            </a:r>
          </a:p>
          <a:p>
            <a:endParaRPr lang="en-US" sz="4000" i="1" dirty="0" smtClean="0">
              <a:solidFill>
                <a:srgbClr val="FF0000"/>
              </a:solidFill>
            </a:endParaRPr>
          </a:p>
          <a:p>
            <a:r>
              <a:rPr lang="en-US" sz="4000" i="1" dirty="0" smtClean="0">
                <a:solidFill>
                  <a:srgbClr val="FF0000"/>
                </a:solidFill>
              </a:rPr>
              <a:t>	2)    </a:t>
            </a:r>
            <a:r>
              <a:rPr lang="en-US" sz="4000" i="1" dirty="0" err="1" smtClean="0">
                <a:solidFill>
                  <a:srgbClr val="FF0000"/>
                </a:solidFill>
              </a:rPr>
              <a:t>revisi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perangkat</a:t>
            </a:r>
            <a:r>
              <a:rPr lang="en-US" sz="4000" i="1" dirty="0" smtClean="0">
                <a:solidFill>
                  <a:srgbClr val="FF0000"/>
                </a:solidFill>
              </a:rPr>
              <a:t> 					</a:t>
            </a:r>
            <a:r>
              <a:rPr lang="en-US" sz="4000" i="1" dirty="0" err="1" smtClean="0">
                <a:solidFill>
                  <a:srgbClr val="FF0000"/>
                </a:solidFill>
              </a:rPr>
              <a:t>pembelajaran</a:t>
            </a:r>
            <a:r>
              <a:rPr lang="en-US" i="1" dirty="0" smtClean="0"/>
              <a:t> </a:t>
            </a:r>
          </a:p>
          <a:p>
            <a:r>
              <a:rPr lang="en-US" i="1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4582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400" i="1" dirty="0" smtClean="0">
                <a:solidFill>
                  <a:srgbClr val="FF0000"/>
                </a:solidFill>
              </a:rPr>
              <a:t>143.	Guru </a:t>
            </a:r>
            <a:r>
              <a:rPr lang="en-US" sz="2400" i="1" dirty="0" err="1" smtClean="0">
                <a:solidFill>
                  <a:srgbClr val="FF0000"/>
                </a:solidFill>
              </a:rPr>
              <a:t>melaporkan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hasil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penilaian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mata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pada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setiap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akhir</a:t>
            </a:r>
            <a:r>
              <a:rPr lang="en-US" sz="2400" i="1" dirty="0" smtClean="0">
                <a:solidFill>
                  <a:srgbClr val="FF0000"/>
                </a:solidFill>
              </a:rPr>
              <a:t>  semester </a:t>
            </a:r>
            <a:r>
              <a:rPr lang="en-US" sz="2400" i="1" dirty="0" err="1" smtClean="0">
                <a:solidFill>
                  <a:srgbClr val="FF0000"/>
                </a:solidFill>
              </a:rPr>
              <a:t>kepada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kepala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	</a:t>
            </a:r>
            <a:r>
              <a:rPr lang="en-US" sz="2400" i="1" dirty="0" err="1" smtClean="0">
                <a:solidFill>
                  <a:srgbClr val="FF0000"/>
                </a:solidFill>
              </a:rPr>
              <a:t>dalam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bentuk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laporan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prestasi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belajar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siswa</a:t>
            </a:r>
            <a:r>
              <a:rPr lang="en-US" sz="2400" dirty="0" smtClean="0"/>
              <a:t>.</a:t>
            </a:r>
          </a:p>
          <a:p>
            <a:pPr marL="717550" indent="-717550"/>
            <a:endParaRPr lang="en-US" sz="600" dirty="0" smtClean="0"/>
          </a:p>
          <a:p>
            <a:pPr marL="1435100" lvl="1" indent="-717550"/>
            <a:r>
              <a:rPr lang="en-US" sz="2400" dirty="0" smtClean="0"/>
              <a:t>A. 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100% guru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prestasi</a:t>
            </a:r>
            <a:r>
              <a:rPr lang="en-US" sz="2400" dirty="0" smtClean="0"/>
              <a:t>  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 smtClean="0"/>
          </a:p>
          <a:p>
            <a:pPr marL="1435100" lvl="1" indent="-717550"/>
            <a:r>
              <a:rPr lang="en-US" sz="2400" dirty="0" smtClean="0"/>
              <a:t>B. 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95% — 99% guru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 </a:t>
            </a:r>
            <a:r>
              <a:rPr lang="en-US" sz="2400" dirty="0" err="1" smtClean="0"/>
              <a:t>prestasi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 smtClean="0"/>
          </a:p>
          <a:p>
            <a:pPr marL="1435100" lvl="1" indent="-717550"/>
            <a:r>
              <a:rPr lang="en-US" sz="2400" dirty="0" smtClean="0"/>
              <a:t>C. 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90% — 94% guru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    </a:t>
            </a:r>
            <a:r>
              <a:rPr lang="en-US" sz="2400" dirty="0" err="1" smtClean="0"/>
              <a:t>prestasi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 smtClean="0"/>
          </a:p>
          <a:p>
            <a:pPr marL="1435100" lvl="1" indent="-717550"/>
            <a:r>
              <a:rPr lang="en-US" sz="2400" dirty="0" smtClean="0"/>
              <a:t>D. 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85% — 89% guru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 </a:t>
            </a:r>
            <a:r>
              <a:rPr lang="en-US" sz="2400" dirty="0" err="1" smtClean="0"/>
              <a:t>prestasi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 smtClean="0"/>
          </a:p>
          <a:p>
            <a:pPr marL="1435100" lvl="1" indent="-717550"/>
            <a:r>
              <a:rPr lang="en-US" sz="2400" dirty="0" smtClean="0"/>
              <a:t>E. 	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85% guru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prestasi</a:t>
            </a:r>
            <a:r>
              <a:rPr lang="en-US" sz="2400" dirty="0" smtClean="0"/>
              <a:t>   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 smtClean="0"/>
          </a:p>
          <a:p>
            <a:pPr marL="1435100" indent="-717550"/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990600"/>
            <a:ext cx="76962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sz="4400" i="1" dirty="0" err="1" smtClean="0">
                <a:solidFill>
                  <a:srgbClr val="FF0000"/>
                </a:solidFill>
              </a:rPr>
              <a:t>Jawaban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dengan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adanya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arsip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hasil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evaluasi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belajar</a:t>
            </a:r>
            <a:r>
              <a:rPr lang="en-US" sz="4400" i="1" dirty="0" smtClean="0">
                <a:solidFill>
                  <a:srgbClr val="FF0000"/>
                </a:solidFill>
              </a:rPr>
              <a:t> yang </a:t>
            </a:r>
            <a:r>
              <a:rPr lang="en-US" sz="4400" i="1" dirty="0" err="1" smtClean="0">
                <a:solidFill>
                  <a:srgbClr val="FF0000"/>
                </a:solidFill>
              </a:rPr>
              <a:t>telah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ditandatangani</a:t>
            </a:r>
            <a:r>
              <a:rPr lang="en-US" sz="4400" i="1" dirty="0" smtClean="0">
                <a:solidFill>
                  <a:srgbClr val="FF0000"/>
                </a:solidFill>
              </a:rPr>
              <a:t> guru </a:t>
            </a:r>
            <a:r>
              <a:rPr lang="en-US" sz="4400" i="1" dirty="0" err="1" smtClean="0">
                <a:solidFill>
                  <a:srgbClr val="FF0000"/>
                </a:solidFill>
              </a:rPr>
              <a:t>dan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kepala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sz="4400" i="1" dirty="0" err="1" smtClean="0">
                <a:solidFill>
                  <a:srgbClr val="FF0000"/>
                </a:solidFill>
              </a:rPr>
              <a:t>sekolah</a:t>
            </a:r>
            <a:r>
              <a:rPr lang="en-US" sz="4400" i="1" dirty="0" smtClean="0">
                <a:solidFill>
                  <a:srgbClr val="FF0000"/>
                </a:solidFill>
              </a:rPr>
              <a:t>/</a:t>
            </a:r>
            <a:r>
              <a:rPr lang="en-US" sz="4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4400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sv-SE" sz="2400" b="1" i="1" dirty="0" smtClean="0">
                <a:solidFill>
                  <a:srgbClr val="FF0000"/>
                </a:solidFill>
              </a:rPr>
              <a:t>144.	Guru melaporkan hasil penilaian akhlak siswa kepada guru Pendidikan </a:t>
            </a:r>
            <a:r>
              <a:rPr lang="en-US" sz="2400" b="1" i="1" dirty="0" smtClean="0">
                <a:solidFill>
                  <a:srgbClr val="FF0000"/>
                </a:solidFill>
              </a:rPr>
              <a:t>Agama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sebagai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informasi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untuk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menentukan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nilai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akhir</a:t>
            </a:r>
            <a:r>
              <a:rPr lang="en-US" sz="2400" b="1" i="1" dirty="0" smtClean="0">
                <a:solidFill>
                  <a:srgbClr val="FF0000"/>
                </a:solidFill>
              </a:rPr>
              <a:t> semester.</a:t>
            </a:r>
          </a:p>
          <a:p>
            <a:endParaRPr lang="en-US" sz="2400" dirty="0" smtClean="0"/>
          </a:p>
          <a:p>
            <a:pPr marL="1435100" lvl="2" indent="-717550"/>
            <a:r>
              <a:rPr lang="en-US" sz="2400" dirty="0" smtClean="0"/>
              <a:t>A. 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86% — 100% guru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   	</a:t>
            </a:r>
            <a:r>
              <a:rPr lang="en-US" sz="2400" dirty="0" err="1" smtClean="0"/>
              <a:t>akhlak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guru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Agama</a:t>
            </a:r>
          </a:p>
          <a:p>
            <a:pPr marL="1435100" lvl="2" indent="-717550"/>
            <a:r>
              <a:rPr lang="en-US" sz="2400" dirty="0" smtClean="0"/>
              <a:t> B. 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71% — 85% guru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   	 </a:t>
            </a:r>
            <a:r>
              <a:rPr lang="en-US" sz="2400" dirty="0" err="1" smtClean="0"/>
              <a:t>akhlak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guru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Agama</a:t>
            </a:r>
          </a:p>
          <a:p>
            <a:pPr marL="1435100" lvl="2" indent="-717550"/>
            <a:r>
              <a:rPr lang="en-US" sz="2400" dirty="0" smtClean="0"/>
              <a:t>C. 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56% — 70% guru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  	 </a:t>
            </a:r>
            <a:r>
              <a:rPr lang="en-US" sz="2400" dirty="0" err="1" smtClean="0"/>
              <a:t>akhlak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guru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Agama</a:t>
            </a:r>
          </a:p>
          <a:p>
            <a:pPr marL="1435100" lvl="2" indent="-717550"/>
            <a:r>
              <a:rPr lang="en-US" sz="2400" dirty="0" smtClean="0"/>
              <a:t>D. 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41% — 55% guru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  	 </a:t>
            </a:r>
            <a:r>
              <a:rPr lang="en-US" sz="2400" dirty="0" err="1" smtClean="0"/>
              <a:t>akhlak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guru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Agama</a:t>
            </a:r>
          </a:p>
          <a:p>
            <a:pPr marL="1435100" lvl="2" indent="-717550"/>
            <a:r>
              <a:rPr lang="en-US" sz="2400" dirty="0" smtClean="0"/>
              <a:t>E.	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41% guru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akhlak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 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guru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Agama</a:t>
            </a:r>
          </a:p>
          <a:p>
            <a:pPr marL="1435100" lvl="2" indent="-717550"/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 smtClean="0"/>
          </a:p>
          <a:p>
            <a:pPr algn="ctr"/>
            <a:r>
              <a:rPr lang="en-US" sz="4000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adanya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catatan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laporan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penilaian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akhlak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siswa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dari</a:t>
            </a:r>
            <a:r>
              <a:rPr lang="en-US" sz="4000" i="1" dirty="0" smtClean="0">
                <a:solidFill>
                  <a:srgbClr val="FF0000"/>
                </a:solidFill>
              </a:rPr>
              <a:t> guru-guru lain </a:t>
            </a:r>
            <a:r>
              <a:rPr lang="en-US" sz="4000" i="1" dirty="0" err="1" smtClean="0">
                <a:solidFill>
                  <a:srgbClr val="FF0000"/>
                </a:solidFill>
              </a:rPr>
              <a:t>di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kelas</a:t>
            </a:r>
            <a:r>
              <a:rPr lang="en-US" sz="4000" i="1" dirty="0" smtClean="0">
                <a:solidFill>
                  <a:srgbClr val="FF0000"/>
                </a:solidFill>
              </a:rPr>
              <a:t> yang </a:t>
            </a:r>
            <a:r>
              <a:rPr lang="en-US" sz="4000" i="1" dirty="0" err="1" smtClean="0">
                <a:solidFill>
                  <a:srgbClr val="FF0000"/>
                </a:solidFill>
              </a:rPr>
              <a:t>bersangkutan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kepada</a:t>
            </a:r>
            <a:r>
              <a:rPr lang="en-US" sz="4000" i="1" dirty="0" smtClean="0">
                <a:solidFill>
                  <a:srgbClr val="FF0000"/>
                </a:solidFill>
              </a:rPr>
              <a:t> guru </a:t>
            </a:r>
            <a:r>
              <a:rPr lang="en-US" sz="40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4000" i="1" dirty="0" smtClean="0">
                <a:solidFill>
                  <a:srgbClr val="FF0000"/>
                </a:solidFill>
              </a:rPr>
              <a:t> Agama. </a:t>
            </a:r>
            <a:r>
              <a:rPr lang="en-US" sz="40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9653"/>
            <a:ext cx="89916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400" b="1" i="1" dirty="0" smtClean="0">
                <a:solidFill>
                  <a:srgbClr val="FF0000"/>
                </a:solidFill>
              </a:rPr>
              <a:t>145.	Guru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melaporkan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hasil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penilaian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kepribadian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siswa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kepada</a:t>
            </a:r>
            <a:r>
              <a:rPr lang="en-US" sz="2400" b="1" i="1" dirty="0" smtClean="0">
                <a:solidFill>
                  <a:srgbClr val="FF0000"/>
                </a:solidFill>
              </a:rPr>
              <a:t> guru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Pendidikan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Kewarganegaraan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sebagai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informasi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untuk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menentukan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nilai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akhir</a:t>
            </a:r>
            <a:r>
              <a:rPr lang="en-US" sz="2400" b="1" i="1" dirty="0" smtClean="0">
                <a:solidFill>
                  <a:srgbClr val="FF0000"/>
                </a:solidFill>
              </a:rPr>
              <a:t> semest</a:t>
            </a:r>
            <a:r>
              <a:rPr lang="en-US" sz="2400" dirty="0" smtClean="0">
                <a:solidFill>
                  <a:srgbClr val="FF0000"/>
                </a:solidFill>
              </a:rPr>
              <a:t>er.</a:t>
            </a:r>
          </a:p>
          <a:p>
            <a:endParaRPr lang="en-US" sz="1200" dirty="0" smtClean="0"/>
          </a:p>
          <a:p>
            <a:pPr marL="1435100" lvl="2" indent="-717550"/>
            <a:r>
              <a:rPr lang="en-US" sz="2400" dirty="0" smtClean="0"/>
              <a:t>A.	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86% — 100% guru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    	</a:t>
            </a:r>
            <a:r>
              <a:rPr lang="en-US" sz="2400" dirty="0" err="1" smtClean="0"/>
              <a:t>kepribadian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guru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</a:t>
            </a:r>
            <a:r>
              <a:rPr lang="en-US" sz="2400" dirty="0" err="1" smtClean="0"/>
              <a:t>Kewarganegaraan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B. 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71% — 85% guru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   	</a:t>
            </a:r>
            <a:r>
              <a:rPr lang="en-US" sz="2400" dirty="0" err="1" smtClean="0"/>
              <a:t>kepribadian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guru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</a:t>
            </a:r>
            <a:r>
              <a:rPr lang="en-US" sz="2400" dirty="0" err="1" smtClean="0"/>
              <a:t>Kewarganegaraan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C. 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56% — 70% guru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  	  </a:t>
            </a:r>
            <a:r>
              <a:rPr lang="en-US" sz="2400" dirty="0" err="1" smtClean="0"/>
              <a:t>kepribadian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guru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</a:t>
            </a:r>
            <a:r>
              <a:rPr lang="en-US" sz="2400" dirty="0" err="1" smtClean="0"/>
              <a:t>Kewarganegaraan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D. 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41% — 55% guru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   	 </a:t>
            </a:r>
            <a:r>
              <a:rPr lang="en-US" sz="2400" dirty="0" err="1" smtClean="0"/>
              <a:t>kepribadian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guru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</a:t>
            </a:r>
            <a:r>
              <a:rPr lang="en-US" sz="2400" dirty="0" err="1" smtClean="0"/>
              <a:t>Kewarganegaraan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E. 	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41% guru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kepribadian</a:t>
            </a:r>
            <a:r>
              <a:rPr lang="en-US" sz="2400" dirty="0" smtClean="0"/>
              <a:t>   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guru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</a:t>
            </a:r>
            <a:r>
              <a:rPr lang="en-US" sz="2400" dirty="0" err="1" smtClean="0"/>
              <a:t>Kewarganegaraan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800" i="1" dirty="0" err="1">
                <a:solidFill>
                  <a:srgbClr val="FF0000"/>
                </a:solidFill>
              </a:rPr>
              <a:t>Jawaban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i="1" dirty="0" err="1">
                <a:solidFill>
                  <a:srgbClr val="FF0000"/>
                </a:solidFill>
              </a:rPr>
              <a:t>dibuktikan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dokumen</a:t>
            </a:r>
            <a:r>
              <a:rPr lang="en-US" sz="4800" dirty="0"/>
              <a:t> </a:t>
            </a:r>
            <a:r>
              <a:rPr lang="en-US" sz="4800" dirty="0" err="1"/>
              <a:t>berita</a:t>
            </a:r>
            <a:r>
              <a:rPr lang="en-US" sz="4800" dirty="0"/>
              <a:t> </a:t>
            </a:r>
            <a:r>
              <a:rPr lang="en-US" sz="4800" dirty="0" err="1"/>
              <a:t>acara</a:t>
            </a:r>
            <a:r>
              <a:rPr lang="en-US" sz="4800" dirty="0"/>
              <a:t> </a:t>
            </a:r>
            <a:r>
              <a:rPr lang="en-US" sz="4800" dirty="0" err="1"/>
              <a:t>pengembangan</a:t>
            </a:r>
            <a:r>
              <a:rPr lang="en-US" sz="4800" dirty="0"/>
              <a:t> KTSP </a:t>
            </a:r>
            <a:r>
              <a:rPr lang="en-US" sz="4800" dirty="0" err="1"/>
              <a:t>dan</a:t>
            </a:r>
            <a:r>
              <a:rPr lang="en-US" sz="4800" dirty="0"/>
              <a:t> </a:t>
            </a:r>
            <a:r>
              <a:rPr lang="en-US" sz="4800" dirty="0" err="1"/>
              <a:t>silabus</a:t>
            </a:r>
            <a:r>
              <a:rPr lang="en-US" sz="4800" dirty="0"/>
              <a:t> </a:t>
            </a:r>
            <a:r>
              <a:rPr lang="en-US" sz="4800" dirty="0" err="1"/>
              <a:t>setiap</a:t>
            </a:r>
            <a:r>
              <a:rPr lang="en-US" sz="4800" dirty="0"/>
              <a:t> </a:t>
            </a:r>
            <a:r>
              <a:rPr lang="en-US" sz="4800" dirty="0" err="1"/>
              <a:t>mata</a:t>
            </a:r>
            <a:r>
              <a:rPr lang="en-US" sz="4800" dirty="0"/>
              <a:t> </a:t>
            </a:r>
            <a:r>
              <a:rPr lang="en-US" sz="4800" dirty="0" err="1"/>
              <a:t>pelajaran</a:t>
            </a:r>
            <a:r>
              <a:rPr lang="en-US" sz="4800" dirty="0"/>
              <a:t> yang </a:t>
            </a:r>
            <a:r>
              <a:rPr lang="en-US" sz="4800" dirty="0" err="1"/>
              <a:t>diajarkan</a:t>
            </a:r>
            <a:r>
              <a:rPr lang="en-US" sz="4800" dirty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144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adanya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catatan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laporan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penilaian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kepribadian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siswa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dari</a:t>
            </a:r>
            <a:r>
              <a:rPr lang="en-US" sz="3600" i="1" dirty="0" smtClean="0">
                <a:solidFill>
                  <a:srgbClr val="FF0000"/>
                </a:solidFill>
              </a:rPr>
              <a:t> guru-guru lain yang </a:t>
            </a:r>
            <a:r>
              <a:rPr lang="en-US" sz="3600" i="1" dirty="0" err="1" smtClean="0">
                <a:solidFill>
                  <a:srgbClr val="FF0000"/>
                </a:solidFill>
              </a:rPr>
              <a:t>bersangkutan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kepada</a:t>
            </a:r>
            <a:r>
              <a:rPr lang="en-US" sz="3600" i="1" dirty="0" smtClean="0">
                <a:solidFill>
                  <a:srgbClr val="FF0000"/>
                </a:solidFill>
              </a:rPr>
              <a:t> guru </a:t>
            </a:r>
            <a:r>
              <a:rPr lang="en-US" sz="36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Kewarganegaraan</a:t>
            </a:r>
            <a:r>
              <a:rPr lang="en-US" sz="3600" i="1" dirty="0" smtClean="0">
                <a:solidFill>
                  <a:srgbClr val="FF0000"/>
                </a:solidFill>
              </a:rPr>
              <a:t> (</a:t>
            </a:r>
            <a:r>
              <a:rPr lang="en-US" sz="3600" i="1" dirty="0" err="1" smtClean="0">
                <a:solidFill>
                  <a:srgbClr val="FF0000"/>
                </a:solidFill>
              </a:rPr>
              <a:t>PKn</a:t>
            </a:r>
            <a:r>
              <a:rPr lang="en-US" sz="3600" i="1" dirty="0" smtClean="0">
                <a:solidFill>
                  <a:srgbClr val="FF0000"/>
                </a:solidFill>
              </a:rPr>
              <a:t>) </a:t>
            </a:r>
            <a:r>
              <a:rPr lang="en-US" sz="3600" i="1" dirty="0" err="1" smtClean="0">
                <a:solidFill>
                  <a:srgbClr val="FF0000"/>
                </a:solidFill>
              </a:rPr>
              <a:t>atau</a:t>
            </a:r>
            <a:r>
              <a:rPr lang="en-US" sz="3600" i="1" dirty="0" smtClean="0">
                <a:solidFill>
                  <a:srgbClr val="FF0000"/>
                </a:solidFill>
              </a:rPr>
              <a:t> guru </a:t>
            </a:r>
            <a:r>
              <a:rPr lang="en-US" sz="3600" i="1" dirty="0" err="1" smtClean="0">
                <a:solidFill>
                  <a:srgbClr val="FF0000"/>
                </a:solidFill>
              </a:rPr>
              <a:t>kelas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bagi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sekolah</a:t>
            </a:r>
            <a:r>
              <a:rPr lang="en-US" sz="3600" i="1" dirty="0" smtClean="0">
                <a:solidFill>
                  <a:srgbClr val="FF0000"/>
                </a:solidFill>
              </a:rPr>
              <a:t>/</a:t>
            </a:r>
            <a:r>
              <a:rPr lang="en-US" sz="3600" i="1" dirty="0" err="1" smtClean="0">
                <a:solidFill>
                  <a:srgbClr val="FF0000"/>
                </a:solidFill>
              </a:rPr>
              <a:t>madrasah</a:t>
            </a:r>
            <a:r>
              <a:rPr lang="en-US" sz="3600" i="1" dirty="0" smtClean="0">
                <a:solidFill>
                  <a:srgbClr val="FF0000"/>
                </a:solidFill>
              </a:rPr>
              <a:t> yang </a:t>
            </a:r>
            <a:r>
              <a:rPr lang="en-US" sz="3600" i="1" dirty="0" err="1" smtClean="0">
                <a:solidFill>
                  <a:srgbClr val="FF0000"/>
                </a:solidFill>
              </a:rPr>
              <a:t>tidak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memiliki</a:t>
            </a:r>
            <a:r>
              <a:rPr lang="en-US" sz="3600" i="1" dirty="0" smtClean="0">
                <a:solidFill>
                  <a:srgbClr val="FF0000"/>
                </a:solidFill>
              </a:rPr>
              <a:t> guru </a:t>
            </a:r>
            <a:r>
              <a:rPr lang="en-US" sz="3600" i="1" dirty="0" err="1" smtClean="0">
                <a:solidFill>
                  <a:srgbClr val="FF0000"/>
                </a:solidFill>
              </a:rPr>
              <a:t>PKn</a:t>
            </a:r>
            <a:r>
              <a:rPr lang="en-US" sz="3600" i="1" dirty="0" smtClean="0">
                <a:solidFill>
                  <a:srgbClr val="FF0000"/>
                </a:solidFill>
              </a:rPr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>
              <a:tabLst>
                <a:tab pos="534988" algn="l"/>
              </a:tabLst>
            </a:pPr>
            <a:r>
              <a:rPr lang="en-US" sz="2400" b="1" i="1" dirty="0" smtClean="0">
                <a:solidFill>
                  <a:srgbClr val="FF0000"/>
                </a:solidFill>
              </a:rPr>
              <a:t>146.	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b="1" i="1" dirty="0" smtClean="0">
                <a:solidFill>
                  <a:srgbClr val="FF0000"/>
                </a:solidFill>
              </a:rPr>
              <a:t>/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mengkoordinasikan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ulangan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tengah</a:t>
            </a:r>
            <a:r>
              <a:rPr lang="en-US" sz="2400" b="1" i="1" dirty="0" smtClean="0">
                <a:solidFill>
                  <a:srgbClr val="FF0000"/>
                </a:solidFill>
              </a:rPr>
              <a:t> semester,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ulangan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akhir</a:t>
            </a:r>
            <a:r>
              <a:rPr lang="en-US" sz="2400" b="1" i="1" dirty="0" smtClean="0">
                <a:solidFill>
                  <a:srgbClr val="FF0000"/>
                </a:solidFill>
              </a:rPr>
              <a:t> semester,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ulangan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kenaikan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kelas</a:t>
            </a:r>
            <a:r>
              <a:rPr lang="en-US" sz="2400" b="1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/>
          </a:p>
          <a:p>
            <a:pPr marL="1435100" lvl="2" indent="-633413"/>
            <a:r>
              <a:rPr lang="en-US" sz="2400" dirty="0" smtClean="0"/>
              <a:t>A.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mengkoordinasikan</a:t>
            </a:r>
            <a:r>
              <a:rPr lang="en-US" sz="2400" dirty="0" smtClean="0"/>
              <a:t> </a:t>
            </a:r>
            <a:r>
              <a:rPr lang="en-US" sz="2400" dirty="0" err="1" smtClean="0"/>
              <a:t>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tengah</a:t>
            </a:r>
            <a:endParaRPr lang="en-US" sz="2400" dirty="0" smtClean="0"/>
          </a:p>
          <a:p>
            <a:pPr marL="1435100" lvl="2" indent="-633413"/>
            <a:r>
              <a:rPr lang="en-US" sz="2400" dirty="0" smtClean="0"/>
              <a:t>  	  semester, </a:t>
            </a:r>
            <a:r>
              <a:rPr lang="en-US" sz="2400" dirty="0" err="1" smtClean="0"/>
              <a:t>akhir</a:t>
            </a:r>
            <a:r>
              <a:rPr lang="en-US" sz="2400" dirty="0" smtClean="0"/>
              <a:t> semester,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kenaikan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rapat</a:t>
            </a:r>
            <a:endParaRPr lang="en-US" sz="2400" dirty="0" smtClean="0"/>
          </a:p>
          <a:p>
            <a:pPr marL="1435100" lvl="2" indent="-633413"/>
            <a:r>
              <a:rPr lang="en-US" sz="2400" dirty="0" smtClean="0"/>
              <a:t>   	 yang </a:t>
            </a:r>
            <a:r>
              <a:rPr lang="en-US" sz="2400" dirty="0" err="1" smtClean="0"/>
              <a:t>dihadiri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guru </a:t>
            </a:r>
            <a:r>
              <a:rPr lang="en-US" sz="2400" dirty="0" err="1" smtClean="0"/>
              <a:t>mata</a:t>
            </a:r>
            <a:r>
              <a:rPr lang="en-US" sz="2400" dirty="0" smtClean="0"/>
              <a:t> </a:t>
            </a:r>
            <a:r>
              <a:rPr lang="en-US" sz="2400" dirty="0" err="1" smtClean="0"/>
              <a:t>pelajaran</a:t>
            </a:r>
            <a:r>
              <a:rPr lang="en-US" sz="2400" dirty="0" smtClean="0"/>
              <a:t>, guru </a:t>
            </a:r>
            <a:r>
              <a:rPr lang="en-US" sz="2400" dirty="0" err="1" smtClean="0"/>
              <a:t>kelas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endParaRPr lang="en-US" sz="2400" dirty="0" smtClean="0"/>
          </a:p>
          <a:p>
            <a:pPr marL="1435100" lvl="2" indent="-633413"/>
            <a:r>
              <a:rPr lang="en-US" sz="2400" dirty="0" smtClean="0"/>
              <a:t>    	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endParaRPr lang="en-US" sz="2400" dirty="0" smtClean="0"/>
          </a:p>
          <a:p>
            <a:pPr marL="1435100" lvl="2" indent="-633413"/>
            <a:r>
              <a:rPr lang="en-US" sz="2400" dirty="0" smtClean="0"/>
              <a:t>B.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mengkoordinasikan</a:t>
            </a:r>
            <a:r>
              <a:rPr lang="en-US" sz="2400" dirty="0" smtClean="0"/>
              <a:t> </a:t>
            </a:r>
            <a:r>
              <a:rPr lang="en-US" sz="2400" dirty="0" err="1" smtClean="0"/>
              <a:t>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tengah</a:t>
            </a:r>
            <a:r>
              <a:rPr lang="en-US" sz="2400" dirty="0" smtClean="0"/>
              <a:t>,</a:t>
            </a:r>
          </a:p>
          <a:p>
            <a:pPr marL="1435100" lvl="2" indent="-633413"/>
            <a:r>
              <a:rPr lang="en-US" sz="2400" dirty="0" smtClean="0"/>
              <a:t>    	</a:t>
            </a:r>
            <a:r>
              <a:rPr lang="en-US" sz="2400" dirty="0" err="1" smtClean="0"/>
              <a:t>akhir</a:t>
            </a:r>
            <a:r>
              <a:rPr lang="en-US" sz="2400" dirty="0" smtClean="0"/>
              <a:t> semester,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kenaikan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rapat</a:t>
            </a:r>
            <a:r>
              <a:rPr lang="en-US" sz="2400" dirty="0" smtClean="0"/>
              <a:t> yang</a:t>
            </a:r>
          </a:p>
          <a:p>
            <a:pPr marL="1435100" lvl="2" indent="-633413"/>
            <a:r>
              <a:rPr lang="fi-FI" sz="2400" dirty="0" smtClean="0"/>
              <a:t>    	dihadiri oleh guru kelas, dan kepala sekolah</a:t>
            </a:r>
          </a:p>
          <a:p>
            <a:pPr marL="1435100" lvl="2" indent="-633413"/>
            <a:r>
              <a:rPr lang="en-US" sz="2400" dirty="0" smtClean="0"/>
              <a:t>C.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mengkoordinasikan</a:t>
            </a:r>
            <a:r>
              <a:rPr lang="en-US" sz="2400" dirty="0" smtClean="0"/>
              <a:t> </a:t>
            </a:r>
            <a:r>
              <a:rPr lang="en-US" sz="2400" dirty="0" err="1" smtClean="0"/>
              <a:t>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tengah</a:t>
            </a:r>
            <a:r>
              <a:rPr lang="en-US" sz="2400" dirty="0" smtClean="0"/>
              <a:t>,</a:t>
            </a:r>
          </a:p>
          <a:p>
            <a:pPr marL="1435100" lvl="2" indent="-633413"/>
            <a:r>
              <a:rPr lang="en-US" sz="2400" dirty="0" smtClean="0"/>
              <a:t>    	</a:t>
            </a:r>
            <a:r>
              <a:rPr lang="en-US" sz="2400" dirty="0" err="1" smtClean="0"/>
              <a:t>akhir</a:t>
            </a:r>
            <a:r>
              <a:rPr lang="en-US" sz="2400" dirty="0" smtClean="0"/>
              <a:t> semester,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kenaikan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rapat</a:t>
            </a:r>
            <a:r>
              <a:rPr lang="en-US" sz="2400" dirty="0" smtClean="0"/>
              <a:t> yang</a:t>
            </a:r>
          </a:p>
          <a:p>
            <a:pPr marL="1435100" lvl="2" indent="-633413"/>
            <a:r>
              <a:rPr lang="en-US" sz="2400" dirty="0" smtClean="0"/>
              <a:t>   	 </a:t>
            </a:r>
            <a:r>
              <a:rPr lang="en-US" sz="2400" dirty="0" err="1" smtClean="0"/>
              <a:t>dihadiri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sebagian</a:t>
            </a:r>
            <a:r>
              <a:rPr lang="en-US" sz="2400" dirty="0" smtClean="0"/>
              <a:t> guru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endParaRPr lang="en-US" sz="2400" dirty="0" smtClean="0"/>
          </a:p>
          <a:p>
            <a:pPr marL="1435100" lvl="2" indent="-633413"/>
            <a:r>
              <a:rPr lang="en-US" sz="2400" dirty="0" smtClean="0"/>
              <a:t>D. 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mengkoordinasikan</a:t>
            </a:r>
            <a:r>
              <a:rPr lang="en-US" sz="2400" dirty="0" smtClean="0"/>
              <a:t> </a:t>
            </a:r>
            <a:r>
              <a:rPr lang="en-US" sz="2400" dirty="0" err="1" smtClean="0"/>
              <a:t>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tengah</a:t>
            </a:r>
            <a:r>
              <a:rPr lang="en-US" sz="2400" dirty="0" smtClean="0"/>
              <a:t>,</a:t>
            </a:r>
          </a:p>
          <a:p>
            <a:pPr marL="1435100" lvl="2" indent="-633413"/>
            <a:r>
              <a:rPr lang="fi-FI" sz="2400" dirty="0" smtClean="0"/>
              <a:t>    	 akhir semester, dan kenaikan kelas tanpa melalui rapat</a:t>
            </a:r>
          </a:p>
          <a:p>
            <a:pPr marL="1435100" lvl="2" indent="-633413"/>
            <a:r>
              <a:rPr lang="en-US" sz="2400" dirty="0" smtClean="0"/>
              <a:t>E. 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mengkoordinasikan</a:t>
            </a:r>
            <a:r>
              <a:rPr lang="en-US" sz="2400" dirty="0" smtClean="0"/>
              <a:t> </a:t>
            </a:r>
            <a:r>
              <a:rPr lang="en-US" sz="2400" dirty="0" err="1" smtClean="0"/>
              <a:t>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tengah</a:t>
            </a:r>
            <a:endParaRPr lang="en-US" sz="2400" dirty="0" smtClean="0"/>
          </a:p>
          <a:p>
            <a:pPr marL="1435100" lvl="2" indent="-633413"/>
            <a:r>
              <a:rPr lang="en-US" sz="2400" dirty="0" smtClean="0"/>
              <a:t>   	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semester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1"/>
            <a:ext cx="84582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sz="3200" i="1" dirty="0" err="1" smtClean="0">
                <a:solidFill>
                  <a:srgbClr val="FF0000"/>
                </a:solidFill>
              </a:rPr>
              <a:t>Jawaban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dengan</a:t>
            </a:r>
            <a:r>
              <a:rPr lang="en-US" sz="3200" i="1" dirty="0" smtClean="0">
                <a:solidFill>
                  <a:srgbClr val="FF0000"/>
                </a:solidFill>
              </a:rPr>
              <a:t>: (1) </a:t>
            </a:r>
            <a:r>
              <a:rPr lang="en-US" sz="3200" i="1" dirty="0" err="1" smtClean="0">
                <a:solidFill>
                  <a:srgbClr val="FF0000"/>
                </a:solidFill>
              </a:rPr>
              <a:t>surat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undangan</a:t>
            </a:r>
            <a:r>
              <a:rPr lang="en-US" sz="3200" i="1" dirty="0" smtClean="0">
                <a:solidFill>
                  <a:srgbClr val="FF0000"/>
                </a:solidFill>
              </a:rPr>
              <a:t>, (2) </a:t>
            </a:r>
            <a:r>
              <a:rPr lang="en-US" sz="3200" i="1" dirty="0" err="1" smtClean="0">
                <a:solidFill>
                  <a:srgbClr val="FF0000"/>
                </a:solidFill>
              </a:rPr>
              <a:t>berita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acara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rapat</a:t>
            </a:r>
            <a:r>
              <a:rPr lang="en-US" sz="3200" i="1" dirty="0" smtClean="0">
                <a:solidFill>
                  <a:srgbClr val="FF0000"/>
                </a:solidFill>
              </a:rPr>
              <a:t>, (3) </a:t>
            </a:r>
            <a:r>
              <a:rPr lang="en-US" sz="3200" i="1" dirty="0" err="1" smtClean="0">
                <a:solidFill>
                  <a:srgbClr val="FF0000"/>
                </a:solidFill>
              </a:rPr>
              <a:t>hasil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rapat</a:t>
            </a:r>
            <a:r>
              <a:rPr lang="en-US" sz="3200" i="1" dirty="0" smtClean="0">
                <a:solidFill>
                  <a:srgbClr val="FF0000"/>
                </a:solidFill>
              </a:rPr>
              <a:t>, (4) </a:t>
            </a:r>
            <a:r>
              <a:rPr lang="en-US" sz="3200" i="1" dirty="0" err="1" smtClean="0">
                <a:solidFill>
                  <a:srgbClr val="FF0000"/>
                </a:solidFill>
              </a:rPr>
              <a:t>surat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Keputusan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kepala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sekolah</a:t>
            </a:r>
            <a:r>
              <a:rPr lang="en-US" sz="3200" i="1" dirty="0" smtClean="0">
                <a:solidFill>
                  <a:srgbClr val="FF0000"/>
                </a:solidFill>
              </a:rPr>
              <a:t>/</a:t>
            </a:r>
            <a:r>
              <a:rPr lang="en-US" sz="3200" i="1" dirty="0" err="1" smtClean="0">
                <a:solidFill>
                  <a:srgbClr val="FF0000"/>
                </a:solidFill>
              </a:rPr>
              <a:t>madrasah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tentang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kepanitiaan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ujian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tengah</a:t>
            </a:r>
            <a:r>
              <a:rPr lang="en-US" sz="3200" i="1" dirty="0" smtClean="0">
                <a:solidFill>
                  <a:srgbClr val="FF0000"/>
                </a:solidFill>
              </a:rPr>
              <a:t> semester, </a:t>
            </a:r>
            <a:r>
              <a:rPr lang="en-US" sz="3200" i="1" dirty="0" err="1" smtClean="0">
                <a:solidFill>
                  <a:srgbClr val="FF0000"/>
                </a:solidFill>
              </a:rPr>
              <a:t>ulangan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akhir</a:t>
            </a:r>
            <a:r>
              <a:rPr lang="en-US" sz="3200" i="1" dirty="0" smtClean="0">
                <a:solidFill>
                  <a:srgbClr val="FF0000"/>
                </a:solidFill>
              </a:rPr>
              <a:t> semester, </a:t>
            </a:r>
            <a:r>
              <a:rPr lang="en-US" sz="3200" i="1" dirty="0" err="1" smtClean="0">
                <a:solidFill>
                  <a:srgbClr val="FF0000"/>
                </a:solidFill>
              </a:rPr>
              <a:t>dan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ujian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akhir</a:t>
            </a:r>
            <a:r>
              <a:rPr lang="en-US" sz="3200" i="1" dirty="0" smtClean="0">
                <a:solidFill>
                  <a:srgbClr val="FF0000"/>
                </a:solidFill>
              </a:rPr>
              <a:t> semester. </a:t>
            </a:r>
          </a:p>
          <a:p>
            <a:pPr algn="ctr"/>
            <a:endParaRPr lang="en-US" sz="3200" i="1" dirty="0" smtClean="0">
              <a:solidFill>
                <a:srgbClr val="FF0000"/>
              </a:solidFill>
            </a:endParaRPr>
          </a:p>
          <a:p>
            <a:r>
              <a:rPr lang="en-US" sz="3200" i="1" dirty="0" err="1" smtClean="0">
                <a:solidFill>
                  <a:srgbClr val="FF0000"/>
                </a:solidFill>
              </a:rPr>
              <a:t>Bagi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sekolah</a:t>
            </a:r>
            <a:r>
              <a:rPr lang="en-US" sz="3200" i="1" dirty="0" smtClean="0">
                <a:solidFill>
                  <a:srgbClr val="FF0000"/>
                </a:solidFill>
              </a:rPr>
              <a:t>/</a:t>
            </a:r>
            <a:r>
              <a:rPr lang="en-US" sz="3200" i="1" dirty="0" err="1" smtClean="0">
                <a:solidFill>
                  <a:srgbClr val="FF0000"/>
                </a:solidFill>
              </a:rPr>
              <a:t>madrasah</a:t>
            </a:r>
            <a:r>
              <a:rPr lang="en-US" sz="3200" i="1" dirty="0" smtClean="0">
                <a:solidFill>
                  <a:srgbClr val="FF0000"/>
                </a:solidFill>
              </a:rPr>
              <a:t> yang </a:t>
            </a:r>
            <a:r>
              <a:rPr lang="en-US" sz="3200" i="1" dirty="0" err="1" smtClean="0">
                <a:solidFill>
                  <a:srgbClr val="FF0000"/>
                </a:solidFill>
              </a:rPr>
              <a:t>tidak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menerapkan</a:t>
            </a:r>
            <a:r>
              <a:rPr lang="en-US" sz="3200" i="1" dirty="0" smtClean="0">
                <a:solidFill>
                  <a:srgbClr val="FF0000"/>
                </a:solidFill>
              </a:rPr>
              <a:t> guru </a:t>
            </a:r>
            <a:r>
              <a:rPr lang="en-US" sz="3200" i="1" dirty="0" err="1" smtClean="0">
                <a:solidFill>
                  <a:srgbClr val="FF0000"/>
                </a:solidFill>
              </a:rPr>
              <a:t>mata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pada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kelas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tinggi</a:t>
            </a:r>
            <a:r>
              <a:rPr lang="en-US" sz="3200" i="1" dirty="0" smtClean="0">
                <a:solidFill>
                  <a:srgbClr val="FF0000"/>
                </a:solidFill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maka</a:t>
            </a:r>
            <a:r>
              <a:rPr lang="en-US" sz="3200" i="1" dirty="0" smtClean="0">
                <a:solidFill>
                  <a:srgbClr val="FF0000"/>
                </a:solidFill>
              </a:rPr>
              <a:t> yang </a:t>
            </a:r>
            <a:r>
              <a:rPr lang="en-US" sz="3200" i="1" dirty="0" err="1" smtClean="0">
                <a:solidFill>
                  <a:srgbClr val="FF0000"/>
                </a:solidFill>
              </a:rPr>
              <a:t>dimaksud</a:t>
            </a:r>
            <a:r>
              <a:rPr lang="en-US" sz="3200" i="1" dirty="0" smtClean="0">
                <a:solidFill>
                  <a:srgbClr val="FF0000"/>
                </a:solidFill>
              </a:rPr>
              <a:t> guru </a:t>
            </a:r>
            <a:r>
              <a:rPr lang="en-US" sz="3200" i="1" dirty="0" err="1" smtClean="0">
                <a:solidFill>
                  <a:srgbClr val="FF0000"/>
                </a:solidFill>
              </a:rPr>
              <a:t>mata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sini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adalah</a:t>
            </a:r>
            <a:r>
              <a:rPr lang="en-US" sz="3200" i="1" dirty="0" smtClean="0">
                <a:solidFill>
                  <a:srgbClr val="FF0000"/>
                </a:solidFill>
              </a:rPr>
              <a:t>: guru agama, </a:t>
            </a:r>
            <a:r>
              <a:rPr lang="en-US" sz="3200" i="1" dirty="0" err="1" smtClean="0">
                <a:solidFill>
                  <a:srgbClr val="FF0000"/>
                </a:solidFill>
              </a:rPr>
              <a:t>kesenian</a:t>
            </a:r>
            <a:r>
              <a:rPr lang="en-US" sz="3200" i="1" dirty="0" smtClean="0">
                <a:solidFill>
                  <a:srgbClr val="FF0000"/>
                </a:solidFill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muatan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lokal</a:t>
            </a:r>
            <a:r>
              <a:rPr lang="en-US" sz="3200" i="1" dirty="0" smtClean="0">
                <a:solidFill>
                  <a:srgbClr val="FF0000"/>
                </a:solidFill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jasmani</a:t>
            </a:r>
            <a:r>
              <a:rPr lang="en-US" sz="3200" i="1" dirty="0" smtClean="0">
                <a:solidFill>
                  <a:srgbClr val="FF0000"/>
                </a:solidFill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olahraga</a:t>
            </a:r>
            <a:r>
              <a:rPr lang="en-US" sz="3200" i="1" dirty="0" smtClean="0">
                <a:solidFill>
                  <a:srgbClr val="FF0000"/>
                </a:solidFill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dan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kesehatan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9372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i="1" dirty="0" smtClean="0">
                <a:solidFill>
                  <a:srgbClr val="FF0000"/>
                </a:solidFill>
              </a:rPr>
              <a:t>147.	Sekolah/Madrasah menentukan kriteria kenaikan kelas 	melalui rapat.</a:t>
            </a:r>
          </a:p>
          <a:p>
            <a:endParaRPr lang="fi-FI" sz="2800" i="1" dirty="0" smtClean="0">
              <a:solidFill>
                <a:srgbClr val="FF0000"/>
              </a:solidFill>
            </a:endParaRPr>
          </a:p>
          <a:p>
            <a:pPr marL="1435100" indent="-534988"/>
            <a:r>
              <a:rPr lang="fi-FI" sz="2400" dirty="0" smtClean="0"/>
              <a:t>A. 	Menentukan kriteria kenaikan kelas melalui rapat yang</a:t>
            </a:r>
            <a:r>
              <a:rPr lang="en-US" sz="2400" dirty="0" smtClean="0"/>
              <a:t>    </a:t>
            </a:r>
            <a:r>
              <a:rPr lang="en-US" sz="2400" dirty="0" err="1" smtClean="0"/>
              <a:t>dihadiri</a:t>
            </a:r>
            <a:r>
              <a:rPr lang="en-US" sz="2400" dirty="0" smtClean="0"/>
              <a:t>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, guru </a:t>
            </a:r>
            <a:r>
              <a:rPr lang="en-US" sz="2400" dirty="0" err="1" smtClean="0"/>
              <a:t>kelas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guru </a:t>
            </a:r>
            <a:r>
              <a:rPr lang="en-US" sz="2400" dirty="0" err="1" smtClean="0"/>
              <a:t>mata</a:t>
            </a:r>
            <a:r>
              <a:rPr lang="en-US" sz="2400" dirty="0" smtClean="0"/>
              <a:t>  </a:t>
            </a:r>
            <a:r>
              <a:rPr lang="en-US" sz="2400" dirty="0" err="1" smtClean="0"/>
              <a:t>pelajaran</a:t>
            </a:r>
            <a:endParaRPr lang="en-US" sz="2400" dirty="0" smtClean="0"/>
          </a:p>
          <a:p>
            <a:pPr marL="1435100" indent="-534988"/>
            <a:r>
              <a:rPr lang="en-US" sz="2400" dirty="0" smtClean="0"/>
              <a:t>B.	</a:t>
            </a:r>
            <a:r>
              <a:rPr lang="fi-FI" sz="2400" dirty="0" smtClean="0"/>
              <a:t>Menentukan kriteria kenaikan kelas melalui rapat yang</a:t>
            </a:r>
          </a:p>
          <a:p>
            <a:pPr marL="1435100" indent="-534988"/>
            <a:r>
              <a:rPr lang="en-US" sz="2400" dirty="0" smtClean="0"/>
              <a:t>    	</a:t>
            </a:r>
            <a:r>
              <a:rPr lang="en-US" sz="2400" dirty="0" err="1" smtClean="0"/>
              <a:t>dihadiri</a:t>
            </a:r>
            <a:r>
              <a:rPr lang="en-US" sz="2400" dirty="0" smtClean="0"/>
              <a:t>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guru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guru </a:t>
            </a:r>
            <a:r>
              <a:rPr lang="en-US" sz="2400" dirty="0" err="1" smtClean="0"/>
              <a:t>mata</a:t>
            </a:r>
            <a:endParaRPr lang="en-US" sz="2400" dirty="0" smtClean="0"/>
          </a:p>
          <a:p>
            <a:pPr marL="1435100" indent="-534988"/>
            <a:r>
              <a:rPr lang="en-US" sz="2400" dirty="0" smtClean="0"/>
              <a:t>    	</a:t>
            </a:r>
            <a:r>
              <a:rPr lang="en-US" sz="2400" dirty="0" err="1" smtClean="0"/>
              <a:t>pelajaran</a:t>
            </a:r>
            <a:endParaRPr lang="en-US" sz="2400" dirty="0" smtClean="0"/>
          </a:p>
          <a:p>
            <a:pPr marL="1435100" indent="-534988"/>
            <a:r>
              <a:rPr lang="fi-FI" sz="2400" dirty="0" smtClean="0"/>
              <a:t> C. 	Menentukan kriteria kenaikan kelas melaui rapat yang</a:t>
            </a:r>
          </a:p>
          <a:p>
            <a:pPr marL="1435100" indent="-534988"/>
            <a:r>
              <a:rPr lang="en-US" sz="2400" dirty="0" smtClean="0"/>
              <a:t>     	</a:t>
            </a:r>
            <a:r>
              <a:rPr lang="en-US" sz="2400" dirty="0" err="1" smtClean="0"/>
              <a:t>dihadiri</a:t>
            </a:r>
            <a:r>
              <a:rPr lang="en-US" sz="2400" dirty="0" smtClean="0"/>
              <a:t>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sebagian</a:t>
            </a:r>
            <a:r>
              <a:rPr lang="en-US" sz="2400" dirty="0" smtClean="0"/>
              <a:t> guru</a:t>
            </a:r>
          </a:p>
          <a:p>
            <a:pPr marL="1435100" indent="-534988"/>
            <a:r>
              <a:rPr lang="fi-FI" sz="2400" dirty="0" smtClean="0"/>
              <a:t>D. 	Kriteria kenaikan kelas ditentukan oleh kepala sekolah tanpa</a:t>
            </a:r>
          </a:p>
          <a:p>
            <a:pPr marL="1435100" indent="-534988"/>
            <a:r>
              <a:rPr lang="en-US" sz="2400" dirty="0" smtClean="0"/>
              <a:t>    	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rapat</a:t>
            </a:r>
            <a:endParaRPr lang="en-US" sz="2400" dirty="0" smtClean="0"/>
          </a:p>
          <a:p>
            <a:pPr marL="1435100" indent="-534988"/>
            <a:r>
              <a:rPr lang="en-US" sz="2400" dirty="0" smtClean="0"/>
              <a:t>E. 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kriteria</a:t>
            </a:r>
            <a:r>
              <a:rPr lang="en-US" sz="2400" dirty="0" smtClean="0"/>
              <a:t> </a:t>
            </a:r>
            <a:r>
              <a:rPr lang="en-US" sz="2400" dirty="0" err="1" smtClean="0"/>
              <a:t>kenaikan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jelas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-282416"/>
            <a:ext cx="8610600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sz="4000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surat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undangan</a:t>
            </a:r>
            <a:r>
              <a:rPr lang="en-US" sz="4000" i="1" dirty="0" smtClean="0">
                <a:solidFill>
                  <a:srgbClr val="FF0000"/>
                </a:solidFill>
              </a:rPr>
              <a:t>, </a:t>
            </a:r>
            <a:r>
              <a:rPr lang="en-US" sz="4000" i="1" dirty="0" err="1" smtClean="0">
                <a:solidFill>
                  <a:srgbClr val="FF0000"/>
                </a:solidFill>
              </a:rPr>
              <a:t>berita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acara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rapat</a:t>
            </a:r>
            <a:r>
              <a:rPr lang="en-US" sz="4000" i="1" dirty="0" smtClean="0">
                <a:solidFill>
                  <a:srgbClr val="FF0000"/>
                </a:solidFill>
              </a:rPr>
              <a:t>, </a:t>
            </a:r>
            <a:r>
              <a:rPr lang="en-US" sz="4000" i="1" dirty="0" err="1" smtClean="0">
                <a:solidFill>
                  <a:srgbClr val="FF0000"/>
                </a:solidFill>
              </a:rPr>
              <a:t>dan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hasil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rapat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kenaikan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kelas</a:t>
            </a:r>
            <a:r>
              <a:rPr lang="en-US" sz="4000" i="1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4000" i="1" dirty="0" err="1" smtClean="0">
                <a:solidFill>
                  <a:srgbClr val="FF0000"/>
                </a:solidFill>
              </a:rPr>
              <a:t>Bagi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sekolah</a:t>
            </a:r>
            <a:r>
              <a:rPr lang="en-US" sz="4000" i="1" dirty="0" smtClean="0">
                <a:solidFill>
                  <a:srgbClr val="FF0000"/>
                </a:solidFill>
              </a:rPr>
              <a:t>/</a:t>
            </a:r>
            <a:r>
              <a:rPr lang="en-US" sz="4000" i="1" dirty="0" err="1" smtClean="0">
                <a:solidFill>
                  <a:srgbClr val="FF0000"/>
                </a:solidFill>
              </a:rPr>
              <a:t>madrasah</a:t>
            </a:r>
            <a:r>
              <a:rPr lang="en-US" sz="4000" i="1" dirty="0" smtClean="0">
                <a:solidFill>
                  <a:srgbClr val="FF0000"/>
                </a:solidFill>
              </a:rPr>
              <a:t> yang </a:t>
            </a:r>
            <a:r>
              <a:rPr lang="en-US" sz="4000" i="1" dirty="0" err="1" smtClean="0">
                <a:solidFill>
                  <a:srgbClr val="FF0000"/>
                </a:solidFill>
              </a:rPr>
              <a:t>tidak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menerapkan</a:t>
            </a:r>
            <a:r>
              <a:rPr lang="en-US" sz="4000" i="1" dirty="0" smtClean="0">
                <a:solidFill>
                  <a:srgbClr val="FF0000"/>
                </a:solidFill>
              </a:rPr>
              <a:t> guru </a:t>
            </a:r>
            <a:r>
              <a:rPr lang="en-US" sz="4000" i="1" dirty="0" err="1" smtClean="0">
                <a:solidFill>
                  <a:srgbClr val="FF0000"/>
                </a:solidFill>
              </a:rPr>
              <a:t>mata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pada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kelas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tinggi</a:t>
            </a:r>
            <a:r>
              <a:rPr lang="en-US" sz="4000" i="1" dirty="0" smtClean="0">
                <a:solidFill>
                  <a:srgbClr val="FF0000"/>
                </a:solidFill>
              </a:rPr>
              <a:t>, </a:t>
            </a:r>
            <a:r>
              <a:rPr lang="en-US" sz="4000" i="1" dirty="0" err="1" smtClean="0">
                <a:solidFill>
                  <a:srgbClr val="FF0000"/>
                </a:solidFill>
              </a:rPr>
              <a:t>maka</a:t>
            </a:r>
            <a:r>
              <a:rPr lang="en-US" sz="4000" i="1" dirty="0" smtClean="0">
                <a:solidFill>
                  <a:srgbClr val="FF0000"/>
                </a:solidFill>
              </a:rPr>
              <a:t> yang </a:t>
            </a:r>
            <a:r>
              <a:rPr lang="en-US" sz="4000" i="1" dirty="0" err="1" smtClean="0">
                <a:solidFill>
                  <a:srgbClr val="FF0000"/>
                </a:solidFill>
              </a:rPr>
              <a:t>dimaksud</a:t>
            </a:r>
            <a:r>
              <a:rPr lang="en-US" sz="4000" i="1" dirty="0" smtClean="0">
                <a:solidFill>
                  <a:srgbClr val="FF0000"/>
                </a:solidFill>
              </a:rPr>
              <a:t> guru </a:t>
            </a:r>
            <a:r>
              <a:rPr lang="en-US" sz="4000" i="1" dirty="0" err="1" smtClean="0">
                <a:solidFill>
                  <a:srgbClr val="FF0000"/>
                </a:solidFill>
              </a:rPr>
              <a:t>mata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sini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adalah</a:t>
            </a:r>
            <a:r>
              <a:rPr lang="en-US" sz="4000" i="1" dirty="0" smtClean="0">
                <a:solidFill>
                  <a:srgbClr val="FF0000"/>
                </a:solidFill>
              </a:rPr>
              <a:t>: guru agama, </a:t>
            </a:r>
            <a:r>
              <a:rPr lang="en-US" sz="4000" i="1" dirty="0" err="1" smtClean="0">
                <a:solidFill>
                  <a:srgbClr val="FF0000"/>
                </a:solidFill>
              </a:rPr>
              <a:t>kesenian</a:t>
            </a:r>
            <a:r>
              <a:rPr lang="en-US" sz="4000" i="1" dirty="0" smtClean="0">
                <a:solidFill>
                  <a:srgbClr val="FF0000"/>
                </a:solidFill>
              </a:rPr>
              <a:t>, </a:t>
            </a:r>
            <a:r>
              <a:rPr lang="en-US" sz="4000" i="1" dirty="0" err="1" smtClean="0">
                <a:solidFill>
                  <a:srgbClr val="FF0000"/>
                </a:solidFill>
              </a:rPr>
              <a:t>muatan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lokal</a:t>
            </a:r>
            <a:r>
              <a:rPr lang="en-US" sz="4000" i="1" dirty="0" smtClean="0">
                <a:solidFill>
                  <a:srgbClr val="FF0000"/>
                </a:solidFill>
              </a:rPr>
              <a:t>, </a:t>
            </a:r>
            <a:r>
              <a:rPr lang="en-US" sz="40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jasmani</a:t>
            </a:r>
            <a:r>
              <a:rPr lang="en-US" sz="4000" i="1" dirty="0" smtClean="0">
                <a:solidFill>
                  <a:srgbClr val="FF0000"/>
                </a:solidFill>
              </a:rPr>
              <a:t>, </a:t>
            </a:r>
            <a:r>
              <a:rPr lang="en-US" sz="4000" i="1" dirty="0" err="1" smtClean="0">
                <a:solidFill>
                  <a:srgbClr val="FF0000"/>
                </a:solidFill>
              </a:rPr>
              <a:t>olahraga</a:t>
            </a:r>
            <a:r>
              <a:rPr lang="en-US" sz="4000" i="1" dirty="0" smtClean="0">
                <a:solidFill>
                  <a:srgbClr val="FF0000"/>
                </a:solidFill>
              </a:rPr>
              <a:t>, </a:t>
            </a:r>
            <a:r>
              <a:rPr lang="en-US" sz="4000" i="1" dirty="0" err="1" smtClean="0">
                <a:solidFill>
                  <a:srgbClr val="FF0000"/>
                </a:solidFill>
              </a:rPr>
              <a:t>dan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kesehatan</a:t>
            </a:r>
            <a:r>
              <a:rPr lang="en-US" dirty="0" smtClean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800" i="1" dirty="0" smtClean="0">
                <a:solidFill>
                  <a:srgbClr val="FF0000"/>
                </a:solidFill>
              </a:rPr>
              <a:t>148.	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menentukan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nilai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akhir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kelompok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mata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estetika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kelompok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mata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jasmani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olahraga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kesehatan</a:t>
            </a:r>
            <a:r>
              <a:rPr lang="en-US" sz="2800" dirty="0" smtClean="0"/>
              <a:t>.</a:t>
            </a:r>
          </a:p>
          <a:p>
            <a:pPr marL="1435100" indent="-717550">
              <a:tabLst>
                <a:tab pos="84138" algn="l"/>
              </a:tabLst>
            </a:pPr>
            <a:r>
              <a:rPr lang="en-US" sz="2800" dirty="0" smtClean="0"/>
              <a:t>A. 	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akhir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rapat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dihadiri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   </a:t>
            </a:r>
            <a:r>
              <a:rPr lang="en-US" sz="2800" dirty="0" err="1" smtClean="0"/>
              <a:t>kepala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, guru </a:t>
            </a:r>
            <a:r>
              <a:rPr lang="en-US" sz="2800" dirty="0" err="1" smtClean="0"/>
              <a:t>mata</a:t>
            </a:r>
            <a:r>
              <a:rPr lang="en-US" sz="2800" dirty="0" smtClean="0"/>
              <a:t> </a:t>
            </a:r>
            <a:r>
              <a:rPr lang="en-US" sz="2800" dirty="0" err="1" smtClean="0"/>
              <a:t>pelajaran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guru </a:t>
            </a:r>
            <a:r>
              <a:rPr lang="en-US" sz="2800" dirty="0" err="1" smtClean="0"/>
              <a:t>kelas</a:t>
            </a:r>
            <a:endParaRPr lang="en-US" sz="2800" dirty="0" smtClean="0"/>
          </a:p>
          <a:p>
            <a:pPr marL="1435100" indent="-717550">
              <a:tabLst>
                <a:tab pos="84138" algn="l"/>
              </a:tabLst>
            </a:pPr>
            <a:r>
              <a:rPr lang="en-US" sz="2800" dirty="0" smtClean="0"/>
              <a:t>B. 	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akhir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rapat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dihadiri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  </a:t>
            </a:r>
            <a:r>
              <a:rPr lang="en-US" sz="2800" dirty="0" err="1" smtClean="0"/>
              <a:t>kepala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guru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guru </a:t>
            </a:r>
            <a:r>
              <a:rPr lang="en-US" sz="2800" dirty="0" err="1" smtClean="0"/>
              <a:t>mata</a:t>
            </a:r>
            <a:r>
              <a:rPr lang="en-US" sz="2800" dirty="0" smtClean="0"/>
              <a:t> </a:t>
            </a:r>
            <a:r>
              <a:rPr lang="en-US" sz="2800" dirty="0" err="1" smtClean="0"/>
              <a:t>pelajaran</a:t>
            </a:r>
            <a:endParaRPr lang="en-US" sz="2800" dirty="0" smtClean="0"/>
          </a:p>
          <a:p>
            <a:pPr marL="1435100" indent="-717550">
              <a:tabLst>
                <a:tab pos="84138" algn="l"/>
              </a:tabLst>
            </a:pPr>
            <a:r>
              <a:rPr lang="en-US" sz="2800" dirty="0" smtClean="0"/>
              <a:t>C.	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akhir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rapat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dihadiri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kepala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sebagian</a:t>
            </a:r>
            <a:r>
              <a:rPr lang="en-US" sz="2800" dirty="0" smtClean="0"/>
              <a:t> guru</a:t>
            </a:r>
          </a:p>
          <a:p>
            <a:pPr marL="1435100" indent="-717550">
              <a:tabLst>
                <a:tab pos="84138" algn="l"/>
              </a:tabLst>
            </a:pPr>
            <a:r>
              <a:rPr lang="fi-FI" sz="2800" dirty="0" smtClean="0"/>
              <a:t>D. 	Menentukan nilai akhir oleh guru mata pelajaran tanpa</a:t>
            </a:r>
            <a:r>
              <a:rPr lang="en-US" sz="2800" dirty="0" smtClean="0"/>
              <a:t>  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rapat</a:t>
            </a:r>
            <a:endParaRPr lang="en-US" sz="2800" dirty="0" smtClean="0"/>
          </a:p>
          <a:p>
            <a:pPr marL="1435100" indent="-717550">
              <a:tabLst>
                <a:tab pos="84138" algn="l"/>
              </a:tabLst>
            </a:pPr>
            <a:r>
              <a:rPr lang="fi-FI" sz="2800" dirty="0" smtClean="0"/>
              <a:t>E.	Ditetapkan oleh guru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78486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sz="2800" i="1" dirty="0" err="1" smtClean="0">
                <a:solidFill>
                  <a:srgbClr val="FF0000"/>
                </a:solidFill>
              </a:rPr>
              <a:t>Jawaban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surat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undangan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berita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acara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rapat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hasil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rapat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penentuan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nilai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akhir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kelompok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mata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estetika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kelompok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mata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jasmani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olahraga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kesehatan</a:t>
            </a:r>
            <a:r>
              <a:rPr lang="en-US" sz="2800" i="1" dirty="0" smtClean="0">
                <a:solidFill>
                  <a:srgbClr val="FF0000"/>
                </a:solidFill>
              </a:rPr>
              <a:t>. </a:t>
            </a:r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i="1" dirty="0" err="1" smtClean="0">
                <a:solidFill>
                  <a:srgbClr val="FF0000"/>
                </a:solidFill>
              </a:rPr>
              <a:t>Bagi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yang </a:t>
            </a:r>
            <a:r>
              <a:rPr lang="en-US" sz="2800" i="1" dirty="0" err="1" smtClean="0">
                <a:solidFill>
                  <a:srgbClr val="FF0000"/>
                </a:solidFill>
              </a:rPr>
              <a:t>tidak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menerapkan</a:t>
            </a:r>
            <a:r>
              <a:rPr lang="en-US" sz="2800" i="1" dirty="0" smtClean="0">
                <a:solidFill>
                  <a:srgbClr val="FF0000"/>
                </a:solidFill>
              </a:rPr>
              <a:t> guru </a:t>
            </a:r>
            <a:r>
              <a:rPr lang="en-US" sz="2800" i="1" dirty="0" err="1" smtClean="0">
                <a:solidFill>
                  <a:srgbClr val="FF0000"/>
                </a:solidFill>
              </a:rPr>
              <a:t>mata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pada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kelas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tinggi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maka</a:t>
            </a:r>
            <a:r>
              <a:rPr lang="en-US" sz="2800" i="1" dirty="0" smtClean="0">
                <a:solidFill>
                  <a:srgbClr val="FF0000"/>
                </a:solidFill>
              </a:rPr>
              <a:t> yang </a:t>
            </a:r>
            <a:r>
              <a:rPr lang="en-US" sz="2800" i="1" dirty="0" err="1" smtClean="0">
                <a:solidFill>
                  <a:srgbClr val="FF0000"/>
                </a:solidFill>
              </a:rPr>
              <a:t>dimaksud</a:t>
            </a:r>
            <a:r>
              <a:rPr lang="en-US" sz="2800" i="1" dirty="0" smtClean="0">
                <a:solidFill>
                  <a:srgbClr val="FF0000"/>
                </a:solidFill>
              </a:rPr>
              <a:t> guru </a:t>
            </a:r>
            <a:r>
              <a:rPr lang="en-US" sz="2800" i="1" dirty="0" err="1" smtClean="0">
                <a:solidFill>
                  <a:srgbClr val="FF0000"/>
                </a:solidFill>
              </a:rPr>
              <a:t>mata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sini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adalah</a:t>
            </a:r>
            <a:r>
              <a:rPr lang="en-US" sz="2800" i="1" dirty="0" smtClean="0">
                <a:solidFill>
                  <a:srgbClr val="FF0000"/>
                </a:solidFill>
              </a:rPr>
              <a:t>: guru </a:t>
            </a:r>
            <a:r>
              <a:rPr lang="en-US" sz="2800" i="1" dirty="0" err="1" smtClean="0">
                <a:solidFill>
                  <a:srgbClr val="FF0000"/>
                </a:solidFill>
              </a:rPr>
              <a:t>estetika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jasmani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olahraga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kesehatan</a:t>
            </a:r>
            <a:r>
              <a:rPr lang="en-US" sz="2800" i="1" dirty="0" smtClean="0">
                <a:solidFill>
                  <a:srgbClr val="FF0000"/>
                </a:solidFill>
              </a:rPr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800" i="1" dirty="0" smtClean="0">
                <a:solidFill>
                  <a:srgbClr val="FF0000"/>
                </a:solidFill>
              </a:rPr>
              <a:t>149.	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menentukan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nilai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akhir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kelompok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mata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2800" i="1" dirty="0" smtClean="0">
                <a:solidFill>
                  <a:srgbClr val="FF0000"/>
                </a:solidFill>
              </a:rPr>
              <a:t> agama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akhlak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mulia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kewarganegaraan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kepribadian</a:t>
            </a:r>
            <a:r>
              <a:rPr lang="en-US" sz="2800" i="1" dirty="0" smtClean="0">
                <a:solidFill>
                  <a:srgbClr val="FF0000"/>
                </a:solidFill>
              </a:rPr>
              <a:t>.</a:t>
            </a:r>
          </a:p>
          <a:p>
            <a:pPr lvl="2" indent="-196850">
              <a:tabLst>
                <a:tab pos="1350963" algn="l"/>
              </a:tabLst>
            </a:pPr>
            <a:r>
              <a:rPr lang="en-US" sz="2800" dirty="0" smtClean="0"/>
              <a:t>A. 	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akhir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rapat</a:t>
            </a:r>
            <a:r>
              <a:rPr lang="en-US" sz="2800" dirty="0" smtClean="0"/>
              <a:t> yang 		</a:t>
            </a:r>
            <a:r>
              <a:rPr lang="en-US" sz="2800" dirty="0" err="1" smtClean="0"/>
              <a:t>dihadiri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  </a:t>
            </a:r>
            <a:r>
              <a:rPr lang="en-US" sz="2800" dirty="0" err="1" smtClean="0"/>
              <a:t>kepala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, guru </a:t>
            </a:r>
            <a:r>
              <a:rPr lang="en-US" sz="2800" dirty="0" err="1" smtClean="0"/>
              <a:t>mata</a:t>
            </a:r>
            <a:r>
              <a:rPr lang="en-US" sz="2800" dirty="0" smtClean="0"/>
              <a:t> 	</a:t>
            </a:r>
            <a:r>
              <a:rPr lang="en-US" sz="2800" dirty="0" err="1" smtClean="0"/>
              <a:t>pelajaran</a:t>
            </a:r>
            <a:r>
              <a:rPr lang="en-US" sz="2800" dirty="0" smtClean="0"/>
              <a:t>, 	</a:t>
            </a:r>
            <a:r>
              <a:rPr lang="en-US" sz="2800" dirty="0" err="1" smtClean="0"/>
              <a:t>dan</a:t>
            </a:r>
            <a:r>
              <a:rPr lang="en-US" sz="2800" dirty="0" smtClean="0"/>
              <a:t> guru </a:t>
            </a:r>
            <a:r>
              <a:rPr lang="en-US" sz="2800" dirty="0" err="1" smtClean="0"/>
              <a:t>kelas</a:t>
            </a:r>
            <a:endParaRPr lang="en-US" sz="2800" dirty="0" smtClean="0"/>
          </a:p>
          <a:p>
            <a:pPr lvl="2" indent="-196850">
              <a:tabLst>
                <a:tab pos="1350963" algn="l"/>
              </a:tabLst>
            </a:pPr>
            <a:r>
              <a:rPr lang="en-US" sz="2800" dirty="0" smtClean="0"/>
              <a:t>B. 	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akhir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rapat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dihadiri</a:t>
            </a:r>
            <a:r>
              <a:rPr lang="en-US" sz="2800" dirty="0" smtClean="0"/>
              <a:t> 	</a:t>
            </a:r>
            <a:r>
              <a:rPr lang="en-US" sz="2800" dirty="0" err="1" smtClean="0"/>
              <a:t>oleh</a:t>
            </a:r>
            <a:r>
              <a:rPr lang="fi-FI" sz="2800" dirty="0" smtClean="0"/>
              <a:t> kepala sekolah dan guru mata pelajaran</a:t>
            </a:r>
          </a:p>
          <a:p>
            <a:pPr lvl="2" indent="-196850">
              <a:tabLst>
                <a:tab pos="1350963" algn="l"/>
              </a:tabLst>
            </a:pPr>
            <a:r>
              <a:rPr lang="en-US" sz="2800" dirty="0" smtClean="0"/>
              <a:t>C. 	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akhir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rapat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dihadiri</a:t>
            </a:r>
            <a:r>
              <a:rPr lang="en-US" sz="2800" dirty="0" smtClean="0"/>
              <a:t> 	</a:t>
            </a:r>
            <a:r>
              <a:rPr lang="en-US" sz="2800" dirty="0" err="1" smtClean="0"/>
              <a:t>oleh</a:t>
            </a:r>
            <a:r>
              <a:rPr lang="en-US" sz="2800" dirty="0" smtClean="0"/>
              <a:t>  </a:t>
            </a:r>
            <a:r>
              <a:rPr lang="en-US" sz="2800" dirty="0" err="1" smtClean="0"/>
              <a:t>kepala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sebagian</a:t>
            </a:r>
            <a:r>
              <a:rPr lang="en-US" sz="2800" dirty="0" smtClean="0"/>
              <a:t> guru</a:t>
            </a:r>
          </a:p>
          <a:p>
            <a:pPr lvl="2" indent="-196850">
              <a:tabLst>
                <a:tab pos="1350963" algn="l"/>
              </a:tabLst>
            </a:pPr>
            <a:r>
              <a:rPr lang="fi-FI" sz="2800" dirty="0" smtClean="0"/>
              <a:t>D. 	Menentukan nilai akhir oleh guru mata pelajaran 	tanpa</a:t>
            </a:r>
            <a:r>
              <a:rPr lang="en-US" sz="2800" dirty="0" smtClean="0"/>
              <a:t> 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rapat</a:t>
            </a:r>
            <a:endParaRPr lang="en-US" sz="2800" dirty="0" smtClean="0"/>
          </a:p>
          <a:p>
            <a:pPr lvl="2" indent="-196850">
              <a:tabLst>
                <a:tab pos="1350963" algn="l"/>
              </a:tabLst>
            </a:pPr>
            <a:r>
              <a:rPr lang="fi-FI" sz="2800" dirty="0" smtClean="0"/>
              <a:t>E.	Ditetapkan oleh guru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85800"/>
            <a:ext cx="7696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sz="2800" i="1" dirty="0" err="1" smtClean="0">
                <a:solidFill>
                  <a:srgbClr val="FF0000"/>
                </a:solidFill>
              </a:rPr>
              <a:t>Jawaban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surat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undangan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berita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acara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rapat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hasil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rapat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kelompok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mata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2800" i="1" dirty="0" smtClean="0">
                <a:solidFill>
                  <a:srgbClr val="FF0000"/>
                </a:solidFill>
              </a:rPr>
              <a:t> agama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akhlak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mulia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kewarganegaraan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kepribadian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iptek</a:t>
            </a:r>
            <a:r>
              <a:rPr lang="en-US" sz="2800" i="1" dirty="0" smtClean="0">
                <a:solidFill>
                  <a:srgbClr val="FF0000"/>
                </a:solidFill>
              </a:rPr>
              <a:t>. </a:t>
            </a:r>
          </a:p>
          <a:p>
            <a:pPr algn="ctr"/>
            <a:r>
              <a:rPr lang="en-US" sz="2800" i="1" dirty="0" err="1" smtClean="0">
                <a:solidFill>
                  <a:srgbClr val="FF0000"/>
                </a:solidFill>
              </a:rPr>
              <a:t>Bagi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yang </a:t>
            </a:r>
            <a:r>
              <a:rPr lang="en-US" sz="2800" i="1" dirty="0" err="1" smtClean="0">
                <a:solidFill>
                  <a:srgbClr val="FF0000"/>
                </a:solidFill>
              </a:rPr>
              <a:t>tidak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menerapkan</a:t>
            </a:r>
            <a:r>
              <a:rPr lang="en-US" sz="2800" i="1" dirty="0" smtClean="0">
                <a:solidFill>
                  <a:srgbClr val="FF0000"/>
                </a:solidFill>
              </a:rPr>
              <a:t> guru </a:t>
            </a:r>
            <a:r>
              <a:rPr lang="en-US" sz="2800" i="1" dirty="0" err="1" smtClean="0">
                <a:solidFill>
                  <a:srgbClr val="FF0000"/>
                </a:solidFill>
              </a:rPr>
              <a:t>mata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pada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kelas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tinggi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maka</a:t>
            </a:r>
            <a:r>
              <a:rPr lang="en-US" sz="2800" i="1" dirty="0" smtClean="0">
                <a:solidFill>
                  <a:srgbClr val="FF0000"/>
                </a:solidFill>
              </a:rPr>
              <a:t> yang </a:t>
            </a:r>
            <a:r>
              <a:rPr lang="en-US" sz="2800" i="1" dirty="0" err="1" smtClean="0">
                <a:solidFill>
                  <a:srgbClr val="FF0000"/>
                </a:solidFill>
              </a:rPr>
              <a:t>dimaksud</a:t>
            </a:r>
            <a:r>
              <a:rPr lang="en-US" sz="2800" i="1" dirty="0" smtClean="0">
                <a:solidFill>
                  <a:srgbClr val="FF0000"/>
                </a:solidFill>
              </a:rPr>
              <a:t> guru </a:t>
            </a:r>
            <a:r>
              <a:rPr lang="en-US" sz="2800" i="1" dirty="0" err="1" smtClean="0">
                <a:solidFill>
                  <a:srgbClr val="FF0000"/>
                </a:solidFill>
              </a:rPr>
              <a:t>mata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sini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adalah</a:t>
            </a:r>
            <a:r>
              <a:rPr lang="en-US" sz="2800" i="1" dirty="0" smtClean="0">
                <a:solidFill>
                  <a:srgbClr val="FF0000"/>
                </a:solidFill>
              </a:rPr>
              <a:t>: guru agama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akhlak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mulia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kewarganegaraan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kepribadian</a:t>
            </a:r>
            <a:r>
              <a:rPr lang="en-US" sz="2800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iptek</a:t>
            </a:r>
            <a:r>
              <a:rPr lang="en-US" sz="2800" i="1" dirty="0" smtClean="0">
                <a:solidFill>
                  <a:srgbClr val="FF0000"/>
                </a:solidFill>
              </a:rPr>
              <a:t>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400" i="1" dirty="0" smtClean="0">
                <a:solidFill>
                  <a:srgbClr val="FF0000"/>
                </a:solidFill>
              </a:rPr>
              <a:t>150.	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melaporkan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hasil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penilaian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setiap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akhir</a:t>
            </a:r>
            <a:r>
              <a:rPr lang="en-US" sz="2400" i="1" dirty="0" smtClean="0">
                <a:solidFill>
                  <a:srgbClr val="FF0000"/>
                </a:solidFill>
              </a:rPr>
              <a:t> semester </a:t>
            </a:r>
            <a:r>
              <a:rPr lang="en-US" sz="2400" i="1" dirty="0" err="1" smtClean="0">
                <a:solidFill>
                  <a:srgbClr val="FF0000"/>
                </a:solidFill>
              </a:rPr>
              <a:t>kepada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orang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tua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wali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siswa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dalam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bentuk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buku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laporan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/>
          </a:p>
          <a:p>
            <a:pPr marL="1435100" lvl="2" indent="-717550"/>
            <a:r>
              <a:rPr lang="en-US" dirty="0" smtClean="0"/>
              <a:t> </a:t>
            </a:r>
            <a:r>
              <a:rPr lang="en-US" sz="2000" dirty="0" smtClean="0"/>
              <a:t>A.	</a:t>
            </a:r>
            <a:r>
              <a:rPr lang="en-US" sz="2000" dirty="0" err="1" smtClean="0"/>
              <a:t>Laporan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penilaian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akhir</a:t>
            </a:r>
            <a:r>
              <a:rPr lang="en-US" sz="2000" dirty="0" smtClean="0"/>
              <a:t> semester </a:t>
            </a:r>
            <a:r>
              <a:rPr lang="en-US" sz="2000" dirty="0" err="1" smtClean="0"/>
              <a:t>dengan</a:t>
            </a:r>
            <a:endParaRPr lang="en-US" sz="2000" dirty="0" smtClean="0"/>
          </a:p>
          <a:p>
            <a:pPr marL="1435100" lvl="2" indent="-717550"/>
            <a:r>
              <a:rPr lang="en-US" sz="2000" dirty="0" smtClean="0"/>
              <a:t>    	</a:t>
            </a:r>
            <a:r>
              <a:rPr lang="en-US" sz="2000" dirty="0" err="1" smtClean="0"/>
              <a:t>penjelasan</a:t>
            </a:r>
            <a:r>
              <a:rPr lang="en-US" sz="2000" dirty="0" smtClean="0"/>
              <a:t> </a:t>
            </a:r>
            <a:r>
              <a:rPr lang="en-US" sz="2000" dirty="0" err="1" smtClean="0"/>
              <a:t>kepala</a:t>
            </a:r>
            <a:r>
              <a:rPr lang="en-US" sz="2000" dirty="0" smtClean="0"/>
              <a:t> </a:t>
            </a:r>
            <a:r>
              <a:rPr lang="en-US" sz="2000" dirty="0" err="1" smtClean="0"/>
              <a:t>sekolah</a:t>
            </a:r>
            <a:r>
              <a:rPr lang="en-US" sz="2000" dirty="0" smtClean="0"/>
              <a:t>/</a:t>
            </a:r>
            <a:r>
              <a:rPr lang="en-US" sz="2000" dirty="0" err="1" smtClean="0"/>
              <a:t>madrasah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wali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endParaRPr lang="en-US" sz="2000" dirty="0" smtClean="0"/>
          </a:p>
          <a:p>
            <a:pPr marL="1435100" lvl="2" indent="-717550"/>
            <a:r>
              <a:rPr lang="en-US" sz="2000" dirty="0" smtClean="0"/>
              <a:t>    	</a:t>
            </a:r>
            <a:r>
              <a:rPr lang="en-US" sz="2000" dirty="0" err="1" smtClean="0"/>
              <a:t>orang</a:t>
            </a:r>
            <a:r>
              <a:rPr lang="en-US" sz="2000" dirty="0" smtClean="0"/>
              <a:t> </a:t>
            </a:r>
            <a:r>
              <a:rPr lang="en-US" sz="2000" dirty="0" err="1" smtClean="0"/>
              <a:t>tua</a:t>
            </a:r>
            <a:r>
              <a:rPr lang="en-US" sz="2000" dirty="0" smtClean="0"/>
              <a:t>/</a:t>
            </a:r>
            <a:r>
              <a:rPr lang="en-US" sz="2000" dirty="0" err="1" smtClean="0"/>
              <a:t>wali</a:t>
            </a: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bersangkutan</a:t>
            </a:r>
            <a:endParaRPr lang="en-US" sz="2000" dirty="0" smtClean="0"/>
          </a:p>
          <a:p>
            <a:pPr marL="1435100" lvl="2" indent="-717550"/>
            <a:r>
              <a:rPr lang="en-US" sz="2000" dirty="0" smtClean="0"/>
              <a:t>B.	</a:t>
            </a:r>
            <a:r>
              <a:rPr lang="en-US" sz="2000" dirty="0" err="1" smtClean="0"/>
              <a:t>Laporan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penilaian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akhir</a:t>
            </a:r>
            <a:r>
              <a:rPr lang="en-US" sz="2000" dirty="0" smtClean="0"/>
              <a:t> semester </a:t>
            </a:r>
            <a:r>
              <a:rPr lang="en-US" sz="2000" dirty="0" err="1" smtClean="0"/>
              <a:t>dengan</a:t>
            </a:r>
            <a:endParaRPr lang="en-US" sz="2000" dirty="0" smtClean="0"/>
          </a:p>
          <a:p>
            <a:pPr marL="1435100" lvl="2" indent="-717550"/>
            <a:r>
              <a:rPr lang="en-US" sz="2000" dirty="0" smtClean="0"/>
              <a:t>    	</a:t>
            </a:r>
            <a:r>
              <a:rPr lang="en-US" sz="2000" dirty="0" err="1" smtClean="0"/>
              <a:t>penjelasan</a:t>
            </a:r>
            <a:r>
              <a:rPr lang="en-US" sz="2000" dirty="0" smtClean="0"/>
              <a:t> </a:t>
            </a:r>
            <a:r>
              <a:rPr lang="en-US" sz="2000" dirty="0" err="1" smtClean="0"/>
              <a:t>kepala</a:t>
            </a:r>
            <a:r>
              <a:rPr lang="en-US" sz="2000" dirty="0" smtClean="0"/>
              <a:t> </a:t>
            </a:r>
            <a:r>
              <a:rPr lang="en-US" sz="2000" dirty="0" err="1" smtClean="0"/>
              <a:t>sekolah</a:t>
            </a:r>
            <a:r>
              <a:rPr lang="en-US" sz="2000" dirty="0" smtClean="0"/>
              <a:t>/</a:t>
            </a:r>
            <a:r>
              <a:rPr lang="en-US" sz="2000" dirty="0" err="1" smtClean="0"/>
              <a:t>madrasah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wali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endParaRPr lang="en-US" sz="2000" dirty="0" smtClean="0"/>
          </a:p>
          <a:p>
            <a:pPr marL="1435100" lvl="2" indent="-717550"/>
            <a:r>
              <a:rPr lang="en-US" sz="2000" dirty="0" smtClean="0"/>
              <a:t>   	</a:t>
            </a:r>
            <a:r>
              <a:rPr lang="en-US" sz="2000" dirty="0" err="1" smtClean="0"/>
              <a:t>orang</a:t>
            </a:r>
            <a:r>
              <a:rPr lang="en-US" sz="2000" dirty="0" smtClean="0"/>
              <a:t> </a:t>
            </a:r>
            <a:r>
              <a:rPr lang="en-US" sz="2000" dirty="0" err="1" smtClean="0"/>
              <a:t>tua</a:t>
            </a:r>
            <a:r>
              <a:rPr lang="en-US" sz="2000" dirty="0" smtClean="0"/>
              <a:t>/</a:t>
            </a:r>
            <a:r>
              <a:rPr lang="en-US" sz="2000" dirty="0" err="1" smtClean="0"/>
              <a:t>wali</a:t>
            </a: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</a:t>
            </a:r>
            <a:r>
              <a:rPr lang="en-US" sz="2000" dirty="0" err="1" smtClean="0"/>
              <a:t>tanpa</a:t>
            </a: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bersangkutan</a:t>
            </a:r>
            <a:endParaRPr lang="en-US" sz="2000" dirty="0" smtClean="0"/>
          </a:p>
          <a:p>
            <a:pPr marL="1435100" lvl="2" indent="-717550"/>
            <a:r>
              <a:rPr lang="en-US" sz="2000" dirty="0" smtClean="0"/>
              <a:t>C.	</a:t>
            </a:r>
            <a:r>
              <a:rPr lang="en-US" sz="2000" dirty="0" err="1" smtClean="0"/>
              <a:t>Laporan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penilaian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akhir</a:t>
            </a:r>
            <a:r>
              <a:rPr lang="en-US" sz="2000" dirty="0" smtClean="0"/>
              <a:t> semester </a:t>
            </a:r>
            <a:r>
              <a:rPr lang="en-US" sz="2000" dirty="0" err="1" smtClean="0"/>
              <a:t>tanpa</a:t>
            </a:r>
            <a:endParaRPr lang="en-US" sz="2000" dirty="0" smtClean="0"/>
          </a:p>
          <a:p>
            <a:pPr marL="1435100" lvl="2" indent="-717550"/>
            <a:r>
              <a:rPr lang="en-US" sz="2000" dirty="0" smtClean="0"/>
              <a:t>    	</a:t>
            </a:r>
            <a:r>
              <a:rPr lang="en-US" sz="2000" dirty="0" err="1" smtClean="0"/>
              <a:t>Penjelasan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 </a:t>
            </a:r>
            <a:r>
              <a:rPr lang="en-US" sz="2000" dirty="0" err="1" smtClean="0"/>
              <a:t>kepala</a:t>
            </a:r>
            <a:r>
              <a:rPr lang="en-US" sz="2000" dirty="0" smtClean="0"/>
              <a:t> </a:t>
            </a:r>
            <a:r>
              <a:rPr lang="en-US" sz="2000" dirty="0" err="1" smtClean="0"/>
              <a:t>sekolah</a:t>
            </a:r>
            <a:r>
              <a:rPr lang="en-US" sz="2000" dirty="0" smtClean="0"/>
              <a:t>/</a:t>
            </a:r>
            <a:r>
              <a:rPr lang="en-US" sz="2000" dirty="0" err="1" smtClean="0"/>
              <a:t>madrasah</a:t>
            </a:r>
            <a:r>
              <a:rPr lang="en-US" sz="2000" dirty="0" smtClean="0"/>
              <a:t>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endParaRPr lang="en-US" sz="2000" dirty="0" smtClean="0"/>
          </a:p>
          <a:p>
            <a:pPr marL="1435100" lvl="2" indent="-717550"/>
            <a:r>
              <a:rPr lang="en-US" sz="2000" dirty="0" smtClean="0"/>
              <a:t>    	Dari </a:t>
            </a:r>
            <a:r>
              <a:rPr lang="en-US" sz="2000" dirty="0" err="1" smtClean="0"/>
              <a:t>wali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orang</a:t>
            </a:r>
            <a:r>
              <a:rPr lang="en-US" sz="2000" dirty="0" smtClean="0"/>
              <a:t> </a:t>
            </a:r>
            <a:r>
              <a:rPr lang="en-US" sz="2000" dirty="0" err="1" smtClean="0"/>
              <a:t>tua</a:t>
            </a:r>
            <a:r>
              <a:rPr lang="en-US" sz="2000" dirty="0" smtClean="0"/>
              <a:t>/</a:t>
            </a:r>
            <a:r>
              <a:rPr lang="en-US" sz="2000" dirty="0" err="1" smtClean="0"/>
              <a:t>wali</a:t>
            </a: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yang</a:t>
            </a:r>
          </a:p>
          <a:p>
            <a:pPr marL="1435100" lvl="2" indent="-717550"/>
            <a:r>
              <a:rPr lang="en-US" sz="2000" dirty="0" smtClean="0"/>
              <a:t>    	</a:t>
            </a:r>
            <a:r>
              <a:rPr lang="en-US" sz="2000" dirty="0" err="1" smtClean="0"/>
              <a:t>bersangkutan</a:t>
            </a:r>
            <a:endParaRPr lang="en-US" sz="2000" dirty="0" smtClean="0"/>
          </a:p>
          <a:p>
            <a:pPr marL="1435100" lvl="2" indent="-717550"/>
            <a:r>
              <a:rPr lang="en-US" sz="2000" dirty="0" smtClean="0"/>
              <a:t>D.	</a:t>
            </a:r>
            <a:r>
              <a:rPr lang="en-US" sz="2000" dirty="0" err="1" smtClean="0"/>
              <a:t>Laporan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penilaian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akhir</a:t>
            </a:r>
            <a:r>
              <a:rPr lang="en-US" sz="2000" dirty="0" smtClean="0"/>
              <a:t> semester </a:t>
            </a:r>
            <a:r>
              <a:rPr lang="en-US" sz="2000" dirty="0" err="1" smtClean="0"/>
              <a:t>tanpa</a:t>
            </a:r>
            <a:endParaRPr lang="en-US" sz="2000" dirty="0" smtClean="0"/>
          </a:p>
          <a:p>
            <a:pPr marL="1435100" lvl="2" indent="-717550"/>
            <a:r>
              <a:rPr lang="en-US" sz="2000" dirty="0" smtClean="0"/>
              <a:t>   	 </a:t>
            </a:r>
            <a:r>
              <a:rPr lang="en-US" sz="2000" dirty="0" err="1" smtClean="0"/>
              <a:t>penjelasan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 </a:t>
            </a:r>
            <a:r>
              <a:rPr lang="en-US" sz="2000" dirty="0" err="1" smtClean="0"/>
              <a:t>kepala</a:t>
            </a:r>
            <a:r>
              <a:rPr lang="en-US" sz="2000" dirty="0" smtClean="0"/>
              <a:t> </a:t>
            </a:r>
            <a:r>
              <a:rPr lang="en-US" sz="2000" dirty="0" err="1" smtClean="0"/>
              <a:t>sekolah</a:t>
            </a:r>
            <a:r>
              <a:rPr lang="en-US" sz="2000" dirty="0" smtClean="0"/>
              <a:t>/</a:t>
            </a:r>
            <a:r>
              <a:rPr lang="en-US" sz="2000" dirty="0" err="1" smtClean="0"/>
              <a:t>madrasah</a:t>
            </a:r>
            <a:r>
              <a:rPr lang="en-US" sz="2000" dirty="0" smtClean="0"/>
              <a:t>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endParaRPr lang="en-US" sz="2000" dirty="0" smtClean="0"/>
          </a:p>
          <a:p>
            <a:pPr marL="1435100" lvl="2" indent="-717550"/>
            <a:r>
              <a:rPr lang="en-US" sz="2000" dirty="0" smtClean="0"/>
              <a:t>   	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wali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orang</a:t>
            </a:r>
            <a:r>
              <a:rPr lang="en-US" sz="2000" dirty="0" smtClean="0"/>
              <a:t> </a:t>
            </a:r>
            <a:r>
              <a:rPr lang="en-US" sz="2000" dirty="0" err="1" smtClean="0"/>
              <a:t>tua</a:t>
            </a:r>
            <a:r>
              <a:rPr lang="en-US" sz="2000" dirty="0" smtClean="0"/>
              <a:t>/</a:t>
            </a:r>
            <a:r>
              <a:rPr lang="en-US" sz="2000" dirty="0" err="1" smtClean="0"/>
              <a:t>wali</a:t>
            </a: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</a:t>
            </a:r>
            <a:r>
              <a:rPr lang="en-US" sz="2000" dirty="0" err="1" smtClean="0"/>
              <a:t>tanpa</a:t>
            </a: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yang</a:t>
            </a:r>
          </a:p>
          <a:p>
            <a:pPr marL="1435100" lvl="2" indent="-717550"/>
            <a:r>
              <a:rPr lang="en-US" sz="2000" dirty="0" smtClean="0"/>
              <a:t>   	 </a:t>
            </a:r>
            <a:r>
              <a:rPr lang="en-US" sz="2000" dirty="0" err="1" smtClean="0"/>
              <a:t>bersangkutan</a:t>
            </a:r>
            <a:endParaRPr lang="en-US" sz="2000" dirty="0" smtClean="0"/>
          </a:p>
          <a:p>
            <a:pPr marL="1435100" lvl="2" indent="-717550"/>
            <a:r>
              <a:rPr lang="en-US" sz="2000" dirty="0" smtClean="0"/>
              <a:t>E. 	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melaporkan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penilaian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</p:spPr>
        <p:txBody>
          <a:bodyPr>
            <a:noAutofit/>
          </a:bodyPr>
          <a:lstStyle/>
          <a:p>
            <a:pPr marL="534988" indent="-534988" algn="l"/>
            <a:r>
              <a:rPr lang="en-US" sz="3200" i="1" dirty="0" smtClean="0">
                <a:solidFill>
                  <a:srgbClr val="FF0000"/>
                </a:solidFill>
              </a:rPr>
              <a:t>15.Sekolah/</a:t>
            </a:r>
            <a:r>
              <a:rPr lang="en-US" sz="3200" i="1" dirty="0" err="1" smtClean="0">
                <a:solidFill>
                  <a:srgbClr val="FF0000"/>
                </a:solidFill>
              </a:rPr>
              <a:t>Madrasah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memiliki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silabus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untuk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setiap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mata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pelajaran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sesuai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dengan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panduan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penyusunan</a:t>
            </a:r>
            <a:r>
              <a:rPr lang="en-US" sz="3200" i="1" dirty="0">
                <a:solidFill>
                  <a:srgbClr val="FF0000"/>
                </a:solidFill>
              </a:rPr>
              <a:t> KTSP.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0850" indent="-450850">
              <a:buNone/>
              <a:tabLst>
                <a:tab pos="450850" algn="l"/>
              </a:tabLst>
            </a:pPr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Sebanyak</a:t>
            </a:r>
            <a:r>
              <a:rPr lang="en-US" dirty="0"/>
              <a:t> 7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silabus</a:t>
            </a: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B. </a:t>
            </a:r>
            <a:r>
              <a:rPr lang="en-US" dirty="0" err="1"/>
              <a:t>Sebanyak</a:t>
            </a:r>
            <a:r>
              <a:rPr lang="en-US" dirty="0"/>
              <a:t> 5 — 6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silabus</a:t>
            </a:r>
            <a:endParaRPr lang="en-US" dirty="0"/>
          </a:p>
          <a:p>
            <a:pPr>
              <a:buNone/>
            </a:pPr>
            <a:r>
              <a:rPr lang="en-US" dirty="0" smtClean="0"/>
              <a:t>C</a:t>
            </a:r>
            <a:r>
              <a:rPr lang="en-US" dirty="0"/>
              <a:t>. </a:t>
            </a:r>
            <a:r>
              <a:rPr lang="en-US" dirty="0" err="1"/>
              <a:t>Sebanyak</a:t>
            </a:r>
            <a:r>
              <a:rPr lang="en-US" dirty="0"/>
              <a:t> 3 — 4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silabus</a:t>
            </a:r>
            <a:endParaRPr lang="en-US" dirty="0"/>
          </a:p>
          <a:p>
            <a:pPr>
              <a:buNone/>
            </a:pP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Sebanyak</a:t>
            </a:r>
            <a:r>
              <a:rPr lang="en-US" dirty="0"/>
              <a:t> 1 — 2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silabus</a:t>
            </a:r>
            <a:endParaRPr lang="en-US" dirty="0"/>
          </a:p>
          <a:p>
            <a:pPr>
              <a:buNone/>
            </a:pPr>
            <a:r>
              <a:rPr lang="en-US" dirty="0" smtClean="0"/>
              <a:t>E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silabus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90600"/>
            <a:ext cx="80010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sz="4000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dokumen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undangan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kepada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wali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murid</a:t>
            </a:r>
            <a:r>
              <a:rPr lang="en-US" sz="4000" i="1" dirty="0" smtClean="0">
                <a:solidFill>
                  <a:srgbClr val="FF0000"/>
                </a:solidFill>
              </a:rPr>
              <a:t>, </a:t>
            </a:r>
            <a:r>
              <a:rPr lang="en-US" sz="4000" i="1" dirty="0" err="1" smtClean="0">
                <a:solidFill>
                  <a:srgbClr val="FF0000"/>
                </a:solidFill>
              </a:rPr>
              <a:t>daftar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hadir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orang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tua</a:t>
            </a:r>
            <a:r>
              <a:rPr lang="en-US" sz="4000" i="1" dirty="0" smtClean="0">
                <a:solidFill>
                  <a:srgbClr val="FF0000"/>
                </a:solidFill>
              </a:rPr>
              <a:t>, </a:t>
            </a:r>
            <a:r>
              <a:rPr lang="en-US" sz="4000" i="1" dirty="0" err="1" smtClean="0">
                <a:solidFill>
                  <a:srgbClr val="FF0000"/>
                </a:solidFill>
              </a:rPr>
              <a:t>dan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buku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laporan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4000" i="1" dirty="0" smtClean="0">
                <a:solidFill>
                  <a:srgbClr val="FF0000"/>
                </a:solidFill>
              </a:rPr>
              <a:t>.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891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400" i="1" dirty="0" smtClean="0">
                <a:solidFill>
                  <a:srgbClr val="FF0000"/>
                </a:solidFill>
              </a:rPr>
              <a:t>151.	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melaporkan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pencapaian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hasil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belajar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siswa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kepada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Dinas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Kabupaten</a:t>
            </a:r>
            <a:r>
              <a:rPr lang="en-US" sz="2400" i="1" dirty="0" smtClean="0">
                <a:solidFill>
                  <a:srgbClr val="FF0000"/>
                </a:solidFill>
              </a:rPr>
              <a:t>/Kota.</a:t>
            </a:r>
          </a:p>
          <a:p>
            <a:endParaRPr lang="en-US" sz="2400" dirty="0" smtClean="0"/>
          </a:p>
          <a:p>
            <a:pPr marL="1435100" indent="-717550"/>
            <a:r>
              <a:rPr lang="en-US" sz="2400" dirty="0" smtClean="0"/>
              <a:t>A. 	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pencapaian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20</a:t>
            </a:r>
          </a:p>
          <a:p>
            <a:pPr marL="1435100" indent="-717550"/>
            <a:r>
              <a:rPr lang="en-US" sz="2400" dirty="0" smtClean="0"/>
              <a:t>   	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semester</a:t>
            </a:r>
          </a:p>
          <a:p>
            <a:pPr marL="1435100" indent="-717550"/>
            <a:r>
              <a:rPr lang="en-US" sz="2400" dirty="0" smtClean="0"/>
              <a:t>B. 	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pencapaian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21 — 40</a:t>
            </a:r>
          </a:p>
          <a:p>
            <a:pPr marL="1435100" indent="-717550"/>
            <a:r>
              <a:rPr lang="en-US" sz="2400" dirty="0" smtClean="0"/>
              <a:t>   	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semester</a:t>
            </a:r>
          </a:p>
          <a:p>
            <a:pPr marL="1435100" indent="-717550"/>
            <a:r>
              <a:rPr lang="en-US" sz="2400" dirty="0" smtClean="0"/>
              <a:t> C. 	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pencapaian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41 — 60</a:t>
            </a:r>
          </a:p>
          <a:p>
            <a:pPr marL="1435100" indent="-717550"/>
            <a:r>
              <a:rPr lang="en-US" sz="2400" dirty="0" smtClean="0"/>
              <a:t>    	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semester</a:t>
            </a:r>
          </a:p>
          <a:p>
            <a:pPr marL="1435100" indent="-717550"/>
            <a:r>
              <a:rPr lang="en-US" sz="2400" dirty="0" smtClean="0"/>
              <a:t> D.	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pencapaian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61 — 80 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semester</a:t>
            </a:r>
          </a:p>
          <a:p>
            <a:pPr marL="1435100" indent="-717550"/>
            <a:r>
              <a:rPr lang="en-US" sz="2400" dirty="0" smtClean="0"/>
              <a:t>E. 	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pencapaian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80 </a:t>
            </a:r>
            <a:r>
              <a:rPr lang="en-US" sz="2400" dirty="0" err="1" smtClean="0"/>
              <a:t>hari</a:t>
            </a:r>
            <a:r>
              <a:rPr lang="en-US" sz="2400" dirty="0" smtClean="0"/>
              <a:t> 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semester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295400"/>
            <a:ext cx="6172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adanya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dokumen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pelaporan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pencapaian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hasil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belajar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tingkat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satuan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kepada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Dinas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Kabupaten</a:t>
            </a:r>
            <a:r>
              <a:rPr lang="en-US" sz="4000" i="1" dirty="0" smtClean="0">
                <a:solidFill>
                  <a:srgbClr val="FF0000"/>
                </a:solidFill>
              </a:rPr>
              <a:t>/Kota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891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800" b="1" i="1" dirty="0" smtClean="0">
                <a:solidFill>
                  <a:srgbClr val="FF0000"/>
                </a:solidFill>
              </a:rPr>
              <a:t>152.Sekolah/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menentukan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kelulusan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siswa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dari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satuan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pendidikan</a:t>
            </a:r>
            <a:r>
              <a:rPr lang="en-US" sz="2800" b="1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/>
          </a:p>
          <a:p>
            <a:pPr marL="1435100" indent="-717550"/>
            <a:r>
              <a:rPr lang="en-US" sz="2400" dirty="0" smtClean="0"/>
              <a:t>A. 	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kelulusan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rapat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dihadiri</a:t>
            </a:r>
            <a:r>
              <a:rPr lang="en-US" sz="2400" dirty="0" smtClean="0"/>
              <a:t> guru</a:t>
            </a:r>
          </a:p>
          <a:p>
            <a:pPr marL="1435100" indent="-717550"/>
            <a:r>
              <a:rPr lang="en-US" sz="2400" dirty="0" smtClean="0"/>
              <a:t>    	 </a:t>
            </a:r>
            <a:r>
              <a:rPr lang="en-US" sz="2400" dirty="0" err="1" smtClean="0"/>
              <a:t>kelas</a:t>
            </a:r>
            <a:r>
              <a:rPr lang="en-US" sz="2400" dirty="0" smtClean="0"/>
              <a:t>, guru </a:t>
            </a:r>
            <a:r>
              <a:rPr lang="en-US" sz="2400" dirty="0" err="1" smtClean="0"/>
              <a:t>mata</a:t>
            </a:r>
            <a:r>
              <a:rPr lang="en-US" sz="2400" dirty="0" smtClean="0"/>
              <a:t> </a:t>
            </a:r>
            <a:r>
              <a:rPr lang="en-US" sz="2400" dirty="0" err="1" smtClean="0"/>
              <a:t>pelajaran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 smtClean="0"/>
          </a:p>
          <a:p>
            <a:pPr marL="1435100" indent="-717550"/>
            <a:r>
              <a:rPr lang="en-US" sz="2400" dirty="0" smtClean="0"/>
              <a:t>B.	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kelulusan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rapat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dihadiri</a:t>
            </a:r>
            <a:r>
              <a:rPr lang="en-US" sz="2400" dirty="0" smtClean="0"/>
              <a:t> guru </a:t>
            </a:r>
            <a:r>
              <a:rPr lang="en-US" sz="2400" dirty="0" err="1" smtClean="0"/>
              <a:t>kelas</a:t>
            </a:r>
            <a:r>
              <a:rPr lang="en-US" sz="2400" dirty="0" smtClean="0"/>
              <a:t>   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, </a:t>
            </a:r>
            <a:r>
              <a:rPr lang="en-US" sz="2400" dirty="0" err="1" smtClean="0"/>
              <a:t>tanpa</a:t>
            </a:r>
            <a:r>
              <a:rPr lang="en-US" sz="2400" dirty="0" smtClean="0"/>
              <a:t> guru </a:t>
            </a:r>
            <a:r>
              <a:rPr lang="en-US" sz="2400" dirty="0" err="1" smtClean="0"/>
              <a:t>mata</a:t>
            </a:r>
            <a:r>
              <a:rPr lang="en-US" sz="2400" dirty="0" smtClean="0"/>
              <a:t> </a:t>
            </a:r>
            <a:r>
              <a:rPr lang="en-US" sz="2400" dirty="0" err="1" smtClean="0"/>
              <a:t>pelajaran</a:t>
            </a:r>
            <a:endParaRPr lang="en-US" sz="2400" dirty="0" smtClean="0"/>
          </a:p>
          <a:p>
            <a:pPr marL="1435100" indent="-717550"/>
            <a:r>
              <a:rPr lang="fi-FI" sz="2400" dirty="0" smtClean="0"/>
              <a:t>C. 	Menentukan kelulusan melalui rapat dihari oleh perwakilan</a:t>
            </a:r>
          </a:p>
          <a:p>
            <a:pPr marL="1435100" indent="-717550"/>
            <a:r>
              <a:rPr lang="en-US" sz="2400" dirty="0" smtClean="0"/>
              <a:t>     	guru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endParaRPr lang="en-US" sz="2400" dirty="0" smtClean="0"/>
          </a:p>
          <a:p>
            <a:pPr marL="1435100" indent="-717550"/>
            <a:r>
              <a:rPr lang="fi-FI" sz="2400" dirty="0" smtClean="0"/>
              <a:t>D. 	Menentukan kelulusan tanpa melalui rapat</a:t>
            </a:r>
          </a:p>
          <a:p>
            <a:pPr marL="1435100" indent="-717550"/>
            <a:r>
              <a:rPr lang="fi-FI" sz="2400" dirty="0" smtClean="0"/>
              <a:t>E. 	Tidak menentukan kelulusan dari satuan pendidikan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838200"/>
            <a:ext cx="68580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dokumen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rapat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kelulusan</a:t>
            </a:r>
            <a:r>
              <a:rPr lang="en-US" sz="4000" i="1" dirty="0" smtClean="0">
                <a:solidFill>
                  <a:srgbClr val="FF0000"/>
                </a:solidFill>
              </a:rPr>
              <a:t> yang </a:t>
            </a:r>
            <a:r>
              <a:rPr lang="en-US" sz="4000" i="1" dirty="0" err="1" smtClean="0">
                <a:solidFill>
                  <a:srgbClr val="FF0000"/>
                </a:solidFill>
              </a:rPr>
              <a:t>dihadiri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oleh</a:t>
            </a:r>
            <a:r>
              <a:rPr lang="en-US" sz="4000" i="1" dirty="0" smtClean="0">
                <a:solidFill>
                  <a:srgbClr val="FF0000"/>
                </a:solidFill>
              </a:rPr>
              <a:t> guru </a:t>
            </a:r>
            <a:r>
              <a:rPr lang="en-US" sz="4000" i="1" dirty="0" err="1" smtClean="0">
                <a:solidFill>
                  <a:srgbClr val="FF0000"/>
                </a:solidFill>
              </a:rPr>
              <a:t>kelas</a:t>
            </a:r>
            <a:r>
              <a:rPr lang="en-US" sz="4000" i="1" dirty="0" smtClean="0">
                <a:solidFill>
                  <a:srgbClr val="FF0000"/>
                </a:solidFill>
              </a:rPr>
              <a:t>, guru </a:t>
            </a:r>
            <a:r>
              <a:rPr lang="en-US" sz="4000" i="1" dirty="0" err="1" smtClean="0">
                <a:solidFill>
                  <a:srgbClr val="FF0000"/>
                </a:solidFill>
              </a:rPr>
              <a:t>mata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4000" i="1" dirty="0" smtClean="0">
                <a:solidFill>
                  <a:srgbClr val="FF0000"/>
                </a:solidFill>
              </a:rPr>
              <a:t>, </a:t>
            </a:r>
            <a:r>
              <a:rPr lang="en-US" sz="4000" i="1" dirty="0" err="1" smtClean="0">
                <a:solidFill>
                  <a:srgbClr val="FF0000"/>
                </a:solidFill>
              </a:rPr>
              <a:t>dan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kepala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sekolah</a:t>
            </a:r>
            <a:r>
              <a:rPr lang="en-US" sz="4000" i="1" dirty="0" smtClean="0">
                <a:solidFill>
                  <a:srgbClr val="FF0000"/>
                </a:solidFill>
              </a:rPr>
              <a:t>/</a:t>
            </a:r>
            <a:r>
              <a:rPr lang="en-US" sz="4000" i="1" dirty="0" err="1" smtClean="0">
                <a:solidFill>
                  <a:srgbClr val="FF0000"/>
                </a:solidFill>
              </a:rPr>
              <a:t>madrasah</a:t>
            </a:r>
            <a:r>
              <a:rPr lang="en-US" sz="4000" i="1" dirty="0" smtClean="0">
                <a:solidFill>
                  <a:srgbClr val="FF0000"/>
                </a:solidFill>
              </a:rPr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85800"/>
            <a:ext cx="7086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i="1" dirty="0" smtClean="0">
                <a:solidFill>
                  <a:srgbClr val="FF0000"/>
                </a:solidFill>
              </a:rPr>
              <a:t>153.Sekolah/Madrasah menentukan nilai rata-rata sebagai kriteria kelulusan</a:t>
            </a:r>
          </a:p>
          <a:p>
            <a:r>
              <a:rPr lang="en-US" sz="3600" i="1" dirty="0" smtClean="0">
                <a:solidFill>
                  <a:srgbClr val="FF0000"/>
                </a:solidFill>
              </a:rPr>
              <a:t>UASBN</a:t>
            </a:r>
            <a:r>
              <a:rPr lang="en-US" sz="3600" dirty="0" smtClean="0"/>
              <a:t>.</a:t>
            </a:r>
          </a:p>
          <a:p>
            <a:pPr lvl="2"/>
            <a:r>
              <a:rPr lang="de-DE" sz="3600" dirty="0" smtClean="0"/>
              <a:t> A. Lebih besar dari 6,00</a:t>
            </a:r>
          </a:p>
          <a:p>
            <a:pPr lvl="2"/>
            <a:r>
              <a:rPr lang="pt-BR" sz="3600" dirty="0" smtClean="0"/>
              <a:t> B. Antara 5,01 — 6,00</a:t>
            </a:r>
          </a:p>
          <a:p>
            <a:pPr lvl="2"/>
            <a:r>
              <a:rPr lang="pt-BR" sz="3600" dirty="0" smtClean="0"/>
              <a:t> C. Antara 4,01 — 5,00</a:t>
            </a:r>
          </a:p>
          <a:p>
            <a:pPr lvl="2"/>
            <a:r>
              <a:rPr lang="pt-BR" sz="3600" dirty="0" smtClean="0"/>
              <a:t> D. Antara 3,01 — 4,00</a:t>
            </a:r>
          </a:p>
          <a:p>
            <a:pPr lvl="2"/>
            <a:r>
              <a:rPr lang="en-US" sz="3600" dirty="0" smtClean="0"/>
              <a:t> E. </a:t>
            </a:r>
            <a:r>
              <a:rPr lang="en-US" sz="3600" dirty="0" err="1" smtClean="0"/>
              <a:t>Lebih</a:t>
            </a:r>
            <a:r>
              <a:rPr lang="en-US" sz="3600" dirty="0" smtClean="0"/>
              <a:t> </a:t>
            </a:r>
            <a:r>
              <a:rPr lang="en-US" sz="3600" dirty="0" err="1" smtClean="0"/>
              <a:t>kecil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3,01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990600"/>
            <a:ext cx="69342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sv-SE" sz="4000" i="1" dirty="0" smtClean="0">
                <a:solidFill>
                  <a:srgbClr val="FF0000"/>
                </a:solidFill>
              </a:rPr>
              <a:t>Jawaban dibuktikan dengan dokumen nilai rata-rata sebagai kriteria kelulusan UASBN</a:t>
            </a:r>
            <a:r>
              <a:rPr lang="sv-SE" dirty="0" smtClean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8580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</a:rPr>
              <a:t>154.Sekolah/</a:t>
            </a:r>
            <a:r>
              <a:rPr lang="en-US" sz="3200" i="1" dirty="0" err="1" smtClean="0">
                <a:solidFill>
                  <a:srgbClr val="FF0000"/>
                </a:solidFill>
              </a:rPr>
              <a:t>Madrasah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menentukan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nilai</a:t>
            </a:r>
            <a:r>
              <a:rPr lang="en-US" sz="3200" i="1" dirty="0" smtClean="0">
                <a:solidFill>
                  <a:srgbClr val="FF0000"/>
                </a:solidFill>
              </a:rPr>
              <a:t> minimal </a:t>
            </a:r>
            <a:r>
              <a:rPr lang="en-US" sz="3200" i="1" dirty="0" err="1" smtClean="0">
                <a:solidFill>
                  <a:srgbClr val="FF0000"/>
                </a:solidFill>
              </a:rPr>
              <a:t>mata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pelajaran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sebagai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kriteria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kelulusan</a:t>
            </a:r>
            <a:r>
              <a:rPr lang="en-US" sz="3200" i="1" dirty="0" smtClean="0">
                <a:solidFill>
                  <a:srgbClr val="FF0000"/>
                </a:solidFill>
              </a:rPr>
              <a:t> UASBN.</a:t>
            </a:r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pPr lvl="3"/>
            <a:r>
              <a:rPr lang="de-DE" sz="3200" dirty="0" smtClean="0"/>
              <a:t>A. Lebih besar dari 5,00</a:t>
            </a:r>
          </a:p>
          <a:p>
            <a:pPr lvl="3"/>
            <a:r>
              <a:rPr lang="pt-BR" sz="3200" dirty="0" smtClean="0"/>
              <a:t>B. Antara 4,01 — 5,00</a:t>
            </a:r>
          </a:p>
          <a:p>
            <a:pPr lvl="3"/>
            <a:r>
              <a:rPr lang="pt-BR" sz="3200" dirty="0" smtClean="0"/>
              <a:t>C. Antara 3,01 — 4,00</a:t>
            </a:r>
          </a:p>
          <a:p>
            <a:pPr lvl="3"/>
            <a:r>
              <a:rPr lang="pt-BR" sz="3200" dirty="0" smtClean="0"/>
              <a:t>D. Antara 2,01 — 3,00</a:t>
            </a:r>
          </a:p>
          <a:p>
            <a:pPr lvl="3"/>
            <a:r>
              <a:rPr lang="en-US" sz="3200" dirty="0" smtClean="0"/>
              <a:t>E. </a:t>
            </a:r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kecil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2,01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38200"/>
            <a:ext cx="76962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sv-SE" sz="4400" i="1" dirty="0" smtClean="0">
                <a:solidFill>
                  <a:srgbClr val="FF0000"/>
                </a:solidFill>
              </a:rPr>
              <a:t>Jawaban dibuktikan dengan dokumen nilai minimal mata pelajaran sebagai kriteria kelulusan UASBN. </a:t>
            </a:r>
            <a:r>
              <a:rPr lang="sv-SE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>
              <a:buAutoNum type="arabicPeriod" startAt="155"/>
            </a:pP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menerbitkan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menyerahkan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Surat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Keterangan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Hasil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Ujian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Akhir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Berstandar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Nasional</a:t>
            </a:r>
            <a:r>
              <a:rPr lang="en-US" sz="2400" i="1" dirty="0" smtClean="0">
                <a:solidFill>
                  <a:srgbClr val="FF0000"/>
                </a:solidFill>
              </a:rPr>
              <a:t> (SKHUASBN) </a:t>
            </a:r>
            <a:r>
              <a:rPr lang="en-US" sz="2400" i="1" dirty="0" err="1" smtClean="0">
                <a:solidFill>
                  <a:srgbClr val="FF0000"/>
                </a:solidFill>
              </a:rPr>
              <a:t>setiap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siswa</a:t>
            </a:r>
            <a:r>
              <a:rPr lang="en-US" sz="2400" i="1" dirty="0" smtClean="0">
                <a:solidFill>
                  <a:srgbClr val="FF0000"/>
                </a:solidFill>
              </a:rPr>
              <a:t> yang </a:t>
            </a:r>
            <a:r>
              <a:rPr lang="en-US" sz="2400" i="1" dirty="0" err="1" smtClean="0">
                <a:solidFill>
                  <a:srgbClr val="FF0000"/>
                </a:solidFill>
              </a:rPr>
              <a:t>mengikuti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Ujian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Akhir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Berstandar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Nasional</a:t>
            </a:r>
            <a:r>
              <a:rPr lang="en-US" sz="2400" i="1" dirty="0" smtClean="0">
                <a:solidFill>
                  <a:srgbClr val="FF0000"/>
                </a:solidFill>
              </a:rPr>
              <a:t> (UASBN).</a:t>
            </a:r>
          </a:p>
          <a:p>
            <a:pPr marL="717550" indent="-717550"/>
            <a:endParaRPr lang="en-US" sz="2400" i="1" dirty="0" smtClean="0">
              <a:solidFill>
                <a:srgbClr val="FF0000"/>
              </a:solidFill>
            </a:endParaRPr>
          </a:p>
          <a:p>
            <a:pPr marL="1435100" lvl="2" indent="-717550">
              <a:tabLst>
                <a:tab pos="1435100" algn="l"/>
              </a:tabLst>
            </a:pPr>
            <a:r>
              <a:rPr lang="en-US" sz="2400" dirty="0" smtClean="0"/>
              <a:t>A. 	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7 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pengumuman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ujian</a:t>
            </a:r>
            <a:endParaRPr lang="en-US" sz="2400" dirty="0" smtClean="0"/>
          </a:p>
          <a:p>
            <a:pPr marL="1435100" lvl="2" indent="-717550">
              <a:tabLst>
                <a:tab pos="1435100" algn="l"/>
              </a:tabLst>
            </a:pPr>
            <a:r>
              <a:rPr lang="en-US" sz="2400" dirty="0" smtClean="0"/>
              <a:t>B. 	</a:t>
            </a:r>
            <a:r>
              <a:rPr lang="en-US" sz="2400" dirty="0" err="1" smtClean="0"/>
              <a:t>Antara</a:t>
            </a:r>
            <a:r>
              <a:rPr lang="en-US" sz="2400" dirty="0" smtClean="0"/>
              <a:t> 8 — 14 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pengumuman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ujian</a:t>
            </a:r>
            <a:endParaRPr lang="en-US" sz="2400" dirty="0" smtClean="0"/>
          </a:p>
          <a:p>
            <a:pPr marL="1435100" lvl="2" indent="-717550">
              <a:tabLst>
                <a:tab pos="1435100" algn="l"/>
              </a:tabLst>
            </a:pPr>
            <a:r>
              <a:rPr lang="en-US" sz="2400" dirty="0" smtClean="0"/>
              <a:t>C. 	</a:t>
            </a:r>
            <a:r>
              <a:rPr lang="en-US" sz="2400" dirty="0" err="1" smtClean="0"/>
              <a:t>Antara</a:t>
            </a:r>
            <a:r>
              <a:rPr lang="en-US" sz="2400" dirty="0" smtClean="0"/>
              <a:t> 15 — 21 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pengumuman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ujian</a:t>
            </a:r>
            <a:endParaRPr lang="en-US" sz="2400" dirty="0" smtClean="0"/>
          </a:p>
          <a:p>
            <a:pPr marL="1435100" lvl="2" indent="-717550">
              <a:tabLst>
                <a:tab pos="1435100" algn="l"/>
              </a:tabLst>
            </a:pPr>
            <a:r>
              <a:rPr lang="en-US" sz="2400" dirty="0" smtClean="0"/>
              <a:t>D. 	</a:t>
            </a:r>
            <a:r>
              <a:rPr lang="en-US" sz="2400" dirty="0" err="1" smtClean="0"/>
              <a:t>Antara</a:t>
            </a:r>
            <a:r>
              <a:rPr lang="en-US" sz="2400" dirty="0" smtClean="0"/>
              <a:t> 22 — 28 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pengumuman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ujian</a:t>
            </a:r>
            <a:endParaRPr lang="en-US" sz="2400" dirty="0" smtClean="0"/>
          </a:p>
          <a:p>
            <a:pPr marL="1435100" lvl="2" indent="-717550">
              <a:tabLst>
                <a:tab pos="1435100" algn="l"/>
              </a:tabLst>
            </a:pPr>
            <a:r>
              <a:rPr lang="en-US" sz="2400" dirty="0" smtClean="0"/>
              <a:t>E. 	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28 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pengumuman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ujian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76200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6000" i="1" dirty="0" err="1">
                <a:solidFill>
                  <a:srgbClr val="FF0000"/>
                </a:solidFill>
              </a:rPr>
              <a:t>Jawaban</a:t>
            </a:r>
            <a:r>
              <a:rPr lang="en-US" sz="6000" i="1" dirty="0">
                <a:solidFill>
                  <a:srgbClr val="FF0000"/>
                </a:solidFill>
              </a:rPr>
              <a:t> </a:t>
            </a:r>
            <a:r>
              <a:rPr lang="en-US" sz="6000" i="1" dirty="0" err="1">
                <a:solidFill>
                  <a:srgbClr val="FF0000"/>
                </a:solidFill>
              </a:rPr>
              <a:t>dibuktikan</a:t>
            </a:r>
            <a:r>
              <a:rPr lang="en-US" sz="6000" i="1" dirty="0">
                <a:solidFill>
                  <a:srgbClr val="FF0000"/>
                </a:solidFill>
              </a:rPr>
              <a:t> </a:t>
            </a:r>
            <a:r>
              <a:rPr lang="en-US" sz="6000" dirty="0" err="1"/>
              <a:t>dengan</a:t>
            </a:r>
            <a:r>
              <a:rPr lang="en-US" sz="6000" dirty="0"/>
              <a:t> </a:t>
            </a:r>
            <a:r>
              <a:rPr lang="en-US" sz="6000" dirty="0" err="1"/>
              <a:t>dokumen</a:t>
            </a:r>
            <a:r>
              <a:rPr lang="en-US" sz="6000" dirty="0"/>
              <a:t> </a:t>
            </a:r>
            <a:r>
              <a:rPr lang="en-US" sz="6000" dirty="0" err="1"/>
              <a:t>silabus</a:t>
            </a:r>
            <a:r>
              <a:rPr lang="en-US" sz="6000" dirty="0"/>
              <a:t> </a:t>
            </a:r>
            <a:r>
              <a:rPr lang="en-US" sz="6000" dirty="0" err="1"/>
              <a:t>setiap</a:t>
            </a:r>
            <a:r>
              <a:rPr lang="en-US" sz="6000" dirty="0"/>
              <a:t> </a:t>
            </a:r>
            <a:r>
              <a:rPr lang="en-US" sz="6000" dirty="0" err="1"/>
              <a:t>mata</a:t>
            </a:r>
            <a:r>
              <a:rPr lang="en-US" sz="6000" dirty="0"/>
              <a:t> </a:t>
            </a:r>
            <a:r>
              <a:rPr lang="en-US" sz="6000" dirty="0" err="1"/>
              <a:t>pelajaran</a:t>
            </a:r>
            <a:r>
              <a:rPr lang="en-US" sz="6000" dirty="0"/>
              <a:t> yang </a:t>
            </a:r>
            <a:r>
              <a:rPr lang="en-US" sz="6000" dirty="0" err="1"/>
              <a:t>disusun</a:t>
            </a:r>
            <a:r>
              <a:rPr lang="en-US" sz="6000" dirty="0"/>
              <a:t> </a:t>
            </a:r>
            <a:r>
              <a:rPr lang="en-US" sz="6000" dirty="0" err="1"/>
              <a:t>oleh</a:t>
            </a:r>
            <a:r>
              <a:rPr lang="en-US" sz="6000" dirty="0"/>
              <a:t> guru. 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62000"/>
            <a:ext cx="762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tanda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terima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Surat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Keterangan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Hasil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Ujian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Akhir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Sekolah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Berstandar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Nasional</a:t>
            </a:r>
            <a:r>
              <a:rPr lang="en-US" sz="3600" i="1" dirty="0" smtClean="0">
                <a:solidFill>
                  <a:srgbClr val="FF0000"/>
                </a:solidFill>
              </a:rPr>
              <a:t> (SKHUASBN) </a:t>
            </a:r>
            <a:r>
              <a:rPr lang="en-US" sz="3600" i="1" dirty="0" err="1" smtClean="0">
                <a:solidFill>
                  <a:srgbClr val="FF0000"/>
                </a:solidFill>
              </a:rPr>
              <a:t>dari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setiap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siswa</a:t>
            </a:r>
            <a:r>
              <a:rPr lang="en-US" sz="3600" i="1" dirty="0" smtClean="0">
                <a:solidFill>
                  <a:srgbClr val="FF0000"/>
                </a:solidFill>
              </a:rPr>
              <a:t> yang </a:t>
            </a:r>
            <a:r>
              <a:rPr lang="en-US" sz="3600" i="1" dirty="0" err="1" smtClean="0">
                <a:solidFill>
                  <a:srgbClr val="FF0000"/>
                </a:solidFill>
              </a:rPr>
              <a:t>mengikuti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ujian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nasional</a:t>
            </a:r>
            <a:r>
              <a:rPr lang="en-US" sz="3600" i="1" dirty="0" smtClean="0">
                <a:solidFill>
                  <a:srgbClr val="FF0000"/>
                </a:solidFill>
              </a:rPr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8763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400" i="1" dirty="0" smtClean="0">
                <a:solidFill>
                  <a:srgbClr val="FF0000"/>
                </a:solidFill>
              </a:rPr>
              <a:t>156.	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menyerahkan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ijazah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kepada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setiap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siswa</a:t>
            </a:r>
            <a:r>
              <a:rPr lang="en-US" sz="2400" i="1" dirty="0" smtClean="0">
                <a:solidFill>
                  <a:srgbClr val="FF0000"/>
                </a:solidFill>
              </a:rPr>
              <a:t> yang </a:t>
            </a:r>
            <a:r>
              <a:rPr lang="en-US" sz="2400" i="1" dirty="0" err="1" smtClean="0">
                <a:solidFill>
                  <a:srgbClr val="FF0000"/>
                </a:solidFill>
              </a:rPr>
              <a:t>telah</a:t>
            </a:r>
            <a:r>
              <a:rPr lang="en-US" sz="2400" i="1" dirty="0" smtClean="0">
                <a:solidFill>
                  <a:srgbClr val="FF0000"/>
                </a:solidFill>
              </a:rPr>
              <a:t> lulus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1435100" lvl="2" indent="-717550"/>
            <a:r>
              <a:rPr lang="en-US" sz="2400" dirty="0" smtClean="0"/>
              <a:t>A.	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7 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blangko</a:t>
            </a:r>
            <a:r>
              <a:rPr lang="en-US" sz="2400" dirty="0" smtClean="0"/>
              <a:t> </a:t>
            </a:r>
            <a:r>
              <a:rPr lang="en-US" sz="2400" dirty="0" err="1" smtClean="0"/>
              <a:t>ijazah</a:t>
            </a:r>
            <a:r>
              <a:rPr lang="en-US" sz="2400" dirty="0" smtClean="0"/>
              <a:t>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Dinas</a:t>
            </a:r>
            <a:r>
              <a:rPr lang="en-US" sz="2400" dirty="0" smtClean="0"/>
              <a:t>    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/</a:t>
            </a:r>
            <a:r>
              <a:rPr lang="en-US" sz="2400" dirty="0" err="1" smtClean="0"/>
              <a:t>Kandepag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B. 	</a:t>
            </a:r>
            <a:r>
              <a:rPr lang="en-US" sz="2400" dirty="0" err="1" smtClean="0"/>
              <a:t>Antara</a:t>
            </a:r>
            <a:r>
              <a:rPr lang="en-US" sz="2400" dirty="0" smtClean="0"/>
              <a:t> 8 — 14 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blangko</a:t>
            </a:r>
            <a:r>
              <a:rPr lang="en-US" sz="2400" dirty="0" smtClean="0"/>
              <a:t> </a:t>
            </a:r>
            <a:r>
              <a:rPr lang="en-US" sz="2400" dirty="0" err="1" smtClean="0"/>
              <a:t>ijazah</a:t>
            </a:r>
            <a:r>
              <a:rPr lang="en-US" sz="2400" dirty="0" smtClean="0"/>
              <a:t>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   	 </a:t>
            </a:r>
            <a:r>
              <a:rPr lang="en-US" sz="2400" dirty="0" err="1" smtClean="0"/>
              <a:t>Dinas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/</a:t>
            </a:r>
            <a:r>
              <a:rPr lang="en-US" sz="2400" dirty="0" err="1" smtClean="0"/>
              <a:t>Kandepag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C. 	</a:t>
            </a:r>
            <a:r>
              <a:rPr lang="en-US" sz="2400" dirty="0" err="1" smtClean="0"/>
              <a:t>Antara</a:t>
            </a:r>
            <a:r>
              <a:rPr lang="en-US" sz="2400" dirty="0" smtClean="0"/>
              <a:t> 15 — 21 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blangko</a:t>
            </a:r>
            <a:r>
              <a:rPr lang="en-US" sz="2400" dirty="0" smtClean="0"/>
              <a:t> </a:t>
            </a:r>
            <a:r>
              <a:rPr lang="en-US" sz="2400" dirty="0" err="1" smtClean="0"/>
              <a:t>ijazah</a:t>
            </a:r>
            <a:r>
              <a:rPr lang="en-US" sz="2400" dirty="0" smtClean="0"/>
              <a:t>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   	 </a:t>
            </a:r>
            <a:r>
              <a:rPr lang="en-US" sz="2400" dirty="0" err="1" smtClean="0"/>
              <a:t>Dinas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/</a:t>
            </a:r>
            <a:r>
              <a:rPr lang="en-US" sz="2400" dirty="0" err="1" smtClean="0"/>
              <a:t>Kandepag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D. 	</a:t>
            </a:r>
            <a:r>
              <a:rPr lang="en-US" sz="2400" dirty="0" err="1" smtClean="0"/>
              <a:t>Antara</a:t>
            </a:r>
            <a:r>
              <a:rPr lang="en-US" sz="2400" dirty="0" smtClean="0"/>
              <a:t> 22 — 28 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blangko</a:t>
            </a:r>
            <a:r>
              <a:rPr lang="en-US" sz="2400" dirty="0" smtClean="0"/>
              <a:t> </a:t>
            </a:r>
            <a:r>
              <a:rPr lang="en-US" sz="2400" dirty="0" err="1" smtClean="0"/>
              <a:t>ijazah</a:t>
            </a:r>
            <a:r>
              <a:rPr lang="en-US" sz="2400" dirty="0" smtClean="0"/>
              <a:t>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     	</a:t>
            </a:r>
            <a:r>
              <a:rPr lang="en-US" sz="2400" dirty="0" err="1" smtClean="0"/>
              <a:t>Dinas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/</a:t>
            </a:r>
            <a:r>
              <a:rPr lang="en-US" sz="2400" dirty="0" err="1" smtClean="0"/>
              <a:t>Kandepag</a:t>
            </a:r>
            <a:endParaRPr lang="en-US" sz="2400" dirty="0" smtClean="0"/>
          </a:p>
          <a:p>
            <a:pPr marL="1435100" lvl="2" indent="-717550"/>
            <a:r>
              <a:rPr lang="en-US" sz="2400" dirty="0" smtClean="0"/>
              <a:t>E.	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28 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blangko</a:t>
            </a:r>
            <a:r>
              <a:rPr lang="en-US" sz="2400" dirty="0" smtClean="0"/>
              <a:t> </a:t>
            </a:r>
            <a:r>
              <a:rPr lang="en-US" sz="2400" dirty="0" err="1" smtClean="0"/>
              <a:t>ijazah</a:t>
            </a:r>
            <a:r>
              <a:rPr lang="en-US" sz="2400" dirty="0" smtClean="0"/>
              <a:t>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Dinas</a:t>
            </a:r>
            <a:r>
              <a:rPr lang="en-US" sz="2400" dirty="0" smtClean="0"/>
              <a:t>   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/</a:t>
            </a:r>
            <a:r>
              <a:rPr lang="en-US" sz="2400" dirty="0" err="1" smtClean="0"/>
              <a:t>Kandepag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066800"/>
            <a:ext cx="80772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4000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tanda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terima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telah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menerbitkan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ijazah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dari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setiap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siswa</a:t>
            </a:r>
            <a:r>
              <a:rPr lang="en-US" sz="4000" i="1" dirty="0" smtClean="0">
                <a:solidFill>
                  <a:srgbClr val="FF0000"/>
                </a:solidFill>
              </a:rPr>
              <a:t> yang lulus </a:t>
            </a:r>
            <a:r>
              <a:rPr lang="en-US" sz="4000" i="1" dirty="0" err="1" smtClean="0">
                <a:solidFill>
                  <a:srgbClr val="FF0000"/>
                </a:solidFill>
              </a:rPr>
              <a:t>dari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satuan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pendidikan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9844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/>
            <a:r>
              <a:rPr lang="en-US" sz="2400" b="1" i="1" dirty="0" smtClean="0">
                <a:solidFill>
                  <a:srgbClr val="FF0000"/>
                </a:solidFill>
              </a:rPr>
              <a:t>157.	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b="1" i="1" dirty="0" smtClean="0">
                <a:solidFill>
                  <a:srgbClr val="FF0000"/>
                </a:solidFill>
              </a:rPr>
              <a:t>/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menerima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siswa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baru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menggunakan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berbagai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pertimbangan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1435100" indent="-717550"/>
            <a:r>
              <a:rPr lang="en-US" sz="2400" dirty="0" smtClean="0"/>
              <a:t> A. 	</a:t>
            </a:r>
            <a:r>
              <a:rPr lang="en-US" sz="2400" dirty="0" err="1" smtClean="0"/>
              <a:t>penerimaan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mempertimbangkan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usia</a:t>
            </a:r>
            <a:endParaRPr lang="en-US" sz="2400" dirty="0" smtClean="0"/>
          </a:p>
          <a:p>
            <a:pPr marL="1435100" indent="-717550"/>
            <a:r>
              <a:rPr lang="en-US" sz="2400" dirty="0" smtClean="0"/>
              <a:t>B. 	</a:t>
            </a:r>
            <a:r>
              <a:rPr lang="en-US" sz="2400" dirty="0" err="1" smtClean="0"/>
              <a:t>penerimaan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mempertimbangkan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usia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endParaRPr lang="en-US" sz="2400" dirty="0" smtClean="0"/>
          </a:p>
          <a:p>
            <a:pPr marL="1435100" indent="-717550"/>
            <a:r>
              <a:rPr lang="en-US" sz="2400" dirty="0" smtClean="0"/>
              <a:t>     	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tinggal</a:t>
            </a:r>
            <a:endParaRPr lang="en-US" sz="2400" dirty="0" smtClean="0"/>
          </a:p>
          <a:p>
            <a:pPr marL="1435100" indent="-717550"/>
            <a:r>
              <a:rPr lang="en-US" sz="2400" dirty="0" smtClean="0"/>
              <a:t>C. 	</a:t>
            </a:r>
            <a:r>
              <a:rPr lang="en-US" sz="2400" dirty="0" err="1" smtClean="0"/>
              <a:t>penerimaan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mempertimbangkan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usia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tes</a:t>
            </a:r>
            <a:endParaRPr lang="en-US" sz="2400" dirty="0" smtClean="0"/>
          </a:p>
          <a:p>
            <a:pPr marL="1435100" indent="-717550"/>
            <a:r>
              <a:rPr lang="en-US" sz="2400" dirty="0" smtClean="0"/>
              <a:t>     	</a:t>
            </a:r>
            <a:r>
              <a:rPr lang="en-US" sz="2400" dirty="0" err="1" smtClean="0"/>
              <a:t>masuk</a:t>
            </a:r>
            <a:endParaRPr lang="en-US" sz="2400" dirty="0" smtClean="0"/>
          </a:p>
          <a:p>
            <a:pPr marL="1435100" indent="-717550"/>
            <a:r>
              <a:rPr lang="en-US" sz="2400" dirty="0" smtClean="0"/>
              <a:t>D. 	</a:t>
            </a:r>
            <a:r>
              <a:rPr lang="en-US" sz="2400" dirty="0" err="1" smtClean="0"/>
              <a:t>penerimaan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mempertimbangkan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unsur</a:t>
            </a:r>
            <a:r>
              <a:rPr lang="en-US" sz="2400" dirty="0" smtClean="0"/>
              <a:t> </a:t>
            </a:r>
            <a:r>
              <a:rPr lang="en-US" sz="2400" dirty="0" err="1" smtClean="0"/>
              <a:t>usia</a:t>
            </a:r>
            <a:r>
              <a:rPr lang="en-US" sz="2400" dirty="0" smtClean="0"/>
              <a:t>,</a:t>
            </a:r>
          </a:p>
          <a:p>
            <a:pPr marL="1435100" indent="-717550"/>
            <a:r>
              <a:rPr lang="en-US" sz="2400" dirty="0" smtClean="0"/>
              <a:t>    	</a:t>
            </a: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tinggal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sertifikat</a:t>
            </a:r>
            <a:r>
              <a:rPr lang="en-US" sz="2400" dirty="0" smtClean="0"/>
              <a:t> </a:t>
            </a:r>
            <a:r>
              <a:rPr lang="en-US" sz="2400" dirty="0" err="1" smtClean="0"/>
              <a:t>tamat</a:t>
            </a:r>
            <a:r>
              <a:rPr lang="en-US" sz="2400" dirty="0" smtClean="0"/>
              <a:t> TK/RA</a:t>
            </a:r>
          </a:p>
          <a:p>
            <a:pPr marL="1435100" indent="-717550"/>
            <a:r>
              <a:rPr lang="en-US" sz="2400" dirty="0" smtClean="0"/>
              <a:t>E. 	</a:t>
            </a:r>
            <a:r>
              <a:rPr lang="en-US" sz="2400" dirty="0" err="1" smtClean="0"/>
              <a:t>penerimaan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mempertimbangkan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persyaratan</a:t>
            </a:r>
            <a:r>
              <a:rPr lang="en-US" sz="2400" dirty="0" smtClean="0"/>
              <a:t>    	</a:t>
            </a:r>
            <a:r>
              <a:rPr lang="en-US" sz="2400" dirty="0" err="1" smtClean="0"/>
              <a:t>apa</a:t>
            </a:r>
            <a:r>
              <a:rPr lang="en-US" sz="2400" dirty="0" smtClean="0"/>
              <a:t> pun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143000"/>
            <a:ext cx="73914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sz="4000" i="1" dirty="0" err="1" smtClean="0">
                <a:solidFill>
                  <a:srgbClr val="FF0000"/>
                </a:solidFill>
              </a:rPr>
              <a:t>Jawaban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dengan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adanya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berita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acara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rapat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penentuan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penerimaan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siswa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baru</a:t>
            </a:r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sekolah</a:t>
            </a:r>
            <a:r>
              <a:rPr lang="en-US" sz="4000" i="1" dirty="0" smtClean="0">
                <a:solidFill>
                  <a:srgbClr val="FF0000"/>
                </a:solidFill>
              </a:rPr>
              <a:t>/</a:t>
            </a:r>
            <a:r>
              <a:rPr lang="en-US" sz="4000" i="1" dirty="0" err="1" smtClean="0">
                <a:solidFill>
                  <a:srgbClr val="FF0000"/>
                </a:solidFill>
              </a:rPr>
              <a:t>madrasah</a:t>
            </a:r>
            <a:r>
              <a:rPr lang="en-US" sz="4000" i="1" dirty="0" smtClean="0">
                <a:solidFill>
                  <a:srgbClr val="FF0000"/>
                </a:solidFill>
              </a:rPr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686800" cy="4343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0347" y="2967335"/>
            <a:ext cx="4343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Your Text Here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2133600" y="1752600"/>
            <a:ext cx="5791200" cy="3048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4200" y="2743200"/>
            <a:ext cx="4329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Terima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kasih</a:t>
            </a:r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…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0850" indent="-450850" algn="l"/>
            <a:r>
              <a:rPr lang="en-US" sz="2800" i="1" dirty="0" smtClean="0">
                <a:solidFill>
                  <a:srgbClr val="FF0000"/>
                </a:solidFill>
              </a:rPr>
              <a:t>16.Sekolah/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menentukan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Kriteria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Ketuntasan</a:t>
            </a:r>
            <a:r>
              <a:rPr lang="en-US" sz="2800" i="1" dirty="0">
                <a:solidFill>
                  <a:srgbClr val="FF0000"/>
                </a:solidFill>
              </a:rPr>
              <a:t> Minimal </a:t>
            </a:r>
            <a:r>
              <a:rPr lang="en-US" sz="2800" i="1" dirty="0" smtClean="0">
                <a:solidFill>
                  <a:srgbClr val="FF0000"/>
                </a:solidFill>
              </a:rPr>
              <a:t>(KKM) </a:t>
            </a:r>
            <a:r>
              <a:rPr lang="sv-SE" sz="2800" i="1" dirty="0" smtClean="0">
                <a:solidFill>
                  <a:srgbClr val="FF0000"/>
                </a:solidFill>
              </a:rPr>
              <a:t>setiap mata pelajaran melalui rapat dewan guru.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/>
              <a:t>4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KKM </a:t>
            </a:r>
            <a:r>
              <a:rPr lang="en-US" dirty="0" err="1"/>
              <a:t>sama</a:t>
            </a:r>
            <a:endParaRPr lang="en-US" dirty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75,00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endParaRPr lang="en-US" dirty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/>
              <a:t>3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KKM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pPr>
              <a:buNone/>
            </a:pPr>
            <a:r>
              <a:rPr lang="en-US" dirty="0" smtClean="0"/>
              <a:t>     75,00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KKM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pPr>
              <a:buNone/>
            </a:pPr>
            <a:r>
              <a:rPr lang="en-US" dirty="0" smtClean="0"/>
              <a:t>     75,00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endParaRPr lang="en-US" dirty="0"/>
          </a:p>
          <a:p>
            <a:pPr>
              <a:buNone/>
            </a:pP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Sebanyak</a:t>
            </a:r>
            <a:r>
              <a:rPr lang="en-US" dirty="0"/>
              <a:t> 1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KKM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pPr>
              <a:buNone/>
            </a:pPr>
            <a:r>
              <a:rPr lang="en-US" dirty="0" smtClean="0"/>
              <a:t>     75,00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endParaRPr lang="en-US" dirty="0"/>
          </a:p>
          <a:p>
            <a:pPr>
              <a:buNone/>
            </a:pPr>
            <a:r>
              <a:rPr lang="en-US" dirty="0" smtClean="0"/>
              <a:t>E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KKM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75,00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US" sz="2200" i="1" dirty="0" smtClean="0">
                <a:solidFill>
                  <a:srgbClr val="FF0000"/>
                </a:solidFill>
              </a:rPr>
              <a:t>17.	</a:t>
            </a:r>
            <a:r>
              <a:rPr lang="en-US" sz="2200" i="1" dirty="0" err="1" smtClean="0">
                <a:solidFill>
                  <a:srgbClr val="FF0000"/>
                </a:solidFill>
              </a:rPr>
              <a:t>Sekolah</a:t>
            </a:r>
            <a:r>
              <a:rPr lang="en-US" sz="2200" i="1" dirty="0" smtClean="0">
                <a:solidFill>
                  <a:srgbClr val="FF0000"/>
                </a:solidFill>
              </a:rPr>
              <a:t>/</a:t>
            </a:r>
            <a:r>
              <a:rPr lang="en-US" sz="22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200" i="1" dirty="0" smtClean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menentukan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Kriteria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Ketuntasan</a:t>
            </a:r>
            <a:r>
              <a:rPr lang="en-US" sz="2200" i="1" dirty="0">
                <a:solidFill>
                  <a:srgbClr val="FF0000"/>
                </a:solidFill>
              </a:rPr>
              <a:t> Minimal (KKM)</a:t>
            </a:r>
            <a:br>
              <a:rPr lang="en-US" sz="2200" i="1" dirty="0">
                <a:solidFill>
                  <a:srgbClr val="FF0000"/>
                </a:solidFill>
              </a:rPr>
            </a:br>
            <a:r>
              <a:rPr lang="en-US" sz="2200" i="1" dirty="0" err="1">
                <a:solidFill>
                  <a:srgbClr val="FF0000"/>
                </a:solidFill>
              </a:rPr>
              <a:t>dengan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memperhatikan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unsur</a:t>
            </a:r>
            <a:r>
              <a:rPr lang="en-US" sz="2200" i="1" dirty="0">
                <a:solidFill>
                  <a:srgbClr val="FF0000"/>
                </a:solidFill>
              </a:rPr>
              <a:t>: (1) </a:t>
            </a:r>
            <a:r>
              <a:rPr lang="en-US" sz="2200" i="1" dirty="0" err="1">
                <a:solidFill>
                  <a:srgbClr val="FF0000"/>
                </a:solidFill>
              </a:rPr>
              <a:t>karakteristik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siswa</a:t>
            </a:r>
            <a:r>
              <a:rPr lang="en-US" sz="2200" i="1" dirty="0">
                <a:solidFill>
                  <a:srgbClr val="FF0000"/>
                </a:solidFill>
              </a:rPr>
              <a:t>, (2) </a:t>
            </a:r>
            <a:r>
              <a:rPr lang="en-US" sz="2200" i="1" dirty="0" err="1">
                <a:solidFill>
                  <a:srgbClr val="FF0000"/>
                </a:solidFill>
              </a:rPr>
              <a:t>karakteristik</a:t>
            </a:r>
            <a:r>
              <a:rPr lang="en-US" sz="2200" i="1" dirty="0">
                <a:solidFill>
                  <a:srgbClr val="FF0000"/>
                </a:solidFill>
              </a:rPr>
              <a:t/>
            </a:r>
            <a:br>
              <a:rPr lang="en-US" sz="2200" i="1" dirty="0">
                <a:solidFill>
                  <a:srgbClr val="FF0000"/>
                </a:solidFill>
              </a:rPr>
            </a:br>
            <a:r>
              <a:rPr lang="fi-FI" sz="2200" i="1" dirty="0">
                <a:solidFill>
                  <a:srgbClr val="FF0000"/>
                </a:solidFill>
              </a:rPr>
              <a:t>mata pelajaran, dan (3) kondisi satuan pendidikan.</a:t>
            </a:r>
            <a:endParaRPr lang="en-US" sz="22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3100" dirty="0" err="1" smtClean="0"/>
              <a:t>A.Menentukan</a:t>
            </a:r>
            <a:r>
              <a:rPr lang="en-US" sz="3100" dirty="0" smtClean="0"/>
              <a:t> </a:t>
            </a:r>
            <a:r>
              <a:rPr lang="en-US" sz="3100" dirty="0"/>
              <a:t>KKM </a:t>
            </a:r>
            <a:r>
              <a:rPr lang="en-US" sz="3100" dirty="0" err="1"/>
              <a:t>dengan</a:t>
            </a:r>
            <a:r>
              <a:rPr lang="en-US" sz="3100" dirty="0"/>
              <a:t> </a:t>
            </a:r>
            <a:r>
              <a:rPr lang="en-US" sz="3100" dirty="0" err="1"/>
              <a:t>memperhatikan</a:t>
            </a:r>
            <a:r>
              <a:rPr lang="en-US" sz="3100" dirty="0"/>
              <a:t> 3 </a:t>
            </a:r>
            <a:r>
              <a:rPr lang="en-US" sz="3100" dirty="0" err="1"/>
              <a:t>unsur</a:t>
            </a:r>
            <a:r>
              <a:rPr lang="en-US" sz="3100" dirty="0"/>
              <a:t> </a:t>
            </a:r>
            <a:r>
              <a:rPr lang="en-US" sz="3100" dirty="0" err="1" smtClean="0"/>
              <a:t>melalui</a:t>
            </a:r>
            <a:r>
              <a:rPr lang="en-US" sz="3100" dirty="0" smtClean="0"/>
              <a:t> </a:t>
            </a:r>
            <a:r>
              <a:rPr lang="en-US" sz="3100" dirty="0" err="1" smtClean="0"/>
              <a:t>rapat</a:t>
            </a:r>
            <a:r>
              <a:rPr lang="en-US" sz="3100" dirty="0" smtClean="0"/>
              <a:t> </a:t>
            </a:r>
            <a:r>
              <a:rPr lang="en-US" sz="3100" dirty="0" err="1" smtClean="0"/>
              <a:t>dewan</a:t>
            </a:r>
            <a:r>
              <a:rPr lang="en-US" sz="3100" dirty="0" smtClean="0"/>
              <a:t> guru</a:t>
            </a:r>
            <a:endParaRPr lang="en-US" sz="3100" dirty="0"/>
          </a:p>
          <a:p>
            <a:pPr>
              <a:buNone/>
            </a:pPr>
            <a:r>
              <a:rPr lang="en-US" sz="3100" dirty="0" smtClean="0"/>
              <a:t>B</a:t>
            </a:r>
            <a:r>
              <a:rPr lang="en-US" sz="3100" dirty="0"/>
              <a:t>. </a:t>
            </a:r>
            <a:r>
              <a:rPr lang="en-US" sz="3100" dirty="0" err="1" smtClean="0"/>
              <a:t>Menentukan</a:t>
            </a:r>
            <a:r>
              <a:rPr lang="en-US" sz="3100" dirty="0" smtClean="0"/>
              <a:t> </a:t>
            </a:r>
            <a:r>
              <a:rPr lang="en-US" sz="3100" dirty="0"/>
              <a:t>KKM </a:t>
            </a:r>
            <a:r>
              <a:rPr lang="en-US" sz="3100" dirty="0" err="1"/>
              <a:t>dengan</a:t>
            </a:r>
            <a:r>
              <a:rPr lang="en-US" sz="3100" dirty="0"/>
              <a:t> </a:t>
            </a:r>
            <a:r>
              <a:rPr lang="en-US" sz="3100" dirty="0" err="1"/>
              <a:t>memperhatikan</a:t>
            </a:r>
            <a:r>
              <a:rPr lang="en-US" sz="3100" dirty="0"/>
              <a:t> 2 </a:t>
            </a:r>
            <a:r>
              <a:rPr lang="en-US" sz="3100" dirty="0" err="1"/>
              <a:t>unsur</a:t>
            </a: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dirty="0" err="1" smtClean="0"/>
              <a:t>melalui</a:t>
            </a:r>
            <a:r>
              <a:rPr lang="en-US" sz="3100" dirty="0" smtClean="0"/>
              <a:t> </a:t>
            </a:r>
            <a:r>
              <a:rPr lang="en-US" sz="3100" dirty="0" err="1" smtClean="0"/>
              <a:t>rapat</a:t>
            </a:r>
            <a:r>
              <a:rPr lang="en-US" sz="3100" dirty="0" smtClean="0"/>
              <a:t> </a:t>
            </a:r>
            <a:r>
              <a:rPr lang="en-US" sz="3100" dirty="0" err="1"/>
              <a:t>dewan</a:t>
            </a:r>
            <a:r>
              <a:rPr lang="en-US" sz="3100" dirty="0"/>
              <a:t> </a:t>
            </a:r>
            <a:r>
              <a:rPr lang="en-US" sz="3100" dirty="0" smtClean="0"/>
              <a:t>guru</a:t>
            </a:r>
          </a:p>
          <a:p>
            <a:pPr>
              <a:buNone/>
            </a:pPr>
            <a:r>
              <a:rPr lang="en-US" sz="3100" dirty="0" smtClean="0"/>
              <a:t>C</a:t>
            </a:r>
            <a:r>
              <a:rPr lang="en-US" sz="3100" dirty="0"/>
              <a:t>. </a:t>
            </a:r>
            <a:r>
              <a:rPr lang="en-US" sz="3100" dirty="0" smtClean="0"/>
              <a:t> </a:t>
            </a:r>
            <a:r>
              <a:rPr lang="en-US" sz="3100" dirty="0" err="1" smtClean="0"/>
              <a:t>Menentukan</a:t>
            </a:r>
            <a:r>
              <a:rPr lang="en-US" sz="3100" dirty="0" smtClean="0"/>
              <a:t> </a:t>
            </a:r>
            <a:r>
              <a:rPr lang="en-US" sz="3100" dirty="0"/>
              <a:t>KKM </a:t>
            </a:r>
            <a:r>
              <a:rPr lang="en-US" sz="3100" dirty="0" err="1"/>
              <a:t>dengan</a:t>
            </a:r>
            <a:r>
              <a:rPr lang="en-US" sz="3100" dirty="0"/>
              <a:t> </a:t>
            </a:r>
            <a:r>
              <a:rPr lang="en-US" sz="3100" dirty="0" err="1"/>
              <a:t>memperhatikan</a:t>
            </a:r>
            <a:r>
              <a:rPr lang="en-US" sz="3100" dirty="0"/>
              <a:t> 1 </a:t>
            </a:r>
            <a:r>
              <a:rPr lang="en-US" sz="3100" dirty="0" err="1"/>
              <a:t>unsur</a:t>
            </a:r>
            <a:r>
              <a:rPr lang="en-US" sz="3100" dirty="0"/>
              <a:t> </a:t>
            </a:r>
            <a:r>
              <a:rPr lang="en-US" sz="3100" dirty="0" err="1" smtClean="0"/>
              <a:t>melalui</a:t>
            </a:r>
            <a:r>
              <a:rPr lang="en-US" sz="3100" dirty="0" smtClean="0"/>
              <a:t> </a:t>
            </a:r>
            <a:r>
              <a:rPr lang="en-US" sz="3100" dirty="0" err="1" smtClean="0"/>
              <a:t>rapat</a:t>
            </a:r>
            <a:r>
              <a:rPr lang="en-US" sz="3100" dirty="0" smtClean="0"/>
              <a:t> </a:t>
            </a:r>
            <a:r>
              <a:rPr lang="en-US" sz="3100" dirty="0" err="1"/>
              <a:t>dewan</a:t>
            </a:r>
            <a:r>
              <a:rPr lang="en-US" sz="3100" dirty="0"/>
              <a:t> guru</a:t>
            </a:r>
          </a:p>
          <a:p>
            <a:pPr>
              <a:buNone/>
            </a:pPr>
            <a:r>
              <a:rPr lang="en-US" sz="3100" dirty="0" smtClean="0"/>
              <a:t>D</a:t>
            </a:r>
            <a:r>
              <a:rPr lang="en-US" sz="3100" dirty="0"/>
              <a:t>. </a:t>
            </a:r>
            <a:r>
              <a:rPr lang="en-US" sz="3100" dirty="0" err="1"/>
              <a:t>Menentukan</a:t>
            </a:r>
            <a:r>
              <a:rPr lang="en-US" sz="3100" dirty="0"/>
              <a:t> KKM </a:t>
            </a:r>
            <a:r>
              <a:rPr lang="en-US" sz="3100" dirty="0" err="1"/>
              <a:t>tanpa</a:t>
            </a:r>
            <a:r>
              <a:rPr lang="en-US" sz="3100" dirty="0"/>
              <a:t> </a:t>
            </a:r>
            <a:r>
              <a:rPr lang="en-US" sz="3100" dirty="0" err="1"/>
              <a:t>memperhatikan</a:t>
            </a:r>
            <a:r>
              <a:rPr lang="en-US" sz="3100" dirty="0"/>
              <a:t> 3 </a:t>
            </a:r>
            <a:r>
              <a:rPr lang="en-US" sz="3100" dirty="0" err="1"/>
              <a:t>unsur</a:t>
            </a:r>
            <a:r>
              <a:rPr lang="en-US" sz="3100" dirty="0"/>
              <a:t> </a:t>
            </a:r>
            <a:r>
              <a:rPr lang="en-US" sz="3100" dirty="0" err="1" smtClean="0"/>
              <a:t>melalui</a:t>
            </a:r>
            <a:r>
              <a:rPr lang="en-US" sz="3100" dirty="0" smtClean="0"/>
              <a:t> </a:t>
            </a:r>
            <a:r>
              <a:rPr lang="en-US" sz="3100" dirty="0" err="1" smtClean="0"/>
              <a:t>rapat</a:t>
            </a:r>
            <a:r>
              <a:rPr lang="en-US" sz="3100" dirty="0" smtClean="0"/>
              <a:t> </a:t>
            </a:r>
            <a:r>
              <a:rPr lang="en-US" sz="3100" dirty="0" err="1"/>
              <a:t>dewan</a:t>
            </a:r>
            <a:r>
              <a:rPr lang="en-US" sz="3100" dirty="0"/>
              <a:t> guru</a:t>
            </a:r>
          </a:p>
          <a:p>
            <a:pPr>
              <a:buNone/>
            </a:pPr>
            <a:r>
              <a:rPr lang="en-US" sz="3100" dirty="0" smtClean="0"/>
              <a:t> </a:t>
            </a:r>
            <a:r>
              <a:rPr lang="en-US" sz="3100" dirty="0"/>
              <a:t>E. </a:t>
            </a:r>
            <a:r>
              <a:rPr lang="en-US" sz="3100" dirty="0" err="1"/>
              <a:t>Menentukan</a:t>
            </a:r>
            <a:r>
              <a:rPr lang="en-US" sz="3100" dirty="0"/>
              <a:t> KKM </a:t>
            </a:r>
            <a:r>
              <a:rPr lang="en-US" sz="3100" dirty="0" err="1"/>
              <a:t>tanpa</a:t>
            </a:r>
            <a:r>
              <a:rPr lang="en-US" sz="3100" dirty="0"/>
              <a:t> </a:t>
            </a:r>
            <a:r>
              <a:rPr lang="en-US" sz="3100" dirty="0" err="1"/>
              <a:t>memperhatikan</a:t>
            </a:r>
            <a:r>
              <a:rPr lang="en-US" sz="3100" dirty="0"/>
              <a:t> 3 </a:t>
            </a:r>
            <a:r>
              <a:rPr lang="en-US" sz="3100" dirty="0" err="1"/>
              <a:t>unsur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 smtClean="0"/>
              <a:t>tidak</a:t>
            </a:r>
            <a:r>
              <a:rPr lang="en-US" sz="3100" dirty="0" smtClean="0"/>
              <a:t>  </a:t>
            </a:r>
            <a:r>
              <a:rPr lang="en-US" sz="3100" dirty="0" err="1" smtClean="0"/>
              <a:t>melalui</a:t>
            </a:r>
            <a:r>
              <a:rPr lang="en-US" sz="3100" dirty="0" smtClean="0"/>
              <a:t> </a:t>
            </a:r>
            <a:r>
              <a:rPr lang="en-US" sz="3100" dirty="0" err="1"/>
              <a:t>rapat</a:t>
            </a:r>
            <a:r>
              <a:rPr lang="en-US" sz="3100" dirty="0"/>
              <a:t> </a:t>
            </a:r>
            <a:r>
              <a:rPr lang="en-US" sz="3100" dirty="0" err="1"/>
              <a:t>dewan</a:t>
            </a:r>
            <a:r>
              <a:rPr lang="en-US" sz="3100" dirty="0"/>
              <a:t> guru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8305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400" i="1" dirty="0" err="1">
                <a:solidFill>
                  <a:srgbClr val="FF0000"/>
                </a:solidFill>
              </a:rPr>
              <a:t>Jawaban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i="1" dirty="0" err="1">
                <a:solidFill>
                  <a:srgbClr val="FF0000"/>
                </a:solidFill>
              </a:rPr>
              <a:t>dibuktikan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dokumen</a:t>
            </a:r>
            <a:r>
              <a:rPr lang="en-US" sz="4400" dirty="0"/>
              <a:t> </a:t>
            </a:r>
            <a:r>
              <a:rPr lang="en-US" sz="4400" dirty="0" err="1"/>
              <a:t>rapat</a:t>
            </a:r>
            <a:r>
              <a:rPr lang="en-US" sz="4400" dirty="0"/>
              <a:t> </a:t>
            </a:r>
            <a:r>
              <a:rPr lang="en-US" sz="4400" dirty="0" err="1"/>
              <a:t>dewan</a:t>
            </a:r>
            <a:r>
              <a:rPr lang="en-US" sz="4400" dirty="0"/>
              <a:t> guru yang </a:t>
            </a:r>
            <a:r>
              <a:rPr lang="en-US" sz="4400" dirty="0" err="1"/>
              <a:t>membahas</a:t>
            </a:r>
            <a:r>
              <a:rPr lang="en-US" sz="4400" dirty="0"/>
              <a:t> </a:t>
            </a:r>
            <a:r>
              <a:rPr lang="en-US" sz="4400" dirty="0" err="1"/>
              <a:t>penetapan</a:t>
            </a:r>
            <a:r>
              <a:rPr lang="en-US" sz="4400" dirty="0"/>
              <a:t> KKM </a:t>
            </a:r>
            <a:r>
              <a:rPr lang="en-US" sz="4400" dirty="0" err="1"/>
              <a:t>tiap-tiap</a:t>
            </a:r>
            <a:r>
              <a:rPr lang="en-US" sz="4400" dirty="0"/>
              <a:t> </a:t>
            </a:r>
            <a:r>
              <a:rPr lang="en-US" sz="4400" dirty="0" err="1"/>
              <a:t>mata</a:t>
            </a:r>
            <a:r>
              <a:rPr lang="en-US" sz="4400" dirty="0"/>
              <a:t> </a:t>
            </a:r>
            <a:r>
              <a:rPr lang="en-US" sz="4400" dirty="0" err="1"/>
              <a:t>pelajaran</a:t>
            </a:r>
            <a:r>
              <a:rPr lang="en-US" sz="4400" dirty="0"/>
              <a:t> </a:t>
            </a:r>
            <a:r>
              <a:rPr lang="en-US" sz="4400" dirty="0" err="1"/>
              <a:t>dan</a:t>
            </a:r>
            <a:r>
              <a:rPr lang="en-US" sz="4400" dirty="0"/>
              <a:t> </a:t>
            </a:r>
            <a:r>
              <a:rPr lang="en-US" sz="4400" dirty="0" err="1"/>
              <a:t>hasil</a:t>
            </a:r>
            <a:r>
              <a:rPr lang="en-US" sz="4400" dirty="0"/>
              <a:t> KKM yang </a:t>
            </a:r>
            <a:r>
              <a:rPr lang="en-US" sz="4400" dirty="0" err="1"/>
              <a:t>ditetapkan</a:t>
            </a:r>
            <a:r>
              <a:rPr lang="en-US" sz="4400" dirty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8839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 err="1"/>
              <a:t>Karakteristik</a:t>
            </a:r>
            <a:r>
              <a:rPr lang="en-US" sz="3200" dirty="0"/>
              <a:t> </a:t>
            </a:r>
            <a:r>
              <a:rPr lang="en-US" sz="3200" dirty="0" err="1"/>
              <a:t>siswa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lain </a:t>
            </a:r>
            <a:r>
              <a:rPr lang="en-US" sz="3200" dirty="0" err="1"/>
              <a:t>dimaknai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tingkat</a:t>
            </a:r>
            <a:r>
              <a:rPr lang="en-US" sz="3200" dirty="0"/>
              <a:t> </a:t>
            </a:r>
            <a:r>
              <a:rPr lang="en-US" sz="3200" dirty="0" err="1"/>
              <a:t>perkembangan</a:t>
            </a:r>
            <a:r>
              <a:rPr lang="en-US" sz="3200" dirty="0"/>
              <a:t> </a:t>
            </a:r>
            <a:r>
              <a:rPr lang="en-US" sz="3200" dirty="0" err="1"/>
              <a:t>siswa</a:t>
            </a:r>
            <a:r>
              <a:rPr lang="en-US" sz="3200" dirty="0"/>
              <a:t> </a:t>
            </a:r>
            <a:r>
              <a:rPr lang="en-US" sz="3200" dirty="0" err="1"/>
              <a:t>baik</a:t>
            </a:r>
            <a:r>
              <a:rPr lang="en-US" sz="3200" dirty="0"/>
              <a:t> </a:t>
            </a:r>
            <a:r>
              <a:rPr lang="en-US" sz="3200" dirty="0" err="1"/>
              <a:t>psikologis</a:t>
            </a:r>
            <a:r>
              <a:rPr lang="en-US" sz="3200" dirty="0"/>
              <a:t>, </a:t>
            </a:r>
            <a:r>
              <a:rPr lang="en-US" sz="3200" dirty="0" err="1"/>
              <a:t>sosial</a:t>
            </a:r>
            <a:r>
              <a:rPr lang="en-US" sz="3200" dirty="0"/>
              <a:t>, </a:t>
            </a:r>
            <a:r>
              <a:rPr lang="en-US" sz="3200" dirty="0" err="1"/>
              <a:t>maupun</a:t>
            </a:r>
            <a:r>
              <a:rPr lang="en-US" sz="3200" dirty="0"/>
              <a:t> </a:t>
            </a:r>
            <a:r>
              <a:rPr lang="en-US" sz="3200" dirty="0" err="1"/>
              <a:t>latar</a:t>
            </a:r>
            <a:r>
              <a:rPr lang="en-US" sz="3200" dirty="0"/>
              <a:t> </a:t>
            </a:r>
            <a:r>
              <a:rPr lang="en-US" sz="3200" dirty="0" err="1"/>
              <a:t>belakang</a:t>
            </a:r>
            <a:r>
              <a:rPr lang="en-US" sz="3200" dirty="0"/>
              <a:t> </a:t>
            </a:r>
            <a:r>
              <a:rPr lang="en-US" sz="3200" dirty="0" err="1"/>
              <a:t>lingkungannya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Karakteristik</a:t>
            </a:r>
            <a:r>
              <a:rPr lang="en-US" sz="3200" dirty="0"/>
              <a:t> </a:t>
            </a:r>
            <a:r>
              <a:rPr lang="en-US" sz="3200" dirty="0" err="1"/>
              <a:t>mata</a:t>
            </a:r>
            <a:r>
              <a:rPr lang="en-US" sz="3200" dirty="0"/>
              <a:t> </a:t>
            </a:r>
            <a:r>
              <a:rPr lang="en-US" sz="3200" dirty="0" err="1"/>
              <a:t>pelajaran</a:t>
            </a:r>
            <a:r>
              <a:rPr lang="en-US" sz="3200" dirty="0"/>
              <a:t> </a:t>
            </a:r>
            <a:r>
              <a:rPr lang="en-US" sz="3200" dirty="0" err="1"/>
              <a:t>dimaknai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tingkat</a:t>
            </a:r>
            <a:r>
              <a:rPr lang="en-US" sz="3200" dirty="0"/>
              <a:t> </a:t>
            </a:r>
            <a:r>
              <a:rPr lang="en-US" sz="3200" dirty="0" err="1"/>
              <a:t>kesulitan</a:t>
            </a:r>
            <a:r>
              <a:rPr lang="en-US" sz="3200" dirty="0"/>
              <a:t> SK/KD </a:t>
            </a:r>
            <a:r>
              <a:rPr lang="en-US" sz="3200" dirty="0" err="1"/>
              <a:t>tiap-tiap</a:t>
            </a:r>
            <a:r>
              <a:rPr lang="en-US" sz="3200" dirty="0"/>
              <a:t> </a:t>
            </a:r>
            <a:r>
              <a:rPr lang="en-US" sz="3200" dirty="0" err="1"/>
              <a:t>mata</a:t>
            </a:r>
            <a:r>
              <a:rPr lang="en-US" sz="3200" dirty="0"/>
              <a:t> </a:t>
            </a:r>
            <a:r>
              <a:rPr lang="en-US" sz="3200" dirty="0" err="1"/>
              <a:t>pelajaran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sekolah</a:t>
            </a:r>
            <a:r>
              <a:rPr lang="en-US" sz="3200" dirty="0"/>
              <a:t>/</a:t>
            </a:r>
            <a:r>
              <a:rPr lang="en-US" sz="3200" dirty="0" err="1"/>
              <a:t>madrasah</a:t>
            </a:r>
            <a:r>
              <a:rPr lang="en-US" sz="3200" dirty="0"/>
              <a:t> </a:t>
            </a:r>
            <a:r>
              <a:rPr lang="en-US" sz="3200" dirty="0" err="1"/>
              <a:t>dimaknai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kelengkapan</a:t>
            </a:r>
            <a:r>
              <a:rPr lang="en-US" sz="3200" dirty="0"/>
              <a:t> </a:t>
            </a:r>
            <a:r>
              <a:rPr lang="en-US" sz="3200" dirty="0" err="1"/>
              <a:t>sarana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prasarana</a:t>
            </a:r>
            <a:r>
              <a:rPr lang="en-US" sz="3200" dirty="0"/>
              <a:t>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 err="1"/>
              <a:t>mutu</a:t>
            </a:r>
            <a:r>
              <a:rPr lang="en-US" sz="3200" dirty="0"/>
              <a:t> guru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3200" i="1" dirty="0" err="1">
                <a:solidFill>
                  <a:srgbClr val="FF0000"/>
                </a:solidFill>
              </a:rPr>
              <a:t>Jawaban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dibuktikan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dengan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dokumen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proses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penentuan</a:t>
            </a:r>
            <a:r>
              <a:rPr lang="en-US" sz="3200" i="1" dirty="0">
                <a:solidFill>
                  <a:srgbClr val="FF0000"/>
                </a:solidFill>
              </a:rPr>
              <a:t> KKM </a:t>
            </a:r>
            <a:r>
              <a:rPr lang="en-US" sz="3200" i="1" dirty="0" err="1">
                <a:solidFill>
                  <a:srgbClr val="FF0000"/>
                </a:solidFill>
              </a:rPr>
              <a:t>tiap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mata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pelajaran</a:t>
            </a:r>
            <a:r>
              <a:rPr lang="en-US" sz="3200" i="1" dirty="0">
                <a:solidFill>
                  <a:srgbClr val="FF0000"/>
                </a:solidFill>
              </a:rPr>
              <a:t>. </a:t>
            </a:r>
            <a:r>
              <a:rPr lang="en-US" i="1" dirty="0">
                <a:solidFill>
                  <a:srgbClr val="FF0000"/>
                </a:solidFill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266700" indent="-266700" algn="l"/>
            <a:r>
              <a:rPr lang="en-US" sz="2400" i="1" dirty="0" smtClean="0">
                <a:solidFill>
                  <a:srgbClr val="FF0000"/>
                </a:solidFill>
              </a:rPr>
              <a:t>2.Sekolah/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mengembangkan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kurikulum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melibatkan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pihak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terkait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berpedoman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pada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panduan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penyusunan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kurikulum</a:t>
            </a:r>
            <a:r>
              <a:rPr lang="en-US" sz="2400" i="1" dirty="0" smtClean="0">
                <a:solidFill>
                  <a:srgbClr val="FF0000"/>
                </a:solidFill>
              </a:rPr>
              <a:t> yang </a:t>
            </a:r>
            <a:r>
              <a:rPr lang="en-US" sz="2400" i="1" dirty="0" err="1" smtClean="0">
                <a:solidFill>
                  <a:srgbClr val="FF0000"/>
                </a:solidFill>
              </a:rPr>
              <a:t>disusun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oleh</a:t>
            </a:r>
            <a:r>
              <a:rPr lang="en-US" sz="2400" i="1" dirty="0" smtClean="0">
                <a:solidFill>
                  <a:srgbClr val="FF0000"/>
                </a:solidFill>
              </a:rPr>
              <a:t> BSNP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0850" indent="-450850">
              <a:buNone/>
            </a:pPr>
            <a:r>
              <a:rPr lang="en-US" dirty="0" smtClean="0"/>
              <a:t> A.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/>
              <a:t>kurikulum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, </a:t>
            </a:r>
            <a:r>
              <a:rPr lang="en-US" dirty="0" err="1" smtClean="0"/>
              <a:t>seluruh</a:t>
            </a:r>
            <a:r>
              <a:rPr lang="en-US" dirty="0" smtClean="0"/>
              <a:t> guru</a:t>
            </a:r>
            <a:r>
              <a:rPr lang="en-US" dirty="0"/>
              <a:t>, </a:t>
            </a:r>
            <a:r>
              <a:rPr lang="en-US" dirty="0" err="1"/>
              <a:t>komite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/ </a:t>
            </a:r>
            <a:r>
              <a:rPr lang="en-US" dirty="0" err="1"/>
              <a:t>madrasah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penyelenggara</a:t>
            </a:r>
            <a:r>
              <a:rPr lang="en-US" dirty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setempat</a:t>
            </a:r>
            <a:endParaRPr lang="en-US" dirty="0"/>
          </a:p>
          <a:p>
            <a:pPr marL="450850" indent="-450850">
              <a:buNone/>
            </a:pPr>
            <a:r>
              <a:rPr lang="en-US" dirty="0" smtClean="0"/>
              <a:t> B.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/>
              <a:t>kurikulum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, </a:t>
            </a:r>
            <a:r>
              <a:rPr lang="en-US" dirty="0" err="1" smtClean="0"/>
              <a:t>seluruh</a:t>
            </a:r>
            <a:r>
              <a:rPr lang="en-US" dirty="0" smtClean="0"/>
              <a:t> guru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komite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/ </a:t>
            </a:r>
            <a:r>
              <a:rPr lang="en-US" dirty="0" err="1"/>
              <a:t>madrasah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/>
              <a:t>pendidikan</a:t>
            </a:r>
            <a:endParaRPr lang="en-US" dirty="0"/>
          </a:p>
          <a:p>
            <a:pPr marL="450850" indent="-450850">
              <a:buNone/>
            </a:pPr>
            <a:r>
              <a:rPr lang="en-US" dirty="0" smtClean="0"/>
              <a:t> </a:t>
            </a:r>
            <a:r>
              <a:rPr lang="en-US" dirty="0"/>
              <a:t>C.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/>
              <a:t>guru</a:t>
            </a:r>
          </a:p>
          <a:p>
            <a:pPr marL="450850" indent="-450850">
              <a:buNone/>
            </a:pPr>
            <a:r>
              <a:rPr lang="en-US" dirty="0" smtClean="0"/>
              <a:t> D</a:t>
            </a:r>
            <a:r>
              <a:rPr lang="en-US" dirty="0"/>
              <a:t>.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 smtClean="0"/>
              <a:t>dibantu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/>
              <a:t>orang</a:t>
            </a:r>
            <a:r>
              <a:rPr lang="en-US" dirty="0"/>
              <a:t> guru</a:t>
            </a:r>
          </a:p>
          <a:p>
            <a:pPr>
              <a:buNone/>
            </a:pPr>
            <a:r>
              <a:rPr lang="nn-NO" dirty="0" smtClean="0"/>
              <a:t> </a:t>
            </a:r>
            <a:r>
              <a:rPr lang="nn-NO" dirty="0"/>
              <a:t>E. Tidak mengembangkan kurikulum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Autofit/>
          </a:bodyPr>
          <a:lstStyle/>
          <a:p>
            <a:pPr marL="450850" indent="-450850" algn="l"/>
            <a:r>
              <a:rPr lang="en-US" sz="2400" i="1" dirty="0" smtClean="0">
                <a:solidFill>
                  <a:srgbClr val="FF0000"/>
                </a:solidFill>
              </a:rPr>
              <a:t>18.Sekolah/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menjadwalkan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awal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tahun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pelajaran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err="1">
                <a:solidFill>
                  <a:srgbClr val="FF0000"/>
                </a:solidFill>
              </a:rPr>
              <a:t>minggu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efektif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pembelajaran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efektif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err="1">
                <a:solidFill>
                  <a:srgbClr val="FF0000"/>
                </a:solidFill>
              </a:rPr>
              <a:t>dan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hari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libur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pada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kalender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akademik</a:t>
            </a:r>
            <a:r>
              <a:rPr lang="en-US" sz="2400" i="1" dirty="0" smtClean="0">
                <a:solidFill>
                  <a:srgbClr val="FF0000"/>
                </a:solidFill>
              </a:rPr>
              <a:t> yang </a:t>
            </a:r>
            <a:r>
              <a:rPr lang="en-US" sz="2400" i="1" dirty="0" err="1" smtClean="0">
                <a:solidFill>
                  <a:srgbClr val="FF0000"/>
                </a:solidFill>
              </a:rPr>
              <a:t>dimiliki</a:t>
            </a:r>
            <a:r>
              <a:rPr lang="en-US" sz="2400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kalender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jelas</a:t>
            </a:r>
            <a:endParaRPr lang="en-US" dirty="0"/>
          </a:p>
          <a:p>
            <a:pPr>
              <a:buNone/>
            </a:pPr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kalender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rinci</a:t>
            </a:r>
            <a:endParaRPr lang="en-US" dirty="0"/>
          </a:p>
          <a:p>
            <a:pPr>
              <a:buNone/>
            </a:pPr>
            <a:r>
              <a:rPr lang="en-US" dirty="0" smtClean="0"/>
              <a:t>C</a:t>
            </a:r>
            <a:r>
              <a:rPr lang="en-US" dirty="0"/>
              <a:t>.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kalender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rinci</a:t>
            </a:r>
            <a:endParaRPr lang="en-US" dirty="0"/>
          </a:p>
          <a:p>
            <a:pPr>
              <a:buNone/>
            </a:pP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kalender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rinci</a:t>
            </a: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E.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kalender</a:t>
            </a:r>
            <a:r>
              <a:rPr lang="en-US" dirty="0"/>
              <a:t> </a:t>
            </a:r>
            <a:r>
              <a:rPr lang="en-US" dirty="0" err="1"/>
              <a:t>akademik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7346"/>
            <a:ext cx="87630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b="1" i="1" dirty="0">
                <a:solidFill>
                  <a:srgbClr val="FF0000"/>
                </a:solidFill>
              </a:rPr>
              <a:t>Minimal </a:t>
            </a:r>
            <a:r>
              <a:rPr lang="en-US" sz="2400" b="1" i="1" dirty="0" err="1">
                <a:solidFill>
                  <a:srgbClr val="FF0000"/>
                </a:solidFill>
              </a:rPr>
              <a:t>ada</a:t>
            </a:r>
            <a:r>
              <a:rPr lang="en-US" sz="2400" b="1" i="1" dirty="0">
                <a:solidFill>
                  <a:srgbClr val="FF0000"/>
                </a:solidFill>
              </a:rPr>
              <a:t> 4 </a:t>
            </a:r>
            <a:r>
              <a:rPr lang="en-US" sz="2400" b="1" i="1" dirty="0" err="1">
                <a:solidFill>
                  <a:srgbClr val="FF0000"/>
                </a:solidFill>
              </a:rPr>
              <a:t>jadwal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kegiatan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pada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kalender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akademik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antara</a:t>
            </a:r>
            <a:r>
              <a:rPr lang="en-US" sz="2400" b="1" i="1" dirty="0">
                <a:solidFill>
                  <a:srgbClr val="FF0000"/>
                </a:solidFill>
              </a:rPr>
              <a:t> lain</a:t>
            </a:r>
            <a:r>
              <a:rPr lang="en-US" sz="2400" dirty="0"/>
              <a:t>: </a:t>
            </a:r>
          </a:p>
          <a:p>
            <a:r>
              <a:rPr lang="en-US" sz="2400" dirty="0"/>
              <a:t>1)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pelajaran</a:t>
            </a:r>
            <a:r>
              <a:rPr lang="en-US" sz="2400" dirty="0"/>
              <a:t>; </a:t>
            </a:r>
          </a:p>
          <a:p>
            <a:r>
              <a:rPr lang="en-US" sz="2400" dirty="0"/>
              <a:t>2) </a:t>
            </a:r>
            <a:r>
              <a:rPr lang="en-US" sz="2400" dirty="0" err="1"/>
              <a:t>minggu</a:t>
            </a:r>
            <a:r>
              <a:rPr lang="en-US" sz="2400" dirty="0"/>
              <a:t> </a:t>
            </a:r>
            <a:r>
              <a:rPr lang="en-US" sz="2400" dirty="0" err="1"/>
              <a:t>efektif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; </a:t>
            </a:r>
          </a:p>
          <a:p>
            <a:r>
              <a:rPr lang="en-US" sz="2400" dirty="0"/>
              <a:t>3)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efektif</a:t>
            </a:r>
            <a:r>
              <a:rPr lang="en-US" sz="2400" dirty="0"/>
              <a:t>;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</a:p>
          <a:p>
            <a:r>
              <a:rPr lang="en-US" sz="2400" dirty="0"/>
              <a:t>4) </a:t>
            </a:r>
            <a:r>
              <a:rPr lang="en-US" sz="2400" dirty="0" err="1"/>
              <a:t>hari</a:t>
            </a:r>
            <a:r>
              <a:rPr lang="en-US" sz="2400" dirty="0"/>
              <a:t> </a:t>
            </a:r>
            <a:r>
              <a:rPr lang="en-US" sz="2400" dirty="0" err="1"/>
              <a:t>libur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 err="1"/>
              <a:t>Kalender</a:t>
            </a:r>
            <a:r>
              <a:rPr lang="en-US" sz="2400" dirty="0"/>
              <a:t> </a:t>
            </a:r>
            <a:r>
              <a:rPr lang="en-US" sz="2400" dirty="0" err="1"/>
              <a:t>akademik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/</a:t>
            </a:r>
            <a:r>
              <a:rPr lang="en-US" sz="2400" dirty="0" err="1"/>
              <a:t>madrasah</a:t>
            </a:r>
            <a:r>
              <a:rPr lang="en-US" sz="2400" dirty="0"/>
              <a:t> </a:t>
            </a:r>
            <a:r>
              <a:rPr lang="en-US" sz="2400" dirty="0" err="1"/>
              <a:t>disusun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memperhatikan</a:t>
            </a:r>
            <a:r>
              <a:rPr lang="en-US" sz="2400" dirty="0"/>
              <a:t> </a:t>
            </a:r>
            <a:r>
              <a:rPr lang="en-US" sz="2400" dirty="0" err="1"/>
              <a:t>ketentuan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/</a:t>
            </a:r>
            <a:r>
              <a:rPr lang="en-US" sz="2400" dirty="0" err="1"/>
              <a:t>pemerintah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Kata</a:t>
            </a:r>
            <a:r>
              <a:rPr lang="en-US" sz="2400" dirty="0"/>
              <a:t> ”</a:t>
            </a:r>
            <a:r>
              <a:rPr lang="en-US" sz="2400" dirty="0" err="1"/>
              <a:t>rinci</a:t>
            </a:r>
            <a:r>
              <a:rPr lang="en-US" sz="2400" dirty="0"/>
              <a:t>” yang </a:t>
            </a:r>
            <a:r>
              <a:rPr lang="en-US" sz="2400" dirty="0" err="1"/>
              <a:t>dimaksud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penjelasan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kapan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ulangan</a:t>
            </a:r>
            <a:r>
              <a:rPr lang="en-US" sz="2400" dirty="0"/>
              <a:t>,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ekstrakurikuler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,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rapor</a:t>
            </a:r>
            <a:r>
              <a:rPr lang="en-US" sz="2400" dirty="0"/>
              <a:t>, </a:t>
            </a:r>
            <a:r>
              <a:rPr lang="en-US" sz="2400" dirty="0" err="1"/>
              <a:t>rapat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komite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sejenisnya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i="1" dirty="0" err="1">
                <a:solidFill>
                  <a:srgbClr val="FF0000"/>
                </a:solidFill>
              </a:rPr>
              <a:t>Jawaban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dibuktikan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dengan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mengecek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kalender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pendidikan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sekolah</a:t>
            </a:r>
            <a:r>
              <a:rPr lang="en-US" sz="2400" i="1" dirty="0">
                <a:solidFill>
                  <a:srgbClr val="FF0000"/>
                </a:solidFill>
              </a:rPr>
              <a:t>/</a:t>
            </a:r>
            <a:r>
              <a:rPr lang="en-US" sz="2400" i="1" dirty="0" err="1">
                <a:solidFill>
                  <a:srgbClr val="FF0000"/>
                </a:solidFill>
              </a:rPr>
              <a:t>madrasah</a:t>
            </a:r>
            <a:r>
              <a:rPr lang="en-US" sz="2400" i="1" dirty="0">
                <a:solidFill>
                  <a:srgbClr val="FF0000"/>
                </a:solidFill>
              </a:rPr>
              <a:t>. 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STANDAR PROSES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3413" indent="-633413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19.  </a:t>
            </a:r>
            <a:r>
              <a:rPr lang="en-US" i="1" dirty="0" err="1" smtClean="0">
                <a:solidFill>
                  <a:srgbClr val="FF0000"/>
                </a:solidFill>
              </a:rPr>
              <a:t>Setiap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mata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pelajaran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memiliki</a:t>
            </a:r>
            <a:r>
              <a:rPr lang="en-US" i="1" dirty="0">
                <a:solidFill>
                  <a:srgbClr val="FF0000"/>
                </a:solidFill>
              </a:rPr>
              <a:t> RPP </a:t>
            </a:r>
            <a:r>
              <a:rPr lang="en-US" i="1" dirty="0" smtClean="0">
                <a:solidFill>
                  <a:srgbClr val="FF0000"/>
                </a:solidFill>
              </a:rPr>
              <a:t>yang </a:t>
            </a:r>
            <a:r>
              <a:rPr lang="en-US" i="1" dirty="0" err="1" smtClean="0">
                <a:solidFill>
                  <a:srgbClr val="FF0000"/>
                </a:solidFill>
              </a:rPr>
              <a:t>dijabarkan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dari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silabus</a:t>
            </a:r>
            <a:r>
              <a:rPr lang="en-US" dirty="0" smtClean="0"/>
              <a:t>.</a:t>
            </a:r>
          </a:p>
          <a:p>
            <a:pPr marL="1314450" lvl="2" indent="-514350">
              <a:buNone/>
            </a:pPr>
            <a:r>
              <a:rPr lang="en-US" dirty="0" smtClean="0"/>
              <a:t> A.	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   RPP yang </a:t>
            </a:r>
            <a:r>
              <a:rPr lang="en-US" dirty="0" err="1"/>
              <a:t>dijabarkan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silabus</a:t>
            </a:r>
            <a:endParaRPr lang="en-US" dirty="0" smtClean="0"/>
          </a:p>
          <a:p>
            <a:pPr marL="1314450" lvl="2" indent="-514350">
              <a:buAutoNum type="alphaUcPeriod" startAt="2"/>
            </a:pP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/>
              <a:t>7 — 9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RPP </a:t>
            </a:r>
            <a:r>
              <a:rPr lang="en-US" dirty="0" smtClean="0"/>
              <a:t>yang </a:t>
            </a:r>
            <a:r>
              <a:rPr lang="en-US" dirty="0" err="1" smtClean="0"/>
              <a:t>dijabarkan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silabus</a:t>
            </a:r>
            <a:endParaRPr lang="en-US" dirty="0"/>
          </a:p>
          <a:p>
            <a:pPr marL="1314450" lvl="2" indent="-514350">
              <a:buAutoNum type="alphaUcPeriod" startAt="2"/>
            </a:pP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/>
              <a:t>4 — 6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RPP </a:t>
            </a:r>
            <a:r>
              <a:rPr lang="en-US" dirty="0" smtClean="0"/>
              <a:t>yang </a:t>
            </a:r>
            <a:r>
              <a:rPr lang="en-US" dirty="0" err="1" smtClean="0"/>
              <a:t>dijabarkan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silabus</a:t>
            </a:r>
            <a:endParaRPr lang="en-US" dirty="0"/>
          </a:p>
          <a:p>
            <a:pPr marL="1314450" lvl="2" indent="-514350">
              <a:buAutoNum type="alphaUcPeriod" startAt="4"/>
            </a:pP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/>
              <a:t>1 — 3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RPP </a:t>
            </a:r>
            <a:r>
              <a:rPr lang="en-US" dirty="0" smtClean="0"/>
              <a:t>yang </a:t>
            </a:r>
            <a:r>
              <a:rPr lang="en-US" dirty="0" err="1" smtClean="0"/>
              <a:t>dijabarkan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silabus</a:t>
            </a:r>
            <a:endParaRPr lang="en-US" dirty="0"/>
          </a:p>
          <a:p>
            <a:pPr marL="1314450" lvl="2" indent="-514350">
              <a:buAutoNum type="alphaUcPeriod" startAt="4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RPP yang </a:t>
            </a:r>
            <a:r>
              <a:rPr lang="en-US" dirty="0" err="1" smtClean="0"/>
              <a:t>dijabarkan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silabus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495151"/>
            <a:ext cx="9144000" cy="734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RPP </a:t>
            </a:r>
            <a:r>
              <a:rPr lang="en-US" sz="2800" i="1" dirty="0">
                <a:solidFill>
                  <a:srgbClr val="FF0000"/>
                </a:solidFill>
              </a:rPr>
              <a:t>yang </a:t>
            </a:r>
            <a:r>
              <a:rPr lang="en-US" sz="2800" i="1" dirty="0" err="1">
                <a:solidFill>
                  <a:srgbClr val="FF0000"/>
                </a:solidFill>
              </a:rPr>
              <a:t>dikembangkan</a:t>
            </a:r>
            <a:r>
              <a:rPr lang="en-US" sz="2800" i="1" dirty="0">
                <a:solidFill>
                  <a:srgbClr val="FF0000"/>
                </a:solidFill>
              </a:rPr>
              <a:t> guru </a:t>
            </a:r>
            <a:r>
              <a:rPr lang="en-US" sz="2800" i="1" dirty="0" err="1">
                <a:solidFill>
                  <a:srgbClr val="FF0000"/>
                </a:solidFill>
              </a:rPr>
              <a:t>memuat</a:t>
            </a:r>
            <a:r>
              <a:rPr lang="en-US" sz="2800" i="1" dirty="0">
                <a:solidFill>
                  <a:srgbClr val="FF0000"/>
                </a:solidFill>
              </a:rPr>
              <a:t>: </a:t>
            </a:r>
          </a:p>
          <a:p>
            <a:endParaRPr lang="en-US" sz="900" i="1" dirty="0">
              <a:solidFill>
                <a:srgbClr val="FF0000"/>
              </a:solidFill>
            </a:endParaRPr>
          </a:p>
          <a:p>
            <a:r>
              <a:rPr lang="en-US" sz="2800" i="1" dirty="0"/>
              <a:t>1) </a:t>
            </a:r>
            <a:r>
              <a:rPr lang="en-US" sz="2800" i="1" dirty="0" err="1"/>
              <a:t>identitas</a:t>
            </a:r>
            <a:r>
              <a:rPr lang="en-US" sz="2800" i="1" dirty="0"/>
              <a:t> </a:t>
            </a:r>
            <a:r>
              <a:rPr lang="en-US" sz="2800" i="1" dirty="0" err="1"/>
              <a:t>mata</a:t>
            </a:r>
            <a:r>
              <a:rPr lang="en-US" sz="2800" i="1" dirty="0"/>
              <a:t> </a:t>
            </a:r>
            <a:r>
              <a:rPr lang="en-US" sz="2800" i="1" dirty="0" err="1"/>
              <a:t>pelajaran</a:t>
            </a:r>
            <a:r>
              <a:rPr lang="en-US" sz="2800" i="1" dirty="0"/>
              <a:t>; </a:t>
            </a:r>
          </a:p>
          <a:p>
            <a:r>
              <a:rPr lang="en-US" sz="2800" i="1" dirty="0"/>
              <a:t>2) </a:t>
            </a:r>
            <a:r>
              <a:rPr lang="en-US" sz="2800" i="1" dirty="0" err="1"/>
              <a:t>standar</a:t>
            </a:r>
            <a:r>
              <a:rPr lang="en-US" sz="2800" i="1" dirty="0"/>
              <a:t> </a:t>
            </a:r>
            <a:r>
              <a:rPr lang="en-US" sz="2800" i="1" dirty="0" err="1"/>
              <a:t>kompetensi</a:t>
            </a:r>
            <a:r>
              <a:rPr lang="en-US" sz="2800" i="1" dirty="0"/>
              <a:t> (SK); </a:t>
            </a:r>
          </a:p>
          <a:p>
            <a:r>
              <a:rPr lang="en-US" sz="2800" i="1" dirty="0"/>
              <a:t>3) </a:t>
            </a:r>
            <a:r>
              <a:rPr lang="en-US" sz="2800" i="1" dirty="0" err="1"/>
              <a:t>kompetensi</a:t>
            </a:r>
            <a:r>
              <a:rPr lang="en-US" sz="2800" i="1" dirty="0"/>
              <a:t> </a:t>
            </a:r>
            <a:r>
              <a:rPr lang="en-US" sz="2800" i="1" dirty="0" err="1"/>
              <a:t>dasar</a:t>
            </a:r>
            <a:r>
              <a:rPr lang="en-US" sz="2800" i="1" dirty="0"/>
              <a:t> (KD) </a:t>
            </a:r>
            <a:r>
              <a:rPr lang="en-US" sz="2800" i="1" dirty="0" err="1"/>
              <a:t>dari</a:t>
            </a:r>
            <a:r>
              <a:rPr lang="en-US" sz="2800" i="1" dirty="0"/>
              <a:t> </a:t>
            </a:r>
            <a:r>
              <a:rPr lang="en-US" sz="2800" i="1" dirty="0" err="1"/>
              <a:t>silabus</a:t>
            </a:r>
            <a:r>
              <a:rPr lang="en-US" sz="2800" i="1" dirty="0"/>
              <a:t> yang </a:t>
            </a:r>
            <a:r>
              <a:rPr lang="en-US" sz="2800" i="1" dirty="0" err="1"/>
              <a:t>akan</a:t>
            </a:r>
            <a:r>
              <a:rPr lang="en-US" sz="2800" i="1" dirty="0"/>
              <a:t> </a:t>
            </a:r>
            <a:r>
              <a:rPr lang="en-US" sz="2800" i="1" dirty="0" err="1"/>
              <a:t>dicapai</a:t>
            </a:r>
            <a:r>
              <a:rPr lang="en-US" sz="2800" i="1" dirty="0"/>
              <a:t>; </a:t>
            </a:r>
          </a:p>
          <a:p>
            <a:r>
              <a:rPr lang="en-US" sz="2800" i="1" dirty="0"/>
              <a:t>4) </a:t>
            </a:r>
            <a:r>
              <a:rPr lang="en-US" sz="2800" i="1" dirty="0" err="1"/>
              <a:t>indikator</a:t>
            </a:r>
            <a:r>
              <a:rPr lang="en-US" sz="2800" i="1" dirty="0"/>
              <a:t> </a:t>
            </a:r>
            <a:r>
              <a:rPr lang="en-US" sz="2800" i="1" dirty="0" err="1"/>
              <a:t>pencapaian</a:t>
            </a:r>
            <a:r>
              <a:rPr lang="en-US" sz="2800" i="1" dirty="0"/>
              <a:t> </a:t>
            </a:r>
            <a:r>
              <a:rPr lang="en-US" sz="2800" i="1" dirty="0" err="1"/>
              <a:t>kompetensi</a:t>
            </a:r>
            <a:r>
              <a:rPr lang="en-US" sz="2800" i="1" dirty="0"/>
              <a:t>; </a:t>
            </a:r>
          </a:p>
          <a:p>
            <a:r>
              <a:rPr lang="en-US" sz="2800" i="1" dirty="0"/>
              <a:t>5) </a:t>
            </a:r>
            <a:r>
              <a:rPr lang="en-US" sz="2800" i="1" dirty="0" err="1"/>
              <a:t>tujuan</a:t>
            </a:r>
            <a:r>
              <a:rPr lang="en-US" sz="2800" i="1" dirty="0"/>
              <a:t> </a:t>
            </a:r>
            <a:r>
              <a:rPr lang="en-US" sz="2800" i="1" dirty="0" err="1"/>
              <a:t>pembelajaran</a:t>
            </a:r>
            <a:r>
              <a:rPr lang="en-US" sz="2800" i="1" dirty="0"/>
              <a:t>; </a:t>
            </a:r>
          </a:p>
          <a:p>
            <a:r>
              <a:rPr lang="en-US" sz="2800" i="1" dirty="0"/>
              <a:t>6) </a:t>
            </a:r>
            <a:r>
              <a:rPr lang="en-US" sz="2800" i="1" dirty="0" err="1"/>
              <a:t>materi</a:t>
            </a:r>
            <a:r>
              <a:rPr lang="en-US" sz="2800" i="1" dirty="0"/>
              <a:t> ajar; </a:t>
            </a:r>
          </a:p>
          <a:p>
            <a:r>
              <a:rPr lang="en-US" sz="2800" i="1" dirty="0"/>
              <a:t>7) </a:t>
            </a:r>
            <a:r>
              <a:rPr lang="en-US" sz="2800" i="1" dirty="0" err="1"/>
              <a:t>alokasi</a:t>
            </a:r>
            <a:r>
              <a:rPr lang="en-US" sz="2800" i="1" dirty="0"/>
              <a:t> </a:t>
            </a:r>
            <a:r>
              <a:rPr lang="en-US" sz="2800" i="1" dirty="0" err="1"/>
              <a:t>waktu</a:t>
            </a:r>
            <a:r>
              <a:rPr lang="en-US" sz="2800" i="1" dirty="0"/>
              <a:t> yang </a:t>
            </a:r>
            <a:r>
              <a:rPr lang="en-US" sz="2800" i="1" dirty="0" err="1"/>
              <a:t>diperlukan</a:t>
            </a:r>
            <a:r>
              <a:rPr lang="en-US" sz="2800" i="1" dirty="0"/>
              <a:t>; </a:t>
            </a:r>
          </a:p>
          <a:p>
            <a:r>
              <a:rPr lang="en-US" sz="2800" i="1" dirty="0"/>
              <a:t>8) </a:t>
            </a:r>
            <a:r>
              <a:rPr lang="en-US" sz="2800" i="1" dirty="0" err="1"/>
              <a:t>metode</a:t>
            </a:r>
            <a:r>
              <a:rPr lang="en-US" sz="2800" i="1" dirty="0"/>
              <a:t> </a:t>
            </a:r>
            <a:r>
              <a:rPr lang="en-US" sz="2800" i="1" dirty="0" err="1"/>
              <a:t>pembelajaran</a:t>
            </a:r>
            <a:r>
              <a:rPr lang="en-US" sz="2800" i="1" dirty="0"/>
              <a:t>; </a:t>
            </a:r>
          </a:p>
          <a:p>
            <a:r>
              <a:rPr lang="en-US" sz="2800" i="1" dirty="0"/>
              <a:t>9) </a:t>
            </a:r>
            <a:r>
              <a:rPr lang="en-US" sz="2800" i="1" dirty="0" err="1"/>
              <a:t>kegiatan</a:t>
            </a:r>
            <a:r>
              <a:rPr lang="en-US" sz="2800" i="1" dirty="0"/>
              <a:t> </a:t>
            </a:r>
            <a:r>
              <a:rPr lang="en-US" sz="2800" i="1" dirty="0" err="1"/>
              <a:t>pembelajaran</a:t>
            </a:r>
            <a:r>
              <a:rPr lang="en-US" sz="2800" i="1" dirty="0"/>
              <a:t>; </a:t>
            </a:r>
          </a:p>
          <a:p>
            <a:r>
              <a:rPr lang="en-US" sz="2800" i="1" dirty="0"/>
              <a:t>10) </a:t>
            </a:r>
            <a:r>
              <a:rPr lang="en-US" sz="2800" i="1" dirty="0" err="1"/>
              <a:t>penilaian</a:t>
            </a:r>
            <a:r>
              <a:rPr lang="en-US" sz="2800" i="1" dirty="0"/>
              <a:t> </a:t>
            </a:r>
            <a:r>
              <a:rPr lang="en-US" sz="2800" i="1" dirty="0" err="1"/>
              <a:t>hasil</a:t>
            </a:r>
            <a:r>
              <a:rPr lang="en-US" sz="2800" i="1" dirty="0"/>
              <a:t> </a:t>
            </a:r>
            <a:r>
              <a:rPr lang="en-US" sz="2800" i="1" dirty="0" err="1"/>
              <a:t>belajar</a:t>
            </a:r>
            <a:r>
              <a:rPr lang="en-US" sz="2800" i="1" dirty="0"/>
              <a:t>; </a:t>
            </a:r>
            <a:r>
              <a:rPr lang="en-US" sz="2800" i="1" dirty="0" err="1"/>
              <a:t>dan</a:t>
            </a:r>
            <a:r>
              <a:rPr lang="en-US" sz="2800" i="1" dirty="0"/>
              <a:t> </a:t>
            </a:r>
          </a:p>
          <a:p>
            <a:r>
              <a:rPr lang="en-US" sz="2800" i="1" dirty="0"/>
              <a:t>11) </a:t>
            </a:r>
            <a:r>
              <a:rPr lang="en-US" sz="2800" i="1" dirty="0" err="1"/>
              <a:t>sumber</a:t>
            </a:r>
            <a:r>
              <a:rPr lang="en-US" sz="2800" i="1" dirty="0"/>
              <a:t> </a:t>
            </a:r>
            <a:r>
              <a:rPr lang="en-US" sz="2800" i="1" dirty="0" err="1"/>
              <a:t>belajar</a:t>
            </a:r>
            <a:r>
              <a:rPr lang="en-US" sz="2800" i="1" dirty="0"/>
              <a:t>. 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sz="2800" i="1" dirty="0" err="1">
                <a:solidFill>
                  <a:srgbClr val="FF0000"/>
                </a:solidFill>
              </a:rPr>
              <a:t>Jawaban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dibuktikan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dengan</a:t>
            </a:r>
            <a:r>
              <a:rPr lang="en-US" sz="2800" i="1" dirty="0">
                <a:solidFill>
                  <a:srgbClr val="FF0000"/>
                </a:solidFill>
              </a:rPr>
              <a:t> RPP </a:t>
            </a:r>
            <a:r>
              <a:rPr lang="en-US" sz="2800" i="1" dirty="0" err="1">
                <a:solidFill>
                  <a:srgbClr val="FF0000"/>
                </a:solidFill>
              </a:rPr>
              <a:t>buatan</a:t>
            </a:r>
            <a:r>
              <a:rPr lang="en-US" sz="2800" i="1" dirty="0">
                <a:solidFill>
                  <a:srgbClr val="FF0000"/>
                </a:solidFill>
              </a:rPr>
              <a:t> guru yang </a:t>
            </a:r>
            <a:r>
              <a:rPr lang="en-US" sz="2800" i="1" dirty="0" err="1">
                <a:solidFill>
                  <a:srgbClr val="FF0000"/>
                </a:solidFill>
              </a:rPr>
              <a:t>dijabarkan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dari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silabus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rmAutofit/>
          </a:bodyPr>
          <a:lstStyle/>
          <a:p>
            <a:pPr marL="633413" indent="-633413" algn="l"/>
            <a:r>
              <a:rPr lang="en-US" sz="3200" i="1" dirty="0" smtClean="0">
                <a:solidFill>
                  <a:srgbClr val="FF0000"/>
                </a:solidFill>
              </a:rPr>
              <a:t>20. RPP </a:t>
            </a:r>
            <a:r>
              <a:rPr lang="en-US" sz="3200" i="1" dirty="0" err="1">
                <a:solidFill>
                  <a:srgbClr val="FF0000"/>
                </a:solidFill>
              </a:rPr>
              <a:t>disusun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dengan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memperhatikan</a:t>
            </a:r>
            <a:r>
              <a:rPr lang="en-US" sz="3200" i="1" dirty="0">
                <a:solidFill>
                  <a:srgbClr val="FF0000"/>
                </a:solidFill>
              </a:rPr>
              <a:t> 6 </a:t>
            </a:r>
            <a:r>
              <a:rPr lang="en-US" sz="3200" i="1" dirty="0" err="1">
                <a:solidFill>
                  <a:srgbClr val="FF0000"/>
                </a:solidFill>
              </a:rPr>
              <a:t>prinsip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penyusunan</a:t>
            </a:r>
            <a:r>
              <a:rPr lang="en-US" sz="3200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indent="-560388">
              <a:buNone/>
            </a:pPr>
            <a:r>
              <a:rPr lang="nn-NO" dirty="0"/>
              <a:t>A</a:t>
            </a:r>
            <a:r>
              <a:rPr lang="nn-NO" dirty="0" smtClean="0"/>
              <a:t>.	 </a:t>
            </a:r>
            <a:r>
              <a:rPr lang="nn-NO" dirty="0"/>
              <a:t>Sebanyak 76% — 100% RPP sudah memperhatikan 6 </a:t>
            </a:r>
            <a:r>
              <a:rPr lang="nn-NO" dirty="0" smtClean="0"/>
              <a:t>prinsip </a:t>
            </a:r>
            <a:r>
              <a:rPr lang="en-US" dirty="0" err="1" smtClean="0"/>
              <a:t>penyusunan</a:t>
            </a:r>
            <a:endParaRPr lang="en-US" dirty="0"/>
          </a:p>
          <a:p>
            <a:pPr lvl="1" indent="-560388">
              <a:buNone/>
            </a:pPr>
            <a:r>
              <a:rPr lang="nn-NO" dirty="0" smtClean="0"/>
              <a:t>B</a:t>
            </a:r>
            <a:r>
              <a:rPr lang="nn-NO" dirty="0"/>
              <a:t>. </a:t>
            </a:r>
            <a:r>
              <a:rPr lang="nn-NO" dirty="0" smtClean="0"/>
              <a:t>	Sebanyak </a:t>
            </a:r>
            <a:r>
              <a:rPr lang="nn-NO" dirty="0"/>
              <a:t>51% — 75% RPP sudah memperhatikan 6 </a:t>
            </a:r>
            <a:r>
              <a:rPr lang="nn-NO" dirty="0" smtClean="0"/>
              <a:t>prinsip </a:t>
            </a:r>
            <a:r>
              <a:rPr lang="en-US" dirty="0" err="1" smtClean="0"/>
              <a:t>penyusunan</a:t>
            </a:r>
            <a:endParaRPr lang="en-US" dirty="0"/>
          </a:p>
          <a:p>
            <a:pPr lvl="1" indent="-560388">
              <a:buNone/>
            </a:pPr>
            <a:r>
              <a:rPr lang="nn-NO" dirty="0" smtClean="0"/>
              <a:t>C</a:t>
            </a:r>
            <a:r>
              <a:rPr lang="nn-NO" dirty="0"/>
              <a:t>. </a:t>
            </a:r>
            <a:r>
              <a:rPr lang="nn-NO" dirty="0" smtClean="0"/>
              <a:t>	Sebanyak </a:t>
            </a:r>
            <a:r>
              <a:rPr lang="nn-NO" dirty="0"/>
              <a:t>26% — 50% RPP sudah memperhatikan 6 </a:t>
            </a:r>
            <a:r>
              <a:rPr lang="nn-NO" dirty="0" smtClean="0"/>
              <a:t>prinsip </a:t>
            </a:r>
            <a:r>
              <a:rPr lang="en-US" dirty="0" err="1" smtClean="0"/>
              <a:t>penyusunan</a:t>
            </a:r>
            <a:endParaRPr lang="en-US" dirty="0"/>
          </a:p>
          <a:p>
            <a:pPr lvl="1" indent="-560388">
              <a:buNone/>
            </a:pPr>
            <a:r>
              <a:rPr lang="nn-NO" dirty="0" smtClean="0"/>
              <a:t>D</a:t>
            </a:r>
            <a:r>
              <a:rPr lang="nn-NO" dirty="0"/>
              <a:t>. </a:t>
            </a:r>
            <a:r>
              <a:rPr lang="nn-NO" dirty="0" smtClean="0"/>
              <a:t>	Sebanyak </a:t>
            </a:r>
            <a:r>
              <a:rPr lang="nn-NO" dirty="0"/>
              <a:t>1% — 25% RPP sudah memperhatikan 6 </a:t>
            </a:r>
            <a:r>
              <a:rPr lang="nn-NO" dirty="0" smtClean="0"/>
              <a:t>prinsip </a:t>
            </a:r>
            <a:r>
              <a:rPr lang="en-US" dirty="0" err="1" smtClean="0"/>
              <a:t>penyusunan</a:t>
            </a:r>
            <a:endParaRPr lang="en-US" dirty="0"/>
          </a:p>
          <a:p>
            <a:pPr lvl="1" indent="-560388">
              <a:buNone/>
            </a:pPr>
            <a:r>
              <a:rPr lang="en-US" dirty="0" smtClean="0"/>
              <a:t>E</a:t>
            </a:r>
            <a:r>
              <a:rPr lang="en-US" dirty="0"/>
              <a:t>. </a:t>
            </a:r>
            <a:r>
              <a:rPr lang="en-US" dirty="0" smtClean="0"/>
              <a:t>	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RPP yang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6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847"/>
            <a:ext cx="9144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i="1" dirty="0" err="1">
                <a:solidFill>
                  <a:srgbClr val="FF0000"/>
                </a:solidFill>
              </a:rPr>
              <a:t>Prinsip-prinsip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penyusunan</a:t>
            </a:r>
            <a:r>
              <a:rPr lang="en-US" sz="2400" i="1" dirty="0">
                <a:solidFill>
                  <a:srgbClr val="FF0000"/>
                </a:solidFill>
              </a:rPr>
              <a:t> RPP </a:t>
            </a:r>
            <a:r>
              <a:rPr lang="en-US" sz="2400" i="1" dirty="0" err="1">
                <a:solidFill>
                  <a:srgbClr val="FF0000"/>
                </a:solidFill>
              </a:rPr>
              <a:t>yaitu</a:t>
            </a:r>
            <a:r>
              <a:rPr lang="en-US" sz="2400" i="1" dirty="0">
                <a:solidFill>
                  <a:srgbClr val="FF0000"/>
                </a:solidFill>
              </a:rPr>
              <a:t>: </a:t>
            </a:r>
          </a:p>
          <a:p>
            <a:endParaRPr lang="en-US" sz="2400" dirty="0"/>
          </a:p>
          <a:p>
            <a:pPr marL="971550" lvl="1" indent="-514350"/>
            <a:r>
              <a:rPr lang="en-US" sz="2800" dirty="0"/>
              <a:t>1) </a:t>
            </a:r>
            <a:r>
              <a:rPr lang="en-US" sz="2800" dirty="0" smtClean="0"/>
              <a:t>	</a:t>
            </a:r>
            <a:r>
              <a:rPr lang="en-US" sz="2800" dirty="0" err="1" smtClean="0"/>
              <a:t>memperhatikan</a:t>
            </a:r>
            <a:r>
              <a:rPr lang="en-US" sz="2800" dirty="0" smtClean="0"/>
              <a:t> </a:t>
            </a:r>
            <a:r>
              <a:rPr lang="en-US" sz="2800" dirty="0" err="1"/>
              <a:t>perbedaan</a:t>
            </a:r>
            <a:r>
              <a:rPr lang="en-US" sz="2800" dirty="0"/>
              <a:t> </a:t>
            </a:r>
            <a:r>
              <a:rPr lang="en-US" sz="2800" dirty="0" err="1"/>
              <a:t>individu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; </a:t>
            </a:r>
          </a:p>
          <a:p>
            <a:pPr marL="971550" lvl="1" indent="-514350"/>
            <a:r>
              <a:rPr lang="en-US" sz="2800" dirty="0"/>
              <a:t>2) </a:t>
            </a:r>
            <a:r>
              <a:rPr lang="en-US" sz="2800" dirty="0" smtClean="0"/>
              <a:t>	</a:t>
            </a:r>
            <a:r>
              <a:rPr lang="en-US" sz="2800" dirty="0" err="1" smtClean="0"/>
              <a:t>mendorong</a:t>
            </a:r>
            <a:r>
              <a:rPr lang="en-US" sz="2800" dirty="0" smtClean="0"/>
              <a:t> </a:t>
            </a:r>
            <a:r>
              <a:rPr lang="en-US" sz="2800" dirty="0" err="1"/>
              <a:t>partisipasi</a:t>
            </a:r>
            <a:r>
              <a:rPr lang="en-US" sz="2800" dirty="0"/>
              <a:t> </a:t>
            </a:r>
            <a:r>
              <a:rPr lang="en-US" sz="2800" dirty="0" err="1"/>
              <a:t>aktif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; </a:t>
            </a:r>
          </a:p>
          <a:p>
            <a:pPr marL="971550" lvl="1" indent="-514350"/>
            <a:r>
              <a:rPr lang="en-US" sz="2800" dirty="0"/>
              <a:t>3) </a:t>
            </a:r>
            <a:r>
              <a:rPr lang="en-US" sz="2800" dirty="0" smtClean="0"/>
              <a:t>	</a:t>
            </a:r>
            <a:r>
              <a:rPr lang="en-US" sz="2800" dirty="0" err="1" smtClean="0"/>
              <a:t>mengembangkan</a:t>
            </a:r>
            <a:r>
              <a:rPr lang="en-US" sz="2800" dirty="0" smtClean="0"/>
              <a:t> </a:t>
            </a:r>
            <a:r>
              <a:rPr lang="en-US" sz="2800" dirty="0" err="1"/>
              <a:t>budaya</a:t>
            </a:r>
            <a:r>
              <a:rPr lang="en-US" sz="2800" dirty="0"/>
              <a:t> </a:t>
            </a:r>
            <a:r>
              <a:rPr lang="en-US" sz="2800" dirty="0" err="1"/>
              <a:t>membaca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menulis</a:t>
            </a:r>
            <a:r>
              <a:rPr lang="en-US" sz="2800" dirty="0"/>
              <a:t>; </a:t>
            </a:r>
          </a:p>
          <a:p>
            <a:pPr marL="971550" lvl="1" indent="-514350"/>
            <a:r>
              <a:rPr lang="nl-NL" sz="2800" dirty="0" smtClean="0"/>
              <a:t>4)	memberikan </a:t>
            </a:r>
            <a:r>
              <a:rPr lang="nl-NL" sz="2800" dirty="0"/>
              <a:t>umpan balik dan tindak lanjut; dan </a:t>
            </a:r>
            <a:endParaRPr lang="en-US" sz="2800" dirty="0"/>
          </a:p>
          <a:p>
            <a:pPr marL="971550" lvl="1" indent="-514350"/>
            <a:r>
              <a:rPr lang="sv-SE" sz="2800" dirty="0"/>
              <a:t>5</a:t>
            </a:r>
            <a:r>
              <a:rPr lang="sv-SE" sz="2800" dirty="0" smtClean="0"/>
              <a:t>)	 </a:t>
            </a:r>
            <a:r>
              <a:rPr lang="sv-SE" sz="2800" dirty="0"/>
              <a:t>keterkaitan dan keterpaduan antara SK, KD, materi, kegiatan pembelajaran, indikator pencapaian kompetensi, penilaian, dan sumber belajar. </a:t>
            </a:r>
            <a:endParaRPr lang="en-US" sz="2800" dirty="0"/>
          </a:p>
          <a:p>
            <a:pPr marL="971550" lvl="1" indent="-514350"/>
            <a:r>
              <a:rPr lang="en-US" sz="2800" dirty="0"/>
              <a:t>6) </a:t>
            </a:r>
            <a:r>
              <a:rPr lang="en-US" sz="2800" dirty="0" smtClean="0"/>
              <a:t>	</a:t>
            </a:r>
            <a:r>
              <a:rPr lang="en-US" sz="2800" dirty="0" err="1" smtClean="0"/>
              <a:t>menerapkan</a:t>
            </a:r>
            <a:r>
              <a:rPr lang="en-US" sz="2800" dirty="0" smtClean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komunikasi</a:t>
            </a:r>
            <a:r>
              <a:rPr lang="en-US" sz="2800" dirty="0"/>
              <a:t>. </a:t>
            </a:r>
          </a:p>
          <a:p>
            <a:endParaRPr lang="en-US" sz="2400" dirty="0"/>
          </a:p>
          <a:p>
            <a:r>
              <a:rPr lang="en-US" sz="2400" i="1" dirty="0" err="1">
                <a:solidFill>
                  <a:srgbClr val="FF0000"/>
                </a:solidFill>
              </a:rPr>
              <a:t>Jawaban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dibuktikan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dengan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mengecek</a:t>
            </a:r>
            <a:r>
              <a:rPr lang="en-US" sz="2400" i="1" dirty="0">
                <a:solidFill>
                  <a:srgbClr val="FF0000"/>
                </a:solidFill>
              </a:rPr>
              <a:t> RPP </a:t>
            </a:r>
            <a:r>
              <a:rPr lang="en-US" sz="2400" i="1" dirty="0" err="1">
                <a:solidFill>
                  <a:srgbClr val="FF0000"/>
                </a:solidFill>
              </a:rPr>
              <a:t>dan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tanda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tangan</a:t>
            </a:r>
            <a:r>
              <a:rPr lang="en-US" sz="2400" i="1" dirty="0">
                <a:solidFill>
                  <a:srgbClr val="FF0000"/>
                </a:solidFill>
              </a:rPr>
              <a:t>/</a:t>
            </a:r>
            <a:r>
              <a:rPr lang="en-US" sz="2400" i="1" dirty="0" err="1">
                <a:solidFill>
                  <a:srgbClr val="FF0000"/>
                </a:solidFill>
              </a:rPr>
              <a:t>paraf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kepala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sekolah</a:t>
            </a:r>
            <a:r>
              <a:rPr lang="en-US" sz="2400" i="1" dirty="0">
                <a:solidFill>
                  <a:srgbClr val="FF0000"/>
                </a:solidFill>
              </a:rPr>
              <a:t>/</a:t>
            </a:r>
            <a:r>
              <a:rPr lang="en-US" sz="2400" i="1" dirty="0" err="1">
                <a:solidFill>
                  <a:srgbClr val="FF0000"/>
                </a:solidFill>
              </a:rPr>
              <a:t>madrasah</a:t>
            </a:r>
            <a:r>
              <a:rPr lang="en-US" sz="2400" i="1" dirty="0">
                <a:solidFill>
                  <a:srgbClr val="FF0000"/>
                </a:solidFill>
              </a:rPr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417638"/>
          </a:xfrm>
        </p:spPr>
        <p:txBody>
          <a:bodyPr>
            <a:normAutofit fontScale="90000"/>
          </a:bodyPr>
          <a:lstStyle/>
          <a:p>
            <a:pPr marL="742950" indent="-742950" algn="l"/>
            <a:r>
              <a:rPr lang="en-US" sz="3600" i="1" dirty="0" smtClean="0">
                <a:solidFill>
                  <a:srgbClr val="FF0000"/>
                </a:solidFill>
              </a:rPr>
              <a:t>21.	</a:t>
            </a:r>
            <a:r>
              <a:rPr lang="en-US" sz="3600" i="1" dirty="0" err="1" smtClean="0">
                <a:solidFill>
                  <a:srgbClr val="FF0000"/>
                </a:solidFill>
              </a:rPr>
              <a:t>Sekolah</a:t>
            </a:r>
            <a:r>
              <a:rPr lang="en-US" sz="3600" i="1" dirty="0" smtClean="0">
                <a:solidFill>
                  <a:srgbClr val="FF0000"/>
                </a:solidFill>
              </a:rPr>
              <a:t>/</a:t>
            </a:r>
            <a:r>
              <a:rPr lang="en-US" sz="3600" i="1" dirty="0" err="1" smtClean="0">
                <a:solidFill>
                  <a:srgbClr val="FF0000"/>
                </a:solidFill>
              </a:rPr>
              <a:t>Madrasah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rgbClr val="FF0000"/>
                </a:solidFill>
              </a:rPr>
              <a:t>melaksanakan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rgbClr val="FF0000"/>
                </a:solidFill>
              </a:rPr>
              <a:t>proses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rgbClr val="FF0000"/>
                </a:solidFill>
              </a:rPr>
              <a:t>pembelajaran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memenuhi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rgbClr val="FF0000"/>
                </a:solidFill>
              </a:rPr>
              <a:t>persyaratan</a:t>
            </a:r>
            <a:r>
              <a:rPr lang="en-US" sz="3600" i="1" dirty="0">
                <a:solidFill>
                  <a:srgbClr val="FF0000"/>
                </a:solidFill>
              </a:rPr>
              <a:t> yang </a:t>
            </a:r>
            <a:r>
              <a:rPr lang="en-US" sz="3600" i="1" dirty="0" err="1" smtClean="0">
                <a:solidFill>
                  <a:srgbClr val="FF0000"/>
                </a:solidFill>
              </a:rPr>
              <a:t>ditentukan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i-FI" dirty="0" smtClean="0"/>
              <a:t>A</a:t>
            </a:r>
            <a:r>
              <a:rPr lang="fi-FI" dirty="0"/>
              <a:t>. Memenuhi 4 persyaratan pelaksanaan proses pembelajaran</a:t>
            </a:r>
          </a:p>
          <a:p>
            <a:pPr>
              <a:buNone/>
            </a:pPr>
            <a:r>
              <a:rPr lang="fi-FI" dirty="0" smtClean="0"/>
              <a:t>B</a:t>
            </a:r>
            <a:r>
              <a:rPr lang="fi-FI" dirty="0"/>
              <a:t>. Memenuhi 3 persyaratan pelaksanaan proses pembelajaran</a:t>
            </a:r>
          </a:p>
          <a:p>
            <a:pPr>
              <a:buNone/>
            </a:pPr>
            <a:r>
              <a:rPr lang="fi-FI" dirty="0" smtClean="0"/>
              <a:t>C</a:t>
            </a:r>
            <a:r>
              <a:rPr lang="fi-FI" dirty="0"/>
              <a:t>. Memenuhi 2 persyaratan pelaksanaan proses pembelajaran</a:t>
            </a:r>
          </a:p>
          <a:p>
            <a:pPr>
              <a:buNone/>
            </a:pPr>
            <a:r>
              <a:rPr lang="fi-FI" dirty="0" smtClean="0"/>
              <a:t>D</a:t>
            </a:r>
            <a:r>
              <a:rPr lang="fi-FI" dirty="0"/>
              <a:t>. Memenuhi 1 persyaratan pelaksanaan proses pembelajaran</a:t>
            </a:r>
          </a:p>
          <a:p>
            <a:pPr>
              <a:buNone/>
            </a:pPr>
            <a:r>
              <a:rPr lang="en-US" dirty="0" smtClean="0"/>
              <a:t>E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/>
            <a:endParaRPr lang="en-US" dirty="0"/>
          </a:p>
          <a:p>
            <a:r>
              <a:rPr lang="fi-FI" sz="3200" dirty="0">
                <a:solidFill>
                  <a:srgbClr val="FF0000"/>
                </a:solidFill>
              </a:rPr>
              <a:t>Persyaratan pelaksanaan proses pembelajaran meliputi: </a:t>
            </a:r>
          </a:p>
          <a:p>
            <a:endParaRPr lang="en-US" sz="3200" dirty="0"/>
          </a:p>
          <a:p>
            <a:r>
              <a:rPr lang="en-US" sz="3200" dirty="0"/>
              <a:t>1) </a:t>
            </a:r>
            <a:r>
              <a:rPr lang="en-US" sz="3200" dirty="0" err="1"/>
              <a:t>rombongan</a:t>
            </a:r>
            <a:r>
              <a:rPr lang="en-US" sz="3200" dirty="0"/>
              <a:t> </a:t>
            </a:r>
            <a:r>
              <a:rPr lang="en-US" sz="3200" dirty="0" err="1"/>
              <a:t>belajar</a:t>
            </a:r>
            <a:r>
              <a:rPr lang="en-US" sz="3200" dirty="0"/>
              <a:t> SD/MI </a:t>
            </a:r>
            <a:r>
              <a:rPr lang="en-US" sz="3200" dirty="0" err="1"/>
              <a:t>maksimal</a:t>
            </a:r>
            <a:r>
              <a:rPr lang="en-US" sz="3200" dirty="0"/>
              <a:t> 28 </a:t>
            </a:r>
            <a:r>
              <a:rPr lang="en-US" sz="3200" dirty="0" err="1"/>
              <a:t>siswa</a:t>
            </a:r>
            <a:r>
              <a:rPr lang="en-US" sz="3200" dirty="0"/>
              <a:t>; </a:t>
            </a:r>
          </a:p>
          <a:p>
            <a:pPr marL="450850" indent="-450850"/>
            <a:r>
              <a:rPr lang="en-US" sz="3200" dirty="0"/>
              <a:t>2) </a:t>
            </a:r>
            <a:r>
              <a:rPr lang="en-US" sz="3200" dirty="0" err="1"/>
              <a:t>beban</a:t>
            </a:r>
            <a:r>
              <a:rPr lang="en-US" sz="3200" dirty="0"/>
              <a:t> </a:t>
            </a:r>
            <a:r>
              <a:rPr lang="en-US" sz="3200" dirty="0" err="1"/>
              <a:t>mengajar</a:t>
            </a:r>
            <a:r>
              <a:rPr lang="en-US" sz="3200" dirty="0"/>
              <a:t> guru </a:t>
            </a:r>
            <a:r>
              <a:rPr lang="en-US" sz="3200" dirty="0" err="1"/>
              <a:t>sekurang-kurangnya</a:t>
            </a:r>
            <a:r>
              <a:rPr lang="en-US" sz="3200" dirty="0"/>
              <a:t> 24 jam </a:t>
            </a:r>
            <a:r>
              <a:rPr lang="en-US" sz="3200" dirty="0" smtClean="0"/>
              <a:t>    </a:t>
            </a:r>
            <a:r>
              <a:rPr lang="en-US" sz="3200" dirty="0" err="1" smtClean="0"/>
              <a:t>tatap</a:t>
            </a:r>
            <a:r>
              <a:rPr lang="en-US" sz="3200" dirty="0" smtClean="0"/>
              <a:t>     </a:t>
            </a:r>
            <a:r>
              <a:rPr lang="en-US" sz="3200" dirty="0" err="1" smtClean="0"/>
              <a:t>muka</a:t>
            </a:r>
            <a:r>
              <a:rPr lang="en-US" sz="3200" dirty="0" smtClean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smtClean="0"/>
              <a:t>    </a:t>
            </a:r>
            <a:r>
              <a:rPr lang="en-US" sz="3200" dirty="0" err="1" smtClean="0"/>
              <a:t>minggu</a:t>
            </a:r>
            <a:r>
              <a:rPr lang="en-US" sz="3200" dirty="0"/>
              <a:t>; </a:t>
            </a:r>
          </a:p>
          <a:p>
            <a:pPr marL="450850" indent="-450850"/>
            <a:r>
              <a:rPr lang="en-US" sz="3200" dirty="0"/>
              <a:t>3) </a:t>
            </a:r>
            <a:r>
              <a:rPr lang="en-US" sz="3200" dirty="0" err="1"/>
              <a:t>Buku</a:t>
            </a:r>
            <a:r>
              <a:rPr lang="en-US" sz="3200" dirty="0"/>
              <a:t> </a:t>
            </a:r>
            <a:r>
              <a:rPr lang="en-US" sz="3200" dirty="0" err="1"/>
              <a:t>teks</a:t>
            </a:r>
            <a:r>
              <a:rPr lang="en-US" sz="3200" dirty="0"/>
              <a:t> </a:t>
            </a:r>
            <a:r>
              <a:rPr lang="en-US" sz="3200" dirty="0" err="1"/>
              <a:t>pelajaran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melalui</a:t>
            </a:r>
            <a:r>
              <a:rPr lang="en-US" sz="3200" dirty="0" smtClean="0"/>
              <a:t> rapat,1: 1, </a:t>
            </a:r>
            <a:r>
              <a:rPr lang="en-US" sz="3200" dirty="0" err="1" smtClean="0"/>
              <a:t>buku</a:t>
            </a:r>
            <a:r>
              <a:rPr lang="en-US" sz="3200" dirty="0" smtClean="0"/>
              <a:t>  </a:t>
            </a:r>
            <a:r>
              <a:rPr lang="en-US" sz="3200" dirty="0" err="1" smtClean="0"/>
              <a:t>panduan</a:t>
            </a:r>
            <a:r>
              <a:rPr lang="en-US" sz="3200" dirty="0" smtClean="0"/>
              <a:t> guru, </a:t>
            </a:r>
            <a:r>
              <a:rPr lang="en-US" sz="3200" dirty="0" err="1" smtClean="0"/>
              <a:t>perpustakaan</a:t>
            </a:r>
            <a:endParaRPr lang="en-US" sz="3200" dirty="0" smtClean="0"/>
          </a:p>
          <a:p>
            <a:r>
              <a:rPr lang="en-US" sz="3200" dirty="0" smtClean="0"/>
              <a:t>4) </a:t>
            </a:r>
            <a:r>
              <a:rPr lang="en-US" sz="3200" dirty="0" err="1" smtClean="0"/>
              <a:t>Pengelolaan</a:t>
            </a:r>
            <a:r>
              <a:rPr lang="en-US" sz="3200" dirty="0" smtClean="0"/>
              <a:t> </a:t>
            </a:r>
            <a:r>
              <a:rPr lang="en-US" sz="3200" dirty="0" err="1" smtClean="0"/>
              <a:t>kelas</a:t>
            </a:r>
            <a:r>
              <a:rPr lang="en-US" sz="3200" dirty="0" smtClean="0"/>
              <a:t> </a:t>
            </a:r>
            <a:r>
              <a:rPr lang="en-US" sz="3200" dirty="0" err="1" smtClean="0"/>
              <a:t>mengikuti</a:t>
            </a:r>
            <a:r>
              <a:rPr lang="en-US" sz="3200" dirty="0" smtClean="0"/>
              <a:t> </a:t>
            </a:r>
            <a:r>
              <a:rPr lang="en-US" sz="3200" dirty="0" err="1" smtClean="0"/>
              <a:t>kaidah</a:t>
            </a:r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Jawaban</a:t>
            </a:r>
            <a:r>
              <a:rPr lang="en-US" sz="3200" i="1" dirty="0" smtClean="0">
                <a:solidFill>
                  <a:srgbClr val="FF0000"/>
                </a:solidFill>
              </a:rPr>
              <a:t> : </a:t>
            </a:r>
            <a:r>
              <a:rPr lang="en-US" sz="3200" i="1" dirty="0" err="1" smtClean="0">
                <a:solidFill>
                  <a:srgbClr val="FF0000"/>
                </a:solidFill>
              </a:rPr>
              <a:t>Pengamatan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kelas</a:t>
            </a:r>
            <a:endParaRPr lang="en-US" sz="3200" i="1" dirty="0" smtClean="0">
              <a:solidFill>
                <a:srgbClr val="FF0000"/>
              </a:solidFill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>
            <a:normAutofit fontScale="90000"/>
          </a:bodyPr>
          <a:lstStyle/>
          <a:p>
            <a:pPr marL="450850" indent="-450850" algn="l"/>
            <a:r>
              <a:rPr lang="en-US" sz="2700" b="1" i="1" dirty="0" smtClean="0">
                <a:solidFill>
                  <a:srgbClr val="FF0000"/>
                </a:solidFill>
              </a:rPr>
              <a:t>22.Proses </a:t>
            </a:r>
            <a:r>
              <a:rPr lang="en-US" sz="2700" b="1" i="1" dirty="0" err="1">
                <a:solidFill>
                  <a:srgbClr val="FF0000"/>
                </a:solidFill>
              </a:rPr>
              <a:t>pembelajaran</a:t>
            </a:r>
            <a:r>
              <a:rPr lang="en-US" sz="2700" b="1" i="1" dirty="0">
                <a:solidFill>
                  <a:srgbClr val="FF0000"/>
                </a:solidFill>
              </a:rPr>
              <a:t> </a:t>
            </a:r>
            <a:r>
              <a:rPr lang="en-US" sz="2700" b="1" i="1" dirty="0" err="1">
                <a:solidFill>
                  <a:srgbClr val="FF0000"/>
                </a:solidFill>
              </a:rPr>
              <a:t>di</a:t>
            </a:r>
            <a:r>
              <a:rPr lang="en-US" sz="2700" b="1" i="1" dirty="0">
                <a:solidFill>
                  <a:srgbClr val="FF0000"/>
                </a:solidFill>
              </a:rPr>
              <a:t> </a:t>
            </a:r>
            <a:r>
              <a:rPr lang="en-US" sz="2700" b="1" i="1" dirty="0" err="1">
                <a:solidFill>
                  <a:srgbClr val="FF0000"/>
                </a:solidFill>
              </a:rPr>
              <a:t>sekolah</a:t>
            </a:r>
            <a:r>
              <a:rPr lang="en-US" sz="2700" b="1" i="1" dirty="0">
                <a:solidFill>
                  <a:srgbClr val="FF0000"/>
                </a:solidFill>
              </a:rPr>
              <a:t>/</a:t>
            </a:r>
            <a:r>
              <a:rPr lang="en-US" sz="2700" b="1" i="1" dirty="0" err="1">
                <a:solidFill>
                  <a:srgbClr val="FF0000"/>
                </a:solidFill>
              </a:rPr>
              <a:t>madrasah</a:t>
            </a:r>
            <a:r>
              <a:rPr lang="en-US" sz="2700" b="1" i="1" dirty="0">
                <a:solidFill>
                  <a:srgbClr val="FF0000"/>
                </a:solidFill>
              </a:rPr>
              <a:t> </a:t>
            </a:r>
            <a:r>
              <a:rPr lang="en-US" sz="2700" b="1" i="1" dirty="0" err="1">
                <a:solidFill>
                  <a:srgbClr val="FF0000"/>
                </a:solidFill>
              </a:rPr>
              <a:t>dilaksanakan</a:t>
            </a:r>
            <a:r>
              <a:rPr lang="en-US" sz="2700" b="1" i="1" dirty="0">
                <a:solidFill>
                  <a:srgbClr val="FF0000"/>
                </a:solidFill>
              </a:rPr>
              <a:t> </a:t>
            </a:r>
            <a:r>
              <a:rPr lang="en-US" sz="2700" b="1" i="1" dirty="0" err="1">
                <a:solidFill>
                  <a:srgbClr val="FF0000"/>
                </a:solidFill>
              </a:rPr>
              <a:t>sesuai</a:t>
            </a:r>
            <a:r>
              <a:rPr lang="en-US" sz="2700" b="1" i="1" dirty="0">
                <a:solidFill>
                  <a:srgbClr val="FF0000"/>
                </a:solidFill>
              </a:rPr>
              <a:t> </a:t>
            </a:r>
            <a:r>
              <a:rPr lang="en-US" sz="2700" b="1" i="1" dirty="0" err="1" smtClean="0">
                <a:solidFill>
                  <a:srgbClr val="FF0000"/>
                </a:solidFill>
              </a:rPr>
              <a:t>dengan</a:t>
            </a:r>
            <a:r>
              <a:rPr lang="en-US" sz="2700" b="1" i="1" dirty="0" smtClean="0">
                <a:solidFill>
                  <a:srgbClr val="FF0000"/>
                </a:solidFill>
              </a:rPr>
              <a:t> </a:t>
            </a:r>
            <a:r>
              <a:rPr lang="en-US" sz="2700" b="1" i="1" dirty="0" err="1" smtClean="0">
                <a:solidFill>
                  <a:srgbClr val="FF0000"/>
                </a:solidFill>
              </a:rPr>
              <a:t>langkah-langkah</a:t>
            </a:r>
            <a:r>
              <a:rPr lang="en-US" sz="2700" b="1" i="1" dirty="0" smtClean="0">
                <a:solidFill>
                  <a:srgbClr val="FF0000"/>
                </a:solidFill>
              </a:rPr>
              <a:t> </a:t>
            </a:r>
            <a:r>
              <a:rPr lang="en-US" sz="2700" b="1" i="1" dirty="0" err="1">
                <a:solidFill>
                  <a:srgbClr val="FF0000"/>
                </a:solidFill>
              </a:rPr>
              <a:t>pembelajaran</a:t>
            </a:r>
            <a:r>
              <a:rPr lang="en-US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A</a:t>
            </a:r>
            <a:r>
              <a:rPr lang="en-US" sz="3400" dirty="0" smtClean="0"/>
              <a:t>. </a:t>
            </a:r>
            <a:r>
              <a:rPr lang="en-US" sz="3400" dirty="0" err="1" smtClean="0"/>
              <a:t>Sebanyak</a:t>
            </a:r>
            <a:r>
              <a:rPr lang="en-US" sz="3400" dirty="0" smtClean="0"/>
              <a:t> </a:t>
            </a:r>
            <a:r>
              <a:rPr lang="en-US" sz="3400" dirty="0"/>
              <a:t>76% — 100% guru </a:t>
            </a:r>
            <a:r>
              <a:rPr lang="en-US" sz="3400" dirty="0" err="1"/>
              <a:t>melaksanakan</a:t>
            </a:r>
            <a:r>
              <a:rPr lang="en-US" sz="3400" dirty="0"/>
              <a:t> </a:t>
            </a:r>
            <a:r>
              <a:rPr lang="en-US" sz="3400" dirty="0" err="1" smtClean="0"/>
              <a:t>proses</a:t>
            </a:r>
            <a:r>
              <a:rPr lang="en-US" sz="3400" dirty="0" smtClean="0"/>
              <a:t> </a:t>
            </a:r>
            <a:r>
              <a:rPr lang="en-US" sz="3400" dirty="0" err="1" smtClean="0"/>
              <a:t>pembelajaran</a:t>
            </a:r>
            <a:r>
              <a:rPr lang="en-US" sz="3400" dirty="0" smtClean="0"/>
              <a:t> </a:t>
            </a:r>
            <a:r>
              <a:rPr lang="en-US" sz="3400" dirty="0" err="1"/>
              <a:t>sesuai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langkah-langkah</a:t>
            </a:r>
            <a:r>
              <a:rPr lang="en-US" sz="3400" dirty="0"/>
              <a:t> </a:t>
            </a:r>
            <a:r>
              <a:rPr lang="en-US" sz="3400" dirty="0" err="1" smtClean="0"/>
              <a:t>pembelajaran</a:t>
            </a:r>
            <a:endParaRPr lang="en-US" sz="3400" dirty="0"/>
          </a:p>
          <a:p>
            <a:pPr>
              <a:buNone/>
            </a:pPr>
            <a:r>
              <a:rPr lang="en-US" sz="3400" dirty="0" smtClean="0"/>
              <a:t>B</a:t>
            </a:r>
            <a:r>
              <a:rPr lang="en-US" sz="3400" dirty="0"/>
              <a:t>. </a:t>
            </a:r>
            <a:r>
              <a:rPr lang="en-US" sz="3400" dirty="0" err="1"/>
              <a:t>Sebanyak</a:t>
            </a:r>
            <a:r>
              <a:rPr lang="en-US" sz="3400" dirty="0"/>
              <a:t> 51% — 75% guru </a:t>
            </a:r>
            <a:r>
              <a:rPr lang="en-US" sz="3400" dirty="0" err="1"/>
              <a:t>melaksanakan</a:t>
            </a:r>
            <a:r>
              <a:rPr lang="en-US" sz="3400" dirty="0"/>
              <a:t> </a:t>
            </a:r>
            <a:r>
              <a:rPr lang="en-US" sz="3400" dirty="0" err="1" smtClean="0"/>
              <a:t>proses</a:t>
            </a:r>
            <a:r>
              <a:rPr lang="en-US" sz="3400" dirty="0" smtClean="0"/>
              <a:t> </a:t>
            </a:r>
            <a:r>
              <a:rPr lang="en-US" sz="3400" dirty="0" err="1" smtClean="0"/>
              <a:t>pembelajaran</a:t>
            </a:r>
            <a:r>
              <a:rPr lang="en-US" sz="3400" dirty="0" smtClean="0"/>
              <a:t> </a:t>
            </a:r>
            <a:r>
              <a:rPr lang="en-US" sz="3400" dirty="0" err="1"/>
              <a:t>sesuai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langkah-langkah</a:t>
            </a:r>
            <a:r>
              <a:rPr lang="en-US" sz="3400" dirty="0"/>
              <a:t> </a:t>
            </a:r>
            <a:r>
              <a:rPr lang="en-US" sz="3400" dirty="0" err="1"/>
              <a:t>pembelajaran</a:t>
            </a:r>
            <a:endParaRPr lang="en-US" sz="3400" dirty="0"/>
          </a:p>
          <a:p>
            <a:pPr>
              <a:buNone/>
            </a:pPr>
            <a:r>
              <a:rPr lang="en-US" sz="3400" dirty="0" smtClean="0"/>
              <a:t> </a:t>
            </a:r>
            <a:r>
              <a:rPr lang="en-US" sz="3400" dirty="0"/>
              <a:t>C. </a:t>
            </a:r>
            <a:r>
              <a:rPr lang="en-US" sz="3400" dirty="0" err="1"/>
              <a:t>Sebanyak</a:t>
            </a:r>
            <a:r>
              <a:rPr lang="en-US" sz="3400" dirty="0"/>
              <a:t> 26% — 50% guru </a:t>
            </a:r>
            <a:r>
              <a:rPr lang="en-US" sz="3400" dirty="0" err="1"/>
              <a:t>melaksanakan</a:t>
            </a:r>
            <a:r>
              <a:rPr lang="en-US" sz="3400" dirty="0"/>
              <a:t> </a:t>
            </a:r>
            <a:r>
              <a:rPr lang="en-US" sz="3400" dirty="0" err="1" smtClean="0"/>
              <a:t>proses</a:t>
            </a:r>
            <a:r>
              <a:rPr lang="en-US" sz="3400" dirty="0" smtClean="0"/>
              <a:t> </a:t>
            </a:r>
            <a:r>
              <a:rPr lang="en-US" sz="3400" dirty="0" err="1" smtClean="0"/>
              <a:t>pembelajaran</a:t>
            </a:r>
            <a:r>
              <a:rPr lang="en-US" sz="3400" dirty="0" smtClean="0"/>
              <a:t> </a:t>
            </a:r>
            <a:r>
              <a:rPr lang="en-US" sz="3400" dirty="0" err="1"/>
              <a:t>sesuai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langkah-langkah</a:t>
            </a:r>
            <a:r>
              <a:rPr lang="en-US" sz="3400" dirty="0"/>
              <a:t> </a:t>
            </a:r>
            <a:r>
              <a:rPr lang="en-US" sz="3400" dirty="0" err="1"/>
              <a:t>pembelajaran</a:t>
            </a:r>
            <a:endParaRPr lang="en-US" sz="3400" dirty="0"/>
          </a:p>
          <a:p>
            <a:pPr>
              <a:buNone/>
            </a:pPr>
            <a:r>
              <a:rPr lang="en-US" sz="3400" dirty="0" smtClean="0"/>
              <a:t> </a:t>
            </a:r>
            <a:r>
              <a:rPr lang="en-US" sz="3400" dirty="0"/>
              <a:t>D. </a:t>
            </a:r>
            <a:r>
              <a:rPr lang="en-US" sz="3400" dirty="0" err="1"/>
              <a:t>Sebanyak</a:t>
            </a:r>
            <a:r>
              <a:rPr lang="en-US" sz="3400" dirty="0"/>
              <a:t> 1% — 25% guru </a:t>
            </a:r>
            <a:r>
              <a:rPr lang="en-US" sz="3400" dirty="0" err="1"/>
              <a:t>melaksanakan</a:t>
            </a:r>
            <a:r>
              <a:rPr lang="en-US" sz="3400" dirty="0"/>
              <a:t> </a:t>
            </a:r>
            <a:r>
              <a:rPr lang="en-US" sz="3400" dirty="0" err="1" smtClean="0"/>
              <a:t>proses</a:t>
            </a:r>
            <a:r>
              <a:rPr lang="en-US" sz="3400" dirty="0" smtClean="0"/>
              <a:t> </a:t>
            </a:r>
            <a:r>
              <a:rPr lang="en-US" sz="3400" dirty="0" err="1" smtClean="0"/>
              <a:t>pembelajaran</a:t>
            </a:r>
            <a:r>
              <a:rPr lang="en-US" sz="3400" dirty="0" smtClean="0"/>
              <a:t> </a:t>
            </a:r>
            <a:r>
              <a:rPr lang="en-US" sz="3400" dirty="0" err="1"/>
              <a:t>sesuai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langkah-langkah</a:t>
            </a:r>
            <a:r>
              <a:rPr lang="en-US" sz="3400" dirty="0"/>
              <a:t> </a:t>
            </a:r>
            <a:r>
              <a:rPr lang="en-US" sz="3400" dirty="0" err="1"/>
              <a:t>pembelajaran</a:t>
            </a:r>
            <a:endParaRPr lang="en-US" sz="3400" dirty="0"/>
          </a:p>
          <a:p>
            <a:pPr>
              <a:buNone/>
            </a:pPr>
            <a:r>
              <a:rPr lang="sv-SE" sz="3400" dirty="0" smtClean="0"/>
              <a:t>E</a:t>
            </a:r>
            <a:r>
              <a:rPr lang="sv-SE" sz="3400" dirty="0"/>
              <a:t>. Tidak ada guru yang melaksanakan proses pembelajaran </a:t>
            </a:r>
            <a:r>
              <a:rPr lang="sv-SE" sz="3400" dirty="0" smtClean="0"/>
              <a:t>sesuai </a:t>
            </a:r>
            <a:r>
              <a:rPr lang="en-US" sz="3400" dirty="0" err="1" smtClean="0"/>
              <a:t>dengan</a:t>
            </a:r>
            <a:r>
              <a:rPr lang="en-US" sz="3400" dirty="0" smtClean="0"/>
              <a:t> </a:t>
            </a:r>
            <a:r>
              <a:rPr lang="en-US" sz="3400" dirty="0" err="1"/>
              <a:t>langkah-langkah</a:t>
            </a:r>
            <a:r>
              <a:rPr lang="en-US" sz="3400" dirty="0"/>
              <a:t> </a:t>
            </a:r>
            <a:r>
              <a:rPr lang="en-US" sz="3400" dirty="0" err="1"/>
              <a:t>pembelajaran</a:t>
            </a:r>
            <a:endParaRPr lang="en-US" sz="3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0"/>
            <a:ext cx="8839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b="1" i="1" dirty="0" err="1">
                <a:solidFill>
                  <a:srgbClr val="FF0000"/>
                </a:solidFill>
              </a:rPr>
              <a:t>Pelaksanaan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pembelajaran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sesuai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dengan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langkah-langkah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pembelajaran</a:t>
            </a:r>
            <a:r>
              <a:rPr lang="en-US" sz="2400" b="1" i="1" dirty="0">
                <a:solidFill>
                  <a:srgbClr val="FF0000"/>
                </a:solidFill>
              </a:rPr>
              <a:t>, </a:t>
            </a:r>
            <a:r>
              <a:rPr lang="en-US" sz="2400" b="1" i="1" dirty="0" err="1">
                <a:solidFill>
                  <a:srgbClr val="FF0000"/>
                </a:solidFill>
              </a:rPr>
              <a:t>yaitu</a:t>
            </a:r>
            <a:r>
              <a:rPr lang="en-US" sz="2400" b="1" i="1" dirty="0">
                <a:solidFill>
                  <a:srgbClr val="FF0000"/>
                </a:solidFill>
              </a:rPr>
              <a:t>: </a:t>
            </a:r>
          </a:p>
          <a:p>
            <a:endParaRPr lang="en-US" sz="2400" dirty="0"/>
          </a:p>
          <a:p>
            <a:r>
              <a:rPr lang="en-US" sz="2400" dirty="0"/>
              <a:t>1)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pendahuluan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pendahuluan</a:t>
            </a:r>
            <a:r>
              <a:rPr lang="en-US" sz="2400" dirty="0"/>
              <a:t>, guru: </a:t>
            </a:r>
          </a:p>
          <a:p>
            <a:endParaRPr lang="en-US" sz="2400" dirty="0"/>
          </a:p>
          <a:p>
            <a:pPr marL="266700" indent="-266700"/>
            <a:r>
              <a:rPr lang="en-US" sz="2400" dirty="0"/>
              <a:t>a. </a:t>
            </a:r>
            <a:r>
              <a:rPr lang="en-US" sz="2400" dirty="0" err="1"/>
              <a:t>menyiapkan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psikis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fisik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mengikuti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; </a:t>
            </a:r>
          </a:p>
          <a:p>
            <a:pPr marL="266700" indent="-266700"/>
            <a:r>
              <a:rPr lang="sv-SE" sz="2400" dirty="0"/>
              <a:t>b. mengajukan pertanyaan-pertanyaan yang mengaitkan pengetahuan sebelumnya dengan materi yang akan dipelajari; </a:t>
            </a:r>
            <a:endParaRPr lang="en-US" sz="2400" dirty="0" smtClean="0"/>
          </a:p>
          <a:p>
            <a:pPr marL="266700" indent="-266700"/>
            <a:r>
              <a:rPr lang="sv-SE" sz="2400" dirty="0" smtClean="0"/>
              <a:t>c</a:t>
            </a:r>
            <a:r>
              <a:rPr lang="sv-SE" sz="2400" dirty="0"/>
              <a:t>. menjelaskan tujuan pembelajaran atau kompetensi dasar yang akan dicapai; </a:t>
            </a:r>
            <a:endParaRPr lang="en-US" sz="2400" dirty="0" smtClean="0"/>
          </a:p>
          <a:p>
            <a:pPr marL="266700" indent="-266700"/>
            <a:r>
              <a:rPr lang="en-US" sz="2400" dirty="0" smtClean="0"/>
              <a:t>d</a:t>
            </a:r>
            <a:r>
              <a:rPr lang="en-US" sz="2400" dirty="0"/>
              <a:t>. </a:t>
            </a:r>
            <a:r>
              <a:rPr lang="en-US" sz="2400" dirty="0" err="1"/>
              <a:t>menyampaikan</a:t>
            </a:r>
            <a:r>
              <a:rPr lang="en-US" sz="2400" dirty="0"/>
              <a:t> </a:t>
            </a:r>
            <a:r>
              <a:rPr lang="en-US" sz="2400" dirty="0" err="1"/>
              <a:t>cakupan</a:t>
            </a:r>
            <a:r>
              <a:rPr lang="en-US" sz="2400" dirty="0"/>
              <a:t> </a:t>
            </a:r>
            <a:r>
              <a:rPr lang="en-US" sz="2400" dirty="0" err="1"/>
              <a:t>materi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penjelasan</a:t>
            </a:r>
            <a:r>
              <a:rPr lang="en-US" sz="2400" dirty="0"/>
              <a:t> </a:t>
            </a:r>
            <a:r>
              <a:rPr lang="en-US" sz="2400" dirty="0" err="1"/>
              <a:t>uraian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silabus</a:t>
            </a:r>
            <a:r>
              <a:rPr lang="en-US" sz="2400" dirty="0"/>
              <a:t> </a:t>
            </a:r>
          </a:p>
          <a:p>
            <a:r>
              <a:rPr lang="en-US" sz="2400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4582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 err="1"/>
              <a:t>Keterlibatan</a:t>
            </a:r>
            <a:r>
              <a:rPr lang="en-US" sz="3200" dirty="0"/>
              <a:t> </a:t>
            </a:r>
            <a:r>
              <a:rPr lang="en-US" sz="3200" dirty="0" err="1"/>
              <a:t>pengembangan</a:t>
            </a:r>
            <a:r>
              <a:rPr lang="en-US" sz="3200" dirty="0"/>
              <a:t> </a:t>
            </a:r>
            <a:r>
              <a:rPr lang="en-US" sz="3200" dirty="0" err="1"/>
              <a:t>kurikulum</a:t>
            </a:r>
            <a:r>
              <a:rPr lang="en-US" sz="3200" dirty="0"/>
              <a:t> </a:t>
            </a:r>
            <a:r>
              <a:rPr lang="en-US" sz="3200" dirty="0" err="1"/>
              <a:t>dibuktikan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berita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acara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rapat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tanda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tangan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dari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berbagai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pihak</a:t>
            </a:r>
            <a:r>
              <a:rPr lang="en-US" sz="3200" i="1" dirty="0">
                <a:solidFill>
                  <a:srgbClr val="FF0000"/>
                </a:solidFill>
              </a:rPr>
              <a:t> yang </a:t>
            </a:r>
            <a:r>
              <a:rPr lang="en-US" sz="3200" i="1" dirty="0" err="1">
                <a:solidFill>
                  <a:srgbClr val="FF0000"/>
                </a:solidFill>
              </a:rPr>
              <a:t>terlibat</a:t>
            </a:r>
            <a:r>
              <a:rPr lang="en-US" sz="3200" dirty="0"/>
              <a:t>. </a:t>
            </a:r>
            <a:r>
              <a:rPr lang="en-US" sz="3200" dirty="0" err="1"/>
              <a:t>Bagi</a:t>
            </a:r>
            <a:r>
              <a:rPr lang="en-US" sz="3200" dirty="0"/>
              <a:t> </a:t>
            </a:r>
            <a:r>
              <a:rPr lang="en-US" sz="3200" dirty="0" err="1"/>
              <a:t>sekolah</a:t>
            </a:r>
            <a:r>
              <a:rPr lang="en-US" sz="3200" dirty="0"/>
              <a:t>/ </a:t>
            </a:r>
            <a:r>
              <a:rPr lang="en-US" sz="3200" dirty="0" err="1"/>
              <a:t>madrasah</a:t>
            </a:r>
            <a:r>
              <a:rPr lang="en-US" sz="3200" dirty="0"/>
              <a:t> yang </a:t>
            </a:r>
            <a:r>
              <a:rPr lang="en-US" sz="3200" dirty="0" err="1"/>
              <a:t>belum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komite</a:t>
            </a:r>
            <a:r>
              <a:rPr lang="en-US" sz="3200" dirty="0"/>
              <a:t> </a:t>
            </a:r>
            <a:r>
              <a:rPr lang="en-US" sz="3200" dirty="0" err="1"/>
              <a:t>sekolah</a:t>
            </a:r>
            <a:r>
              <a:rPr lang="en-US" sz="3200" dirty="0"/>
              <a:t>/</a:t>
            </a:r>
            <a:r>
              <a:rPr lang="en-US" sz="3200" dirty="0" err="1"/>
              <a:t>madrasah</a:t>
            </a:r>
            <a:r>
              <a:rPr lang="en-US" sz="3200" dirty="0"/>
              <a:t>,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digantikan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yayasan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lembaga</a:t>
            </a:r>
            <a:r>
              <a:rPr lang="en-US" sz="3200" dirty="0"/>
              <a:t> </a:t>
            </a:r>
            <a:r>
              <a:rPr lang="en-US" sz="3200" dirty="0" err="1"/>
              <a:t>penyelenggara</a:t>
            </a:r>
            <a:r>
              <a:rPr lang="en-US" sz="3200" dirty="0"/>
              <a:t> </a:t>
            </a:r>
            <a:r>
              <a:rPr lang="en-US" sz="3200" dirty="0" err="1"/>
              <a:t>pendidikan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sejenisnya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i="1" dirty="0" err="1" smtClean="0">
                <a:solidFill>
                  <a:srgbClr val="FF0000"/>
                </a:solidFill>
              </a:rPr>
              <a:t>Contoh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tokoh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pendidikan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di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daerah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antara</a:t>
            </a:r>
            <a:r>
              <a:rPr lang="en-US" sz="3200" i="1" dirty="0">
                <a:solidFill>
                  <a:srgbClr val="FF0000"/>
                </a:solidFill>
              </a:rPr>
              <a:t> lain: </a:t>
            </a:r>
            <a:r>
              <a:rPr lang="en-US" sz="3200" i="1" dirty="0" err="1">
                <a:solidFill>
                  <a:srgbClr val="FF0000"/>
                </a:solidFill>
              </a:rPr>
              <a:t>tokoh</a:t>
            </a:r>
            <a:r>
              <a:rPr lang="en-US" sz="3200" i="1" dirty="0">
                <a:solidFill>
                  <a:srgbClr val="FF0000"/>
                </a:solidFill>
              </a:rPr>
              <a:t> agama, </a:t>
            </a:r>
            <a:r>
              <a:rPr lang="en-US" sz="3200" i="1" dirty="0" err="1">
                <a:solidFill>
                  <a:srgbClr val="FF0000"/>
                </a:solidFill>
              </a:rPr>
              <a:t>penyelenggara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pendidikan</a:t>
            </a:r>
            <a:r>
              <a:rPr lang="en-US" sz="3200" i="1" dirty="0">
                <a:solidFill>
                  <a:srgbClr val="FF0000"/>
                </a:solidFill>
              </a:rPr>
              <a:t>, </a:t>
            </a:r>
            <a:r>
              <a:rPr lang="en-US" sz="3200" i="1" dirty="0" err="1">
                <a:solidFill>
                  <a:srgbClr val="FF0000"/>
                </a:solidFill>
              </a:rPr>
              <a:t>dosen</a:t>
            </a:r>
            <a:r>
              <a:rPr lang="en-US" sz="3200" i="1" dirty="0">
                <a:solidFill>
                  <a:srgbClr val="FF0000"/>
                </a:solidFill>
              </a:rPr>
              <a:t>, </a:t>
            </a:r>
            <a:r>
              <a:rPr lang="en-US" sz="3200" i="1" dirty="0" err="1">
                <a:solidFill>
                  <a:srgbClr val="FF0000"/>
                </a:solidFill>
              </a:rPr>
              <a:t>ketua</a:t>
            </a:r>
            <a:r>
              <a:rPr lang="en-US" sz="3200" i="1" dirty="0">
                <a:solidFill>
                  <a:srgbClr val="FF0000"/>
                </a:solidFill>
              </a:rPr>
              <a:t> PGRI, </a:t>
            </a:r>
            <a:r>
              <a:rPr lang="en-US" sz="3200" i="1" dirty="0" err="1">
                <a:solidFill>
                  <a:srgbClr val="FF0000"/>
                </a:solidFill>
              </a:rPr>
              <a:t>pengawas</a:t>
            </a:r>
            <a:r>
              <a:rPr lang="en-US" sz="3200" i="1" dirty="0">
                <a:solidFill>
                  <a:srgbClr val="FF0000"/>
                </a:solidFill>
              </a:rPr>
              <a:t>, </a:t>
            </a:r>
            <a:r>
              <a:rPr lang="en-US" sz="3200" i="1" dirty="0" err="1">
                <a:solidFill>
                  <a:srgbClr val="FF0000"/>
                </a:solidFill>
              </a:rPr>
              <a:t>kepala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sekolah</a:t>
            </a:r>
            <a:r>
              <a:rPr lang="en-US" sz="3200" i="1" dirty="0">
                <a:solidFill>
                  <a:srgbClr val="FF0000"/>
                </a:solidFill>
              </a:rPr>
              <a:t>, guru senior (</a:t>
            </a:r>
            <a:r>
              <a:rPr lang="en-US" sz="3200" i="1" dirty="0" err="1">
                <a:solidFill>
                  <a:srgbClr val="FF0000"/>
                </a:solidFill>
              </a:rPr>
              <a:t>telah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berpengalaman</a:t>
            </a:r>
            <a:r>
              <a:rPr lang="en-US" sz="3200" i="1" dirty="0">
                <a:solidFill>
                  <a:srgbClr val="FF0000"/>
                </a:solidFill>
              </a:rPr>
              <a:t>).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s-ES" sz="2800" b="1" i="1" dirty="0" smtClean="0">
                <a:solidFill>
                  <a:srgbClr val="FF0000"/>
                </a:solidFill>
              </a:rPr>
              <a:t>2</a:t>
            </a:r>
            <a:r>
              <a:rPr lang="es-ES" sz="2800" b="1" i="1" dirty="0">
                <a:solidFill>
                  <a:srgbClr val="FF0000"/>
                </a:solidFill>
              </a:rPr>
              <a:t>) </a:t>
            </a:r>
            <a:r>
              <a:rPr lang="es-ES" sz="2800" b="1" i="1" dirty="0" err="1">
                <a:solidFill>
                  <a:srgbClr val="FF0000"/>
                </a:solidFill>
              </a:rPr>
              <a:t>Kegiatan</a:t>
            </a:r>
            <a:r>
              <a:rPr lang="es-ES" sz="2800" b="1" i="1" dirty="0">
                <a:solidFill>
                  <a:srgbClr val="FF0000"/>
                </a:solidFill>
              </a:rPr>
              <a:t> inti (</a:t>
            </a:r>
            <a:r>
              <a:rPr lang="es-ES" sz="2800" b="1" i="1" dirty="0" err="1">
                <a:solidFill>
                  <a:srgbClr val="FF0000"/>
                </a:solidFill>
              </a:rPr>
              <a:t>eksplorasi</a:t>
            </a:r>
            <a:r>
              <a:rPr lang="es-ES" sz="2800" b="1" i="1" dirty="0">
                <a:solidFill>
                  <a:srgbClr val="FF0000"/>
                </a:solidFill>
              </a:rPr>
              <a:t>, </a:t>
            </a:r>
            <a:r>
              <a:rPr lang="es-ES" sz="2800" b="1" i="1" dirty="0" err="1">
                <a:solidFill>
                  <a:srgbClr val="FF0000"/>
                </a:solidFill>
              </a:rPr>
              <a:t>elaborasi</a:t>
            </a:r>
            <a:r>
              <a:rPr lang="es-ES" sz="2800" b="1" i="1" dirty="0">
                <a:solidFill>
                  <a:srgbClr val="FF0000"/>
                </a:solidFill>
              </a:rPr>
              <a:t>, dan </a:t>
            </a:r>
            <a:r>
              <a:rPr lang="es-ES" sz="2800" b="1" i="1" dirty="0" err="1">
                <a:solidFill>
                  <a:srgbClr val="FF0000"/>
                </a:solidFill>
              </a:rPr>
              <a:t>konfirmasi</a:t>
            </a:r>
            <a:r>
              <a:rPr lang="es-ES" sz="2800" b="1" i="1" dirty="0">
                <a:solidFill>
                  <a:srgbClr val="FF0000"/>
                </a:solidFill>
              </a:rPr>
              <a:t>). </a:t>
            </a:r>
          </a:p>
          <a:p>
            <a:pPr marL="971550" lvl="1" indent="-514350">
              <a:buAutoNum type="alphaUcPeriod"/>
            </a:pPr>
            <a:r>
              <a:rPr lang="en-US" sz="2800" b="1" i="1" dirty="0" smtClean="0">
                <a:solidFill>
                  <a:srgbClr val="FF0000"/>
                </a:solidFill>
              </a:rPr>
              <a:t>EKSPLORASI </a:t>
            </a:r>
          </a:p>
          <a:p>
            <a:pPr marL="514350" indent="-514350"/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eksplorasi</a:t>
            </a:r>
            <a:r>
              <a:rPr lang="en-US" sz="2800" dirty="0"/>
              <a:t>, guru: </a:t>
            </a:r>
          </a:p>
          <a:p>
            <a:pPr marL="1279525" lvl="2" indent="-365125"/>
            <a:r>
              <a:rPr lang="en-US" sz="2800" dirty="0"/>
              <a:t>a. </a:t>
            </a:r>
            <a:r>
              <a:rPr lang="en-US" sz="2800" dirty="0" err="1"/>
              <a:t>melibatkan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luas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topik</a:t>
            </a:r>
            <a:r>
              <a:rPr lang="en-US" sz="2800" dirty="0"/>
              <a:t>/</a:t>
            </a:r>
            <a:r>
              <a:rPr lang="en-US" sz="2800" dirty="0" err="1"/>
              <a:t>tema</a:t>
            </a:r>
            <a:r>
              <a:rPr lang="en-US" sz="2800" dirty="0"/>
              <a:t> </a:t>
            </a:r>
            <a:r>
              <a:rPr lang="en-US" sz="2800" dirty="0" err="1"/>
              <a:t>materi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dipelajari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menerapkan</a:t>
            </a:r>
            <a:r>
              <a:rPr lang="en-US" sz="2800" dirty="0"/>
              <a:t> </a:t>
            </a:r>
            <a:r>
              <a:rPr lang="en-US" sz="2800" dirty="0" err="1"/>
              <a:t>prinsip</a:t>
            </a:r>
            <a:r>
              <a:rPr lang="en-US" sz="2800" dirty="0"/>
              <a:t> </a:t>
            </a:r>
            <a:r>
              <a:rPr lang="en-US" sz="2800" dirty="0" err="1"/>
              <a:t>alam</a:t>
            </a:r>
            <a:r>
              <a:rPr lang="en-US" sz="2800" dirty="0"/>
              <a:t> </a:t>
            </a:r>
            <a:r>
              <a:rPr lang="en-US" sz="2800" dirty="0" err="1"/>
              <a:t>takambang</a:t>
            </a:r>
            <a:r>
              <a:rPr lang="en-US" sz="2800" dirty="0"/>
              <a:t> </a:t>
            </a:r>
            <a:r>
              <a:rPr lang="en-US" sz="2800" dirty="0" err="1"/>
              <a:t>jadi</a:t>
            </a:r>
            <a:r>
              <a:rPr lang="en-US" sz="2800" dirty="0"/>
              <a:t> guru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belajar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aneka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; </a:t>
            </a:r>
          </a:p>
          <a:p>
            <a:pPr marL="365125" indent="-365125"/>
            <a:r>
              <a:rPr lang="en-US" sz="2800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" y="609600"/>
            <a:ext cx="91440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1279525" lvl="2" indent="-365125"/>
            <a:r>
              <a:rPr lang="en-US" sz="2800" dirty="0" smtClean="0"/>
              <a:t>b</a:t>
            </a:r>
            <a:r>
              <a:rPr lang="en-US" sz="2800" dirty="0"/>
              <a:t>. </a:t>
            </a:r>
            <a:r>
              <a:rPr lang="en-US" sz="2800" dirty="0" smtClean="0"/>
              <a:t>	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/>
              <a:t>beragam</a:t>
            </a:r>
            <a:r>
              <a:rPr lang="en-US" sz="2800" dirty="0"/>
              <a:t> </a:t>
            </a:r>
            <a:r>
              <a:rPr lang="en-US" sz="2800" dirty="0" err="1"/>
              <a:t>pendekatan</a:t>
            </a:r>
            <a:r>
              <a:rPr lang="en-US" sz="2800" dirty="0"/>
              <a:t> </a:t>
            </a:r>
            <a:r>
              <a:rPr lang="en-US" sz="2800" dirty="0" err="1"/>
              <a:t>pembelajaran</a:t>
            </a:r>
            <a:r>
              <a:rPr lang="en-US" sz="2800" dirty="0"/>
              <a:t>, media </a:t>
            </a:r>
            <a:r>
              <a:rPr lang="en-US" sz="2800" dirty="0" err="1"/>
              <a:t>pembelajaran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belajar</a:t>
            </a:r>
            <a:r>
              <a:rPr lang="en-US" sz="2800" dirty="0"/>
              <a:t> lain; </a:t>
            </a:r>
          </a:p>
          <a:p>
            <a:pPr lvl="2"/>
            <a:endParaRPr lang="en-US" sz="2800" dirty="0"/>
          </a:p>
          <a:p>
            <a:pPr marL="1181100" lvl="2" indent="-266700"/>
            <a:r>
              <a:rPr lang="en-US" sz="2800" dirty="0"/>
              <a:t>c. </a:t>
            </a:r>
            <a:r>
              <a:rPr lang="en-US" sz="2800" dirty="0" err="1" smtClean="0"/>
              <a:t>memfasilitasi</a:t>
            </a:r>
            <a:r>
              <a:rPr lang="en-US" sz="2800" dirty="0" smtClean="0"/>
              <a:t> </a:t>
            </a:r>
            <a:r>
              <a:rPr lang="en-US" sz="2800" dirty="0" err="1"/>
              <a:t>terjadinya</a:t>
            </a:r>
            <a:r>
              <a:rPr lang="en-US" sz="2800" dirty="0"/>
              <a:t> </a:t>
            </a:r>
            <a:r>
              <a:rPr lang="en-US" sz="2800" dirty="0" err="1"/>
              <a:t>interaksi</a:t>
            </a:r>
            <a:r>
              <a:rPr lang="en-US" sz="2800" dirty="0"/>
              <a:t> </a:t>
            </a:r>
            <a:r>
              <a:rPr lang="en-US" sz="2800" dirty="0" err="1"/>
              <a:t>antarsiswa</a:t>
            </a:r>
            <a:r>
              <a:rPr lang="en-US" sz="2800" dirty="0"/>
              <a:t>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guru, </a:t>
            </a:r>
            <a:r>
              <a:rPr lang="en-US" sz="2800" dirty="0" err="1"/>
              <a:t>lingkungan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belajar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; </a:t>
            </a:r>
          </a:p>
          <a:p>
            <a:pPr lvl="2"/>
            <a:endParaRPr lang="en-US" sz="2800" dirty="0"/>
          </a:p>
          <a:p>
            <a:pPr marL="1279525" lvl="2" indent="-365125"/>
            <a:r>
              <a:rPr lang="en-US" sz="2800" dirty="0"/>
              <a:t>d. </a:t>
            </a:r>
            <a:r>
              <a:rPr lang="en-US" sz="2800" dirty="0" err="1"/>
              <a:t>melibatkan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aktif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pembelajaran</a:t>
            </a:r>
            <a:r>
              <a:rPr lang="en-US" sz="2800" dirty="0"/>
              <a:t>;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</a:p>
          <a:p>
            <a:pPr lvl="2"/>
            <a:endParaRPr lang="en-US" sz="2800" dirty="0"/>
          </a:p>
          <a:p>
            <a:pPr marL="1279525" lvl="2" indent="-365125"/>
            <a:r>
              <a:rPr lang="en-US" sz="2800" dirty="0"/>
              <a:t>e. </a:t>
            </a:r>
            <a:r>
              <a:rPr lang="en-US" sz="2800" dirty="0" err="1"/>
              <a:t>memfasilitasi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percobaan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laboratorium</a:t>
            </a:r>
            <a:r>
              <a:rPr lang="en-US" sz="2800" dirty="0"/>
              <a:t>, studio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lapangan</a:t>
            </a:r>
            <a:r>
              <a:rPr lang="en-US" sz="2800" dirty="0"/>
              <a:t>. </a:t>
            </a:r>
          </a:p>
          <a:p>
            <a:pPr lvl="2"/>
            <a:r>
              <a:rPr lang="en-US" sz="2800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5846"/>
            <a:ext cx="91440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b="1" i="1" dirty="0" smtClean="0">
                <a:solidFill>
                  <a:srgbClr val="FF0000"/>
                </a:solidFill>
              </a:rPr>
              <a:t>	B</a:t>
            </a:r>
            <a:r>
              <a:rPr lang="en-US" sz="2800" b="1" i="1" dirty="0">
                <a:solidFill>
                  <a:srgbClr val="FF0000"/>
                </a:solidFill>
              </a:rPr>
              <a:t>. ELABORASI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elaborasi</a:t>
            </a:r>
            <a:r>
              <a:rPr lang="en-US" sz="2400" dirty="0"/>
              <a:t>, guru: </a:t>
            </a:r>
          </a:p>
          <a:p>
            <a:endParaRPr lang="en-US" sz="2400" dirty="0"/>
          </a:p>
          <a:p>
            <a:pPr marL="1252538" lvl="2" indent="-352425"/>
            <a:r>
              <a:rPr lang="en-US" sz="2400" dirty="0"/>
              <a:t>a. </a:t>
            </a:r>
            <a:r>
              <a:rPr lang="en-US" sz="2400" dirty="0" smtClean="0"/>
              <a:t>	</a:t>
            </a:r>
            <a:r>
              <a:rPr lang="en-US" sz="2400" dirty="0" err="1" smtClean="0"/>
              <a:t>membiasakan</a:t>
            </a:r>
            <a:r>
              <a:rPr lang="en-US" sz="2400" dirty="0" smtClean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menulis</a:t>
            </a:r>
            <a:r>
              <a:rPr lang="en-US" sz="2400" dirty="0"/>
              <a:t> yang </a:t>
            </a:r>
            <a:r>
              <a:rPr lang="en-US" sz="2400" dirty="0" err="1"/>
              <a:t>beragam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tugas-tugas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yang </a:t>
            </a:r>
            <a:r>
              <a:rPr lang="en-US" sz="2400" dirty="0" err="1"/>
              <a:t>bermakna</a:t>
            </a:r>
            <a:r>
              <a:rPr lang="en-US" sz="2400" dirty="0"/>
              <a:t>; </a:t>
            </a:r>
          </a:p>
          <a:p>
            <a:pPr marL="1252538" lvl="2" indent="-352425"/>
            <a:endParaRPr lang="en-US" sz="2400" dirty="0"/>
          </a:p>
          <a:p>
            <a:pPr marL="1252538" lvl="2" indent="-352425"/>
            <a:r>
              <a:rPr lang="en-US" sz="2400" dirty="0"/>
              <a:t>b. </a:t>
            </a:r>
            <a:r>
              <a:rPr lang="en-US" sz="2400" dirty="0" smtClean="0"/>
              <a:t>	</a:t>
            </a:r>
            <a:r>
              <a:rPr lang="en-US" sz="2400" dirty="0" err="1" smtClean="0"/>
              <a:t>memfasilitasi</a:t>
            </a:r>
            <a:r>
              <a:rPr lang="en-US" sz="2400" dirty="0" smtClean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pemberian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, </a:t>
            </a:r>
            <a:r>
              <a:rPr lang="en-US" sz="2400" dirty="0" err="1"/>
              <a:t>diskusi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lain-lain 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memunculkan</a:t>
            </a:r>
            <a:r>
              <a:rPr lang="en-US" sz="2400" dirty="0"/>
              <a:t> </a:t>
            </a:r>
            <a:r>
              <a:rPr lang="en-US" sz="2400" dirty="0" err="1"/>
              <a:t>gagasan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lisan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tertulis</a:t>
            </a:r>
            <a:r>
              <a:rPr lang="en-US" sz="2400" dirty="0"/>
              <a:t>; </a:t>
            </a:r>
          </a:p>
          <a:p>
            <a:pPr marL="1252538" lvl="2" indent="-352425"/>
            <a:endParaRPr lang="en-US" sz="2400" dirty="0"/>
          </a:p>
          <a:p>
            <a:pPr marL="1252538" lvl="2" indent="-352425"/>
            <a:r>
              <a:rPr lang="en-US" sz="2400" dirty="0"/>
              <a:t>c. </a:t>
            </a:r>
            <a:r>
              <a:rPr lang="en-US" sz="2400" dirty="0" smtClean="0"/>
              <a:t>	</a:t>
            </a:r>
            <a:r>
              <a:rPr lang="en-US" sz="2400" dirty="0" err="1" smtClean="0"/>
              <a:t>memberi</a:t>
            </a:r>
            <a:r>
              <a:rPr lang="en-US" sz="2400" dirty="0" smtClean="0"/>
              <a:t> </a:t>
            </a:r>
            <a:r>
              <a:rPr lang="en-US" sz="2400" dirty="0" err="1"/>
              <a:t>kesempatan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berpikir</a:t>
            </a:r>
            <a:r>
              <a:rPr lang="en-US" sz="2400" dirty="0"/>
              <a:t>, </a:t>
            </a:r>
            <a:r>
              <a:rPr lang="en-US" sz="2400" dirty="0" err="1"/>
              <a:t>menganalisis</a:t>
            </a:r>
            <a:r>
              <a:rPr lang="en-US" sz="2400" dirty="0"/>
              <a:t>, </a:t>
            </a:r>
            <a:r>
              <a:rPr lang="en-US" sz="2400" dirty="0" err="1"/>
              <a:t>menyelesaikan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bertindak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rasa </a:t>
            </a:r>
            <a:r>
              <a:rPr lang="en-US" sz="2400" dirty="0" err="1"/>
              <a:t>takut</a:t>
            </a:r>
            <a:r>
              <a:rPr lang="en-US" sz="2400" dirty="0"/>
              <a:t>; </a:t>
            </a:r>
          </a:p>
          <a:p>
            <a:pPr marL="1252538" lvl="2" indent="-352425"/>
            <a:endParaRPr lang="en-US" sz="2400" dirty="0"/>
          </a:p>
          <a:p>
            <a:pPr marL="1252538" lvl="2" indent="-352425"/>
            <a:r>
              <a:rPr lang="en-US" sz="2400" dirty="0"/>
              <a:t>d. </a:t>
            </a:r>
            <a:r>
              <a:rPr lang="en-US" sz="2400" dirty="0" smtClean="0"/>
              <a:t>	</a:t>
            </a:r>
            <a:r>
              <a:rPr lang="en-US" sz="2400" dirty="0" err="1" smtClean="0"/>
              <a:t>memfasilitasi</a:t>
            </a:r>
            <a:r>
              <a:rPr lang="en-US" sz="2400" dirty="0" smtClean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kooperatif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kolaborati</a:t>
            </a:r>
            <a:r>
              <a:rPr lang="en-US" sz="2400" dirty="0"/>
              <a:t> </a:t>
            </a:r>
          </a:p>
          <a:p>
            <a:pPr marL="1252538" lvl="2" indent="-352425"/>
            <a:r>
              <a:rPr lang="en-US" sz="2400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12845"/>
            <a:ext cx="88392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801688" lvl="1" indent="-344488"/>
            <a:r>
              <a:rPr lang="en-US" sz="2400" dirty="0" smtClean="0"/>
              <a:t>e</a:t>
            </a:r>
            <a:r>
              <a:rPr lang="en-US" sz="2800" dirty="0"/>
              <a:t>. </a:t>
            </a:r>
            <a:r>
              <a:rPr lang="en-US" sz="2800" dirty="0" err="1" smtClean="0"/>
              <a:t>memfasilitasi</a:t>
            </a:r>
            <a:r>
              <a:rPr lang="en-US" sz="2800" dirty="0" smtClean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berkompetisi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sehat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prestasi</a:t>
            </a:r>
            <a:r>
              <a:rPr lang="en-US" sz="2800" dirty="0"/>
              <a:t> </a:t>
            </a:r>
            <a:r>
              <a:rPr lang="en-US" sz="2800" dirty="0" err="1"/>
              <a:t>belajar</a:t>
            </a:r>
            <a:r>
              <a:rPr lang="en-US" sz="2800" dirty="0"/>
              <a:t>; </a:t>
            </a:r>
          </a:p>
          <a:p>
            <a:pPr marL="801688" lvl="1" indent="-344488"/>
            <a:r>
              <a:rPr lang="en-US" sz="2800" dirty="0"/>
              <a:t>f. </a:t>
            </a:r>
            <a:r>
              <a:rPr lang="en-US" sz="2800" dirty="0" smtClean="0"/>
              <a:t>	</a:t>
            </a:r>
            <a:r>
              <a:rPr lang="en-US" sz="2800" dirty="0" err="1" smtClean="0"/>
              <a:t>memfasilitasi</a:t>
            </a:r>
            <a:r>
              <a:rPr lang="en-US" sz="2800" dirty="0" smtClean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laporan</a:t>
            </a:r>
            <a:r>
              <a:rPr lang="en-US" sz="2800" dirty="0"/>
              <a:t> </a:t>
            </a:r>
            <a:r>
              <a:rPr lang="en-US" sz="2800" dirty="0" err="1"/>
              <a:t>eksplorasi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lisan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tertulis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individual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; </a:t>
            </a:r>
          </a:p>
          <a:p>
            <a:pPr marL="801688" lvl="1" indent="-344488"/>
            <a:r>
              <a:rPr lang="en-US" sz="2800" dirty="0"/>
              <a:t>g. </a:t>
            </a:r>
            <a:r>
              <a:rPr lang="en-US" sz="2800" dirty="0" err="1"/>
              <a:t>memfasilitasi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menyajikan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individual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. </a:t>
            </a:r>
          </a:p>
          <a:p>
            <a:pPr marL="801688" lvl="1" indent="-344488"/>
            <a:r>
              <a:rPr lang="en-US" sz="2800" dirty="0"/>
              <a:t>h. </a:t>
            </a:r>
            <a:r>
              <a:rPr lang="en-US" sz="2800" dirty="0" err="1"/>
              <a:t>memfasilitasi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pameran</a:t>
            </a:r>
            <a:r>
              <a:rPr lang="en-US" sz="2800" dirty="0"/>
              <a:t>, </a:t>
            </a:r>
            <a:r>
              <a:rPr lang="en-US" sz="2800" dirty="0" err="1"/>
              <a:t>turnamen</a:t>
            </a:r>
            <a:r>
              <a:rPr lang="en-US" sz="2800" dirty="0"/>
              <a:t>, festival,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yang </a:t>
            </a:r>
            <a:r>
              <a:rPr lang="en-US" sz="2800" dirty="0" err="1"/>
              <a:t>dihasilkan</a:t>
            </a:r>
            <a:r>
              <a:rPr lang="en-US" sz="2800" dirty="0"/>
              <a:t>; </a:t>
            </a:r>
          </a:p>
          <a:p>
            <a:pPr marL="801688" lvl="1" indent="-344488"/>
            <a:r>
              <a:rPr lang="en-US" sz="2800" dirty="0" err="1"/>
              <a:t>i</a:t>
            </a:r>
            <a:r>
              <a:rPr lang="en-US" sz="2800" dirty="0"/>
              <a:t>. </a:t>
            </a:r>
            <a:r>
              <a:rPr lang="en-US" sz="2800" dirty="0" smtClean="0"/>
              <a:t> </a:t>
            </a:r>
            <a:r>
              <a:rPr lang="en-US" sz="2800" dirty="0" err="1" smtClean="0"/>
              <a:t>memfasilitasi</a:t>
            </a:r>
            <a:r>
              <a:rPr lang="en-US" sz="2800" dirty="0" smtClean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yang </a:t>
            </a:r>
            <a:r>
              <a:rPr lang="en-US" sz="2800" dirty="0" err="1"/>
              <a:t>menumbuhkan</a:t>
            </a:r>
            <a:r>
              <a:rPr lang="en-US" sz="2800" dirty="0"/>
              <a:t> </a:t>
            </a:r>
            <a:r>
              <a:rPr lang="en-US" sz="2800" dirty="0" err="1"/>
              <a:t>kebanggaan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rasa </a:t>
            </a:r>
            <a:r>
              <a:rPr lang="en-US" sz="2800" dirty="0" err="1"/>
              <a:t>percaya</a:t>
            </a:r>
            <a:r>
              <a:rPr lang="en-US" sz="2800" dirty="0"/>
              <a:t> </a:t>
            </a:r>
            <a:r>
              <a:rPr lang="en-US" sz="2800" dirty="0" err="1"/>
              <a:t>diri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6247"/>
            <a:ext cx="91440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i="1" dirty="0" smtClean="0">
                <a:solidFill>
                  <a:srgbClr val="FF0000"/>
                </a:solidFill>
              </a:rPr>
              <a:t>	C</a:t>
            </a:r>
            <a:r>
              <a:rPr lang="en-US" sz="2800" i="1" dirty="0">
                <a:solidFill>
                  <a:srgbClr val="FF0000"/>
                </a:solidFill>
              </a:rPr>
              <a:t>. KONFIRMASI 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konfirmasi</a:t>
            </a:r>
            <a:r>
              <a:rPr lang="en-US" sz="2800" dirty="0"/>
              <a:t>, guru: </a:t>
            </a:r>
          </a:p>
          <a:p>
            <a:endParaRPr lang="en-US" sz="2800" dirty="0"/>
          </a:p>
          <a:p>
            <a:pPr marL="1350963" lvl="2" indent="-436563"/>
            <a:r>
              <a:rPr lang="en-US" sz="2800" dirty="0"/>
              <a:t>1. </a:t>
            </a:r>
            <a:r>
              <a:rPr lang="en-US" sz="2800" dirty="0" smtClean="0"/>
              <a:t>	</a:t>
            </a: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/>
              <a:t>umpan</a:t>
            </a:r>
            <a:r>
              <a:rPr lang="en-US" sz="2800" dirty="0"/>
              <a:t> </a:t>
            </a:r>
            <a:r>
              <a:rPr lang="en-US" sz="2800" dirty="0" err="1"/>
              <a:t>balik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penguatan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lisan</a:t>
            </a:r>
            <a:r>
              <a:rPr lang="en-US" sz="2800" dirty="0"/>
              <a:t>, </a:t>
            </a:r>
            <a:r>
              <a:rPr lang="en-US" sz="2800" dirty="0" err="1"/>
              <a:t>tulisan</a:t>
            </a:r>
            <a:r>
              <a:rPr lang="en-US" sz="2800" dirty="0"/>
              <a:t>, </a:t>
            </a:r>
            <a:r>
              <a:rPr lang="en-US" sz="2800" dirty="0" err="1"/>
              <a:t>isyarat</a:t>
            </a:r>
            <a:r>
              <a:rPr lang="en-US" sz="2800" dirty="0"/>
              <a:t>,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hadiah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keberhasilan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; </a:t>
            </a:r>
          </a:p>
          <a:p>
            <a:pPr marL="1350963" lvl="2" indent="-436563"/>
            <a:endParaRPr lang="en-US" sz="2800" dirty="0"/>
          </a:p>
          <a:p>
            <a:pPr marL="1350963" lvl="2" indent="-436563"/>
            <a:r>
              <a:rPr lang="en-US" sz="2800" dirty="0"/>
              <a:t>2</a:t>
            </a:r>
            <a:r>
              <a:rPr lang="en-US" sz="2800" dirty="0" smtClean="0"/>
              <a:t>.	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konfirmasi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eksplorasi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elaborasi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; </a:t>
            </a:r>
            <a:endParaRPr lang="en-US" sz="2800" dirty="0" smtClean="0"/>
          </a:p>
          <a:p>
            <a:pPr marL="1350963" lvl="2" indent="-436563"/>
            <a:endParaRPr lang="en-US" sz="2800" dirty="0"/>
          </a:p>
          <a:p>
            <a:pPr marL="1350963" lvl="2" indent="-436563"/>
            <a:r>
              <a:rPr lang="en-US" sz="2800" dirty="0"/>
              <a:t>3. </a:t>
            </a:r>
            <a:r>
              <a:rPr lang="en-US" sz="2800" dirty="0" smtClean="0"/>
              <a:t>	</a:t>
            </a:r>
            <a:r>
              <a:rPr lang="en-US" sz="2800" dirty="0" err="1" smtClean="0"/>
              <a:t>memfasilitasi</a:t>
            </a:r>
            <a:r>
              <a:rPr lang="en-US" sz="2800" dirty="0" smtClean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refleksi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memperoleh</a:t>
            </a:r>
            <a:r>
              <a:rPr lang="en-US" sz="2800" dirty="0"/>
              <a:t> </a:t>
            </a:r>
            <a:r>
              <a:rPr lang="en-US" sz="2800" dirty="0" err="1"/>
              <a:t>pengalaman</a:t>
            </a:r>
            <a:r>
              <a:rPr lang="en-US" sz="2800" dirty="0"/>
              <a:t> </a:t>
            </a:r>
            <a:r>
              <a:rPr lang="en-US" sz="2800" dirty="0" err="1"/>
              <a:t>belajar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; </a:t>
            </a:r>
          </a:p>
          <a:p>
            <a:pPr marL="1350963" lvl="2" indent="-436563"/>
            <a:r>
              <a:rPr lang="en-US" sz="2800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4345"/>
            <a:ext cx="9144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/>
            <a:r>
              <a:rPr lang="en-US" i="1" dirty="0" smtClean="0">
                <a:solidFill>
                  <a:srgbClr val="FF0000"/>
                </a:solidFill>
              </a:rPr>
              <a:t>4</a:t>
            </a:r>
            <a:r>
              <a:rPr lang="en-US" sz="2800" i="1" dirty="0">
                <a:solidFill>
                  <a:srgbClr val="FF0000"/>
                </a:solidFill>
              </a:rPr>
              <a:t>. </a:t>
            </a:r>
            <a:r>
              <a:rPr lang="en-US" sz="2800" i="1" dirty="0" smtClean="0">
                <a:solidFill>
                  <a:srgbClr val="FF0000"/>
                </a:solidFill>
              </a:rPr>
              <a:t>	</a:t>
            </a:r>
            <a:r>
              <a:rPr lang="en-US" sz="2800" i="1" dirty="0" err="1" smtClean="0">
                <a:solidFill>
                  <a:srgbClr val="FF0000"/>
                </a:solidFill>
              </a:rPr>
              <a:t>memfasilitasi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siswa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untuk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memperoleh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pengalaman</a:t>
            </a:r>
            <a:r>
              <a:rPr lang="en-US" sz="2800" i="1" dirty="0" smtClean="0">
                <a:solidFill>
                  <a:srgbClr val="FF0000"/>
                </a:solidFill>
              </a:rPr>
              <a:t> yang </a:t>
            </a:r>
            <a:r>
              <a:rPr lang="en-US" sz="2800" i="1" dirty="0" err="1" smtClean="0">
                <a:solidFill>
                  <a:srgbClr val="FF0000"/>
                </a:solidFill>
              </a:rPr>
              <a:t>bermakna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dalam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mencapai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kompetensi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dasar</a:t>
            </a:r>
            <a:r>
              <a:rPr lang="en-US" sz="2800" i="1" dirty="0" smtClean="0">
                <a:solidFill>
                  <a:srgbClr val="FF0000"/>
                </a:solidFill>
              </a:rPr>
              <a:t>: </a:t>
            </a:r>
            <a:endParaRPr lang="en-US" sz="2800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pPr marL="900113" lvl="1" indent="-442913"/>
            <a:r>
              <a:rPr lang="en-US" sz="2400" dirty="0"/>
              <a:t>a) </a:t>
            </a:r>
            <a:r>
              <a:rPr lang="en-US" sz="2400" dirty="0" smtClean="0"/>
              <a:t>	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narasumber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fasilitator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menjawab</a:t>
            </a: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pertanyaan</a:t>
            </a:r>
            <a:r>
              <a:rPr lang="en-US" sz="2400" dirty="0" smtClean="0"/>
              <a:t> </a:t>
            </a:r>
            <a:r>
              <a:rPr lang="en-US" sz="2400" dirty="0" err="1"/>
              <a:t>siswa</a:t>
            </a:r>
            <a:r>
              <a:rPr lang="en-US" sz="2400" dirty="0"/>
              <a:t> yang </a:t>
            </a:r>
            <a:r>
              <a:rPr lang="en-US" sz="2400" dirty="0" err="1"/>
              <a:t>menghadapi</a:t>
            </a:r>
            <a:r>
              <a:rPr lang="en-US" sz="2400" dirty="0"/>
              <a:t> </a:t>
            </a:r>
            <a:r>
              <a:rPr lang="en-US" sz="2400" dirty="0" err="1"/>
              <a:t>kesulitan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yang </a:t>
            </a:r>
            <a:r>
              <a:rPr lang="en-US" sz="2400" dirty="0" err="1"/>
              <a:t>baku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; </a:t>
            </a:r>
          </a:p>
          <a:p>
            <a:pPr marL="900113" lvl="1" indent="-442913"/>
            <a:r>
              <a:rPr lang="en-US" sz="2400" dirty="0"/>
              <a:t>b) </a:t>
            </a:r>
            <a:r>
              <a:rPr lang="en-US" sz="2400" dirty="0" smtClean="0"/>
              <a:t>	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/>
              <a:t>menyelesaikan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; </a:t>
            </a:r>
          </a:p>
          <a:p>
            <a:pPr marL="900113" lvl="1" indent="-442913"/>
            <a:r>
              <a:rPr lang="en-US" sz="2400" dirty="0" smtClean="0"/>
              <a:t>c)	</a:t>
            </a:r>
            <a:r>
              <a:rPr lang="en-US" sz="2400" dirty="0" err="1" smtClean="0"/>
              <a:t>memberi</a:t>
            </a:r>
            <a:r>
              <a:rPr lang="en-US" sz="2400" dirty="0" smtClean="0"/>
              <a:t> </a:t>
            </a:r>
            <a:r>
              <a:rPr lang="en-US" sz="2400" dirty="0" err="1"/>
              <a:t>acuan</a:t>
            </a:r>
            <a:r>
              <a:rPr lang="en-US" sz="2400" dirty="0"/>
              <a:t> agar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pengecekan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eksplorasi</a:t>
            </a:r>
            <a:r>
              <a:rPr lang="en-US" sz="2400" dirty="0"/>
              <a:t>; </a:t>
            </a:r>
          </a:p>
          <a:p>
            <a:pPr marL="900113" lvl="1" indent="-442913"/>
            <a:r>
              <a:rPr lang="en-US" sz="2400" dirty="0"/>
              <a:t>d) </a:t>
            </a:r>
            <a:r>
              <a:rPr lang="en-US" sz="2400" dirty="0" smtClean="0"/>
              <a:t>	</a:t>
            </a:r>
            <a:r>
              <a:rPr lang="en-US" sz="2400" dirty="0" err="1" smtClean="0"/>
              <a:t>memberi</a:t>
            </a:r>
            <a:r>
              <a:rPr lang="en-US" sz="2400" dirty="0" smtClean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bereksplorasi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;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</a:p>
          <a:p>
            <a:pPr marL="900113" lvl="1" indent="-442913"/>
            <a:r>
              <a:rPr lang="en-US" sz="2400" dirty="0"/>
              <a:t>e) </a:t>
            </a:r>
            <a:r>
              <a:rPr lang="en-US" sz="2400" dirty="0" smtClean="0"/>
              <a:t>	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/>
              <a:t>motivasi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yang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berpartisipasi</a:t>
            </a:r>
            <a:r>
              <a:rPr lang="en-US" sz="2400" dirty="0"/>
              <a:t> </a:t>
            </a:r>
            <a:r>
              <a:rPr lang="en-US" sz="2400" dirty="0" err="1"/>
              <a:t>aktif</a:t>
            </a:r>
            <a:r>
              <a:rPr lang="en-US" sz="2400" dirty="0"/>
              <a:t>. </a:t>
            </a:r>
          </a:p>
          <a:p>
            <a:pPr marL="900113" lvl="1" indent="-442913"/>
            <a:r>
              <a:rPr lang="en-US" sz="2400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b="1" i="1" dirty="0" err="1" smtClean="0">
                <a:solidFill>
                  <a:srgbClr val="FF0000"/>
                </a:solidFill>
              </a:rPr>
              <a:t>Kegiatan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Penutup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penutup</a:t>
            </a:r>
            <a:r>
              <a:rPr lang="en-US" sz="2400" dirty="0"/>
              <a:t>, guru: </a:t>
            </a:r>
            <a:endParaRPr lang="en-US" sz="2400" dirty="0" smtClean="0"/>
          </a:p>
          <a:p>
            <a:endParaRPr lang="en-US" sz="2400" dirty="0"/>
          </a:p>
          <a:p>
            <a:pPr marL="266700" indent="-266700"/>
            <a:r>
              <a:rPr lang="en-US" sz="2400" dirty="0"/>
              <a:t>a. </a:t>
            </a:r>
            <a:r>
              <a:rPr lang="en-US" sz="2400" dirty="0" err="1"/>
              <a:t>bersama-sama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/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rangkuman</a:t>
            </a:r>
            <a:r>
              <a:rPr lang="en-US" sz="2400" dirty="0"/>
              <a:t>/</a:t>
            </a:r>
            <a:r>
              <a:rPr lang="en-US" sz="2400" dirty="0" err="1"/>
              <a:t>simpulan</a:t>
            </a:r>
            <a:r>
              <a:rPr lang="en-US" sz="2400" dirty="0"/>
              <a:t> </a:t>
            </a:r>
            <a:r>
              <a:rPr lang="en-US" sz="2400" dirty="0" err="1"/>
              <a:t>pelajaran</a:t>
            </a:r>
            <a:r>
              <a:rPr lang="en-US" sz="2400" dirty="0"/>
              <a:t>; </a:t>
            </a:r>
          </a:p>
          <a:p>
            <a:endParaRPr lang="en-US" sz="2400" dirty="0"/>
          </a:p>
          <a:p>
            <a:pPr marL="266700" indent="-266700"/>
            <a:r>
              <a:rPr lang="en-US" sz="2400" dirty="0"/>
              <a:t>b.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penilaian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/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refleksi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dilaksanakan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konsisten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terprogram</a:t>
            </a:r>
            <a:r>
              <a:rPr lang="en-US" sz="2400" dirty="0"/>
              <a:t>; </a:t>
            </a:r>
          </a:p>
          <a:p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umpan</a:t>
            </a:r>
            <a:r>
              <a:rPr lang="en-US" sz="2400" dirty="0"/>
              <a:t> </a:t>
            </a:r>
            <a:r>
              <a:rPr lang="en-US" sz="2400" dirty="0" err="1"/>
              <a:t>balik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; </a:t>
            </a:r>
          </a:p>
          <a:p>
            <a:endParaRPr lang="en-US" sz="2400" dirty="0"/>
          </a:p>
          <a:p>
            <a:pPr marL="266700" indent="-266700"/>
            <a:r>
              <a:rPr lang="en-US" sz="2400" dirty="0"/>
              <a:t>d. </a:t>
            </a:r>
            <a:r>
              <a:rPr lang="en-US" sz="2400" dirty="0" err="1"/>
              <a:t>merencanakan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tindak</a:t>
            </a:r>
            <a:r>
              <a:rPr lang="en-US" sz="2400" dirty="0"/>
              <a:t> </a:t>
            </a:r>
            <a:r>
              <a:rPr lang="en-US" sz="2400" dirty="0" err="1"/>
              <a:t>lanjut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remedi</a:t>
            </a:r>
            <a:r>
              <a:rPr lang="en-US" sz="2400" dirty="0"/>
              <a:t>, program </a:t>
            </a:r>
            <a:r>
              <a:rPr lang="en-US" sz="2400" dirty="0" err="1"/>
              <a:t>pengayaan</a:t>
            </a:r>
            <a:r>
              <a:rPr lang="en-US" sz="2400" dirty="0"/>
              <a:t>,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konseling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/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individual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; </a:t>
            </a:r>
          </a:p>
          <a:p>
            <a:r>
              <a:rPr lang="en-US" sz="2400" dirty="0"/>
              <a:t>e. </a:t>
            </a:r>
            <a:r>
              <a:rPr lang="en-US" sz="2400" dirty="0" err="1"/>
              <a:t>menyampaikan</a:t>
            </a:r>
            <a:r>
              <a:rPr lang="en-US" sz="2400" dirty="0"/>
              <a:t> </a:t>
            </a:r>
            <a:r>
              <a:rPr lang="en-US" sz="2400" dirty="0" err="1"/>
              <a:t>rencana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pertemuan</a:t>
            </a:r>
            <a:r>
              <a:rPr lang="en-US" sz="2400" dirty="0"/>
              <a:t> </a:t>
            </a:r>
            <a:r>
              <a:rPr lang="en-US" sz="2400" dirty="0" err="1"/>
              <a:t>berikutnya</a:t>
            </a:r>
            <a:r>
              <a:rPr lang="en-US" sz="2400" dirty="0"/>
              <a:t> </a:t>
            </a:r>
          </a:p>
          <a:p>
            <a:r>
              <a:rPr lang="en-US" sz="2400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915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400" i="1" dirty="0" err="1">
                <a:solidFill>
                  <a:srgbClr val="FF0000"/>
                </a:solidFill>
              </a:rPr>
              <a:t>Jawaban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i="1" dirty="0" err="1">
                <a:solidFill>
                  <a:srgbClr val="FF0000"/>
                </a:solidFill>
              </a:rPr>
              <a:t>dibuktikan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i="1" dirty="0" err="1">
                <a:solidFill>
                  <a:srgbClr val="FF0000"/>
                </a:solidFill>
              </a:rPr>
              <a:t>dengan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dirty="0" err="1"/>
              <a:t>melakukan</a:t>
            </a:r>
            <a:r>
              <a:rPr lang="en-US" sz="4400" dirty="0"/>
              <a:t> </a:t>
            </a:r>
            <a:r>
              <a:rPr lang="en-US" sz="4400" dirty="0" err="1"/>
              <a:t>observasi</a:t>
            </a:r>
            <a:r>
              <a:rPr lang="en-US" sz="4400" dirty="0"/>
              <a:t> </a:t>
            </a:r>
            <a:r>
              <a:rPr lang="en-US" sz="4400" dirty="0" err="1"/>
              <a:t>secara</a:t>
            </a:r>
            <a:r>
              <a:rPr lang="en-US" sz="4400" dirty="0"/>
              <a:t> </a:t>
            </a:r>
            <a:r>
              <a:rPr lang="en-US" sz="4400" dirty="0" err="1"/>
              <a:t>acak</a:t>
            </a:r>
            <a:r>
              <a:rPr lang="en-US" sz="4400" dirty="0"/>
              <a:t>, </a:t>
            </a:r>
            <a:r>
              <a:rPr lang="en-US" sz="4400" dirty="0" err="1"/>
              <a:t>hasil</a:t>
            </a:r>
            <a:r>
              <a:rPr lang="en-US" sz="4400" dirty="0"/>
              <a:t> </a:t>
            </a:r>
            <a:r>
              <a:rPr lang="en-US" sz="4400" dirty="0" err="1"/>
              <a:t>supervisi</a:t>
            </a:r>
            <a:r>
              <a:rPr lang="en-US" sz="4400" dirty="0"/>
              <a:t> </a:t>
            </a:r>
            <a:r>
              <a:rPr lang="en-US" sz="4400" dirty="0" err="1"/>
              <a:t>kepala</a:t>
            </a:r>
            <a:r>
              <a:rPr lang="en-US" sz="4400" dirty="0"/>
              <a:t> </a:t>
            </a:r>
            <a:r>
              <a:rPr lang="en-US" sz="4400" dirty="0" err="1"/>
              <a:t>sekolah</a:t>
            </a:r>
            <a:r>
              <a:rPr lang="en-US" sz="4400" dirty="0"/>
              <a:t>/</a:t>
            </a:r>
            <a:r>
              <a:rPr lang="en-US" sz="4400" dirty="0" err="1"/>
              <a:t>madrasah</a:t>
            </a:r>
            <a:r>
              <a:rPr lang="en-US" sz="4400" dirty="0"/>
              <a:t>, </a:t>
            </a:r>
            <a:r>
              <a:rPr lang="en-US" sz="4400" dirty="0" err="1"/>
              <a:t>dan</a:t>
            </a:r>
            <a:r>
              <a:rPr lang="en-US" sz="4400" dirty="0"/>
              <a:t> </a:t>
            </a:r>
            <a:r>
              <a:rPr lang="en-US" sz="4400" dirty="0" err="1"/>
              <a:t>kesesuaian</a:t>
            </a:r>
            <a:r>
              <a:rPr lang="en-US" sz="4400" dirty="0"/>
              <a:t> RPP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pelaksanaan</a:t>
            </a:r>
            <a:r>
              <a:rPr lang="en-US" sz="4400" dirty="0"/>
              <a:t> </a:t>
            </a:r>
            <a:r>
              <a:rPr lang="en-US" sz="4400" dirty="0" err="1"/>
              <a:t>proses</a:t>
            </a:r>
            <a:r>
              <a:rPr lang="en-US" sz="4400" dirty="0"/>
              <a:t> </a:t>
            </a:r>
            <a:r>
              <a:rPr lang="en-US" sz="4400" dirty="0" err="1"/>
              <a:t>pembelajaran</a:t>
            </a:r>
            <a:r>
              <a:rPr lang="en-US" sz="4400" dirty="0"/>
              <a:t> 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1143000"/>
          </a:xfrm>
        </p:spPr>
        <p:txBody>
          <a:bodyPr>
            <a:noAutofit/>
          </a:bodyPr>
          <a:lstStyle/>
          <a:p>
            <a:pPr marL="450850" indent="-450850" algn="l"/>
            <a:r>
              <a:rPr lang="sv-SE" sz="2800" i="1" dirty="0" smtClean="0">
                <a:solidFill>
                  <a:srgbClr val="FF0000"/>
                </a:solidFill>
              </a:rPr>
              <a:t>23.Sekolah/Madrasah </a:t>
            </a:r>
            <a:r>
              <a:rPr lang="sv-SE" sz="2800" i="1" dirty="0">
                <a:solidFill>
                  <a:srgbClr val="FF0000"/>
                </a:solidFill>
              </a:rPr>
              <a:t>melaksanakan pembelajaran melalui </a:t>
            </a:r>
            <a:r>
              <a:rPr lang="sv-SE" sz="2800" i="1" dirty="0" smtClean="0">
                <a:solidFill>
                  <a:srgbClr val="FF0000"/>
                </a:solidFill>
              </a:rPr>
              <a:t>pendekatan </a:t>
            </a:r>
            <a:r>
              <a:rPr lang="en-US" sz="2800" i="1" dirty="0" err="1" smtClean="0">
                <a:solidFill>
                  <a:srgbClr val="FF0000"/>
                </a:solidFill>
              </a:rPr>
              <a:t>tematik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untuk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kelas</a:t>
            </a:r>
            <a:r>
              <a:rPr lang="en-US" sz="2800" i="1" dirty="0">
                <a:solidFill>
                  <a:srgbClr val="FF0000"/>
                </a:solidFill>
              </a:rPr>
              <a:t> I — III.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None/>
            </a:pPr>
            <a:r>
              <a:rPr lang="fi-FI" dirty="0" smtClean="0"/>
              <a:t> </a:t>
            </a:r>
            <a:r>
              <a:rPr lang="fi-FI" dirty="0"/>
              <a:t>A. </a:t>
            </a:r>
            <a:r>
              <a:rPr lang="fi-FI" dirty="0" smtClean="0"/>
              <a:t>	Kelas </a:t>
            </a:r>
            <a:r>
              <a:rPr lang="fi-FI" dirty="0"/>
              <a:t>I — III melaksanakan pembelajaran </a:t>
            </a:r>
            <a:r>
              <a:rPr lang="fi-FI" dirty="0" smtClean="0"/>
              <a:t>melalui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/>
              <a:t>tematik</a:t>
            </a:r>
            <a:endParaRPr lang="en-US" dirty="0"/>
          </a:p>
          <a:p>
            <a:pPr marL="450850" indent="-450850">
              <a:buNone/>
            </a:pPr>
            <a:r>
              <a:rPr lang="en-US" dirty="0" smtClean="0"/>
              <a:t> B. 	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/>
              <a:t>I </a:t>
            </a:r>
            <a:r>
              <a:rPr lang="en-US" dirty="0" err="1"/>
              <a:t>dan</a:t>
            </a:r>
            <a:r>
              <a:rPr lang="en-US" dirty="0"/>
              <a:t> II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tematik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C.	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/>
              <a:t>I </a:t>
            </a:r>
            <a:r>
              <a:rPr lang="en-US" dirty="0" err="1"/>
              <a:t>dan</a:t>
            </a:r>
            <a:r>
              <a:rPr lang="en-US" dirty="0"/>
              <a:t> III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II </a:t>
            </a:r>
            <a:r>
              <a:rPr lang="en-US" dirty="0" err="1"/>
              <a:t>dan</a:t>
            </a:r>
            <a:r>
              <a:rPr lang="en-US" dirty="0"/>
              <a:t> III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tematik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D.	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/>
              <a:t>I </a:t>
            </a:r>
            <a:r>
              <a:rPr lang="en-US" dirty="0" err="1"/>
              <a:t>atau</a:t>
            </a:r>
            <a:r>
              <a:rPr lang="en-US" dirty="0"/>
              <a:t> II </a:t>
            </a:r>
            <a:r>
              <a:rPr lang="en-US" dirty="0" err="1"/>
              <a:t>atau</a:t>
            </a:r>
            <a:r>
              <a:rPr lang="en-US" dirty="0"/>
              <a:t> III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/>
              <a:t>tematik</a:t>
            </a:r>
            <a:endParaRPr lang="en-US" dirty="0"/>
          </a:p>
          <a:p>
            <a:pPr marL="514350" indent="-514350">
              <a:buNone/>
            </a:pPr>
            <a:r>
              <a:rPr lang="sv-SE" dirty="0" smtClean="0"/>
              <a:t> </a:t>
            </a:r>
            <a:r>
              <a:rPr lang="sv-SE" dirty="0"/>
              <a:t>E. </a:t>
            </a:r>
            <a:r>
              <a:rPr lang="sv-SE" dirty="0" smtClean="0"/>
              <a:t>	Kelas </a:t>
            </a:r>
            <a:r>
              <a:rPr lang="sv-SE" dirty="0"/>
              <a:t>I — III tidak melaksanakan pembelajaran melalui</a:t>
            </a:r>
          </a:p>
          <a:p>
            <a:pPr marL="514350" indent="-514350">
              <a:buNone/>
            </a:pPr>
            <a:r>
              <a:rPr lang="en-US" dirty="0" smtClean="0"/>
              <a:t>     	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/>
              <a:t>tematik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800" i="1" dirty="0" err="1">
                <a:solidFill>
                  <a:srgbClr val="FF0000"/>
                </a:solidFill>
              </a:rPr>
              <a:t>Jawaban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i="1" dirty="0" err="1">
                <a:solidFill>
                  <a:srgbClr val="FF0000"/>
                </a:solidFill>
              </a:rPr>
              <a:t>dibuktikan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adanya</a:t>
            </a:r>
            <a:r>
              <a:rPr lang="en-US" sz="4800" dirty="0"/>
              <a:t> </a:t>
            </a:r>
            <a:r>
              <a:rPr lang="en-US" sz="4800" dirty="0" err="1"/>
              <a:t>dokumen</a:t>
            </a:r>
            <a:r>
              <a:rPr lang="en-US" sz="4800" dirty="0"/>
              <a:t> KTSP yang </a:t>
            </a:r>
            <a:r>
              <a:rPr lang="en-US" sz="4800" dirty="0" err="1"/>
              <a:t>mencantumkan</a:t>
            </a:r>
            <a:r>
              <a:rPr lang="en-US" sz="4800" dirty="0"/>
              <a:t> </a:t>
            </a:r>
            <a:r>
              <a:rPr lang="en-US" sz="4800" dirty="0" err="1"/>
              <a:t>pembelajaran</a:t>
            </a:r>
            <a:r>
              <a:rPr lang="en-US" sz="4800" dirty="0"/>
              <a:t> </a:t>
            </a:r>
            <a:r>
              <a:rPr lang="en-US" sz="4800" dirty="0" err="1"/>
              <a:t>menggunakan</a:t>
            </a:r>
            <a:r>
              <a:rPr lang="en-US" sz="4800" dirty="0"/>
              <a:t> </a:t>
            </a:r>
            <a:r>
              <a:rPr lang="en-US" sz="4800" dirty="0" err="1"/>
              <a:t>pendekatan</a:t>
            </a:r>
            <a:r>
              <a:rPr lang="en-US" sz="4800" dirty="0"/>
              <a:t> </a:t>
            </a:r>
            <a:r>
              <a:rPr lang="en-US" sz="4800" dirty="0" err="1"/>
              <a:t>tematik</a:t>
            </a:r>
            <a:r>
              <a:rPr lang="en-US" sz="4800" dirty="0"/>
              <a:t> </a:t>
            </a:r>
            <a:r>
              <a:rPr lang="en-US" sz="4800" dirty="0" err="1"/>
              <a:t>pada</a:t>
            </a:r>
            <a:r>
              <a:rPr lang="en-US" sz="4800" dirty="0"/>
              <a:t> </a:t>
            </a:r>
            <a:r>
              <a:rPr lang="en-US" sz="4800" dirty="0" err="1"/>
              <a:t>kelas</a:t>
            </a:r>
            <a:r>
              <a:rPr lang="en-US" sz="4800" dirty="0"/>
              <a:t> I — III. 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10600" cy="1143000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2800" dirty="0" smtClean="0">
                <a:solidFill>
                  <a:srgbClr val="FF0000"/>
                </a:solidFill>
              </a:rPr>
              <a:t>3. 	</a:t>
            </a:r>
            <a:r>
              <a:rPr lang="en-US" sz="2800" dirty="0" err="1" smtClean="0">
                <a:solidFill>
                  <a:srgbClr val="FF0000"/>
                </a:solidFill>
              </a:rPr>
              <a:t>Sekolah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err="1" smtClean="0">
                <a:solidFill>
                  <a:srgbClr val="FF0000"/>
                </a:solidFill>
              </a:rPr>
              <a:t>Madrasah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mengembangkan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kurikulum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dengan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menggunakan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prinsip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pengembangan</a:t>
            </a:r>
            <a:r>
              <a:rPr lang="en-US" sz="2800" dirty="0">
                <a:solidFill>
                  <a:srgbClr val="FF0000"/>
                </a:solidFill>
              </a:rPr>
              <a:t> KTSP.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800" dirty="0" smtClean="0"/>
              <a:t>A</a:t>
            </a:r>
            <a:r>
              <a:rPr lang="en-US" sz="4500" dirty="0"/>
              <a:t>. </a:t>
            </a:r>
            <a:r>
              <a:rPr lang="en-US" sz="4500" dirty="0" err="1"/>
              <a:t>Mengembangkan</a:t>
            </a:r>
            <a:r>
              <a:rPr lang="en-US" sz="4500" dirty="0"/>
              <a:t> </a:t>
            </a:r>
            <a:r>
              <a:rPr lang="en-US" sz="4500" dirty="0" err="1"/>
              <a:t>kurikulum</a:t>
            </a:r>
            <a:r>
              <a:rPr lang="en-US" sz="4500" dirty="0"/>
              <a:t> </a:t>
            </a:r>
            <a:r>
              <a:rPr lang="en-US" sz="4500" dirty="0" err="1"/>
              <a:t>dengan</a:t>
            </a:r>
            <a:r>
              <a:rPr lang="en-US" sz="4500" dirty="0"/>
              <a:t> </a:t>
            </a:r>
            <a:r>
              <a:rPr lang="en-US" sz="4500" dirty="0" err="1"/>
              <a:t>menggunakan</a:t>
            </a:r>
            <a:r>
              <a:rPr lang="en-US" sz="4500" dirty="0"/>
              <a:t> 7 </a:t>
            </a:r>
            <a:r>
              <a:rPr lang="en-US" sz="4500" dirty="0" err="1"/>
              <a:t>prinsip</a:t>
            </a:r>
            <a:endParaRPr lang="en-US" sz="4500" dirty="0"/>
          </a:p>
          <a:p>
            <a:pPr>
              <a:buNone/>
            </a:pPr>
            <a:r>
              <a:rPr lang="en-US" sz="4500" dirty="0" smtClean="0"/>
              <a:t>    </a:t>
            </a:r>
            <a:r>
              <a:rPr lang="en-US" sz="4500" dirty="0" err="1" smtClean="0"/>
              <a:t>pengembangan</a:t>
            </a:r>
            <a:r>
              <a:rPr lang="en-US" sz="4500" dirty="0" smtClean="0"/>
              <a:t> </a:t>
            </a:r>
            <a:r>
              <a:rPr lang="en-US" sz="4500" dirty="0"/>
              <a:t>KTSP</a:t>
            </a:r>
          </a:p>
          <a:p>
            <a:pPr>
              <a:buNone/>
            </a:pPr>
            <a:r>
              <a:rPr lang="en-US" sz="4500" dirty="0" smtClean="0"/>
              <a:t>B</a:t>
            </a:r>
            <a:r>
              <a:rPr lang="en-US" sz="4500" dirty="0"/>
              <a:t>. </a:t>
            </a:r>
            <a:r>
              <a:rPr lang="en-US" sz="4500" dirty="0" err="1"/>
              <a:t>Mengembangkan</a:t>
            </a:r>
            <a:r>
              <a:rPr lang="en-US" sz="4500" dirty="0"/>
              <a:t> </a:t>
            </a:r>
            <a:r>
              <a:rPr lang="en-US" sz="4500" dirty="0" err="1"/>
              <a:t>kurikulum</a:t>
            </a:r>
            <a:r>
              <a:rPr lang="en-US" sz="4500" dirty="0"/>
              <a:t> </a:t>
            </a:r>
            <a:r>
              <a:rPr lang="en-US" sz="4500" dirty="0" err="1"/>
              <a:t>dengan</a:t>
            </a:r>
            <a:r>
              <a:rPr lang="en-US" sz="4500" dirty="0"/>
              <a:t> </a:t>
            </a:r>
            <a:r>
              <a:rPr lang="en-US" sz="4500" dirty="0" err="1"/>
              <a:t>menggunakan</a:t>
            </a:r>
            <a:r>
              <a:rPr lang="en-US" sz="4500" dirty="0"/>
              <a:t> 5 — 6</a:t>
            </a:r>
          </a:p>
          <a:p>
            <a:pPr>
              <a:buNone/>
            </a:pPr>
            <a:r>
              <a:rPr lang="en-US" sz="4500" dirty="0" smtClean="0"/>
              <a:t>     </a:t>
            </a:r>
            <a:r>
              <a:rPr lang="en-US" sz="4500" dirty="0" err="1" smtClean="0"/>
              <a:t>prinsip</a:t>
            </a:r>
            <a:r>
              <a:rPr lang="en-US" sz="4500" dirty="0" smtClean="0"/>
              <a:t> </a:t>
            </a:r>
            <a:r>
              <a:rPr lang="en-US" sz="4500" dirty="0" err="1"/>
              <a:t>pengembangan</a:t>
            </a:r>
            <a:r>
              <a:rPr lang="en-US" sz="4500" dirty="0"/>
              <a:t> KTSP</a:t>
            </a:r>
          </a:p>
          <a:p>
            <a:pPr>
              <a:buNone/>
            </a:pPr>
            <a:r>
              <a:rPr lang="en-US" sz="4500" dirty="0" smtClean="0"/>
              <a:t>C</a:t>
            </a:r>
            <a:r>
              <a:rPr lang="en-US" sz="4500" dirty="0"/>
              <a:t>. </a:t>
            </a:r>
            <a:r>
              <a:rPr lang="en-US" sz="4500" dirty="0" err="1"/>
              <a:t>Mengembangkan</a:t>
            </a:r>
            <a:r>
              <a:rPr lang="en-US" sz="4500" dirty="0"/>
              <a:t> </a:t>
            </a:r>
            <a:r>
              <a:rPr lang="en-US" sz="4500" dirty="0" err="1"/>
              <a:t>kurikulum</a:t>
            </a:r>
            <a:r>
              <a:rPr lang="en-US" sz="4500" dirty="0"/>
              <a:t> </a:t>
            </a:r>
            <a:r>
              <a:rPr lang="en-US" sz="4500" dirty="0" err="1"/>
              <a:t>dengan</a:t>
            </a:r>
            <a:r>
              <a:rPr lang="en-US" sz="4500" dirty="0"/>
              <a:t> </a:t>
            </a:r>
            <a:r>
              <a:rPr lang="en-US" sz="4500" dirty="0" err="1"/>
              <a:t>menggunakan</a:t>
            </a:r>
            <a:r>
              <a:rPr lang="en-US" sz="4500" dirty="0"/>
              <a:t> 3 — 4</a:t>
            </a:r>
          </a:p>
          <a:p>
            <a:pPr>
              <a:buNone/>
            </a:pPr>
            <a:r>
              <a:rPr lang="en-US" sz="4500" dirty="0" smtClean="0"/>
              <a:t>      </a:t>
            </a:r>
            <a:r>
              <a:rPr lang="en-US" sz="4500" dirty="0" err="1" smtClean="0"/>
              <a:t>prinsip</a:t>
            </a:r>
            <a:r>
              <a:rPr lang="en-US" sz="4500" dirty="0" smtClean="0"/>
              <a:t> </a:t>
            </a:r>
            <a:r>
              <a:rPr lang="en-US" sz="4500" dirty="0" err="1"/>
              <a:t>pengembangan</a:t>
            </a:r>
            <a:r>
              <a:rPr lang="en-US" sz="4500" dirty="0"/>
              <a:t> </a:t>
            </a:r>
            <a:r>
              <a:rPr lang="en-US" sz="4500" dirty="0" smtClean="0"/>
              <a:t>KTSP</a:t>
            </a:r>
          </a:p>
          <a:p>
            <a:pPr>
              <a:buNone/>
            </a:pPr>
            <a:r>
              <a:rPr lang="en-US" sz="4500" dirty="0" smtClean="0"/>
              <a:t>D. </a:t>
            </a:r>
            <a:r>
              <a:rPr lang="en-US" sz="4500" dirty="0" err="1"/>
              <a:t>Mengembangkan</a:t>
            </a:r>
            <a:r>
              <a:rPr lang="en-US" sz="4500" dirty="0"/>
              <a:t> </a:t>
            </a:r>
            <a:r>
              <a:rPr lang="en-US" sz="4500" dirty="0" err="1"/>
              <a:t>kurikulum</a:t>
            </a:r>
            <a:r>
              <a:rPr lang="en-US" sz="4500" dirty="0"/>
              <a:t> </a:t>
            </a:r>
            <a:r>
              <a:rPr lang="en-US" sz="4500" dirty="0" err="1"/>
              <a:t>dengan</a:t>
            </a:r>
            <a:r>
              <a:rPr lang="en-US" sz="4500" dirty="0"/>
              <a:t> </a:t>
            </a:r>
            <a:r>
              <a:rPr lang="en-US" sz="4500" dirty="0" err="1"/>
              <a:t>menggunakan</a:t>
            </a:r>
            <a:r>
              <a:rPr lang="en-US" sz="4500" dirty="0"/>
              <a:t> 1 — 2</a:t>
            </a:r>
          </a:p>
          <a:p>
            <a:pPr>
              <a:buNone/>
            </a:pPr>
            <a:r>
              <a:rPr lang="en-US" sz="4500" dirty="0" smtClean="0"/>
              <a:t>      </a:t>
            </a:r>
            <a:r>
              <a:rPr lang="en-US" sz="4500" dirty="0" err="1" smtClean="0"/>
              <a:t>prinsip</a:t>
            </a:r>
            <a:r>
              <a:rPr lang="en-US" sz="4500" dirty="0" smtClean="0"/>
              <a:t> </a:t>
            </a:r>
            <a:r>
              <a:rPr lang="en-US" sz="4500" dirty="0" err="1"/>
              <a:t>pengembangan</a:t>
            </a:r>
            <a:r>
              <a:rPr lang="en-US" sz="4500" dirty="0"/>
              <a:t> KTSP</a:t>
            </a:r>
          </a:p>
          <a:p>
            <a:pPr>
              <a:buNone/>
            </a:pPr>
            <a:r>
              <a:rPr lang="nn-NO" sz="4500" dirty="0" smtClean="0"/>
              <a:t>E</a:t>
            </a:r>
            <a:r>
              <a:rPr lang="nn-NO" sz="4500" dirty="0"/>
              <a:t>. Tidak mengembangkan kurikulum</a:t>
            </a:r>
            <a:endParaRPr lang="en-US" sz="4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US" sz="2800" i="1" dirty="0" smtClean="0">
                <a:solidFill>
                  <a:srgbClr val="FF0000"/>
                </a:solidFill>
              </a:rPr>
              <a:t>24.	</a:t>
            </a:r>
            <a:r>
              <a:rPr lang="en-US" sz="2800" i="1" dirty="0" err="1" smtClean="0">
                <a:solidFill>
                  <a:srgbClr val="FF0000"/>
                </a:solidFill>
              </a:rPr>
              <a:t>Sekolah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melaksanakan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pembelajaran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melalui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pendekatan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mata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fi-FI" sz="2800" i="1" dirty="0" smtClean="0">
                <a:solidFill>
                  <a:srgbClr val="FF0000"/>
                </a:solidFill>
              </a:rPr>
              <a:t>pelajaran </a:t>
            </a:r>
            <a:r>
              <a:rPr lang="fi-FI" sz="2800" i="1" dirty="0">
                <a:solidFill>
                  <a:srgbClr val="FF0000"/>
                </a:solidFill>
              </a:rPr>
              <a:t>untuk </a:t>
            </a:r>
            <a:r>
              <a:rPr lang="fi-FI" sz="2800" i="1" dirty="0" smtClean="0">
                <a:solidFill>
                  <a:srgbClr val="FF0000"/>
                </a:solidFill>
              </a:rPr>
              <a:t>kelas</a:t>
            </a:r>
            <a:br>
              <a:rPr lang="fi-FI" sz="2800" i="1" dirty="0" smtClean="0">
                <a:solidFill>
                  <a:srgbClr val="FF0000"/>
                </a:solidFill>
              </a:rPr>
            </a:br>
            <a:r>
              <a:rPr lang="fi-FI" sz="2800" i="1" dirty="0" smtClean="0">
                <a:solidFill>
                  <a:srgbClr val="FF0000"/>
                </a:solidFill>
              </a:rPr>
              <a:t> </a:t>
            </a:r>
            <a:r>
              <a:rPr lang="fi-FI" sz="2800" i="1" dirty="0">
                <a:solidFill>
                  <a:srgbClr val="FF0000"/>
                </a:solidFill>
              </a:rPr>
              <a:t>IV — VI.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/>
              <a:t>A. </a:t>
            </a:r>
            <a:r>
              <a:rPr lang="en-US" dirty="0" smtClean="0"/>
              <a:t>	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/>
              <a:t>IV — VI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B.	</a:t>
            </a:r>
            <a:r>
              <a:rPr lang="sv-SE" dirty="0" smtClean="0"/>
              <a:t>Kelas </a:t>
            </a:r>
            <a:r>
              <a:rPr lang="sv-SE" dirty="0"/>
              <a:t>V dan VI melaksanakan pembelajaran melalui </a:t>
            </a:r>
            <a:r>
              <a:rPr lang="sv-SE" dirty="0" smtClean="0"/>
              <a:t>pendekatan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/>
              <a:t>pelajaran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C.	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/>
              <a:t>IV </a:t>
            </a:r>
            <a:r>
              <a:rPr lang="en-US" dirty="0" err="1"/>
              <a:t>dan</a:t>
            </a:r>
            <a:r>
              <a:rPr lang="en-US" dirty="0"/>
              <a:t> V </a:t>
            </a:r>
            <a:r>
              <a:rPr lang="en-US" dirty="0" err="1"/>
              <a:t>atau</a:t>
            </a:r>
            <a:r>
              <a:rPr lang="en-US" dirty="0"/>
              <a:t> IV </a:t>
            </a:r>
            <a:r>
              <a:rPr lang="en-US" dirty="0" err="1"/>
              <a:t>dan</a:t>
            </a:r>
            <a:r>
              <a:rPr lang="en-US" dirty="0"/>
              <a:t> VI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D.	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/>
              <a:t>IV </a:t>
            </a:r>
            <a:r>
              <a:rPr lang="en-US" dirty="0" err="1"/>
              <a:t>atau</a:t>
            </a:r>
            <a:r>
              <a:rPr lang="en-US" dirty="0"/>
              <a:t> V </a:t>
            </a:r>
            <a:r>
              <a:rPr lang="en-US" dirty="0" err="1"/>
              <a:t>atau</a:t>
            </a:r>
            <a:r>
              <a:rPr lang="en-US" dirty="0"/>
              <a:t> VI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/>
              <a:t>E. </a:t>
            </a:r>
            <a:r>
              <a:rPr lang="en-US" dirty="0" smtClean="0"/>
              <a:t>	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/>
              <a:t>IV — VI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8001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5400" i="1" dirty="0" err="1">
                <a:solidFill>
                  <a:srgbClr val="FF0000"/>
                </a:solidFill>
              </a:rPr>
              <a:t>Jawaban</a:t>
            </a:r>
            <a:r>
              <a:rPr lang="en-US" sz="5400" i="1" dirty="0">
                <a:solidFill>
                  <a:srgbClr val="FF0000"/>
                </a:solidFill>
              </a:rPr>
              <a:t> </a:t>
            </a:r>
            <a:r>
              <a:rPr lang="en-US" sz="5400" i="1" dirty="0" err="1">
                <a:solidFill>
                  <a:srgbClr val="FF0000"/>
                </a:solidFill>
              </a:rPr>
              <a:t>dibuktikan</a:t>
            </a:r>
            <a:r>
              <a:rPr lang="en-US" sz="5400" i="1" dirty="0">
                <a:solidFill>
                  <a:srgbClr val="FF0000"/>
                </a:solidFill>
              </a:rPr>
              <a:t> </a:t>
            </a:r>
            <a:r>
              <a:rPr lang="en-US" sz="5400" i="1" dirty="0" err="1">
                <a:solidFill>
                  <a:srgbClr val="FF0000"/>
                </a:solidFill>
              </a:rPr>
              <a:t>dengan</a:t>
            </a:r>
            <a:r>
              <a:rPr lang="en-US" sz="5400" i="1" dirty="0">
                <a:solidFill>
                  <a:srgbClr val="FF0000"/>
                </a:solidFill>
              </a:rPr>
              <a:t> </a:t>
            </a:r>
            <a:r>
              <a:rPr lang="en-US" sz="5400" dirty="0" err="1"/>
              <a:t>adanya</a:t>
            </a:r>
            <a:r>
              <a:rPr lang="en-US" sz="5400" dirty="0"/>
              <a:t> </a:t>
            </a:r>
            <a:r>
              <a:rPr lang="en-US" sz="5400" dirty="0" err="1"/>
              <a:t>dokumen</a:t>
            </a:r>
            <a:r>
              <a:rPr lang="en-US" sz="5400" dirty="0"/>
              <a:t> KTSP yang </a:t>
            </a:r>
            <a:r>
              <a:rPr lang="en-US" sz="5400" dirty="0" err="1"/>
              <a:t>mencantumkan</a:t>
            </a:r>
            <a:r>
              <a:rPr lang="en-US" sz="5400" dirty="0"/>
              <a:t> </a:t>
            </a:r>
            <a:r>
              <a:rPr lang="en-US" sz="5400" dirty="0" err="1"/>
              <a:t>pembelajaran</a:t>
            </a:r>
            <a:r>
              <a:rPr lang="en-US" sz="5400" dirty="0"/>
              <a:t> </a:t>
            </a:r>
            <a:r>
              <a:rPr lang="en-US" sz="5400" dirty="0" err="1"/>
              <a:t>menggunakan</a:t>
            </a:r>
            <a:r>
              <a:rPr lang="en-US" sz="5400" dirty="0"/>
              <a:t> </a:t>
            </a:r>
            <a:r>
              <a:rPr lang="en-US" sz="5400" dirty="0" err="1"/>
              <a:t>pendekatan</a:t>
            </a:r>
            <a:r>
              <a:rPr lang="en-US" sz="5400" dirty="0"/>
              <a:t> </a:t>
            </a:r>
            <a:r>
              <a:rPr lang="en-US" sz="5400" dirty="0" err="1"/>
              <a:t>mata</a:t>
            </a:r>
            <a:r>
              <a:rPr lang="en-US" sz="5400" dirty="0"/>
              <a:t> </a:t>
            </a:r>
            <a:r>
              <a:rPr lang="en-US" sz="5400" dirty="0" err="1"/>
              <a:t>pelajaran</a:t>
            </a:r>
            <a:r>
              <a:rPr lang="en-US" sz="5400" dirty="0"/>
              <a:t> </a:t>
            </a:r>
            <a:r>
              <a:rPr lang="en-US" sz="5400" dirty="0" err="1"/>
              <a:t>pada</a:t>
            </a:r>
            <a:r>
              <a:rPr lang="en-US" sz="5400" dirty="0"/>
              <a:t> </a:t>
            </a:r>
            <a:r>
              <a:rPr lang="en-US" sz="5400" dirty="0" err="1"/>
              <a:t>kelas</a:t>
            </a:r>
            <a:r>
              <a:rPr lang="en-US" sz="5400" dirty="0"/>
              <a:t> IV — VI.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pPr marL="457200" indent="-457200" algn="l"/>
            <a:r>
              <a:rPr lang="fi-FI" sz="2400" i="1" dirty="0" smtClean="0">
                <a:solidFill>
                  <a:srgbClr val="FF0000"/>
                </a:solidFill>
              </a:rPr>
              <a:t>25.	Pemantauan </a:t>
            </a:r>
            <a:r>
              <a:rPr lang="fi-FI" sz="2400" i="1" dirty="0">
                <a:solidFill>
                  <a:srgbClr val="FF0000"/>
                </a:solidFill>
              </a:rPr>
              <a:t>proses pembelajaran dilakukan oleh kepala </a:t>
            </a:r>
            <a:r>
              <a:rPr lang="fi-FI" sz="2400" i="1" dirty="0" smtClean="0">
                <a:solidFill>
                  <a:srgbClr val="FF0000"/>
                </a:solidFill>
              </a:rPr>
              <a:t>sekolah/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mencakup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tahap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perencanaan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tahap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pelaksanaan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err="1">
                <a:solidFill>
                  <a:srgbClr val="FF0000"/>
                </a:solidFill>
              </a:rPr>
              <a:t>dan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tahappenilaian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hasil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pembelajaran</a:t>
            </a:r>
            <a:r>
              <a:rPr lang="en-US" sz="2800" i="1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/>
              <a:t>3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 smtClean="0"/>
              <a:t>hasilpemantauan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/>
              <a:t>3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pemantauan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pemantauan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pemantauan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pemantauan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400" i="1" dirty="0" err="1">
                <a:solidFill>
                  <a:srgbClr val="FF0000"/>
                </a:solidFill>
              </a:rPr>
              <a:t>Jawaban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i="1" dirty="0" err="1">
                <a:solidFill>
                  <a:srgbClr val="FF0000"/>
                </a:solidFill>
              </a:rPr>
              <a:t>dibuktikan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i="1" dirty="0" err="1">
                <a:solidFill>
                  <a:srgbClr val="FF0000"/>
                </a:solidFill>
              </a:rPr>
              <a:t>dengan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dirty="0" err="1"/>
              <a:t>dokumen</a:t>
            </a:r>
            <a:r>
              <a:rPr lang="en-US" sz="4400" dirty="0"/>
              <a:t> </a:t>
            </a:r>
            <a:r>
              <a:rPr lang="en-US" sz="4400" dirty="0" err="1"/>
              <a:t>perencaaan</a:t>
            </a:r>
            <a:r>
              <a:rPr lang="en-US" sz="4400" dirty="0"/>
              <a:t> </a:t>
            </a:r>
            <a:r>
              <a:rPr lang="en-US" sz="4400" dirty="0" err="1"/>
              <a:t>pemantauan</a:t>
            </a:r>
            <a:r>
              <a:rPr lang="en-US" sz="4400" dirty="0"/>
              <a:t>, </a:t>
            </a:r>
            <a:r>
              <a:rPr lang="en-US" sz="4400" dirty="0" err="1"/>
              <a:t>pelaksanaan</a:t>
            </a:r>
            <a:r>
              <a:rPr lang="en-US" sz="4400" dirty="0"/>
              <a:t> </a:t>
            </a:r>
            <a:r>
              <a:rPr lang="en-US" sz="4400" dirty="0" err="1"/>
              <a:t>pemantauan</a:t>
            </a:r>
            <a:r>
              <a:rPr lang="en-US" sz="4400" dirty="0"/>
              <a:t>, </a:t>
            </a:r>
            <a:r>
              <a:rPr lang="en-US" sz="4400" dirty="0" err="1"/>
              <a:t>dan</a:t>
            </a:r>
            <a:r>
              <a:rPr lang="en-US" sz="4400" dirty="0"/>
              <a:t> </a:t>
            </a:r>
            <a:r>
              <a:rPr lang="en-US" sz="4400" dirty="0" err="1"/>
              <a:t>laporan</a:t>
            </a:r>
            <a:r>
              <a:rPr lang="en-US" sz="4400" dirty="0"/>
              <a:t> </a:t>
            </a:r>
            <a:r>
              <a:rPr lang="en-US" sz="4400" dirty="0" err="1"/>
              <a:t>pemantauan</a:t>
            </a:r>
            <a:r>
              <a:rPr lang="en-US" sz="4400" dirty="0"/>
              <a:t> </a:t>
            </a:r>
            <a:r>
              <a:rPr lang="en-US" sz="4400" dirty="0" err="1"/>
              <a:t>proses</a:t>
            </a:r>
            <a:r>
              <a:rPr lang="en-US" sz="4400" dirty="0"/>
              <a:t> </a:t>
            </a:r>
            <a:r>
              <a:rPr lang="en-US" sz="4400" dirty="0" err="1"/>
              <a:t>pembelajaran</a:t>
            </a:r>
            <a:r>
              <a:rPr lang="en-US" sz="4400" dirty="0"/>
              <a:t> </a:t>
            </a:r>
            <a:r>
              <a:rPr lang="en-US" sz="4400" dirty="0" err="1"/>
              <a:t>disertai</a:t>
            </a:r>
            <a:r>
              <a:rPr lang="en-US" sz="4400" dirty="0"/>
              <a:t> </a:t>
            </a:r>
            <a:r>
              <a:rPr lang="en-US" sz="4400" dirty="0" err="1"/>
              <a:t>catatan</a:t>
            </a:r>
            <a:r>
              <a:rPr lang="en-US" sz="4400" dirty="0"/>
              <a:t> </a:t>
            </a:r>
            <a:r>
              <a:rPr lang="en-US" sz="4400" dirty="0" err="1"/>
              <a:t>kepala</a:t>
            </a:r>
            <a:r>
              <a:rPr lang="en-US" sz="4400" dirty="0"/>
              <a:t> </a:t>
            </a:r>
            <a:r>
              <a:rPr lang="en-US" sz="4400" dirty="0" err="1"/>
              <a:t>sekolah</a:t>
            </a:r>
            <a:r>
              <a:rPr lang="en-US" sz="4400" dirty="0"/>
              <a:t>/</a:t>
            </a:r>
            <a:r>
              <a:rPr lang="en-US" sz="4400" dirty="0" err="1"/>
              <a:t>madrasah</a:t>
            </a:r>
            <a:r>
              <a:rPr lang="en-US" sz="4400" dirty="0"/>
              <a:t> </a:t>
            </a:r>
            <a:r>
              <a:rPr lang="en-US" sz="4400" dirty="0" err="1"/>
              <a:t>dan</a:t>
            </a:r>
            <a:r>
              <a:rPr lang="en-US" sz="4400" dirty="0"/>
              <a:t> </a:t>
            </a:r>
            <a:r>
              <a:rPr lang="en-US" sz="4400" dirty="0" err="1"/>
              <a:t>tanda</a:t>
            </a:r>
            <a:r>
              <a:rPr lang="en-US" sz="4400" dirty="0"/>
              <a:t> </a:t>
            </a:r>
            <a:r>
              <a:rPr lang="en-US" sz="4400" dirty="0" err="1"/>
              <a:t>tangan</a:t>
            </a:r>
            <a:r>
              <a:rPr lang="en-US" sz="4400" dirty="0"/>
              <a:t> guru yang </a:t>
            </a:r>
            <a:r>
              <a:rPr lang="en-US" sz="4400" dirty="0" err="1"/>
              <a:t>dipantau</a:t>
            </a:r>
            <a:r>
              <a:rPr lang="en-US" sz="4400" dirty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2400" i="1" dirty="0" smtClean="0">
                <a:solidFill>
                  <a:srgbClr val="FF0000"/>
                </a:solidFill>
              </a:rPr>
              <a:t>26.Supervisi </a:t>
            </a:r>
            <a:r>
              <a:rPr lang="en-US" sz="2400" i="1" dirty="0" err="1">
                <a:solidFill>
                  <a:srgbClr val="FF0000"/>
                </a:solidFill>
              </a:rPr>
              <a:t>proses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pembelajaran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dilakukan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oleh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kepala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sekolah</a:t>
            </a:r>
            <a:r>
              <a:rPr lang="en-US" sz="2400" i="1" dirty="0" smtClean="0">
                <a:solidFill>
                  <a:srgbClr val="FF0000"/>
                </a:solidFill>
              </a:rPr>
              <a:t>/</a:t>
            </a:r>
            <a:r>
              <a:rPr lang="en-US" sz="2400" i="1" dirty="0" err="1" smtClean="0">
                <a:solidFill>
                  <a:srgbClr val="FF0000"/>
                </a:solidFill>
              </a:rPr>
              <a:t>madrasah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dengan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cara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pemberian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contoh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err="1">
                <a:solidFill>
                  <a:srgbClr val="FF0000"/>
                </a:solidFill>
              </a:rPr>
              <a:t>diskusi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err="1">
                <a:solidFill>
                  <a:srgbClr val="FF0000"/>
                </a:solidFill>
              </a:rPr>
              <a:t>pelatihan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err="1">
                <a:solidFill>
                  <a:srgbClr val="FF0000"/>
                </a:solidFill>
              </a:rPr>
              <a:t>dan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konsultasi</a:t>
            </a:r>
            <a:r>
              <a:rPr lang="en-US" sz="2400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supervisi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4 </a:t>
            </a:r>
            <a:r>
              <a:rPr lang="en-US" dirty="0" err="1"/>
              <a:t>cara</a:t>
            </a:r>
            <a:endParaRPr lang="en-US" dirty="0"/>
          </a:p>
          <a:p>
            <a:pPr>
              <a:buNone/>
            </a:pPr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supervisi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3 </a:t>
            </a:r>
            <a:r>
              <a:rPr lang="en-US" dirty="0" err="1"/>
              <a:t>cara</a:t>
            </a: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C.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supervisi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2 </a:t>
            </a:r>
            <a:r>
              <a:rPr lang="en-US" dirty="0" err="1"/>
              <a:t>cara</a:t>
            </a:r>
            <a:endParaRPr lang="en-US" dirty="0"/>
          </a:p>
          <a:p>
            <a:pPr>
              <a:buNone/>
            </a:pP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supervisi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1 </a:t>
            </a:r>
            <a:r>
              <a:rPr lang="en-US" dirty="0" err="1"/>
              <a:t>cara</a:t>
            </a:r>
            <a:endParaRPr lang="en-US" dirty="0"/>
          </a:p>
          <a:p>
            <a:pPr>
              <a:buNone/>
            </a:pPr>
            <a:r>
              <a:rPr lang="sv-SE" dirty="0" smtClean="0"/>
              <a:t>E</a:t>
            </a:r>
            <a:r>
              <a:rPr lang="sv-SE" dirty="0"/>
              <a:t>. Tidak melakukan supervisi proses pembelajaran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800" i="1" dirty="0" err="1">
                <a:solidFill>
                  <a:srgbClr val="FF0000"/>
                </a:solidFill>
              </a:rPr>
              <a:t>Jawaban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i="1" dirty="0" err="1">
                <a:solidFill>
                  <a:srgbClr val="FF0000"/>
                </a:solidFill>
              </a:rPr>
              <a:t>dibuktikan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i="1" dirty="0" err="1">
                <a:solidFill>
                  <a:srgbClr val="FF0000"/>
                </a:solidFill>
              </a:rPr>
              <a:t>dengan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dirty="0" err="1"/>
              <a:t>dokumen</a:t>
            </a:r>
            <a:r>
              <a:rPr lang="en-US" sz="4800" dirty="0"/>
              <a:t> </a:t>
            </a:r>
            <a:r>
              <a:rPr lang="en-US" sz="4800" dirty="0" err="1"/>
              <a:t>laporan</a:t>
            </a:r>
            <a:r>
              <a:rPr lang="en-US" sz="4800" dirty="0"/>
              <a:t> </a:t>
            </a:r>
            <a:r>
              <a:rPr lang="en-US" sz="4800" dirty="0" err="1"/>
              <a:t>pelaksanaan</a:t>
            </a:r>
            <a:r>
              <a:rPr lang="en-US" sz="4800" dirty="0"/>
              <a:t> </a:t>
            </a:r>
            <a:r>
              <a:rPr lang="en-US" sz="4800" dirty="0" err="1"/>
              <a:t>supervisi</a:t>
            </a:r>
            <a:r>
              <a:rPr lang="en-US" sz="4800" dirty="0"/>
              <a:t> </a:t>
            </a:r>
            <a:r>
              <a:rPr lang="en-US" sz="4800" dirty="0" err="1"/>
              <a:t>proses</a:t>
            </a:r>
            <a:r>
              <a:rPr lang="en-US" sz="4800" dirty="0"/>
              <a:t> </a:t>
            </a:r>
            <a:r>
              <a:rPr lang="en-US" sz="4800" dirty="0" err="1"/>
              <a:t>pembelajaran</a:t>
            </a:r>
            <a:r>
              <a:rPr lang="en-US" sz="4800" dirty="0"/>
              <a:t> </a:t>
            </a:r>
            <a:r>
              <a:rPr lang="en-US" sz="4800" dirty="0" err="1"/>
              <a:t>pada</a:t>
            </a:r>
            <a:r>
              <a:rPr lang="en-US" sz="4800" dirty="0"/>
              <a:t> </a:t>
            </a:r>
            <a:r>
              <a:rPr lang="en-US" sz="4800" dirty="0" err="1"/>
              <a:t>setiap</a:t>
            </a:r>
            <a:r>
              <a:rPr lang="en-US" sz="4800" dirty="0"/>
              <a:t> </a:t>
            </a:r>
            <a:r>
              <a:rPr lang="en-US" sz="4800" dirty="0" err="1"/>
              <a:t>aspeknya</a:t>
            </a:r>
            <a:r>
              <a:rPr lang="en-US" sz="4800" dirty="0"/>
              <a:t>, </a:t>
            </a:r>
            <a:r>
              <a:rPr lang="en-US" sz="4800" dirty="0" err="1"/>
              <a:t>mencakup</a:t>
            </a:r>
            <a:r>
              <a:rPr lang="en-US" sz="4800" dirty="0"/>
              <a:t> 4 </a:t>
            </a:r>
            <a:r>
              <a:rPr lang="en-US" sz="4800" dirty="0" err="1"/>
              <a:t>cara</a:t>
            </a:r>
            <a:r>
              <a:rPr lang="en-US" sz="4800" dirty="0"/>
              <a:t> </a:t>
            </a:r>
            <a:r>
              <a:rPr lang="en-US" sz="4800" dirty="0" err="1"/>
              <a:t>yaitu</a:t>
            </a:r>
            <a:r>
              <a:rPr lang="en-US" sz="4800" dirty="0"/>
              <a:t>: </a:t>
            </a:r>
            <a:r>
              <a:rPr lang="en-US" sz="4800" dirty="0" err="1"/>
              <a:t>pemberian</a:t>
            </a:r>
            <a:r>
              <a:rPr lang="en-US" sz="4800" dirty="0"/>
              <a:t> </a:t>
            </a:r>
            <a:r>
              <a:rPr lang="en-US" sz="4800" dirty="0" err="1"/>
              <a:t>contoh</a:t>
            </a:r>
            <a:r>
              <a:rPr lang="en-US" sz="4800" dirty="0"/>
              <a:t>, </a:t>
            </a:r>
            <a:r>
              <a:rPr lang="en-US" sz="4800" dirty="0" err="1"/>
              <a:t>diskusi</a:t>
            </a:r>
            <a:r>
              <a:rPr lang="en-US" sz="4800" dirty="0"/>
              <a:t>, </a:t>
            </a:r>
            <a:r>
              <a:rPr lang="en-US" sz="4800" dirty="0" err="1"/>
              <a:t>pelatihan</a:t>
            </a:r>
            <a:r>
              <a:rPr lang="en-US" sz="4800" dirty="0"/>
              <a:t>, </a:t>
            </a:r>
            <a:r>
              <a:rPr lang="en-US" sz="4800" dirty="0" err="1"/>
              <a:t>dan</a:t>
            </a:r>
            <a:r>
              <a:rPr lang="en-US" sz="4800" dirty="0"/>
              <a:t> </a:t>
            </a:r>
            <a:r>
              <a:rPr lang="en-US" sz="4800" dirty="0" err="1"/>
              <a:t>konsultasi</a:t>
            </a:r>
            <a:r>
              <a:rPr lang="en-US" sz="4800" dirty="0"/>
              <a:t>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2000" i="1" dirty="0" smtClean="0">
                <a:solidFill>
                  <a:srgbClr val="FF0000"/>
                </a:solidFill>
              </a:rPr>
              <a:t>27.	</a:t>
            </a:r>
            <a:r>
              <a:rPr lang="en-US" sz="2000" i="1" dirty="0" err="1" smtClean="0">
                <a:solidFill>
                  <a:srgbClr val="FF0000"/>
                </a:solidFill>
              </a:rPr>
              <a:t>Evaluasi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terhadap</a:t>
            </a:r>
            <a:r>
              <a:rPr lang="en-US" sz="2000" i="1" dirty="0">
                <a:solidFill>
                  <a:srgbClr val="FF0000"/>
                </a:solidFill>
              </a:rPr>
              <a:t> guru </a:t>
            </a:r>
            <a:r>
              <a:rPr lang="en-US" sz="2000" i="1" dirty="0" err="1">
                <a:solidFill>
                  <a:srgbClr val="FF0000"/>
                </a:solidFill>
              </a:rPr>
              <a:t>dalam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proses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pembelajaran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dilakukan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oleh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kepala</a:t>
            </a:r>
            <a:r>
              <a:rPr lang="en-US" sz="2000" i="1" dirty="0">
                <a:solidFill>
                  <a:srgbClr val="FF0000"/>
                </a:solidFill>
              </a:rPr>
              <a:t/>
            </a:r>
            <a:br>
              <a:rPr lang="en-US" sz="2000" i="1" dirty="0">
                <a:solidFill>
                  <a:srgbClr val="FF0000"/>
                </a:solidFill>
              </a:rPr>
            </a:br>
            <a:r>
              <a:rPr lang="en-US" sz="2000" i="1" dirty="0" err="1">
                <a:solidFill>
                  <a:srgbClr val="FF0000"/>
                </a:solidFill>
              </a:rPr>
              <a:t>sekolah</a:t>
            </a:r>
            <a:r>
              <a:rPr lang="en-US" sz="2000" i="1" dirty="0">
                <a:solidFill>
                  <a:srgbClr val="FF0000"/>
                </a:solidFill>
              </a:rPr>
              <a:t>/</a:t>
            </a:r>
            <a:r>
              <a:rPr lang="en-US" sz="2000" i="1" dirty="0" err="1">
                <a:solidFill>
                  <a:srgbClr val="FF0000"/>
                </a:solidFill>
              </a:rPr>
              <a:t>madrasah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dengan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memperhatikan</a:t>
            </a:r>
            <a:r>
              <a:rPr lang="en-US" sz="2000" i="1" dirty="0">
                <a:solidFill>
                  <a:srgbClr val="FF0000"/>
                </a:solidFill>
              </a:rPr>
              <a:t> 4 </a:t>
            </a:r>
            <a:r>
              <a:rPr lang="en-US" sz="2000" i="1" dirty="0" err="1">
                <a:solidFill>
                  <a:srgbClr val="FF0000"/>
                </a:solidFill>
              </a:rPr>
              <a:t>aspek</a:t>
            </a:r>
            <a:r>
              <a:rPr lang="en-US" sz="2000" i="1" dirty="0">
                <a:solidFill>
                  <a:srgbClr val="FF0000"/>
                </a:solidFill>
              </a:rPr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yaitu</a:t>
            </a:r>
            <a:r>
              <a:rPr lang="en-US" sz="2000" i="1" dirty="0">
                <a:solidFill>
                  <a:srgbClr val="FF0000"/>
                </a:solidFill>
              </a:rPr>
              <a:t>: (1) </a:t>
            </a:r>
            <a:r>
              <a:rPr lang="en-US" sz="2000" i="1" dirty="0" err="1">
                <a:solidFill>
                  <a:srgbClr val="FF0000"/>
                </a:solidFill>
              </a:rPr>
              <a:t>persiapan</a:t>
            </a:r>
            <a:r>
              <a:rPr lang="en-US" sz="2000" i="1" dirty="0">
                <a:solidFill>
                  <a:srgbClr val="FF0000"/>
                </a:solidFill>
              </a:rPr>
              <a:t>,</a:t>
            </a:r>
            <a:br>
              <a:rPr lang="en-US" sz="2000" i="1" dirty="0">
                <a:solidFill>
                  <a:srgbClr val="FF0000"/>
                </a:solidFill>
              </a:rPr>
            </a:br>
            <a:r>
              <a:rPr lang="en-US" sz="2000" i="1" dirty="0">
                <a:solidFill>
                  <a:srgbClr val="FF0000"/>
                </a:solidFill>
              </a:rPr>
              <a:t>(2) </a:t>
            </a:r>
            <a:r>
              <a:rPr lang="en-US" sz="2000" i="1" dirty="0" err="1">
                <a:solidFill>
                  <a:srgbClr val="FF0000"/>
                </a:solidFill>
              </a:rPr>
              <a:t>pelaksanaan</a:t>
            </a:r>
            <a:r>
              <a:rPr lang="en-US" sz="2000" i="1" dirty="0">
                <a:solidFill>
                  <a:srgbClr val="FF0000"/>
                </a:solidFill>
              </a:rPr>
              <a:t>, (3) </a:t>
            </a:r>
            <a:r>
              <a:rPr lang="en-US" sz="2000" i="1" dirty="0" err="1">
                <a:solidFill>
                  <a:srgbClr val="FF0000"/>
                </a:solidFill>
              </a:rPr>
              <a:t>evaluasi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pembelajaran</a:t>
            </a:r>
            <a:r>
              <a:rPr lang="en-US" sz="2000" i="1" dirty="0">
                <a:solidFill>
                  <a:srgbClr val="FF0000"/>
                </a:solidFill>
              </a:rPr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dan</a:t>
            </a:r>
            <a:r>
              <a:rPr lang="en-US" sz="2000" i="1" dirty="0">
                <a:solidFill>
                  <a:srgbClr val="FF0000"/>
                </a:solidFill>
              </a:rPr>
              <a:t> (4) </a:t>
            </a:r>
            <a:r>
              <a:rPr lang="en-US" sz="2000" i="1" dirty="0" err="1">
                <a:solidFill>
                  <a:srgbClr val="FF0000"/>
                </a:solidFill>
              </a:rPr>
              <a:t>rencana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tindak</a:t>
            </a:r>
            <a:r>
              <a:rPr lang="en-US" sz="2000" i="1" dirty="0">
                <a:solidFill>
                  <a:srgbClr val="FF0000"/>
                </a:solidFill>
              </a:rPr>
              <a:t/>
            </a:r>
            <a:br>
              <a:rPr lang="en-US" sz="2000" i="1" dirty="0">
                <a:solidFill>
                  <a:srgbClr val="FF0000"/>
                </a:solidFill>
              </a:rPr>
            </a:br>
            <a:r>
              <a:rPr lang="en-US" sz="2000" i="1" dirty="0" err="1">
                <a:solidFill>
                  <a:srgbClr val="FF0000"/>
                </a:solidFill>
              </a:rPr>
              <a:t>lanjut</a:t>
            </a:r>
            <a:r>
              <a:rPr lang="en-US" sz="2000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/>
              <a:t>A.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4 </a:t>
            </a:r>
            <a:r>
              <a:rPr lang="en-US" dirty="0" err="1"/>
              <a:t>aspek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/>
              <a:t>B.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3 </a:t>
            </a:r>
            <a:r>
              <a:rPr lang="en-US" dirty="0" err="1"/>
              <a:t>aspek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/>
              <a:t>C.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2 </a:t>
            </a:r>
            <a:r>
              <a:rPr lang="en-US" dirty="0" err="1"/>
              <a:t>aspek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1 </a:t>
            </a:r>
            <a:r>
              <a:rPr lang="en-US" dirty="0" err="1"/>
              <a:t>aspek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E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evaluasi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0010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000" i="1" dirty="0" err="1">
                <a:solidFill>
                  <a:srgbClr val="FF0000"/>
                </a:solidFill>
              </a:rPr>
              <a:t>Jawaban</a:t>
            </a: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4000" i="1" dirty="0" err="1">
                <a:solidFill>
                  <a:srgbClr val="FF0000"/>
                </a:solidFill>
              </a:rPr>
              <a:t>dibuktikan</a:t>
            </a: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4000" i="1" dirty="0" err="1">
                <a:solidFill>
                  <a:srgbClr val="FF0000"/>
                </a:solidFill>
              </a:rPr>
              <a:t>dengan</a:t>
            </a: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4000" i="1" dirty="0" err="1" smtClean="0">
                <a:solidFill>
                  <a:srgbClr val="FF0000"/>
                </a:solidFill>
              </a:rPr>
              <a:t>dokumen</a:t>
            </a:r>
            <a:endParaRPr lang="en-US" sz="4000" i="1" dirty="0" smtClean="0">
              <a:solidFill>
                <a:srgbClr val="FF0000"/>
              </a:solidFill>
            </a:endParaRPr>
          </a:p>
          <a:p>
            <a:endParaRPr lang="en-US" sz="4000" i="1" dirty="0" smtClean="0">
              <a:solidFill>
                <a:srgbClr val="FF0000"/>
              </a:solidFill>
            </a:endParaRPr>
          </a:p>
          <a:p>
            <a:r>
              <a:rPr lang="en-US" sz="4000" i="1" dirty="0" smtClean="0">
                <a:solidFill>
                  <a:srgbClr val="FF0000"/>
                </a:solidFill>
              </a:rPr>
              <a:t> </a:t>
            </a:r>
            <a:r>
              <a:rPr lang="en-US" sz="4000" dirty="0" err="1"/>
              <a:t>catatan</a:t>
            </a:r>
            <a:r>
              <a:rPr lang="en-US" sz="4000" dirty="0"/>
              <a:t> </a:t>
            </a:r>
            <a:r>
              <a:rPr lang="en-US" sz="4000" dirty="0" err="1"/>
              <a:t>hasil</a:t>
            </a:r>
            <a:r>
              <a:rPr lang="en-US" sz="4000" dirty="0"/>
              <a:t> </a:t>
            </a:r>
            <a:r>
              <a:rPr lang="en-US" sz="4000" dirty="0" err="1"/>
              <a:t>evaluasi</a:t>
            </a:r>
            <a:r>
              <a:rPr lang="en-US" sz="4000" dirty="0"/>
              <a:t> </a:t>
            </a:r>
            <a:r>
              <a:rPr lang="en-US" sz="4000" dirty="0" err="1"/>
              <a:t>proses</a:t>
            </a:r>
            <a:r>
              <a:rPr lang="en-US" sz="4000" dirty="0"/>
              <a:t> </a:t>
            </a:r>
            <a:r>
              <a:rPr lang="en-US" sz="4000" dirty="0" err="1"/>
              <a:t>pembelajaran</a:t>
            </a:r>
            <a:r>
              <a:rPr lang="en-US" sz="4000" dirty="0"/>
              <a:t> </a:t>
            </a:r>
            <a:r>
              <a:rPr lang="en-US" sz="4000" dirty="0" err="1"/>
              <a:t>oleh</a:t>
            </a:r>
            <a:r>
              <a:rPr lang="en-US" sz="4000" dirty="0"/>
              <a:t> </a:t>
            </a:r>
            <a:r>
              <a:rPr lang="en-US" sz="4000" dirty="0" err="1"/>
              <a:t>kepala</a:t>
            </a:r>
            <a:r>
              <a:rPr lang="en-US" sz="4000" dirty="0"/>
              <a:t> </a:t>
            </a:r>
            <a:r>
              <a:rPr lang="en-US" sz="4000" dirty="0" err="1"/>
              <a:t>sekolah</a:t>
            </a:r>
            <a:r>
              <a:rPr lang="en-US" sz="4000" dirty="0"/>
              <a:t>/</a:t>
            </a:r>
            <a:r>
              <a:rPr lang="en-US" sz="4000" dirty="0" err="1"/>
              <a:t>madrasah</a:t>
            </a:r>
            <a:r>
              <a:rPr lang="en-US" sz="4000" dirty="0"/>
              <a:t>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8392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400" i="1" dirty="0" err="1">
                <a:solidFill>
                  <a:srgbClr val="FF0000"/>
                </a:solidFill>
              </a:rPr>
              <a:t>Jawaban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i="1" dirty="0" err="1">
                <a:solidFill>
                  <a:srgbClr val="FF0000"/>
                </a:solidFill>
              </a:rPr>
              <a:t>dibuktikan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i="1" dirty="0" err="1">
                <a:solidFill>
                  <a:srgbClr val="FF0000"/>
                </a:solidFill>
              </a:rPr>
              <a:t>dengan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i="1" dirty="0" err="1">
                <a:solidFill>
                  <a:srgbClr val="FF0000"/>
                </a:solidFill>
              </a:rPr>
              <a:t>dokumen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dirty="0" err="1"/>
              <a:t>laporan</a:t>
            </a:r>
            <a:r>
              <a:rPr lang="en-US" sz="4400" dirty="0"/>
              <a:t> </a:t>
            </a:r>
            <a:r>
              <a:rPr lang="en-US" sz="4400" dirty="0" err="1"/>
              <a:t>pengawasan</a:t>
            </a:r>
            <a:r>
              <a:rPr lang="en-US" sz="4400" dirty="0"/>
              <a:t> </a:t>
            </a:r>
            <a:r>
              <a:rPr lang="en-US" sz="4400" dirty="0" err="1"/>
              <a:t>proses</a:t>
            </a:r>
            <a:r>
              <a:rPr lang="en-US" sz="4400" dirty="0"/>
              <a:t> </a:t>
            </a:r>
            <a:r>
              <a:rPr lang="en-US" sz="4400" dirty="0" err="1"/>
              <a:t>pembelajaran</a:t>
            </a:r>
            <a:r>
              <a:rPr lang="en-US" sz="4400" dirty="0"/>
              <a:t> </a:t>
            </a:r>
            <a:r>
              <a:rPr lang="en-US" sz="4400" dirty="0" err="1"/>
              <a:t>kepada</a:t>
            </a:r>
            <a:r>
              <a:rPr lang="en-US" sz="4400" dirty="0"/>
              <a:t> </a:t>
            </a:r>
            <a:r>
              <a:rPr lang="en-US" sz="4400" dirty="0" err="1"/>
              <a:t>pemangku</a:t>
            </a:r>
            <a:r>
              <a:rPr lang="en-US" sz="4400" dirty="0"/>
              <a:t> </a:t>
            </a:r>
            <a:r>
              <a:rPr lang="en-US" sz="4400" dirty="0" err="1"/>
              <a:t>kepentingan</a:t>
            </a:r>
            <a:r>
              <a:rPr lang="en-US" sz="4400" dirty="0"/>
              <a:t> </a:t>
            </a:r>
            <a:r>
              <a:rPr lang="en-US" sz="4400" dirty="0" err="1"/>
              <a:t>seperti</a:t>
            </a:r>
            <a:r>
              <a:rPr lang="en-US" sz="4400" dirty="0"/>
              <a:t>: guru yang </a:t>
            </a:r>
            <a:r>
              <a:rPr lang="en-US" sz="4400" dirty="0" err="1"/>
              <a:t>bersangkutan</a:t>
            </a:r>
            <a:r>
              <a:rPr lang="en-US" sz="4400" dirty="0"/>
              <a:t>, </a:t>
            </a:r>
            <a:r>
              <a:rPr lang="en-US" sz="4400" dirty="0" err="1"/>
              <a:t>dewan</a:t>
            </a:r>
            <a:r>
              <a:rPr lang="en-US" sz="4400" dirty="0"/>
              <a:t> guru, </a:t>
            </a:r>
            <a:r>
              <a:rPr lang="en-US" sz="4400" dirty="0" err="1"/>
              <a:t>dan</a:t>
            </a:r>
            <a:r>
              <a:rPr lang="en-US" sz="4400" dirty="0"/>
              <a:t> </a:t>
            </a:r>
            <a:r>
              <a:rPr lang="en-US" sz="4400" dirty="0" err="1"/>
              <a:t>pengawas</a:t>
            </a:r>
            <a:r>
              <a:rPr lang="en-US" sz="4400" dirty="0"/>
              <a:t> </a:t>
            </a:r>
            <a:r>
              <a:rPr lang="en-US" sz="4400" dirty="0" err="1"/>
              <a:t>sekolah</a:t>
            </a:r>
            <a:r>
              <a:rPr lang="en-US" sz="4400" dirty="0"/>
              <a:t>/</a:t>
            </a:r>
            <a:r>
              <a:rPr lang="en-US" sz="4400" dirty="0" err="1"/>
              <a:t>madrasah</a:t>
            </a:r>
            <a:r>
              <a:rPr lang="en-US" sz="4400" dirty="0"/>
              <a:t>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86800" cy="1112838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2400" i="1" dirty="0" smtClean="0">
                <a:solidFill>
                  <a:srgbClr val="FF0000"/>
                </a:solidFill>
              </a:rPr>
              <a:t>28.	</a:t>
            </a:r>
            <a:r>
              <a:rPr lang="en-US" sz="2400" i="1" dirty="0" err="1" smtClean="0">
                <a:solidFill>
                  <a:srgbClr val="FF0000"/>
                </a:solidFill>
              </a:rPr>
              <a:t>Kepala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sekolah</a:t>
            </a:r>
            <a:r>
              <a:rPr lang="en-US" sz="2400" i="1" dirty="0">
                <a:solidFill>
                  <a:srgbClr val="FF0000"/>
                </a:solidFill>
              </a:rPr>
              <a:t>/</a:t>
            </a:r>
            <a:r>
              <a:rPr lang="en-US" sz="2400" i="1" dirty="0" err="1">
                <a:solidFill>
                  <a:srgbClr val="FF0000"/>
                </a:solidFill>
              </a:rPr>
              <a:t>madrasah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menyampaikan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hasil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pengawasan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proses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pembelajaran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kepada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pemangku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kepentingan</a:t>
            </a:r>
            <a:r>
              <a:rPr lang="en-US" sz="2400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s-ES" dirty="0" err="1" smtClean="0"/>
              <a:t>Hasil</a:t>
            </a:r>
            <a:r>
              <a:rPr lang="es-ES" dirty="0" smtClean="0"/>
              <a:t> </a:t>
            </a:r>
            <a:r>
              <a:rPr lang="es-ES" dirty="0" err="1"/>
              <a:t>pengawasan</a:t>
            </a:r>
            <a:r>
              <a:rPr lang="es-ES" dirty="0"/>
              <a:t> </a:t>
            </a:r>
            <a:r>
              <a:rPr lang="es-ES" dirty="0" err="1"/>
              <a:t>disampaikan</a:t>
            </a:r>
            <a:r>
              <a:rPr lang="es-ES" dirty="0"/>
              <a:t> </a:t>
            </a:r>
            <a:r>
              <a:rPr lang="es-ES" dirty="0" err="1"/>
              <a:t>kepada</a:t>
            </a:r>
            <a:r>
              <a:rPr lang="es-ES" dirty="0"/>
              <a:t> </a:t>
            </a:r>
            <a:r>
              <a:rPr lang="es-ES" dirty="0" err="1"/>
              <a:t>guru</a:t>
            </a:r>
            <a:r>
              <a:rPr lang="es-ES" dirty="0"/>
              <a:t> </a:t>
            </a:r>
            <a:r>
              <a:rPr lang="es-ES" dirty="0" smtClean="0"/>
              <a:t>yang</a:t>
            </a:r>
            <a:r>
              <a:rPr lang="en-US" dirty="0" err="1" smtClean="0"/>
              <a:t>bersangkutan</a:t>
            </a:r>
            <a:r>
              <a:rPr lang="en-US" dirty="0"/>
              <a:t>, </a:t>
            </a:r>
            <a:r>
              <a:rPr lang="en-US" dirty="0" err="1"/>
              <a:t>dewan</a:t>
            </a:r>
            <a:r>
              <a:rPr lang="en-US" dirty="0"/>
              <a:t> guru, </a:t>
            </a:r>
            <a:r>
              <a:rPr lang="en-US" dirty="0" err="1"/>
              <a:t>pengawas</a:t>
            </a:r>
            <a:r>
              <a:rPr lang="en-US" dirty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komite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/</a:t>
            </a:r>
            <a:r>
              <a:rPr lang="en-US" dirty="0" err="1"/>
              <a:t>madrasah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s-ES" dirty="0" err="1" smtClean="0"/>
              <a:t>Hasil</a:t>
            </a:r>
            <a:r>
              <a:rPr lang="es-ES" dirty="0" smtClean="0"/>
              <a:t> </a:t>
            </a:r>
            <a:r>
              <a:rPr lang="es-ES" dirty="0" err="1"/>
              <a:t>pengawasan</a:t>
            </a:r>
            <a:r>
              <a:rPr lang="es-ES" dirty="0"/>
              <a:t> </a:t>
            </a:r>
            <a:r>
              <a:rPr lang="es-ES" dirty="0" err="1"/>
              <a:t>disampaikan</a:t>
            </a:r>
            <a:r>
              <a:rPr lang="es-ES" dirty="0"/>
              <a:t> </a:t>
            </a:r>
            <a:r>
              <a:rPr lang="es-ES" dirty="0" err="1"/>
              <a:t>kepada</a:t>
            </a:r>
            <a:r>
              <a:rPr lang="es-ES" dirty="0"/>
              <a:t> </a:t>
            </a:r>
            <a:r>
              <a:rPr lang="es-ES" dirty="0" err="1"/>
              <a:t>guru</a:t>
            </a:r>
            <a:r>
              <a:rPr lang="es-ES" dirty="0"/>
              <a:t> </a:t>
            </a:r>
            <a:r>
              <a:rPr lang="es-ES" dirty="0" smtClean="0"/>
              <a:t>yang</a:t>
            </a:r>
            <a:r>
              <a:rPr lang="en-US" dirty="0" err="1" smtClean="0"/>
              <a:t>bersangkutan</a:t>
            </a:r>
            <a:r>
              <a:rPr lang="en-US" dirty="0"/>
              <a:t>, </a:t>
            </a:r>
            <a:r>
              <a:rPr lang="en-US" dirty="0" err="1"/>
              <a:t>dewan</a:t>
            </a:r>
            <a:r>
              <a:rPr lang="en-US" dirty="0"/>
              <a:t> guru,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pengawas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s-ES" dirty="0" err="1" smtClean="0"/>
              <a:t>Hasil</a:t>
            </a:r>
            <a:r>
              <a:rPr lang="es-ES" dirty="0" smtClean="0"/>
              <a:t> </a:t>
            </a:r>
            <a:r>
              <a:rPr lang="es-ES" dirty="0" err="1"/>
              <a:t>pengawasan</a:t>
            </a:r>
            <a:r>
              <a:rPr lang="es-ES" dirty="0"/>
              <a:t> </a:t>
            </a:r>
            <a:r>
              <a:rPr lang="es-ES" dirty="0" err="1"/>
              <a:t>disampaikan</a:t>
            </a:r>
            <a:r>
              <a:rPr lang="es-ES" dirty="0"/>
              <a:t> </a:t>
            </a:r>
            <a:r>
              <a:rPr lang="es-ES" dirty="0" err="1"/>
              <a:t>kepada</a:t>
            </a:r>
            <a:r>
              <a:rPr lang="es-ES" dirty="0"/>
              <a:t> </a:t>
            </a:r>
            <a:r>
              <a:rPr lang="es-ES" dirty="0" err="1"/>
              <a:t>guru</a:t>
            </a:r>
            <a:r>
              <a:rPr lang="es-ES" dirty="0"/>
              <a:t> </a:t>
            </a:r>
            <a:r>
              <a:rPr lang="es-ES" dirty="0" smtClean="0"/>
              <a:t>yang </a:t>
            </a:r>
            <a:r>
              <a:rPr lang="sv-SE" dirty="0" smtClean="0"/>
              <a:t>bersangkutan </a:t>
            </a:r>
            <a:r>
              <a:rPr lang="sv-SE" dirty="0"/>
              <a:t>saja dan dewan guru</a:t>
            </a:r>
          </a:p>
          <a:p>
            <a:pPr marL="514350" indent="-514350">
              <a:buFont typeface="+mj-lt"/>
              <a:buAutoNum type="alphaUcPeriod"/>
            </a:pPr>
            <a:r>
              <a:rPr lang="es-ES" dirty="0" err="1" smtClean="0"/>
              <a:t>Hasil</a:t>
            </a:r>
            <a:r>
              <a:rPr lang="es-ES" dirty="0" smtClean="0"/>
              <a:t> </a:t>
            </a:r>
            <a:r>
              <a:rPr lang="es-ES" dirty="0" err="1"/>
              <a:t>pengawasan</a:t>
            </a:r>
            <a:r>
              <a:rPr lang="es-ES" dirty="0"/>
              <a:t> </a:t>
            </a:r>
            <a:r>
              <a:rPr lang="es-ES" dirty="0" err="1"/>
              <a:t>disampaikan</a:t>
            </a:r>
            <a:r>
              <a:rPr lang="es-ES" dirty="0"/>
              <a:t> </a:t>
            </a:r>
            <a:r>
              <a:rPr lang="es-ES" dirty="0" err="1"/>
              <a:t>kepada</a:t>
            </a:r>
            <a:r>
              <a:rPr lang="es-ES" dirty="0"/>
              <a:t> </a:t>
            </a:r>
            <a:r>
              <a:rPr lang="es-ES" dirty="0" err="1"/>
              <a:t>guru</a:t>
            </a:r>
            <a:r>
              <a:rPr lang="es-ES" dirty="0"/>
              <a:t> </a:t>
            </a:r>
            <a:r>
              <a:rPr lang="es-ES" dirty="0" smtClean="0"/>
              <a:t>yang </a:t>
            </a:r>
            <a:r>
              <a:rPr lang="en-US" dirty="0" err="1" smtClean="0"/>
              <a:t>bersangkutan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nn-NO" sz="2400" dirty="0">
                <a:solidFill>
                  <a:srgbClr val="FF0000"/>
                </a:solidFill>
              </a:rPr>
              <a:t>Pengembangan kurikulum dilaksanakan dengan menggunakan prinsip: </a:t>
            </a:r>
          </a:p>
          <a:p>
            <a:endParaRPr lang="en-US" dirty="0"/>
          </a:p>
          <a:p>
            <a:pPr marL="266700" indent="-266700"/>
            <a:r>
              <a:rPr lang="sv-SE" sz="2400" dirty="0"/>
              <a:t>1) berpusat pada potensi, perkembangan, kebutuhan, dan kepentingan siswa dan lingkungannya; </a:t>
            </a:r>
            <a:endParaRPr lang="en-US" sz="2400" dirty="0"/>
          </a:p>
          <a:p>
            <a:r>
              <a:rPr lang="en-US" sz="2400" dirty="0"/>
              <a:t>2) </a:t>
            </a:r>
            <a:r>
              <a:rPr lang="en-US" sz="2400" dirty="0" err="1"/>
              <a:t>beragam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terpadu</a:t>
            </a:r>
            <a:r>
              <a:rPr lang="en-US" sz="2400" dirty="0"/>
              <a:t>; </a:t>
            </a:r>
          </a:p>
          <a:p>
            <a:pPr marL="266700" indent="-266700"/>
            <a:r>
              <a:rPr lang="en-US" sz="2400" dirty="0"/>
              <a:t>3) </a:t>
            </a:r>
            <a:r>
              <a:rPr lang="en-US" sz="2400" dirty="0" err="1"/>
              <a:t>tanggap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perkembangan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, </a:t>
            </a:r>
            <a:r>
              <a:rPr lang="en-US" sz="2400" dirty="0" err="1"/>
              <a:t>teknologi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seni</a:t>
            </a:r>
            <a:r>
              <a:rPr lang="en-US" sz="2400" dirty="0"/>
              <a:t>; </a:t>
            </a:r>
          </a:p>
          <a:p>
            <a:r>
              <a:rPr lang="fi-FI" sz="2400" dirty="0"/>
              <a:t>4) relevan dengan kebutuhan kehidupan; </a:t>
            </a:r>
            <a:endParaRPr lang="en-US" sz="2400" dirty="0"/>
          </a:p>
          <a:p>
            <a:r>
              <a:rPr lang="en-US" sz="2400" dirty="0"/>
              <a:t>5) </a:t>
            </a:r>
            <a:r>
              <a:rPr lang="en-US" sz="2400" dirty="0" err="1"/>
              <a:t>menyeluruh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berkesinambungan</a:t>
            </a:r>
            <a:r>
              <a:rPr lang="en-US" sz="2400" dirty="0"/>
              <a:t>; </a:t>
            </a:r>
          </a:p>
          <a:p>
            <a:r>
              <a:rPr lang="en-US" sz="2400" dirty="0"/>
              <a:t>6)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sepanjang</a:t>
            </a:r>
            <a:r>
              <a:rPr lang="en-US" sz="2400" dirty="0"/>
              <a:t> </a:t>
            </a:r>
            <a:r>
              <a:rPr lang="en-US" sz="2400" dirty="0" err="1"/>
              <a:t>hayat</a:t>
            </a:r>
            <a:r>
              <a:rPr lang="en-US" sz="2400" dirty="0"/>
              <a:t>;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</a:p>
          <a:p>
            <a:r>
              <a:rPr lang="en-US" sz="2400" dirty="0"/>
              <a:t>7) </a:t>
            </a:r>
            <a:r>
              <a:rPr lang="en-US" sz="2400" dirty="0" err="1"/>
              <a:t>seimbang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kepentingan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Jawaban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dibuktikan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dengan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mengecek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referensi</a:t>
            </a:r>
            <a:r>
              <a:rPr lang="en-US" sz="2400" dirty="0">
                <a:solidFill>
                  <a:srgbClr val="FF0000"/>
                </a:solidFill>
              </a:rPr>
              <a:t> yang </a:t>
            </a:r>
            <a:r>
              <a:rPr lang="en-US" sz="2400" dirty="0" err="1">
                <a:solidFill>
                  <a:srgbClr val="FF0000"/>
                </a:solidFill>
              </a:rPr>
              <a:t>terdapat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dalam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dokumen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tertulis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pengembangan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kurikulum</a:t>
            </a:r>
            <a:r>
              <a:rPr lang="en-US" sz="2400" dirty="0"/>
              <a:t>. 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534400" cy="1112838"/>
          </a:xfrm>
        </p:spPr>
        <p:txBody>
          <a:bodyPr>
            <a:normAutofit fontScale="90000"/>
          </a:bodyPr>
          <a:lstStyle/>
          <a:p>
            <a:pPr marL="514350" indent="-514350" algn="l"/>
            <a:r>
              <a:rPr lang="en-US" sz="2700" i="1" dirty="0" smtClean="0">
                <a:solidFill>
                  <a:srgbClr val="FF0000"/>
                </a:solidFill>
              </a:rPr>
              <a:t>29.	</a:t>
            </a:r>
            <a:r>
              <a:rPr lang="en-US" sz="2700" i="1" dirty="0" err="1" smtClean="0">
                <a:solidFill>
                  <a:srgbClr val="FF0000"/>
                </a:solidFill>
              </a:rPr>
              <a:t>Kepala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sekolah</a:t>
            </a:r>
            <a:r>
              <a:rPr lang="en-US" sz="2700" i="1" dirty="0">
                <a:solidFill>
                  <a:srgbClr val="FF0000"/>
                </a:solidFill>
              </a:rPr>
              <a:t>/</a:t>
            </a:r>
            <a:r>
              <a:rPr lang="en-US" sz="2700" i="1" dirty="0" err="1">
                <a:solidFill>
                  <a:srgbClr val="FF0000"/>
                </a:solidFill>
              </a:rPr>
              <a:t>madrasah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melakukan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tindak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lanjut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terhadap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hasil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pengawasan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proses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pembelajaran</a:t>
            </a:r>
            <a:r>
              <a:rPr lang="en-US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125" indent="-365125">
              <a:buNone/>
            </a:pPr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Sebanyak</a:t>
            </a:r>
            <a:r>
              <a:rPr lang="en-US" dirty="0"/>
              <a:t> 76% — 100%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/>
              <a:t>ditindaklanjuti</a:t>
            </a:r>
            <a:endParaRPr lang="en-US" dirty="0"/>
          </a:p>
          <a:p>
            <a:pPr marL="365125" indent="-365125">
              <a:buNone/>
            </a:pPr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err="1"/>
              <a:t>Sebanyak</a:t>
            </a:r>
            <a:r>
              <a:rPr lang="en-US" dirty="0"/>
              <a:t> 51% — 75%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/>
              <a:t>ditindaklanjuti</a:t>
            </a:r>
            <a:endParaRPr lang="en-US" dirty="0"/>
          </a:p>
          <a:p>
            <a:pPr marL="365125" indent="-365125">
              <a:buNone/>
            </a:pPr>
            <a:r>
              <a:rPr lang="en-US" dirty="0" smtClean="0"/>
              <a:t>C</a:t>
            </a:r>
            <a:r>
              <a:rPr lang="en-US" dirty="0"/>
              <a:t>. </a:t>
            </a:r>
            <a:r>
              <a:rPr lang="en-US" dirty="0" err="1"/>
              <a:t>Sebanyak</a:t>
            </a:r>
            <a:r>
              <a:rPr lang="en-US" dirty="0"/>
              <a:t> 26% — 50%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/>
              <a:t>ditindaklanjuti</a:t>
            </a:r>
            <a:endParaRPr lang="en-US" dirty="0"/>
          </a:p>
          <a:p>
            <a:pPr marL="365125" indent="-365125">
              <a:buNone/>
            </a:pP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Sebanyak</a:t>
            </a:r>
            <a:r>
              <a:rPr lang="en-US" dirty="0"/>
              <a:t> 1% — 25%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ditindaklanjuti</a:t>
            </a:r>
            <a:endParaRPr lang="en-US" dirty="0"/>
          </a:p>
          <a:p>
            <a:pPr marL="365125" indent="-365125">
              <a:buNone/>
            </a:pPr>
            <a:r>
              <a:rPr lang="en-US" dirty="0" smtClean="0"/>
              <a:t>E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yang </a:t>
            </a:r>
            <a:r>
              <a:rPr lang="en-US" dirty="0" err="1"/>
              <a:t>ditindaklanjuti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82296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i="1" dirty="0" err="1">
                <a:solidFill>
                  <a:srgbClr val="FF0000"/>
                </a:solidFill>
              </a:rPr>
              <a:t>Jawaban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dibuktikan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dengan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dokumen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tindak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lanjut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meliputi</a:t>
            </a:r>
            <a:r>
              <a:rPr lang="en-US" sz="2800" i="1" dirty="0">
                <a:solidFill>
                  <a:srgbClr val="FF0000"/>
                </a:solidFill>
              </a:rPr>
              <a:t>: 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lphaLcPeriod"/>
            </a:pPr>
            <a:r>
              <a:rPr lang="en-US" sz="2800" dirty="0" err="1" smtClean="0"/>
              <a:t>pemberian</a:t>
            </a:r>
            <a:r>
              <a:rPr lang="en-US" sz="2800" dirty="0" smtClean="0"/>
              <a:t> </a:t>
            </a:r>
            <a:r>
              <a:rPr lang="en-US" sz="2800" dirty="0" err="1"/>
              <a:t>penghargaan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guru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standar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/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</a:p>
          <a:p>
            <a:pPr marL="514350" indent="-514350">
              <a:buFont typeface="+mj-lt"/>
              <a:buAutoNum type="alphaLcPeriod"/>
            </a:pPr>
            <a:endParaRPr lang="en-US" sz="2800" dirty="0"/>
          </a:p>
          <a:p>
            <a:pPr marL="514350" indent="-514350">
              <a:buFont typeface="+mj-lt"/>
              <a:buAutoNum type="alphaLcPeriod"/>
            </a:pPr>
            <a:r>
              <a:rPr lang="en-US" sz="2800" dirty="0" err="1" smtClean="0"/>
              <a:t>pemberian</a:t>
            </a:r>
            <a:r>
              <a:rPr lang="en-US" sz="2800" dirty="0" smtClean="0"/>
              <a:t> </a:t>
            </a:r>
            <a:r>
              <a:rPr lang="en-US" sz="2800" dirty="0" err="1"/>
              <a:t>teguran</a:t>
            </a:r>
            <a:r>
              <a:rPr lang="en-US" sz="2800" dirty="0"/>
              <a:t> yang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mendidik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guru yang </a:t>
            </a:r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standar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/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</a:p>
          <a:p>
            <a:pPr marL="514350" indent="-514350">
              <a:buFont typeface="+mj-lt"/>
              <a:buAutoNum type="alphaLcPeriod"/>
            </a:pPr>
            <a:endParaRPr lang="en-US" sz="2800" dirty="0"/>
          </a:p>
          <a:p>
            <a:pPr marL="514350" indent="-514350">
              <a:buFont typeface="+mj-lt"/>
              <a:buAutoNum type="alphaLcPeriod"/>
            </a:pPr>
            <a:r>
              <a:rPr lang="fi-FI" sz="2800" dirty="0" smtClean="0"/>
              <a:t>pemberian </a:t>
            </a:r>
            <a:r>
              <a:rPr lang="fi-FI" sz="2800" dirty="0"/>
              <a:t>kesempatan para guru untuk mengikuti pelatihan/penataran </a:t>
            </a:r>
          </a:p>
          <a:p>
            <a:pPr marL="514350" indent="-514350"/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 KOMPETENSI LULUSAN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>
            <a:normAutofit fontScale="77500" lnSpcReduction="20000"/>
          </a:bodyPr>
          <a:lstStyle/>
          <a:p>
            <a:pPr marL="450850" indent="-450850">
              <a:buNone/>
            </a:pPr>
            <a:r>
              <a:rPr lang="en-US" dirty="0" smtClean="0"/>
              <a:t>30. </a:t>
            </a:r>
            <a:r>
              <a:rPr lang="en-US" i="1" dirty="0" err="1" smtClean="0">
                <a:solidFill>
                  <a:srgbClr val="FF0000"/>
                </a:solidFill>
              </a:rPr>
              <a:t>Siswa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memperoleh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pengalaman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belajar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untuk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menunjukkan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kemampuanberpikir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logis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kritis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kreatif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dan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inovatif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dalam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pengambilan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keputusan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pPr marL="900113" indent="-449263">
              <a:buFont typeface="+mj-lt"/>
              <a:buAutoNum type="alphaUcPeriod"/>
              <a:tabLst>
                <a:tab pos="801688" algn="l"/>
              </a:tabLst>
            </a:pPr>
            <a:r>
              <a:rPr lang="fi-FI" dirty="0" smtClean="0"/>
              <a:t>Rata-rata nilai ketuntasan belajar kelompok mata pelajaran </a:t>
            </a:r>
            <a:r>
              <a:rPr lang="en-US" dirty="0" err="1" smtClean="0"/>
              <a:t>Iptek</a:t>
            </a:r>
            <a:r>
              <a:rPr lang="en-US" dirty="0" smtClean="0"/>
              <a:t> 75,00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endParaRPr lang="en-US" dirty="0" smtClean="0"/>
          </a:p>
          <a:p>
            <a:pPr marL="900113" indent="-449263">
              <a:buFont typeface="+mj-lt"/>
              <a:buAutoNum type="alphaUcPeriod"/>
              <a:tabLst>
                <a:tab pos="801688" algn="l"/>
              </a:tabLst>
            </a:pPr>
            <a:r>
              <a:rPr lang="fi-FI" dirty="0" smtClean="0"/>
              <a:t>Rata-rata nilai ketuntasan belajar kelompok mata pelajaran</a:t>
            </a:r>
            <a:r>
              <a:rPr lang="en-US" dirty="0" err="1" smtClean="0"/>
              <a:t>Iptek</a:t>
            </a:r>
            <a:r>
              <a:rPr lang="en-US" dirty="0" smtClean="0"/>
              <a:t> 70,00 — 74,99</a:t>
            </a:r>
          </a:p>
          <a:p>
            <a:pPr marL="900113" indent="-449263">
              <a:buFont typeface="+mj-lt"/>
              <a:buAutoNum type="alphaUcPeriod"/>
              <a:tabLst>
                <a:tab pos="801688" algn="l"/>
              </a:tabLst>
            </a:pPr>
            <a:r>
              <a:rPr lang="fi-FI" dirty="0" smtClean="0"/>
              <a:t>Rata-rata nilai ketuntasan belajar kelompok mata pelajaran </a:t>
            </a:r>
            <a:r>
              <a:rPr lang="en-US" dirty="0" err="1" smtClean="0"/>
              <a:t>Iptek</a:t>
            </a:r>
            <a:r>
              <a:rPr lang="en-US" dirty="0" smtClean="0"/>
              <a:t> 65,00 — 69,99</a:t>
            </a:r>
          </a:p>
          <a:p>
            <a:pPr marL="900113" indent="-449263">
              <a:buFont typeface="+mj-lt"/>
              <a:buAutoNum type="alphaUcPeriod"/>
              <a:tabLst>
                <a:tab pos="801688" algn="l"/>
              </a:tabLst>
            </a:pPr>
            <a:r>
              <a:rPr lang="fi-FI" dirty="0" smtClean="0"/>
              <a:t>Rata-rata nilai ketuntasan belajar kelompok mata pelajaran </a:t>
            </a:r>
            <a:r>
              <a:rPr lang="en-US" dirty="0" err="1" smtClean="0"/>
              <a:t>Iptek</a:t>
            </a:r>
            <a:r>
              <a:rPr lang="en-US" dirty="0" smtClean="0"/>
              <a:t> 60,00 — 64,99</a:t>
            </a:r>
          </a:p>
          <a:p>
            <a:pPr marL="900113" indent="-449263">
              <a:buFont typeface="+mj-lt"/>
              <a:buAutoNum type="alphaUcPeriod"/>
              <a:tabLst>
                <a:tab pos="801688" algn="l"/>
              </a:tabLst>
            </a:pPr>
            <a:r>
              <a:rPr lang="fi-FI" dirty="0" smtClean="0"/>
              <a:t>Rata-rata nilai ketuntasan belajar kelompok mata pelajara</a:t>
            </a:r>
            <a:r>
              <a:rPr lang="en-US" dirty="0" err="1" smtClean="0"/>
              <a:t>Iptek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60,00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85800"/>
            <a:ext cx="7543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400" i="1" dirty="0" err="1">
                <a:solidFill>
                  <a:srgbClr val="FF0000"/>
                </a:solidFill>
              </a:rPr>
              <a:t>Jawaban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i="1" dirty="0" err="1">
                <a:solidFill>
                  <a:srgbClr val="FF0000"/>
                </a:solidFill>
              </a:rPr>
              <a:t>dibuktikan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dokumen</a:t>
            </a:r>
            <a:r>
              <a:rPr lang="en-US" sz="4400" dirty="0"/>
              <a:t> </a:t>
            </a:r>
            <a:r>
              <a:rPr lang="en-US" sz="4400" dirty="0" err="1"/>
              <a:t>kriteria</a:t>
            </a:r>
            <a:r>
              <a:rPr lang="en-US" sz="4400" dirty="0"/>
              <a:t> </a:t>
            </a:r>
            <a:r>
              <a:rPr lang="en-US" sz="4400" dirty="0" err="1"/>
              <a:t>ketuntasan</a:t>
            </a:r>
            <a:r>
              <a:rPr lang="en-US" sz="4400" dirty="0"/>
              <a:t> </a:t>
            </a:r>
            <a:r>
              <a:rPr lang="en-US" sz="4400" dirty="0" err="1"/>
              <a:t>kelompok</a:t>
            </a:r>
            <a:r>
              <a:rPr lang="en-US" sz="4400" dirty="0"/>
              <a:t> </a:t>
            </a:r>
            <a:r>
              <a:rPr lang="en-US" sz="4400" dirty="0" err="1"/>
              <a:t>mata</a:t>
            </a:r>
            <a:r>
              <a:rPr lang="en-US" sz="4400" dirty="0"/>
              <a:t> </a:t>
            </a:r>
            <a:r>
              <a:rPr lang="en-US" sz="4400" dirty="0" err="1"/>
              <a:t>pelajaran</a:t>
            </a:r>
            <a:r>
              <a:rPr lang="en-US" sz="4400" dirty="0"/>
              <a:t> </a:t>
            </a:r>
            <a:r>
              <a:rPr lang="en-US" sz="4400" dirty="0" err="1"/>
              <a:t>Iptek</a:t>
            </a:r>
            <a:r>
              <a:rPr lang="en-US" sz="4400" dirty="0"/>
              <a:t> yang </a:t>
            </a:r>
            <a:r>
              <a:rPr lang="en-US" sz="4400" dirty="0" err="1"/>
              <a:t>ditetapkan</a:t>
            </a:r>
            <a:r>
              <a:rPr lang="en-US" sz="4400" dirty="0"/>
              <a:t> </a:t>
            </a:r>
            <a:r>
              <a:rPr lang="en-US" sz="4400" dirty="0" err="1"/>
              <a:t>sekolah</a:t>
            </a:r>
            <a:r>
              <a:rPr lang="en-US" sz="4400" dirty="0"/>
              <a:t>/</a:t>
            </a:r>
            <a:r>
              <a:rPr lang="en-US" sz="4400" dirty="0" err="1"/>
              <a:t>madrasah</a:t>
            </a:r>
            <a:r>
              <a:rPr lang="en-US" sz="4400" dirty="0"/>
              <a:t>. 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1143000"/>
          </a:xfrm>
        </p:spPr>
        <p:txBody>
          <a:bodyPr>
            <a:noAutofit/>
          </a:bodyPr>
          <a:lstStyle/>
          <a:p>
            <a:pPr marL="450850" indent="-450850" algn="l"/>
            <a:r>
              <a:rPr lang="en-US" sz="2800" i="1" dirty="0" smtClean="0">
                <a:solidFill>
                  <a:srgbClr val="FF0000"/>
                </a:solidFill>
              </a:rPr>
              <a:t>31.Siswa </a:t>
            </a:r>
            <a:r>
              <a:rPr lang="en-US" sz="2800" i="1" dirty="0" err="1">
                <a:solidFill>
                  <a:srgbClr val="FF0000"/>
                </a:solidFill>
              </a:rPr>
              <a:t>memperoleh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pengalaman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belajar</a:t>
            </a:r>
            <a:r>
              <a:rPr lang="en-US" sz="2800" i="1" dirty="0">
                <a:solidFill>
                  <a:srgbClr val="FF0000"/>
                </a:solidFill>
              </a:rPr>
              <a:t> yang </a:t>
            </a:r>
            <a:r>
              <a:rPr lang="en-US" sz="2800" i="1" dirty="0" err="1">
                <a:solidFill>
                  <a:srgbClr val="FF0000"/>
                </a:solidFill>
              </a:rPr>
              <a:t>menunjukkan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rasa </a:t>
            </a:r>
            <a:r>
              <a:rPr lang="en-US" sz="2800" i="1" dirty="0" err="1" smtClean="0">
                <a:solidFill>
                  <a:srgbClr val="FF0000"/>
                </a:solidFill>
              </a:rPr>
              <a:t>keingintahuan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yang </a:t>
            </a:r>
            <a:r>
              <a:rPr lang="en-US" sz="2800" i="1" dirty="0" err="1">
                <a:solidFill>
                  <a:srgbClr val="FF0000"/>
                </a:solidFill>
              </a:rPr>
              <a:t>tinggi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menyadari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potensinya</a:t>
            </a:r>
            <a:r>
              <a:rPr lang="en-US" sz="28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/>
              <a:t>memfasilitasi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memfungsikan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fi-FI" dirty="0" smtClean="0"/>
              <a:t>bahan </a:t>
            </a:r>
            <a:r>
              <a:rPr lang="fi-FI" dirty="0"/>
              <a:t>ajar, buku teks, perpustakaan, laboratorium, </a:t>
            </a:r>
            <a:r>
              <a:rPr lang="fi-FI" dirty="0" smtClean="0"/>
              <a:t>dan </a:t>
            </a:r>
            <a:r>
              <a:rPr lang="en-US" dirty="0" smtClean="0"/>
              <a:t>internet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/>
              <a:t>memfasilitasi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memfungsikan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/>
              <a:t>ajar,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perpustakaan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1688" indent="-436563">
              <a:tabLst>
                <a:tab pos="801688" algn="l"/>
              </a:tabLst>
            </a:pPr>
            <a:r>
              <a:rPr lang="en-US" sz="2800" dirty="0" smtClean="0"/>
              <a:t>C.	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 </a:t>
            </a:r>
            <a:r>
              <a:rPr lang="en-US" sz="2800" dirty="0" err="1"/>
              <a:t>memfasilitasi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memanfaatkan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memfungsikan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belajar</a:t>
            </a:r>
            <a:r>
              <a:rPr lang="en-US" sz="2800" dirty="0"/>
              <a:t>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 </a:t>
            </a:r>
            <a:r>
              <a:rPr lang="fi-FI" sz="2800" dirty="0" smtClean="0"/>
              <a:t>bahan </a:t>
            </a:r>
            <a:r>
              <a:rPr lang="fi-FI" sz="2800" dirty="0"/>
              <a:t>ajar, buku teks, dan </a:t>
            </a:r>
            <a:r>
              <a:rPr lang="fi-FI" sz="2800" dirty="0" smtClean="0"/>
              <a:t>perpustakaan</a:t>
            </a:r>
          </a:p>
          <a:p>
            <a:pPr marL="801688" indent="-436563">
              <a:tabLst>
                <a:tab pos="801688" algn="l"/>
              </a:tabLst>
            </a:pPr>
            <a:endParaRPr lang="fi-FI" sz="2800" dirty="0" smtClean="0"/>
          </a:p>
          <a:p>
            <a:pPr marL="801688" indent="-436563">
              <a:tabLst>
                <a:tab pos="801688" algn="l"/>
              </a:tabLst>
            </a:pPr>
            <a:r>
              <a:rPr lang="en-US" sz="2800" dirty="0" smtClean="0"/>
              <a:t>D.	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 </a:t>
            </a:r>
            <a:r>
              <a:rPr lang="en-US" sz="2800" dirty="0" err="1"/>
              <a:t>memfasilitasi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memanfaatkan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memfungsikan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belajar</a:t>
            </a:r>
            <a:r>
              <a:rPr lang="en-US" sz="2800" dirty="0"/>
              <a:t>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 </a:t>
            </a:r>
            <a:r>
              <a:rPr lang="nl-NL" sz="2800" dirty="0" smtClean="0"/>
              <a:t>bahan </a:t>
            </a:r>
            <a:r>
              <a:rPr lang="nl-NL" sz="2800" dirty="0"/>
              <a:t>ajar dan buku </a:t>
            </a:r>
            <a:r>
              <a:rPr lang="nl-NL" sz="2800" dirty="0" smtClean="0"/>
              <a:t>teks</a:t>
            </a:r>
          </a:p>
          <a:p>
            <a:pPr marL="801688" indent="-436563">
              <a:tabLst>
                <a:tab pos="801688" algn="l"/>
              </a:tabLst>
            </a:pPr>
            <a:endParaRPr lang="nl-NL" sz="2800" dirty="0"/>
          </a:p>
          <a:p>
            <a:pPr marL="717550" indent="-352425">
              <a:tabLst>
                <a:tab pos="801688" algn="l"/>
              </a:tabLst>
            </a:pPr>
            <a:r>
              <a:rPr lang="en-US" sz="2800" dirty="0" smtClean="0"/>
              <a:t>E</a:t>
            </a:r>
            <a:r>
              <a:rPr lang="en-US" sz="2800" dirty="0"/>
              <a:t>. 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/</a:t>
            </a:r>
            <a:r>
              <a:rPr lang="en-US" sz="2800" dirty="0" err="1" smtClean="0"/>
              <a:t>Madrasah</a:t>
            </a:r>
            <a:r>
              <a:rPr lang="en-US" sz="2800" dirty="0" smtClean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pernah</a:t>
            </a:r>
            <a:r>
              <a:rPr lang="en-US" sz="2800" dirty="0"/>
              <a:t> </a:t>
            </a:r>
            <a:r>
              <a:rPr lang="en-US" sz="2800" dirty="0" err="1"/>
              <a:t>memfasilitasi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siswa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belajar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09600"/>
            <a:ext cx="78486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800" i="1" dirty="0" err="1">
                <a:solidFill>
                  <a:srgbClr val="FF0000"/>
                </a:solidFill>
              </a:rPr>
              <a:t>Jawaban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i="1" dirty="0" err="1">
                <a:solidFill>
                  <a:srgbClr val="FF0000"/>
                </a:solidFill>
              </a:rPr>
              <a:t>dibuktikan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dokumen</a:t>
            </a:r>
            <a:r>
              <a:rPr lang="en-US" sz="4800" dirty="0"/>
              <a:t> </a:t>
            </a:r>
            <a:r>
              <a:rPr lang="en-US" sz="4800" dirty="0" err="1"/>
              <a:t>pemanfaatan</a:t>
            </a:r>
            <a:r>
              <a:rPr lang="en-US" sz="4800" dirty="0"/>
              <a:t> </a:t>
            </a:r>
            <a:r>
              <a:rPr lang="en-US" sz="4800" dirty="0" err="1"/>
              <a:t>berbagai</a:t>
            </a:r>
            <a:r>
              <a:rPr lang="en-US" sz="4800" dirty="0"/>
              <a:t> </a:t>
            </a:r>
            <a:r>
              <a:rPr lang="en-US" sz="4800" dirty="0" err="1"/>
              <a:t>fasilitas</a:t>
            </a:r>
            <a:r>
              <a:rPr lang="en-US" sz="4800" dirty="0"/>
              <a:t> </a:t>
            </a:r>
            <a:r>
              <a:rPr lang="en-US" sz="4800" dirty="0" err="1"/>
              <a:t>sumber</a:t>
            </a:r>
            <a:r>
              <a:rPr lang="en-US" sz="4800" dirty="0"/>
              <a:t> </a:t>
            </a:r>
            <a:r>
              <a:rPr lang="en-US" sz="4800" dirty="0" err="1"/>
              <a:t>belajar</a:t>
            </a:r>
            <a:r>
              <a:rPr lang="en-US" sz="4800" dirty="0"/>
              <a:t> yang </a:t>
            </a:r>
            <a:r>
              <a:rPr lang="en-US" sz="4800" dirty="0" err="1"/>
              <a:t>diikuti</a:t>
            </a:r>
            <a:r>
              <a:rPr lang="en-US" sz="4800" dirty="0"/>
              <a:t> </a:t>
            </a:r>
            <a:r>
              <a:rPr lang="en-US" sz="4800" dirty="0" err="1"/>
              <a:t>setidak-tidaknya</a:t>
            </a:r>
            <a:r>
              <a:rPr lang="en-US" sz="4800" dirty="0"/>
              <a:t> </a:t>
            </a:r>
            <a:r>
              <a:rPr lang="en-US" sz="4800" dirty="0" err="1"/>
              <a:t>oleh</a:t>
            </a:r>
            <a:r>
              <a:rPr lang="en-US" sz="4800" dirty="0"/>
              <a:t> 75% </a:t>
            </a:r>
            <a:r>
              <a:rPr lang="en-US" sz="4800" dirty="0" err="1"/>
              <a:t>siswa</a:t>
            </a:r>
            <a:r>
              <a:rPr lang="en-US" dirty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US" sz="2800" i="1" dirty="0" smtClean="0">
                <a:solidFill>
                  <a:srgbClr val="FF0000"/>
                </a:solidFill>
              </a:rPr>
              <a:t>32.Siswa </a:t>
            </a:r>
            <a:r>
              <a:rPr lang="en-US" sz="2800" i="1" dirty="0" err="1">
                <a:solidFill>
                  <a:srgbClr val="FF0000"/>
                </a:solidFill>
              </a:rPr>
              <a:t>memperoleh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pengalaman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belajar</a:t>
            </a:r>
            <a:r>
              <a:rPr lang="en-US" sz="2800" i="1" dirty="0">
                <a:solidFill>
                  <a:srgbClr val="FF0000"/>
                </a:solidFill>
              </a:rPr>
              <a:t> yang </a:t>
            </a:r>
            <a:r>
              <a:rPr lang="en-US" sz="2800" i="1" dirty="0" err="1">
                <a:solidFill>
                  <a:srgbClr val="FF0000"/>
                </a:solidFill>
              </a:rPr>
              <a:t>menunjukkan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kemampuan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nb-NO" sz="2800" i="1" dirty="0" smtClean="0">
                <a:solidFill>
                  <a:srgbClr val="FF0000"/>
                </a:solidFill>
              </a:rPr>
              <a:t>mengenali </a:t>
            </a:r>
            <a:r>
              <a:rPr lang="nb-NO" sz="2800" i="1" dirty="0">
                <a:solidFill>
                  <a:srgbClr val="FF0000"/>
                </a:solidFill>
              </a:rPr>
              <a:t>gejala alam dan sosial.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34988" indent="-534988">
              <a:buNone/>
              <a:tabLst>
                <a:tab pos="534988" algn="l"/>
              </a:tabLst>
            </a:pPr>
            <a:r>
              <a:rPr lang="en-US" dirty="0" smtClean="0"/>
              <a:t> </a:t>
            </a:r>
            <a:r>
              <a:rPr lang="en-US" sz="8000" dirty="0" smtClean="0"/>
              <a:t>A.	</a:t>
            </a:r>
            <a:r>
              <a:rPr lang="fi-FI" sz="8000" dirty="0" smtClean="0"/>
              <a:t>Sebanyak </a:t>
            </a:r>
            <a:r>
              <a:rPr lang="fi-FI" sz="8000" dirty="0"/>
              <a:t>76% — 100% RPP mata pelajaran </a:t>
            </a:r>
            <a:r>
              <a:rPr lang="fi-FI" sz="8000" dirty="0" smtClean="0"/>
              <a:t>Ilmu </a:t>
            </a:r>
            <a:r>
              <a:rPr lang="en-US" sz="8000" dirty="0" err="1" smtClean="0"/>
              <a:t>memuat</a:t>
            </a:r>
            <a:r>
              <a:rPr lang="en-US" sz="8000" dirty="0" smtClean="0"/>
              <a:t> </a:t>
            </a:r>
            <a:r>
              <a:rPr lang="en-US" sz="8000" dirty="0" err="1"/>
              <a:t>kegiatan</a:t>
            </a:r>
            <a:r>
              <a:rPr lang="en-US" sz="8000" dirty="0"/>
              <a:t> </a:t>
            </a:r>
            <a:r>
              <a:rPr lang="en-US" sz="8000" dirty="0" err="1"/>
              <a:t>pembelajaran</a:t>
            </a:r>
            <a:r>
              <a:rPr lang="en-US" sz="8000" dirty="0"/>
              <a:t> yang </a:t>
            </a:r>
            <a:r>
              <a:rPr lang="en-US" sz="8000" dirty="0" err="1" smtClean="0"/>
              <a:t>menunjukkan</a:t>
            </a:r>
            <a:r>
              <a:rPr lang="en-US" sz="8000" dirty="0" smtClean="0"/>
              <a:t> </a:t>
            </a:r>
            <a:r>
              <a:rPr lang="fi-FI" sz="8000" dirty="0" smtClean="0"/>
              <a:t>kemampuan </a:t>
            </a:r>
            <a:r>
              <a:rPr lang="fi-FI" sz="8000" dirty="0"/>
              <a:t>mengenali gejala alam dan sosial</a:t>
            </a:r>
          </a:p>
          <a:p>
            <a:pPr marL="534988" indent="-534988">
              <a:buNone/>
              <a:tabLst>
                <a:tab pos="534988" algn="l"/>
              </a:tabLst>
            </a:pPr>
            <a:r>
              <a:rPr lang="en-US" sz="8000" dirty="0" smtClean="0"/>
              <a:t> B.	</a:t>
            </a:r>
            <a:r>
              <a:rPr lang="en-US" sz="8000" dirty="0" err="1" smtClean="0"/>
              <a:t>Sebanyak</a:t>
            </a:r>
            <a:r>
              <a:rPr lang="en-US" sz="8000" dirty="0" smtClean="0"/>
              <a:t> </a:t>
            </a:r>
            <a:r>
              <a:rPr lang="en-US" sz="8000" dirty="0"/>
              <a:t>51% — 75% RPP </a:t>
            </a:r>
            <a:r>
              <a:rPr lang="en-US" sz="8000" dirty="0" err="1"/>
              <a:t>mata</a:t>
            </a:r>
            <a:r>
              <a:rPr lang="en-US" sz="8000" dirty="0"/>
              <a:t> </a:t>
            </a:r>
            <a:r>
              <a:rPr lang="en-US" sz="8000" dirty="0" err="1"/>
              <a:t>pelajaran</a:t>
            </a:r>
            <a:r>
              <a:rPr lang="en-US" sz="8000" dirty="0"/>
              <a:t> IPA </a:t>
            </a:r>
            <a:r>
              <a:rPr lang="en-US" sz="8000" dirty="0" err="1"/>
              <a:t>dan</a:t>
            </a:r>
            <a:r>
              <a:rPr lang="en-US" sz="8000" dirty="0"/>
              <a:t> </a:t>
            </a:r>
            <a:r>
              <a:rPr lang="en-US" sz="8000" dirty="0" smtClean="0"/>
              <a:t>IPS </a:t>
            </a:r>
            <a:r>
              <a:rPr lang="en-US" sz="8000" dirty="0" err="1" smtClean="0"/>
              <a:t>memuat</a:t>
            </a:r>
            <a:r>
              <a:rPr lang="en-US" sz="8000" dirty="0" smtClean="0"/>
              <a:t> </a:t>
            </a:r>
            <a:r>
              <a:rPr lang="en-US" sz="8000" dirty="0" err="1"/>
              <a:t>kegiatan</a:t>
            </a:r>
            <a:r>
              <a:rPr lang="en-US" sz="8000" dirty="0"/>
              <a:t> </a:t>
            </a:r>
            <a:r>
              <a:rPr lang="en-US" sz="8000" dirty="0" err="1"/>
              <a:t>pembelajaran</a:t>
            </a:r>
            <a:r>
              <a:rPr lang="en-US" sz="8000" dirty="0"/>
              <a:t> yang </a:t>
            </a:r>
            <a:r>
              <a:rPr lang="en-US" sz="8000" dirty="0" err="1" smtClean="0"/>
              <a:t>menunjukkan</a:t>
            </a:r>
            <a:r>
              <a:rPr lang="en-US" sz="8000" dirty="0" smtClean="0"/>
              <a:t> </a:t>
            </a:r>
            <a:r>
              <a:rPr lang="fi-FI" sz="8000" dirty="0" smtClean="0"/>
              <a:t>kemampuan </a:t>
            </a:r>
            <a:r>
              <a:rPr lang="fi-FI" sz="8000" dirty="0"/>
              <a:t>mengenali gejala alam dan sosial</a:t>
            </a:r>
          </a:p>
          <a:p>
            <a:pPr marL="534988" indent="-534988">
              <a:buNone/>
              <a:tabLst>
                <a:tab pos="534988" algn="l"/>
              </a:tabLst>
            </a:pPr>
            <a:r>
              <a:rPr lang="en-US" sz="8000" dirty="0" smtClean="0"/>
              <a:t> C.	</a:t>
            </a:r>
            <a:r>
              <a:rPr lang="en-US" sz="8000" dirty="0" err="1" smtClean="0"/>
              <a:t>Sebanyak</a:t>
            </a:r>
            <a:r>
              <a:rPr lang="en-US" sz="8000" dirty="0" smtClean="0"/>
              <a:t> </a:t>
            </a:r>
            <a:r>
              <a:rPr lang="en-US" sz="8000" dirty="0"/>
              <a:t>26% — 50% RPP </a:t>
            </a:r>
            <a:r>
              <a:rPr lang="en-US" sz="8000" dirty="0" err="1"/>
              <a:t>mata</a:t>
            </a:r>
            <a:r>
              <a:rPr lang="en-US" sz="8000" dirty="0"/>
              <a:t> </a:t>
            </a:r>
            <a:r>
              <a:rPr lang="en-US" sz="8000" dirty="0" err="1"/>
              <a:t>pelajaran</a:t>
            </a:r>
            <a:r>
              <a:rPr lang="en-US" sz="8000" dirty="0"/>
              <a:t> IPA </a:t>
            </a:r>
            <a:r>
              <a:rPr lang="en-US" sz="8000" dirty="0" err="1"/>
              <a:t>dan</a:t>
            </a:r>
            <a:r>
              <a:rPr lang="en-US" sz="8000" dirty="0"/>
              <a:t> </a:t>
            </a:r>
            <a:r>
              <a:rPr lang="en-US" sz="8000" dirty="0" smtClean="0"/>
              <a:t>IPS  </a:t>
            </a:r>
            <a:r>
              <a:rPr lang="en-US" sz="8000" dirty="0" err="1" smtClean="0"/>
              <a:t>memuat</a:t>
            </a:r>
            <a:r>
              <a:rPr lang="en-US" sz="8000" dirty="0" smtClean="0"/>
              <a:t> </a:t>
            </a:r>
            <a:r>
              <a:rPr lang="en-US" sz="8000" dirty="0" err="1"/>
              <a:t>kegiatan</a:t>
            </a:r>
            <a:r>
              <a:rPr lang="en-US" sz="8000" dirty="0"/>
              <a:t> </a:t>
            </a:r>
            <a:r>
              <a:rPr lang="en-US" sz="8000" dirty="0" err="1"/>
              <a:t>pembelajaran</a:t>
            </a:r>
            <a:r>
              <a:rPr lang="en-US" sz="8000" dirty="0"/>
              <a:t> yang </a:t>
            </a:r>
            <a:r>
              <a:rPr lang="en-US" sz="8000" dirty="0" err="1" smtClean="0"/>
              <a:t>menunjukkan</a:t>
            </a:r>
            <a:r>
              <a:rPr lang="en-US" sz="8000" dirty="0" smtClean="0"/>
              <a:t> </a:t>
            </a:r>
            <a:r>
              <a:rPr lang="fi-FI" sz="8000" dirty="0" smtClean="0"/>
              <a:t>kemampuan </a:t>
            </a:r>
            <a:r>
              <a:rPr lang="fi-FI" sz="8000" dirty="0"/>
              <a:t>mengenali gejala alam dan sosial</a:t>
            </a:r>
          </a:p>
          <a:p>
            <a:pPr marL="534988" indent="-534988">
              <a:buNone/>
              <a:tabLst>
                <a:tab pos="534988" algn="l"/>
              </a:tabLst>
            </a:pPr>
            <a:r>
              <a:rPr lang="en-US" sz="8000" dirty="0" smtClean="0"/>
              <a:t> D.	</a:t>
            </a:r>
            <a:r>
              <a:rPr lang="en-US" sz="8000" dirty="0" err="1" smtClean="0"/>
              <a:t>Sebanyak</a:t>
            </a:r>
            <a:r>
              <a:rPr lang="en-US" sz="8000" dirty="0" smtClean="0"/>
              <a:t> </a:t>
            </a:r>
            <a:r>
              <a:rPr lang="en-US" sz="8000" dirty="0"/>
              <a:t>1% — 25% RPP </a:t>
            </a:r>
            <a:r>
              <a:rPr lang="en-US" sz="8000" dirty="0" err="1"/>
              <a:t>mata</a:t>
            </a:r>
            <a:r>
              <a:rPr lang="en-US" sz="8000" dirty="0"/>
              <a:t> </a:t>
            </a:r>
            <a:r>
              <a:rPr lang="en-US" sz="8000" dirty="0" err="1"/>
              <a:t>pelajaran</a:t>
            </a:r>
            <a:r>
              <a:rPr lang="en-US" sz="8000" dirty="0"/>
              <a:t> IPA </a:t>
            </a:r>
            <a:r>
              <a:rPr lang="en-US" sz="8000" dirty="0" err="1"/>
              <a:t>dan</a:t>
            </a:r>
            <a:r>
              <a:rPr lang="en-US" sz="8000" dirty="0"/>
              <a:t> </a:t>
            </a:r>
            <a:r>
              <a:rPr lang="en-US" sz="8000" dirty="0" smtClean="0"/>
              <a:t>IPS </a:t>
            </a:r>
            <a:r>
              <a:rPr lang="en-US" sz="8000" dirty="0" err="1" smtClean="0"/>
              <a:t>memuat</a:t>
            </a:r>
            <a:r>
              <a:rPr lang="en-US" sz="8000" dirty="0" smtClean="0"/>
              <a:t> </a:t>
            </a:r>
            <a:r>
              <a:rPr lang="en-US" sz="8000" dirty="0" err="1"/>
              <a:t>kegiatan</a:t>
            </a:r>
            <a:r>
              <a:rPr lang="en-US" sz="8000" dirty="0"/>
              <a:t> </a:t>
            </a:r>
            <a:r>
              <a:rPr lang="en-US" sz="8000" dirty="0" err="1"/>
              <a:t>pembelajaran</a:t>
            </a:r>
            <a:r>
              <a:rPr lang="en-US" sz="8000" dirty="0"/>
              <a:t> yang </a:t>
            </a:r>
            <a:r>
              <a:rPr lang="en-US" sz="8000" dirty="0" err="1" smtClean="0"/>
              <a:t>menunjukkan</a:t>
            </a:r>
            <a:r>
              <a:rPr lang="en-US" sz="8000" dirty="0" smtClean="0"/>
              <a:t> </a:t>
            </a:r>
            <a:r>
              <a:rPr lang="fi-FI" sz="8000" dirty="0" smtClean="0"/>
              <a:t>kemampuan </a:t>
            </a:r>
            <a:r>
              <a:rPr lang="fi-FI" sz="8000" dirty="0"/>
              <a:t>mengenali gejala alam dan sosial</a:t>
            </a:r>
          </a:p>
          <a:p>
            <a:pPr marL="534988" indent="-534988">
              <a:buNone/>
              <a:tabLst>
                <a:tab pos="534988" algn="l"/>
              </a:tabLst>
            </a:pPr>
            <a:r>
              <a:rPr lang="en-US" sz="8000" dirty="0" smtClean="0"/>
              <a:t> E.	</a:t>
            </a:r>
            <a:r>
              <a:rPr lang="en-US" sz="8000" dirty="0" err="1" smtClean="0"/>
              <a:t>Tidak</a:t>
            </a:r>
            <a:r>
              <a:rPr lang="en-US" sz="8000" dirty="0" smtClean="0"/>
              <a:t> </a:t>
            </a:r>
            <a:r>
              <a:rPr lang="en-US" sz="8000" dirty="0" err="1"/>
              <a:t>ada</a:t>
            </a:r>
            <a:r>
              <a:rPr lang="en-US" sz="8000" dirty="0"/>
              <a:t> RPP </a:t>
            </a:r>
            <a:r>
              <a:rPr lang="en-US" sz="8000" dirty="0" err="1"/>
              <a:t>mata</a:t>
            </a:r>
            <a:r>
              <a:rPr lang="en-US" sz="8000" dirty="0"/>
              <a:t> </a:t>
            </a:r>
            <a:r>
              <a:rPr lang="en-US" sz="8000" dirty="0" err="1"/>
              <a:t>pelajaran</a:t>
            </a:r>
            <a:r>
              <a:rPr lang="en-US" sz="8000" dirty="0"/>
              <a:t> IPA </a:t>
            </a:r>
            <a:r>
              <a:rPr lang="en-US" sz="8000" dirty="0" err="1"/>
              <a:t>dan</a:t>
            </a:r>
            <a:r>
              <a:rPr lang="en-US" sz="8000" dirty="0"/>
              <a:t> IPS yang </a:t>
            </a:r>
            <a:r>
              <a:rPr lang="en-US" sz="8000" dirty="0" err="1" smtClean="0"/>
              <a:t>memuat</a:t>
            </a:r>
            <a:r>
              <a:rPr lang="en-US" sz="8000" dirty="0" smtClean="0"/>
              <a:t> </a:t>
            </a:r>
            <a:r>
              <a:rPr lang="en-US" sz="8000" dirty="0" err="1" smtClean="0"/>
              <a:t>kegiatan</a:t>
            </a:r>
            <a:r>
              <a:rPr lang="en-US" sz="8000" dirty="0" smtClean="0"/>
              <a:t> </a:t>
            </a:r>
            <a:r>
              <a:rPr lang="en-US" sz="8000" dirty="0" err="1"/>
              <a:t>pembelajaran</a:t>
            </a:r>
            <a:r>
              <a:rPr lang="en-US" sz="8000" dirty="0"/>
              <a:t> yang </a:t>
            </a:r>
            <a:r>
              <a:rPr lang="en-US" sz="8000" dirty="0" err="1"/>
              <a:t>menunjukkan</a:t>
            </a:r>
            <a:r>
              <a:rPr lang="en-US" sz="8000" dirty="0"/>
              <a:t> </a:t>
            </a:r>
            <a:r>
              <a:rPr lang="en-US" sz="8000" dirty="0" err="1" smtClean="0"/>
              <a:t>kemampuan</a:t>
            </a:r>
            <a:r>
              <a:rPr lang="en-US" sz="8000" dirty="0" smtClean="0"/>
              <a:t> </a:t>
            </a:r>
            <a:r>
              <a:rPr lang="nb-NO" sz="8000" dirty="0" smtClean="0"/>
              <a:t>mengenali </a:t>
            </a:r>
            <a:r>
              <a:rPr lang="nb-NO" sz="8000" dirty="0"/>
              <a:t>gejala alam dan sosial</a:t>
            </a:r>
            <a:endParaRPr lang="en-US" sz="8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i="1" dirty="0" err="1">
                <a:solidFill>
                  <a:srgbClr val="FF0000"/>
                </a:solidFill>
              </a:rPr>
              <a:t>Jawaban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rgbClr val="FF0000"/>
                </a:solidFill>
              </a:rPr>
              <a:t>dibuktikan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rgbClr val="FF0000"/>
                </a:solidFill>
              </a:rPr>
              <a:t>dengan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rgbClr val="FF0000"/>
                </a:solidFill>
              </a:rPr>
              <a:t>dokumen</a:t>
            </a:r>
            <a:r>
              <a:rPr lang="en-US" sz="3600" i="1" dirty="0">
                <a:solidFill>
                  <a:srgbClr val="FF0000"/>
                </a:solidFill>
              </a:rPr>
              <a:t>: </a:t>
            </a:r>
            <a:r>
              <a:rPr lang="en-US" sz="3600" dirty="0"/>
              <a:t>(1) RPP </a:t>
            </a:r>
            <a:r>
              <a:rPr lang="en-US" sz="3600" dirty="0" err="1"/>
              <a:t>mata</a:t>
            </a:r>
            <a:r>
              <a:rPr lang="en-US" sz="3600" dirty="0"/>
              <a:t> </a:t>
            </a:r>
            <a:r>
              <a:rPr lang="en-US" sz="3600" dirty="0" err="1"/>
              <a:t>pelajaran</a:t>
            </a:r>
            <a:r>
              <a:rPr lang="en-US" sz="3600" dirty="0"/>
              <a:t> </a:t>
            </a:r>
            <a:r>
              <a:rPr lang="en-US" sz="3600" dirty="0" err="1"/>
              <a:t>Ilmu</a:t>
            </a:r>
            <a:r>
              <a:rPr lang="en-US" sz="3600" dirty="0"/>
              <a:t> </a:t>
            </a:r>
            <a:r>
              <a:rPr lang="en-US" sz="3600" dirty="0" err="1"/>
              <a:t>Pengetahuan</a:t>
            </a:r>
            <a:r>
              <a:rPr lang="en-US" sz="3600" dirty="0"/>
              <a:t> </a:t>
            </a:r>
            <a:r>
              <a:rPr lang="en-US" sz="3600" dirty="0" err="1"/>
              <a:t>Alam</a:t>
            </a:r>
            <a:r>
              <a:rPr lang="en-US" sz="3600" dirty="0"/>
              <a:t> (IPA)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Ilmu</a:t>
            </a:r>
            <a:r>
              <a:rPr lang="en-US" sz="3600" dirty="0"/>
              <a:t> </a:t>
            </a:r>
            <a:r>
              <a:rPr lang="en-US" sz="3600" dirty="0" err="1"/>
              <a:t>Pengetahuan</a:t>
            </a:r>
            <a:r>
              <a:rPr lang="en-US" sz="3600" dirty="0"/>
              <a:t> </a:t>
            </a:r>
            <a:r>
              <a:rPr lang="en-US" sz="3600" dirty="0" err="1"/>
              <a:t>Sosial</a:t>
            </a:r>
            <a:r>
              <a:rPr lang="en-US" sz="3600" dirty="0"/>
              <a:t> (IPS) yang </a:t>
            </a:r>
            <a:r>
              <a:rPr lang="en-US" sz="3600" dirty="0" err="1"/>
              <a:t>memuat</a:t>
            </a:r>
            <a:r>
              <a:rPr lang="en-US" sz="3600" dirty="0"/>
              <a:t> </a:t>
            </a:r>
            <a:r>
              <a:rPr lang="en-US" sz="3600" dirty="0" err="1"/>
              <a:t>kegiatan</a:t>
            </a:r>
            <a:r>
              <a:rPr lang="en-US" sz="3600" dirty="0"/>
              <a:t> </a:t>
            </a:r>
            <a:r>
              <a:rPr lang="en-US" sz="3600" dirty="0" err="1"/>
              <a:t>pembelajaran</a:t>
            </a:r>
            <a:r>
              <a:rPr lang="en-US" sz="3600" dirty="0"/>
              <a:t> yang </a:t>
            </a:r>
            <a:r>
              <a:rPr lang="en-US" sz="3600" dirty="0" err="1"/>
              <a:t>menunjukkan</a:t>
            </a:r>
            <a:r>
              <a:rPr lang="en-US" sz="3600" dirty="0"/>
              <a:t> </a:t>
            </a:r>
            <a:r>
              <a:rPr lang="en-US" sz="3600" dirty="0" err="1"/>
              <a:t>kemampuan</a:t>
            </a:r>
            <a:r>
              <a:rPr lang="en-US" sz="3600" dirty="0"/>
              <a:t> </a:t>
            </a:r>
            <a:r>
              <a:rPr lang="en-US" sz="3600" dirty="0" err="1"/>
              <a:t>mengenali</a:t>
            </a:r>
            <a:r>
              <a:rPr lang="en-US" sz="3600" dirty="0"/>
              <a:t> </a:t>
            </a:r>
            <a:r>
              <a:rPr lang="en-US" sz="3600" dirty="0" err="1"/>
              <a:t>gejala</a:t>
            </a:r>
            <a:r>
              <a:rPr lang="en-US" sz="3600" dirty="0"/>
              <a:t> </a:t>
            </a:r>
            <a:r>
              <a:rPr lang="en-US" sz="3600" dirty="0" err="1"/>
              <a:t>alam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sosial</a:t>
            </a:r>
            <a:r>
              <a:rPr lang="en-US" sz="3600" dirty="0"/>
              <a:t>, </a:t>
            </a:r>
            <a:r>
              <a:rPr lang="en-US" sz="3600" dirty="0" err="1"/>
              <a:t>dan</a:t>
            </a:r>
            <a:r>
              <a:rPr lang="en-US" sz="3600" dirty="0"/>
              <a:t> (2) </a:t>
            </a:r>
            <a:r>
              <a:rPr lang="en-US" sz="3600" dirty="0" err="1"/>
              <a:t>kumpulan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diskusi</a:t>
            </a:r>
            <a:r>
              <a:rPr lang="en-US" sz="3600" dirty="0"/>
              <a:t> </a:t>
            </a:r>
            <a:r>
              <a:rPr lang="en-US" sz="3600" dirty="0" err="1"/>
              <a:t>siswa</a:t>
            </a:r>
            <a:r>
              <a:rPr lang="en-US" sz="3600" dirty="0"/>
              <a:t>, </a:t>
            </a:r>
            <a:r>
              <a:rPr lang="en-US" sz="3600" dirty="0" err="1"/>
              <a:t>kumpulan</a:t>
            </a:r>
            <a:r>
              <a:rPr lang="en-US" sz="3600" dirty="0"/>
              <a:t> </a:t>
            </a:r>
            <a:r>
              <a:rPr lang="en-US" sz="3600" dirty="0" err="1"/>
              <a:t>kliping</a:t>
            </a:r>
            <a:r>
              <a:rPr lang="en-US" sz="3600" dirty="0"/>
              <a:t>, </a:t>
            </a:r>
            <a:r>
              <a:rPr lang="en-US" sz="3600" dirty="0" err="1"/>
              <a:t>laporan</a:t>
            </a:r>
            <a:r>
              <a:rPr lang="en-US" sz="3600" dirty="0"/>
              <a:t> </a:t>
            </a:r>
            <a:r>
              <a:rPr lang="en-US" sz="3600" dirty="0" err="1"/>
              <a:t>kegiatan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analisis</a:t>
            </a:r>
            <a:r>
              <a:rPr lang="en-US" sz="3600" dirty="0"/>
              <a:t> </a:t>
            </a:r>
            <a:r>
              <a:rPr lang="en-US" sz="3600" dirty="0" err="1"/>
              <a:t>tentang</a:t>
            </a:r>
            <a:r>
              <a:rPr lang="en-US" sz="3600" dirty="0"/>
              <a:t> </a:t>
            </a:r>
            <a:r>
              <a:rPr lang="en-US" sz="3600" dirty="0" err="1"/>
              <a:t>terjadinya</a:t>
            </a:r>
            <a:r>
              <a:rPr lang="en-US" sz="3600" dirty="0"/>
              <a:t> </a:t>
            </a:r>
            <a:r>
              <a:rPr lang="en-US" sz="3600" dirty="0" err="1"/>
              <a:t>gempa</a:t>
            </a:r>
            <a:r>
              <a:rPr lang="en-US" sz="3600" dirty="0"/>
              <a:t> </a:t>
            </a:r>
            <a:r>
              <a:rPr lang="en-US" sz="3600" dirty="0" err="1"/>
              <a:t>bumi</a:t>
            </a:r>
            <a:r>
              <a:rPr lang="en-US" sz="3600" dirty="0"/>
              <a:t>, </a:t>
            </a:r>
            <a:r>
              <a:rPr lang="en-US" sz="3600" dirty="0" err="1"/>
              <a:t>banjir</a:t>
            </a:r>
            <a:r>
              <a:rPr lang="en-US" sz="3600" dirty="0"/>
              <a:t>, </a:t>
            </a:r>
            <a:r>
              <a:rPr lang="en-US" sz="3600" dirty="0" err="1"/>
              <a:t>gejala</a:t>
            </a:r>
            <a:r>
              <a:rPr lang="en-US" sz="3600" dirty="0"/>
              <a:t> </a:t>
            </a:r>
            <a:r>
              <a:rPr lang="en-US" sz="3600" dirty="0" err="1"/>
              <a:t>sosial</a:t>
            </a:r>
            <a:r>
              <a:rPr lang="en-US" sz="3600" dirty="0"/>
              <a:t>, </a:t>
            </a:r>
            <a:r>
              <a:rPr lang="en-US" sz="3600" dirty="0" err="1"/>
              <a:t>pengangguran</a:t>
            </a:r>
            <a:r>
              <a:rPr lang="en-US" sz="3600" dirty="0"/>
              <a:t>, </a:t>
            </a:r>
            <a:r>
              <a:rPr lang="en-US" sz="3600" dirty="0" err="1"/>
              <a:t>dan</a:t>
            </a:r>
            <a:r>
              <a:rPr lang="en-US" sz="3600" dirty="0"/>
              <a:t> lain-lain.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401762"/>
          </a:xfrm>
        </p:spPr>
        <p:txBody>
          <a:bodyPr>
            <a:normAutofit fontScale="90000"/>
          </a:bodyPr>
          <a:lstStyle/>
          <a:p>
            <a:pPr marL="457200" indent="-457200" algn="l"/>
            <a:r>
              <a:rPr lang="en-US" sz="2200" i="1" dirty="0" smtClean="0">
                <a:solidFill>
                  <a:srgbClr val="FF0000"/>
                </a:solidFill>
              </a:rPr>
              <a:t>33.	</a:t>
            </a:r>
            <a:r>
              <a:rPr lang="en-US" sz="2200" i="1" dirty="0" err="1" smtClean="0">
                <a:solidFill>
                  <a:srgbClr val="FF0000"/>
                </a:solidFill>
              </a:rPr>
              <a:t>Siswa</a:t>
            </a:r>
            <a:r>
              <a:rPr lang="en-US" sz="2200" i="1" dirty="0" smtClean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memperoleh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pengalaman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belajar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menggunakan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informasi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tentang</a:t>
            </a:r>
            <a:r>
              <a:rPr lang="en-US" sz="2200" i="1" dirty="0">
                <a:solidFill>
                  <a:srgbClr val="FF0000"/>
                </a:solidFill>
              </a:rPr>
              <a:t/>
            </a:r>
            <a:br>
              <a:rPr lang="en-US" sz="2200" i="1" dirty="0">
                <a:solidFill>
                  <a:srgbClr val="FF0000"/>
                </a:solidFill>
              </a:rPr>
            </a:br>
            <a:r>
              <a:rPr lang="en-US" sz="2200" i="1" dirty="0" err="1">
                <a:solidFill>
                  <a:srgbClr val="FF0000"/>
                </a:solidFill>
              </a:rPr>
              <a:t>lingkungan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sekitar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secara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logis</a:t>
            </a:r>
            <a:r>
              <a:rPr lang="en-US" sz="2200" i="1" dirty="0">
                <a:solidFill>
                  <a:srgbClr val="FF0000"/>
                </a:solidFill>
              </a:rPr>
              <a:t>, </a:t>
            </a:r>
            <a:r>
              <a:rPr lang="en-US" sz="2200" i="1" dirty="0" err="1">
                <a:solidFill>
                  <a:srgbClr val="FF0000"/>
                </a:solidFill>
              </a:rPr>
              <a:t>kritis</a:t>
            </a:r>
            <a:r>
              <a:rPr lang="en-US" sz="2200" i="1" dirty="0">
                <a:solidFill>
                  <a:srgbClr val="FF0000"/>
                </a:solidFill>
              </a:rPr>
              <a:t>, </a:t>
            </a:r>
            <a:r>
              <a:rPr lang="en-US" sz="2200" i="1" dirty="0" err="1">
                <a:solidFill>
                  <a:srgbClr val="FF0000"/>
                </a:solidFill>
              </a:rPr>
              <a:t>dan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kreatif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melalui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pemanfaatan</a:t>
            </a:r>
            <a:r>
              <a:rPr lang="en-US" sz="2200" i="1" dirty="0">
                <a:solidFill>
                  <a:srgbClr val="FF0000"/>
                </a:solidFill>
              </a:rPr>
              <a:t/>
            </a:r>
            <a:br>
              <a:rPr lang="en-US" sz="2200" i="1" dirty="0">
                <a:solidFill>
                  <a:srgbClr val="FF0000"/>
                </a:solidFill>
              </a:rPr>
            </a:br>
            <a:r>
              <a:rPr lang="en-US" sz="2200" i="1" dirty="0" err="1">
                <a:solidFill>
                  <a:srgbClr val="FF0000"/>
                </a:solidFill>
              </a:rPr>
              <a:t>sumber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belajar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berupa</a:t>
            </a:r>
            <a:r>
              <a:rPr lang="en-US" sz="2200" i="1" dirty="0">
                <a:solidFill>
                  <a:srgbClr val="FF0000"/>
                </a:solidFill>
              </a:rPr>
              <a:t>; (1) </a:t>
            </a:r>
            <a:r>
              <a:rPr lang="en-US" sz="2200" i="1" dirty="0" err="1">
                <a:solidFill>
                  <a:srgbClr val="FF0000"/>
                </a:solidFill>
              </a:rPr>
              <a:t>bahan</a:t>
            </a:r>
            <a:r>
              <a:rPr lang="en-US" sz="2200" i="1" dirty="0">
                <a:solidFill>
                  <a:srgbClr val="FF0000"/>
                </a:solidFill>
              </a:rPr>
              <a:t> ajar, (2) </a:t>
            </a:r>
            <a:r>
              <a:rPr lang="en-US" sz="2200" i="1" dirty="0" err="1">
                <a:solidFill>
                  <a:srgbClr val="FF0000"/>
                </a:solidFill>
              </a:rPr>
              <a:t>buku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teks</a:t>
            </a:r>
            <a:r>
              <a:rPr lang="en-US" sz="2200" i="1" dirty="0">
                <a:solidFill>
                  <a:srgbClr val="FF0000"/>
                </a:solidFill>
              </a:rPr>
              <a:t>, (3) </a:t>
            </a:r>
            <a:r>
              <a:rPr lang="en-US" sz="2200" i="1" dirty="0" err="1">
                <a:solidFill>
                  <a:srgbClr val="FF0000"/>
                </a:solidFill>
              </a:rPr>
              <a:t>perpustakaan</a:t>
            </a:r>
            <a:r>
              <a:rPr lang="en-US" sz="2200" i="1" dirty="0" smtClean="0">
                <a:solidFill>
                  <a:srgbClr val="FF0000"/>
                </a:solidFill>
              </a:rPr>
              <a:t>, (4</a:t>
            </a:r>
            <a:r>
              <a:rPr lang="en-US" sz="2200" i="1" dirty="0">
                <a:solidFill>
                  <a:srgbClr val="FF0000"/>
                </a:solidFill>
              </a:rPr>
              <a:t>) </a:t>
            </a:r>
            <a:r>
              <a:rPr lang="en-US" sz="2200" i="1" dirty="0" err="1">
                <a:solidFill>
                  <a:srgbClr val="FF0000"/>
                </a:solidFill>
              </a:rPr>
              <a:t>laboratorium</a:t>
            </a:r>
            <a:r>
              <a:rPr lang="en-US" sz="2200" i="1" dirty="0">
                <a:solidFill>
                  <a:srgbClr val="FF0000"/>
                </a:solidFill>
              </a:rPr>
              <a:t>, </a:t>
            </a:r>
            <a:r>
              <a:rPr lang="en-US" sz="2200" i="1" dirty="0" err="1">
                <a:solidFill>
                  <a:srgbClr val="FF0000"/>
                </a:solidFill>
              </a:rPr>
              <a:t>dan</a:t>
            </a:r>
            <a:r>
              <a:rPr lang="en-US" sz="2200" i="1" dirty="0">
                <a:solidFill>
                  <a:srgbClr val="FF0000"/>
                </a:solidFill>
              </a:rPr>
              <a:t> (5) internet</a:t>
            </a:r>
            <a:r>
              <a:rPr lang="en-US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dirty="0" smtClean="0"/>
              <a:t>A</a:t>
            </a:r>
            <a:r>
              <a:rPr lang="en-US" sz="2400" dirty="0"/>
              <a:t>. </a:t>
            </a:r>
            <a:r>
              <a:rPr lang="en-US" sz="2400" dirty="0" smtClean="0"/>
              <a:t>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/>
              <a:t>memfasilitasi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memanfaatkan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memfungsikan</a:t>
            </a:r>
            <a:r>
              <a:rPr lang="en-US" sz="2400" dirty="0"/>
              <a:t> 5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endParaRPr lang="en-US" sz="2400" dirty="0"/>
          </a:p>
          <a:p>
            <a:pPr marL="457200" indent="-457200">
              <a:buNone/>
            </a:pPr>
            <a:r>
              <a:rPr lang="en-US" sz="2400" dirty="0" smtClean="0"/>
              <a:t> </a:t>
            </a:r>
            <a:r>
              <a:rPr lang="en-US" sz="2400" dirty="0"/>
              <a:t>B. </a:t>
            </a:r>
            <a:r>
              <a:rPr lang="en-US" sz="2400" dirty="0" smtClean="0"/>
              <a:t>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/>
              <a:t>memfasilitasi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memanfaatkan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memfungsikan</a:t>
            </a:r>
            <a:r>
              <a:rPr lang="en-US" sz="2400" dirty="0"/>
              <a:t> 4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endParaRPr lang="en-US" sz="2400" dirty="0"/>
          </a:p>
          <a:p>
            <a:pPr marL="457200" indent="-457200">
              <a:buNone/>
            </a:pPr>
            <a:r>
              <a:rPr lang="en-US" sz="2400" dirty="0" smtClean="0"/>
              <a:t>C</a:t>
            </a:r>
            <a:r>
              <a:rPr lang="en-US" sz="2400" dirty="0"/>
              <a:t>. </a:t>
            </a:r>
            <a:r>
              <a:rPr lang="en-US" sz="2400" dirty="0" smtClean="0"/>
              <a:t>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/>
              <a:t>memfasilitasi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memanfaatkan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memfungsikan</a:t>
            </a:r>
            <a:r>
              <a:rPr lang="en-US" sz="2400" dirty="0"/>
              <a:t> 3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endParaRPr lang="en-US" sz="2400" dirty="0"/>
          </a:p>
          <a:p>
            <a:pPr marL="457200" indent="-457200">
              <a:buNone/>
            </a:pPr>
            <a:r>
              <a:rPr lang="en-US" sz="2400" dirty="0" smtClean="0"/>
              <a:t> </a:t>
            </a:r>
            <a:r>
              <a:rPr lang="en-US" sz="2400" dirty="0"/>
              <a:t>D. </a:t>
            </a:r>
            <a:r>
              <a:rPr lang="en-US" sz="2400" dirty="0" smtClean="0"/>
              <a:t>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/>
              <a:t>memfasilitasi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memanfaatkan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memfungsikan</a:t>
            </a:r>
            <a:r>
              <a:rPr lang="en-US" sz="2400" dirty="0"/>
              <a:t> 2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endParaRPr lang="en-US" sz="2400" dirty="0"/>
          </a:p>
          <a:p>
            <a:pPr marL="457200" indent="-457200">
              <a:buNone/>
            </a:pPr>
            <a:r>
              <a:rPr lang="en-US" sz="2400" dirty="0" smtClean="0"/>
              <a:t>E</a:t>
            </a:r>
            <a:r>
              <a:rPr lang="en-US" sz="2400" dirty="0"/>
              <a:t>. </a:t>
            </a:r>
            <a:r>
              <a:rPr lang="en-US" sz="2400" dirty="0" smtClean="0"/>
              <a:t>	</a:t>
            </a:r>
            <a:r>
              <a:rPr lang="en-US" sz="2400" dirty="0" err="1" smtClean="0"/>
              <a:t>Sekolah</a:t>
            </a:r>
            <a:r>
              <a:rPr lang="en-US" sz="2400" dirty="0" smtClean="0"/>
              <a:t>/</a:t>
            </a:r>
            <a:r>
              <a:rPr lang="en-US" sz="2400" dirty="0" err="1" smtClean="0"/>
              <a:t>Madrasah</a:t>
            </a:r>
            <a:r>
              <a:rPr lang="en-US" sz="2400" dirty="0" smtClean="0"/>
              <a:t> </a:t>
            </a:r>
            <a:r>
              <a:rPr lang="en-US" sz="2400" dirty="0" err="1"/>
              <a:t>memfasilitasi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memanfaatkan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memfungsikan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1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 algn="l"/>
            <a:r>
              <a:rPr lang="sv-SE" sz="3100" i="1" dirty="0" smtClean="0">
                <a:solidFill>
                  <a:srgbClr val="FF0000"/>
                </a:solidFill>
              </a:rPr>
              <a:t>4.	Sekolah/Madrasah </a:t>
            </a:r>
            <a:r>
              <a:rPr lang="sv-SE" sz="3100" i="1" dirty="0">
                <a:solidFill>
                  <a:srgbClr val="FF0000"/>
                </a:solidFill>
              </a:rPr>
              <a:t>melaksanakan pengembangan kurikulum </a:t>
            </a:r>
            <a:r>
              <a:rPr lang="sv-SE" sz="3100" i="1" dirty="0" smtClean="0">
                <a:solidFill>
                  <a:srgbClr val="FF0000"/>
                </a:solidFill>
              </a:rPr>
              <a:t>melalui </a:t>
            </a:r>
            <a:r>
              <a:rPr lang="en-US" sz="3100" i="1" dirty="0" err="1" smtClean="0">
                <a:solidFill>
                  <a:srgbClr val="FF0000"/>
                </a:solidFill>
              </a:rPr>
              <a:t>mekanisme</a:t>
            </a:r>
            <a:r>
              <a:rPr lang="en-US" sz="3100" i="1" dirty="0" smtClean="0">
                <a:solidFill>
                  <a:srgbClr val="FF0000"/>
                </a:solidFill>
              </a:rPr>
              <a:t> </a:t>
            </a:r>
            <a:r>
              <a:rPr lang="en-US" sz="3100" i="1" dirty="0" err="1">
                <a:solidFill>
                  <a:srgbClr val="FF0000"/>
                </a:solidFill>
              </a:rPr>
              <a:t>penyusunan</a:t>
            </a:r>
            <a:r>
              <a:rPr lang="en-US" sz="3100" i="1" dirty="0">
                <a:solidFill>
                  <a:srgbClr val="FF0000"/>
                </a:solidFill>
              </a:rPr>
              <a:t> KTSP</a:t>
            </a:r>
            <a:r>
              <a:rPr lang="en-US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fi-FI" dirty="0" smtClean="0"/>
              <a:t> A.	Mekanisme </a:t>
            </a:r>
            <a:r>
              <a:rPr lang="fi-FI" dirty="0"/>
              <a:t>penyusunan kurikulum dilakukan </a:t>
            </a:r>
            <a:r>
              <a:rPr lang="fi-FI" dirty="0" smtClean="0"/>
              <a:t>       melalui 7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/>
              <a:t>pokok</a:t>
            </a:r>
            <a:endParaRPr lang="en-US" dirty="0"/>
          </a:p>
          <a:p>
            <a:pPr marL="514350" indent="-514350">
              <a:buNone/>
            </a:pPr>
            <a:r>
              <a:rPr lang="fi-FI" dirty="0" smtClean="0"/>
              <a:t> B.	Mekanisme </a:t>
            </a:r>
            <a:r>
              <a:rPr lang="fi-FI" dirty="0"/>
              <a:t>penyusunan kurikulum dilakukan melalui 5 — </a:t>
            </a:r>
            <a:r>
              <a:rPr lang="fi-FI" dirty="0" smtClean="0"/>
              <a:t>6 </a:t>
            </a:r>
            <a:r>
              <a:rPr lang="en-US" dirty="0" smtClean="0"/>
              <a:t>(</a:t>
            </a:r>
            <a:r>
              <a:rPr lang="en-US" dirty="0" err="1" smtClean="0"/>
              <a:t>enam</a:t>
            </a:r>
            <a:r>
              <a:rPr lang="en-US" dirty="0"/>
              <a:t>)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pokok</a:t>
            </a:r>
            <a:endParaRPr lang="en-US" dirty="0"/>
          </a:p>
          <a:p>
            <a:pPr marL="514350" indent="-514350">
              <a:buNone/>
            </a:pPr>
            <a:r>
              <a:rPr lang="fi-FI" dirty="0" smtClean="0"/>
              <a:t> C.	Mekanisme </a:t>
            </a:r>
            <a:r>
              <a:rPr lang="fi-FI" dirty="0"/>
              <a:t>penyusunan kurikulum dilakukan melalui 3 — </a:t>
            </a:r>
            <a:r>
              <a:rPr lang="fi-FI" dirty="0" smtClean="0"/>
              <a:t>4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endParaRPr lang="en-US" dirty="0" smtClean="0"/>
          </a:p>
          <a:p>
            <a:pPr marL="514350" indent="-514350">
              <a:buNone/>
            </a:pPr>
            <a:r>
              <a:rPr lang="fi-FI" dirty="0" smtClean="0"/>
              <a:t> D.	Mekanisme </a:t>
            </a:r>
            <a:r>
              <a:rPr lang="fi-FI" dirty="0"/>
              <a:t>penyusunan kurikulum dilakukan melalui 1 — </a:t>
            </a:r>
            <a:r>
              <a:rPr lang="fi-FI" dirty="0" smtClean="0"/>
              <a:t>2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/>
              <a:t>pokok</a:t>
            </a:r>
            <a:endParaRPr lang="en-US" dirty="0"/>
          </a:p>
          <a:p>
            <a:pPr marL="514350" indent="-514350">
              <a:buNone/>
            </a:pPr>
            <a:r>
              <a:rPr lang="nn-NO" dirty="0" smtClean="0"/>
              <a:t> E.	Tidak </a:t>
            </a:r>
            <a:r>
              <a:rPr lang="nn-NO" dirty="0"/>
              <a:t>mengembangkan kurikulum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0"/>
            <a:ext cx="8763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000" i="1" u="sng" dirty="0" err="1">
                <a:solidFill>
                  <a:srgbClr val="FF0000"/>
                </a:solidFill>
              </a:rPr>
              <a:t>Jawaban</a:t>
            </a:r>
            <a:r>
              <a:rPr lang="en-US" sz="4000" i="1" u="sng" dirty="0">
                <a:solidFill>
                  <a:srgbClr val="FF0000"/>
                </a:solidFill>
              </a:rPr>
              <a:t> </a:t>
            </a:r>
            <a:r>
              <a:rPr lang="en-US" sz="4000" i="1" u="sng" dirty="0" err="1">
                <a:solidFill>
                  <a:srgbClr val="FF0000"/>
                </a:solidFill>
              </a:rPr>
              <a:t>dibuktikan</a:t>
            </a:r>
            <a:r>
              <a:rPr lang="en-US" sz="4000" i="1" u="sng" dirty="0">
                <a:solidFill>
                  <a:srgbClr val="FF0000"/>
                </a:solidFill>
              </a:rPr>
              <a:t> </a:t>
            </a:r>
            <a:r>
              <a:rPr lang="en-US" sz="4000" i="1" u="sng" dirty="0" err="1">
                <a:solidFill>
                  <a:srgbClr val="FF0000"/>
                </a:solidFill>
              </a:rPr>
              <a:t>dengan</a:t>
            </a:r>
            <a:r>
              <a:rPr lang="en-US" sz="4000" i="1" u="sng" dirty="0">
                <a:solidFill>
                  <a:srgbClr val="FF0000"/>
                </a:solidFill>
              </a:rPr>
              <a:t> </a:t>
            </a:r>
            <a:r>
              <a:rPr lang="en-US" sz="4000" i="1" u="sng" dirty="0" err="1">
                <a:solidFill>
                  <a:srgbClr val="FF0000"/>
                </a:solidFill>
              </a:rPr>
              <a:t>dokumen</a:t>
            </a:r>
            <a:r>
              <a:rPr lang="en-US" sz="4000" i="1" u="sng" dirty="0">
                <a:solidFill>
                  <a:srgbClr val="FF0000"/>
                </a:solidFill>
              </a:rPr>
              <a:t> </a:t>
            </a:r>
            <a:r>
              <a:rPr lang="en-US" sz="4000" dirty="0" err="1"/>
              <a:t>kegiatan</a:t>
            </a:r>
            <a:r>
              <a:rPr lang="en-US" sz="4000" dirty="0"/>
              <a:t> yang </a:t>
            </a:r>
            <a:r>
              <a:rPr lang="en-US" sz="4000" dirty="0" err="1"/>
              <a:t>diikuti</a:t>
            </a:r>
            <a:r>
              <a:rPr lang="en-US" sz="4000" dirty="0"/>
              <a:t> </a:t>
            </a:r>
            <a:r>
              <a:rPr lang="en-US" sz="4000" dirty="0" err="1"/>
              <a:t>setidak-tidaknya</a:t>
            </a:r>
            <a:r>
              <a:rPr lang="en-US" sz="4000" dirty="0"/>
              <a:t> </a:t>
            </a:r>
            <a:r>
              <a:rPr lang="en-US" sz="4000" dirty="0" err="1"/>
              <a:t>oleh</a:t>
            </a:r>
            <a:r>
              <a:rPr lang="en-US" sz="4000" dirty="0"/>
              <a:t> 75% </a:t>
            </a:r>
            <a:r>
              <a:rPr lang="en-US" sz="4000" dirty="0" err="1"/>
              <a:t>siswa</a:t>
            </a:r>
            <a:r>
              <a:rPr lang="en-US" sz="4000" dirty="0"/>
              <a:t> </a:t>
            </a:r>
            <a:r>
              <a:rPr lang="en-US" sz="4000" dirty="0" err="1"/>
              <a:t>seperti</a:t>
            </a:r>
            <a:r>
              <a:rPr lang="en-US" sz="4000" dirty="0"/>
              <a:t>: </a:t>
            </a:r>
            <a:r>
              <a:rPr lang="en-US" sz="4000" dirty="0" err="1"/>
              <a:t>mengunjungi</a:t>
            </a:r>
            <a:r>
              <a:rPr lang="en-US" sz="4000" dirty="0"/>
              <a:t> </a:t>
            </a:r>
            <a:r>
              <a:rPr lang="en-US" sz="4000" dirty="0" err="1"/>
              <a:t>perpustakaan</a:t>
            </a:r>
            <a:r>
              <a:rPr lang="en-US" sz="4000" dirty="0"/>
              <a:t>, </a:t>
            </a:r>
            <a:r>
              <a:rPr lang="en-US" sz="4000" dirty="0" err="1"/>
              <a:t>mengakses</a:t>
            </a:r>
            <a:r>
              <a:rPr lang="en-US" sz="4000" dirty="0"/>
              <a:t> internet, </a:t>
            </a:r>
            <a:r>
              <a:rPr lang="en-US" sz="4000" dirty="0" err="1"/>
              <a:t>sumber-sumber</a:t>
            </a:r>
            <a:r>
              <a:rPr lang="en-US" sz="4000" dirty="0"/>
              <a:t> </a:t>
            </a:r>
            <a:r>
              <a:rPr lang="en-US" sz="4000" dirty="0" err="1"/>
              <a:t>belajar</a:t>
            </a:r>
            <a:r>
              <a:rPr lang="en-US" sz="4000" dirty="0"/>
              <a:t> </a:t>
            </a:r>
            <a:r>
              <a:rPr lang="en-US" sz="4000" dirty="0" err="1"/>
              <a:t>lapangan</a:t>
            </a:r>
            <a:r>
              <a:rPr lang="en-US" sz="4000" dirty="0"/>
              <a:t> (</a:t>
            </a:r>
            <a:r>
              <a:rPr lang="en-US" sz="4000" dirty="0" err="1"/>
              <a:t>misalnya</a:t>
            </a:r>
            <a:r>
              <a:rPr lang="en-US" sz="4000" dirty="0"/>
              <a:t> museum, </a:t>
            </a:r>
            <a:r>
              <a:rPr lang="en-US" sz="4000" dirty="0" err="1"/>
              <a:t>kebun</a:t>
            </a:r>
            <a:r>
              <a:rPr lang="en-US" sz="4000" dirty="0"/>
              <a:t> </a:t>
            </a:r>
            <a:r>
              <a:rPr lang="en-US" sz="4000" dirty="0" err="1"/>
              <a:t>raya</a:t>
            </a:r>
            <a:r>
              <a:rPr lang="en-US" sz="4000" dirty="0"/>
              <a:t>, </a:t>
            </a:r>
            <a:r>
              <a:rPr lang="en-US" sz="4000" dirty="0" err="1"/>
              <a:t>cagar</a:t>
            </a:r>
            <a:r>
              <a:rPr lang="en-US" sz="4000" dirty="0"/>
              <a:t> </a:t>
            </a:r>
            <a:r>
              <a:rPr lang="en-US" sz="4000" dirty="0" err="1"/>
              <a:t>budaya</a:t>
            </a:r>
            <a:r>
              <a:rPr lang="en-US" sz="4000" dirty="0"/>
              <a:t>, </a:t>
            </a:r>
            <a:r>
              <a:rPr lang="en-US" sz="4000" dirty="0" err="1"/>
              <a:t>dan</a:t>
            </a:r>
            <a:r>
              <a:rPr lang="en-US" sz="4000" dirty="0"/>
              <a:t> lain-lain). 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US" sz="2800" i="1" dirty="0" smtClean="0">
                <a:solidFill>
                  <a:srgbClr val="FF0000"/>
                </a:solidFill>
              </a:rPr>
              <a:t>34.	</a:t>
            </a:r>
            <a:r>
              <a:rPr lang="en-US" sz="2800" i="1" dirty="0" err="1" smtClean="0">
                <a:solidFill>
                  <a:srgbClr val="FF0000"/>
                </a:solidFill>
              </a:rPr>
              <a:t>Siswa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memperoleh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pengalaman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belajar</a:t>
            </a:r>
            <a:r>
              <a:rPr lang="en-US" sz="2800" i="1" dirty="0">
                <a:solidFill>
                  <a:srgbClr val="FF0000"/>
                </a:solidFill>
              </a:rPr>
              <a:t> yang </a:t>
            </a:r>
            <a:r>
              <a:rPr lang="en-US" sz="2800" i="1" dirty="0" err="1">
                <a:solidFill>
                  <a:srgbClr val="FF0000"/>
                </a:solidFill>
              </a:rPr>
              <a:t>menunjukkan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kegemaran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membaca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menulis</a:t>
            </a:r>
            <a:r>
              <a:rPr lang="en-US" sz="2800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.	 </a:t>
            </a:r>
            <a:r>
              <a:rPr lang="en-US" sz="2400" dirty="0" err="1"/>
              <a:t>Sebanyak</a:t>
            </a:r>
            <a:r>
              <a:rPr lang="en-US" sz="2400" dirty="0"/>
              <a:t> 76% — 100% RPP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pelajaran</a:t>
            </a:r>
            <a:r>
              <a:rPr lang="en-US" sz="2400" dirty="0"/>
              <a:t> </a:t>
            </a:r>
            <a:r>
              <a:rPr lang="en-US" sz="2400" dirty="0" err="1" smtClean="0"/>
              <a:t>memuat</a:t>
            </a:r>
            <a:r>
              <a:rPr lang="en-US" sz="2400" dirty="0" smtClean="0"/>
              <a:t> </a:t>
            </a:r>
            <a:r>
              <a:rPr lang="es-ES" sz="2400" dirty="0" err="1" smtClean="0"/>
              <a:t>kegiatan</a:t>
            </a:r>
            <a:r>
              <a:rPr lang="es-ES" sz="2400" dirty="0" smtClean="0"/>
              <a:t> </a:t>
            </a:r>
            <a:r>
              <a:rPr lang="es-ES" sz="2400" dirty="0" err="1"/>
              <a:t>pembelajaran</a:t>
            </a:r>
            <a:r>
              <a:rPr lang="es-ES" sz="2400" dirty="0"/>
              <a:t> </a:t>
            </a:r>
            <a:r>
              <a:rPr lang="es-ES" sz="2400" dirty="0" err="1"/>
              <a:t>membaca</a:t>
            </a:r>
            <a:r>
              <a:rPr lang="es-ES" sz="2400" dirty="0"/>
              <a:t> dan </a:t>
            </a:r>
            <a:r>
              <a:rPr lang="es-ES" sz="2400" dirty="0" err="1"/>
              <a:t>menulis</a:t>
            </a:r>
            <a:endParaRPr lang="es-ES" sz="2400" dirty="0"/>
          </a:p>
          <a:p>
            <a:pPr marL="457200" indent="-457200">
              <a:buNone/>
            </a:pPr>
            <a:r>
              <a:rPr lang="en-US" sz="2400" dirty="0" smtClean="0"/>
              <a:t>B</a:t>
            </a:r>
            <a:r>
              <a:rPr lang="en-US" sz="2400" dirty="0"/>
              <a:t>. </a:t>
            </a:r>
            <a:r>
              <a:rPr lang="en-US" sz="2400" dirty="0" smtClean="0"/>
              <a:t>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</a:t>
            </a:r>
            <a:r>
              <a:rPr lang="en-US" sz="2400" dirty="0"/>
              <a:t>51% — 75% RPP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pelajaran</a:t>
            </a:r>
            <a:r>
              <a:rPr lang="en-US" sz="2400" dirty="0"/>
              <a:t>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menulis</a:t>
            </a:r>
            <a:endParaRPr lang="en-US" sz="2400" dirty="0"/>
          </a:p>
          <a:p>
            <a:pPr marL="457200" indent="-457200">
              <a:buNone/>
            </a:pPr>
            <a:r>
              <a:rPr lang="en-US" sz="2400" dirty="0" smtClean="0"/>
              <a:t>C.	 </a:t>
            </a:r>
            <a:r>
              <a:rPr lang="en-US" sz="2400" dirty="0" err="1"/>
              <a:t>Sebanyak</a:t>
            </a:r>
            <a:r>
              <a:rPr lang="en-US" sz="2400" dirty="0"/>
              <a:t> 26% — 50% RPP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pelajaran</a:t>
            </a:r>
            <a:r>
              <a:rPr lang="en-US" sz="2400" dirty="0"/>
              <a:t>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menulis</a:t>
            </a:r>
            <a:endParaRPr lang="en-US" sz="2400" dirty="0"/>
          </a:p>
          <a:p>
            <a:pPr marL="457200" indent="-457200">
              <a:buNone/>
            </a:pPr>
            <a:r>
              <a:rPr lang="en-US" sz="2400" dirty="0" smtClean="0"/>
              <a:t>D</a:t>
            </a:r>
            <a:r>
              <a:rPr lang="en-US" sz="2400" dirty="0"/>
              <a:t>. </a:t>
            </a:r>
            <a:r>
              <a:rPr lang="en-US" sz="2400" dirty="0" smtClean="0"/>
              <a:t>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</a:t>
            </a:r>
            <a:r>
              <a:rPr lang="en-US" sz="2400" dirty="0"/>
              <a:t>1% — 25% RPP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pelajaran</a:t>
            </a:r>
            <a:r>
              <a:rPr lang="en-US" sz="2400" dirty="0"/>
              <a:t>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menulis</a:t>
            </a:r>
            <a:endParaRPr lang="en-US" sz="2400" dirty="0"/>
          </a:p>
          <a:p>
            <a:pPr marL="457200" indent="-457200">
              <a:buNone/>
            </a:pPr>
            <a:r>
              <a:rPr lang="en-US" sz="2400" dirty="0" smtClean="0"/>
              <a:t>E</a:t>
            </a:r>
            <a:r>
              <a:rPr lang="en-US" sz="2400" dirty="0"/>
              <a:t>. </a:t>
            </a:r>
            <a:r>
              <a:rPr lang="en-US" sz="2400" dirty="0" smtClean="0"/>
              <a:t>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/>
              <a:t>ada</a:t>
            </a:r>
            <a:r>
              <a:rPr lang="en-US" sz="2400" dirty="0"/>
              <a:t> RPP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pelajaran</a:t>
            </a:r>
            <a:r>
              <a:rPr lang="en-US" sz="2400" dirty="0"/>
              <a:t> yang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menulis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85800"/>
            <a:ext cx="8458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800" i="1" dirty="0" err="1">
                <a:solidFill>
                  <a:srgbClr val="FF0000"/>
                </a:solidFill>
              </a:rPr>
              <a:t>Jawaban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i="1" dirty="0" err="1">
                <a:solidFill>
                  <a:srgbClr val="FF0000"/>
                </a:solidFill>
              </a:rPr>
              <a:t>dibuktikan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i="1" dirty="0" err="1">
                <a:solidFill>
                  <a:srgbClr val="FF0000"/>
                </a:solidFill>
              </a:rPr>
              <a:t>dengan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dirty="0" err="1"/>
              <a:t>dokumen</a:t>
            </a:r>
            <a:r>
              <a:rPr lang="en-US" sz="4800" dirty="0"/>
              <a:t> RPP yang </a:t>
            </a:r>
            <a:r>
              <a:rPr lang="en-US" sz="4800" dirty="0" err="1"/>
              <a:t>mencantumkan</a:t>
            </a:r>
            <a:r>
              <a:rPr lang="en-US" sz="4800" dirty="0"/>
              <a:t> </a:t>
            </a:r>
            <a:r>
              <a:rPr lang="en-US" sz="4800" dirty="0" err="1"/>
              <a:t>pelaksanaan</a:t>
            </a:r>
            <a:r>
              <a:rPr lang="en-US" sz="4800" dirty="0"/>
              <a:t> </a:t>
            </a:r>
            <a:r>
              <a:rPr lang="en-US" sz="4800" dirty="0" err="1"/>
              <a:t>kegiatan</a:t>
            </a:r>
            <a:r>
              <a:rPr lang="en-US" sz="4800" dirty="0"/>
              <a:t> </a:t>
            </a:r>
            <a:r>
              <a:rPr lang="en-US" sz="4800" dirty="0" err="1"/>
              <a:t>pembelajaran</a:t>
            </a:r>
            <a:r>
              <a:rPr lang="en-US" sz="4800" dirty="0"/>
              <a:t> </a:t>
            </a:r>
            <a:r>
              <a:rPr lang="en-US" sz="4800" dirty="0" err="1"/>
              <a:t>membaca</a:t>
            </a:r>
            <a:r>
              <a:rPr lang="en-US" sz="4800" dirty="0"/>
              <a:t> </a:t>
            </a:r>
            <a:r>
              <a:rPr lang="en-US" sz="4800" dirty="0" err="1"/>
              <a:t>dan</a:t>
            </a:r>
            <a:r>
              <a:rPr lang="en-US" sz="4800" dirty="0"/>
              <a:t> </a:t>
            </a:r>
            <a:r>
              <a:rPr lang="en-US" sz="4800" dirty="0" err="1"/>
              <a:t>menulis</a:t>
            </a:r>
            <a:r>
              <a:rPr lang="en-US" sz="4800" dirty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2800" i="1" dirty="0" smtClean="0">
                <a:solidFill>
                  <a:srgbClr val="FF0000"/>
                </a:solidFill>
              </a:rPr>
              <a:t>35.	</a:t>
            </a:r>
            <a:r>
              <a:rPr lang="en-US" sz="2800" i="1" dirty="0" err="1" smtClean="0">
                <a:solidFill>
                  <a:srgbClr val="FF0000"/>
                </a:solidFill>
              </a:rPr>
              <a:t>Siswa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memperoleh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pengalaman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belajar</a:t>
            </a:r>
            <a:r>
              <a:rPr lang="en-US" sz="2800" i="1" dirty="0">
                <a:solidFill>
                  <a:srgbClr val="FF0000"/>
                </a:solidFill>
              </a:rPr>
              <a:t> yang </a:t>
            </a:r>
            <a:r>
              <a:rPr lang="en-US" sz="2800" i="1" dirty="0" err="1">
                <a:solidFill>
                  <a:srgbClr val="FF0000"/>
                </a:solidFill>
              </a:rPr>
              <a:t>menunjukkan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kecintaan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kepedulian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terhadap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lingkungan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sosial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fisik</a:t>
            </a:r>
            <a:r>
              <a:rPr lang="en-US" sz="2800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2400" dirty="0" smtClean="0"/>
              <a:t>A</a:t>
            </a:r>
            <a:r>
              <a:rPr lang="en-US" sz="2400" dirty="0"/>
              <a:t>. </a:t>
            </a:r>
            <a:r>
              <a:rPr lang="en-US" sz="2400" dirty="0" smtClean="0"/>
              <a:t>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</a:t>
            </a:r>
            <a:r>
              <a:rPr lang="en-US" sz="2400" dirty="0"/>
              <a:t>76% — 100% RPP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pelajaran</a:t>
            </a:r>
            <a:r>
              <a:rPr lang="en-US" sz="2400" dirty="0"/>
              <a:t> </a:t>
            </a:r>
            <a:r>
              <a:rPr lang="en-US" sz="2400" dirty="0" err="1" smtClean="0"/>
              <a:t>dikaitkan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kecintaan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kepedulian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endParaRPr lang="en-US" sz="2400" dirty="0"/>
          </a:p>
          <a:p>
            <a:pPr marL="457200" indent="-457200">
              <a:buNone/>
            </a:pPr>
            <a:r>
              <a:rPr lang="en-US" sz="2400" dirty="0" smtClean="0"/>
              <a:t>B</a:t>
            </a:r>
            <a:r>
              <a:rPr lang="en-US" sz="2400" dirty="0"/>
              <a:t>. </a:t>
            </a:r>
            <a:r>
              <a:rPr lang="en-US" sz="2400" dirty="0" smtClean="0"/>
              <a:t>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</a:t>
            </a:r>
            <a:r>
              <a:rPr lang="en-US" sz="2400" dirty="0"/>
              <a:t>51% — 75% RPP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pelajaran</a:t>
            </a:r>
            <a:r>
              <a:rPr lang="en-US" sz="2400" dirty="0"/>
              <a:t> </a:t>
            </a:r>
            <a:r>
              <a:rPr lang="en-US" sz="2400" dirty="0" err="1" smtClean="0"/>
              <a:t>dikaitkan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kecintaan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kepedulian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endParaRPr lang="en-US" sz="2400" dirty="0"/>
          </a:p>
          <a:p>
            <a:pPr marL="457200" indent="-457200">
              <a:buNone/>
            </a:pPr>
            <a:r>
              <a:rPr lang="en-US" sz="2400" dirty="0" smtClean="0"/>
              <a:t>C</a:t>
            </a:r>
            <a:r>
              <a:rPr lang="en-US" sz="2400" dirty="0"/>
              <a:t>. </a:t>
            </a:r>
            <a:r>
              <a:rPr lang="en-US" sz="2400" dirty="0" smtClean="0"/>
              <a:t>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</a:t>
            </a:r>
            <a:r>
              <a:rPr lang="en-US" sz="2400" dirty="0"/>
              <a:t>26% — 50% RPP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pelajaran</a:t>
            </a:r>
            <a:r>
              <a:rPr lang="en-US" sz="2400" dirty="0"/>
              <a:t> </a:t>
            </a:r>
            <a:r>
              <a:rPr lang="en-US" sz="2400" dirty="0" err="1" smtClean="0"/>
              <a:t>dikaitkan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kecintaan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kepedulian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endParaRPr lang="en-US" sz="2400" dirty="0"/>
          </a:p>
          <a:p>
            <a:pPr marL="457200" indent="-457200">
              <a:buNone/>
            </a:pPr>
            <a:r>
              <a:rPr lang="en-US" sz="2400" dirty="0" smtClean="0"/>
              <a:t>D</a:t>
            </a:r>
            <a:r>
              <a:rPr lang="en-US" sz="2400" dirty="0"/>
              <a:t>. </a:t>
            </a:r>
            <a:r>
              <a:rPr lang="en-US" sz="2400" dirty="0" smtClean="0"/>
              <a:t>	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</a:t>
            </a:r>
            <a:r>
              <a:rPr lang="en-US" sz="2400" dirty="0"/>
              <a:t>1% — 25% RPP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pelajaran</a:t>
            </a:r>
            <a:r>
              <a:rPr lang="en-US" sz="2400" dirty="0"/>
              <a:t> </a:t>
            </a:r>
            <a:r>
              <a:rPr lang="en-US" sz="2400" dirty="0" err="1" smtClean="0"/>
              <a:t>dikaitkan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kecintaan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kepedulian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endParaRPr lang="en-US" sz="2400" dirty="0"/>
          </a:p>
          <a:p>
            <a:pPr marL="457200" indent="-457200">
              <a:buNone/>
            </a:pPr>
            <a:r>
              <a:rPr lang="sv-SE" sz="2400" dirty="0" smtClean="0"/>
              <a:t> </a:t>
            </a:r>
            <a:r>
              <a:rPr lang="sv-SE" sz="2400" dirty="0"/>
              <a:t>E</a:t>
            </a:r>
            <a:r>
              <a:rPr lang="sv-SE" sz="2400" dirty="0" smtClean="0"/>
              <a:t>.	 </a:t>
            </a:r>
            <a:r>
              <a:rPr lang="sv-SE" sz="2400" dirty="0"/>
              <a:t>Tidak ada RPP mata pelajaran yang dikaitkan dengan </a:t>
            </a:r>
            <a:r>
              <a:rPr lang="sv-SE" sz="2400" dirty="0" smtClean="0"/>
              <a:t>kecintaan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/>
              <a:t>kepedulian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800" i="1" dirty="0" err="1">
                <a:solidFill>
                  <a:srgbClr val="FF0000"/>
                </a:solidFill>
              </a:rPr>
              <a:t>Jawaban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i="1" dirty="0" err="1">
                <a:solidFill>
                  <a:srgbClr val="FF0000"/>
                </a:solidFill>
              </a:rPr>
              <a:t>dibuktikan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i="1" dirty="0" err="1">
                <a:solidFill>
                  <a:srgbClr val="FF0000"/>
                </a:solidFill>
              </a:rPr>
              <a:t>dengan</a:t>
            </a:r>
            <a:r>
              <a:rPr lang="en-US" sz="4800" i="1" dirty="0">
                <a:solidFill>
                  <a:srgbClr val="FF0000"/>
                </a:solidFill>
              </a:rPr>
              <a:t> </a:t>
            </a:r>
            <a:r>
              <a:rPr lang="en-US" sz="4800" dirty="0" err="1"/>
              <a:t>dokumen</a:t>
            </a:r>
            <a:r>
              <a:rPr lang="en-US" sz="4800" dirty="0"/>
              <a:t> RPP yang </a:t>
            </a:r>
            <a:r>
              <a:rPr lang="en-US" sz="4800" dirty="0" err="1"/>
              <a:t>mengaitkan</a:t>
            </a:r>
            <a:r>
              <a:rPr lang="en-US" sz="4800" dirty="0"/>
              <a:t> </a:t>
            </a:r>
            <a:r>
              <a:rPr lang="en-US" sz="4800" dirty="0" err="1"/>
              <a:t>materi</a:t>
            </a:r>
            <a:r>
              <a:rPr lang="en-US" sz="4800" dirty="0"/>
              <a:t> </a:t>
            </a:r>
            <a:r>
              <a:rPr lang="en-US" sz="4800" dirty="0" err="1"/>
              <a:t>pembelajaran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kecintaan</a:t>
            </a:r>
            <a:r>
              <a:rPr lang="en-US" sz="4800" dirty="0"/>
              <a:t> </a:t>
            </a:r>
            <a:r>
              <a:rPr lang="en-US" sz="4800" dirty="0" err="1"/>
              <a:t>dan</a:t>
            </a:r>
            <a:r>
              <a:rPr lang="en-US" sz="4800" dirty="0"/>
              <a:t> </a:t>
            </a:r>
            <a:r>
              <a:rPr lang="en-US" sz="4800" dirty="0" err="1"/>
              <a:t>kepedulian</a:t>
            </a:r>
            <a:r>
              <a:rPr lang="en-US" sz="4800" dirty="0"/>
              <a:t> </a:t>
            </a:r>
            <a:r>
              <a:rPr lang="en-US" sz="4800" dirty="0" err="1"/>
              <a:t>terhadap</a:t>
            </a:r>
            <a:r>
              <a:rPr lang="en-US" sz="4800" dirty="0"/>
              <a:t> </a:t>
            </a:r>
            <a:r>
              <a:rPr lang="en-US" sz="4800" dirty="0" err="1"/>
              <a:t>lingkungan</a:t>
            </a:r>
            <a:r>
              <a:rPr lang="en-US" sz="4800" dirty="0"/>
              <a:t> </a:t>
            </a:r>
            <a:r>
              <a:rPr lang="en-US" sz="4800" dirty="0" err="1"/>
              <a:t>sosial</a:t>
            </a:r>
            <a:r>
              <a:rPr lang="en-US" sz="4800" dirty="0"/>
              <a:t> </a:t>
            </a:r>
            <a:r>
              <a:rPr lang="en-US" sz="4800" dirty="0" err="1"/>
              <a:t>dan</a:t>
            </a:r>
            <a:r>
              <a:rPr lang="en-US" sz="4800" dirty="0"/>
              <a:t> </a:t>
            </a:r>
            <a:r>
              <a:rPr lang="en-US" sz="4800" dirty="0" err="1"/>
              <a:t>fisik</a:t>
            </a:r>
            <a:r>
              <a:rPr lang="en-US" sz="4800" dirty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US" sz="2800" i="1" dirty="0" smtClean="0">
                <a:solidFill>
                  <a:srgbClr val="FF0000"/>
                </a:solidFill>
              </a:rPr>
              <a:t>36.Siswa </a:t>
            </a:r>
            <a:r>
              <a:rPr lang="en-US" sz="2800" i="1" dirty="0" err="1">
                <a:solidFill>
                  <a:srgbClr val="FF0000"/>
                </a:solidFill>
              </a:rPr>
              <a:t>memperoleh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pengalaman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belajar</a:t>
            </a:r>
            <a:r>
              <a:rPr lang="en-US" sz="2800" i="1" dirty="0">
                <a:solidFill>
                  <a:srgbClr val="FF0000"/>
                </a:solidFill>
              </a:rPr>
              <a:t> yang </a:t>
            </a:r>
            <a:r>
              <a:rPr lang="en-US" sz="2800" i="1" dirty="0" err="1">
                <a:solidFill>
                  <a:srgbClr val="FF0000"/>
                </a:solidFill>
              </a:rPr>
              <a:t>menunjukkan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kemampuan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sv-SE" sz="2800" i="1" dirty="0" smtClean="0">
                <a:solidFill>
                  <a:srgbClr val="FF0000"/>
                </a:solidFill>
              </a:rPr>
              <a:t>untuk </a:t>
            </a:r>
            <a:r>
              <a:rPr lang="sv-SE" sz="2800" i="1" dirty="0">
                <a:solidFill>
                  <a:srgbClr val="FF0000"/>
                </a:solidFill>
              </a:rPr>
              <a:t>melakukan kegiatan seni dan budaya lokal.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 marL="450850" indent="-450850">
              <a:buNone/>
            </a:pPr>
            <a:r>
              <a:rPr lang="en-US" sz="2400" dirty="0" smtClean="0"/>
              <a:t> </a:t>
            </a:r>
            <a:r>
              <a:rPr lang="en-US" sz="2400" dirty="0"/>
              <a:t>A. </a:t>
            </a:r>
            <a:r>
              <a:rPr lang="en-US" sz="2400" dirty="0" smtClean="0"/>
              <a:t>	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, </a:t>
            </a:r>
            <a:r>
              <a:rPr lang="en-US" sz="2400" dirty="0" err="1"/>
              <a:t>sekolah</a:t>
            </a:r>
            <a:r>
              <a:rPr lang="en-US" sz="2400" dirty="0"/>
              <a:t>/</a:t>
            </a:r>
            <a:r>
              <a:rPr lang="en-US" sz="2400" dirty="0" err="1"/>
              <a:t>madrasah</a:t>
            </a:r>
            <a:r>
              <a:rPr lang="en-US" sz="2400" dirty="0"/>
              <a:t>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/>
              <a:t>memfasilitasi</a:t>
            </a:r>
            <a:r>
              <a:rPr lang="en-US" sz="2400" dirty="0"/>
              <a:t> 4 </a:t>
            </a:r>
            <a:r>
              <a:rPr lang="en-US" sz="2400" dirty="0" err="1"/>
              <a:t>jenis</a:t>
            </a:r>
            <a:r>
              <a:rPr lang="en-US" sz="2400" dirty="0"/>
              <a:t>/kali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seni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budaya</a:t>
            </a:r>
            <a:r>
              <a:rPr lang="en-US" sz="2400" dirty="0"/>
              <a:t> </a:t>
            </a:r>
            <a:r>
              <a:rPr lang="en-US" sz="2400" dirty="0" err="1"/>
              <a:t>lokal</a:t>
            </a:r>
            <a:endParaRPr lang="en-US" sz="2400" dirty="0"/>
          </a:p>
          <a:p>
            <a:pPr marL="450850" indent="-450850">
              <a:buNone/>
            </a:pPr>
            <a:r>
              <a:rPr lang="en-US" sz="2400" dirty="0" smtClean="0"/>
              <a:t>B</a:t>
            </a:r>
            <a:r>
              <a:rPr lang="en-US" sz="2400" dirty="0"/>
              <a:t>. </a:t>
            </a:r>
            <a:r>
              <a:rPr lang="en-US" sz="2400" dirty="0" smtClean="0"/>
              <a:t>	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, </a:t>
            </a:r>
            <a:r>
              <a:rPr lang="en-US" sz="2400" dirty="0" err="1"/>
              <a:t>sekolah</a:t>
            </a:r>
            <a:r>
              <a:rPr lang="en-US" sz="2400" dirty="0"/>
              <a:t>/</a:t>
            </a:r>
            <a:r>
              <a:rPr lang="en-US" sz="2400" dirty="0" err="1"/>
              <a:t>madrasah</a:t>
            </a:r>
            <a:r>
              <a:rPr lang="en-US" sz="2400" dirty="0"/>
              <a:t> </a:t>
            </a:r>
            <a:r>
              <a:rPr lang="en-US" sz="2400" dirty="0" err="1" smtClean="0"/>
              <a:t>melaksanakanatau</a:t>
            </a:r>
            <a:r>
              <a:rPr lang="en-US" sz="2400" dirty="0" smtClean="0"/>
              <a:t> </a:t>
            </a:r>
            <a:r>
              <a:rPr lang="en-US" sz="2400" dirty="0" err="1"/>
              <a:t>memfasilitasi</a:t>
            </a:r>
            <a:r>
              <a:rPr lang="en-US" sz="2400" dirty="0"/>
              <a:t> 3 </a:t>
            </a:r>
            <a:r>
              <a:rPr lang="en-US" sz="2400" dirty="0" err="1"/>
              <a:t>jenis</a:t>
            </a:r>
            <a:r>
              <a:rPr lang="en-US" sz="2400" dirty="0"/>
              <a:t>/kali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seni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budaya</a:t>
            </a:r>
            <a:r>
              <a:rPr lang="en-US" sz="2400" dirty="0"/>
              <a:t> </a:t>
            </a:r>
            <a:r>
              <a:rPr lang="en-US" sz="2400" dirty="0" err="1"/>
              <a:t>lokal</a:t>
            </a:r>
            <a:endParaRPr lang="en-US" sz="2400" dirty="0"/>
          </a:p>
          <a:p>
            <a:pPr marL="450850" indent="-450850">
              <a:buNone/>
            </a:pPr>
            <a:r>
              <a:rPr lang="en-US" sz="2400" dirty="0" smtClean="0"/>
              <a:t>C</a:t>
            </a:r>
            <a:r>
              <a:rPr lang="en-US" sz="2400" dirty="0"/>
              <a:t>. </a:t>
            </a:r>
            <a:r>
              <a:rPr lang="en-US" sz="2400" dirty="0" smtClean="0"/>
              <a:t>	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, </a:t>
            </a:r>
            <a:r>
              <a:rPr lang="en-US" sz="2400" dirty="0" err="1"/>
              <a:t>sekolah</a:t>
            </a:r>
            <a:r>
              <a:rPr lang="en-US" sz="2400" dirty="0"/>
              <a:t>/</a:t>
            </a:r>
            <a:r>
              <a:rPr lang="en-US" sz="2400" dirty="0" err="1"/>
              <a:t>madrasah</a:t>
            </a:r>
            <a:r>
              <a:rPr lang="en-US" sz="2400" dirty="0"/>
              <a:t>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/>
              <a:t>memfasilitasi</a:t>
            </a:r>
            <a:r>
              <a:rPr lang="en-US" sz="2400" dirty="0"/>
              <a:t> 2 </a:t>
            </a:r>
            <a:r>
              <a:rPr lang="en-US" sz="2400" dirty="0" err="1"/>
              <a:t>jenis</a:t>
            </a:r>
            <a:r>
              <a:rPr lang="en-US" sz="2400" dirty="0"/>
              <a:t>/kali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seni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budaya</a:t>
            </a:r>
            <a:r>
              <a:rPr lang="en-US" sz="2400" dirty="0"/>
              <a:t> </a:t>
            </a:r>
            <a:r>
              <a:rPr lang="en-US" sz="2400" dirty="0" err="1"/>
              <a:t>lokal</a:t>
            </a:r>
            <a:endParaRPr lang="en-US" sz="2400" dirty="0"/>
          </a:p>
          <a:p>
            <a:pPr marL="457200" indent="-457200">
              <a:buAutoNum type="alphaUcPeriod" startAt="4"/>
            </a:pP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, </a:t>
            </a:r>
            <a:r>
              <a:rPr lang="en-US" sz="2400" dirty="0" err="1"/>
              <a:t>sekolah</a:t>
            </a:r>
            <a:r>
              <a:rPr lang="en-US" sz="2400" dirty="0"/>
              <a:t>/</a:t>
            </a:r>
            <a:r>
              <a:rPr lang="en-US" sz="2400" dirty="0" err="1"/>
              <a:t>madrasah</a:t>
            </a:r>
            <a:r>
              <a:rPr lang="en-US" sz="2400" dirty="0"/>
              <a:t>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/>
              <a:t>memfasilitasi</a:t>
            </a:r>
            <a:r>
              <a:rPr lang="en-US" sz="2400" dirty="0"/>
              <a:t> 1 </a:t>
            </a:r>
            <a:r>
              <a:rPr lang="en-US" sz="2400" dirty="0" err="1"/>
              <a:t>jenis</a:t>
            </a:r>
            <a:r>
              <a:rPr lang="en-US" sz="2400" dirty="0"/>
              <a:t>/kali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seni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budaya</a:t>
            </a:r>
            <a:r>
              <a:rPr lang="en-US" sz="2400" dirty="0"/>
              <a:t> </a:t>
            </a:r>
            <a:r>
              <a:rPr lang="en-US" sz="2400" dirty="0" err="1" smtClean="0"/>
              <a:t>lokal</a:t>
            </a:r>
            <a:endParaRPr lang="en-US" sz="2400" dirty="0" smtClean="0"/>
          </a:p>
          <a:p>
            <a:pPr marL="457200" indent="-457200">
              <a:buAutoNum type="alphaUcPeriod" startAt="4"/>
            </a:pP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, </a:t>
            </a:r>
            <a:r>
              <a:rPr lang="en-US" sz="2400" dirty="0" err="1"/>
              <a:t>sekolah</a:t>
            </a:r>
            <a:r>
              <a:rPr lang="en-US" sz="2400" dirty="0"/>
              <a:t>/</a:t>
            </a:r>
            <a:r>
              <a:rPr lang="en-US" sz="2400" dirty="0" err="1"/>
              <a:t>madrasah</a:t>
            </a:r>
            <a:r>
              <a:rPr lang="en-US" sz="2400" dirty="0"/>
              <a:t> </a:t>
            </a:r>
            <a:r>
              <a:rPr lang="en-US" sz="2400" dirty="0" err="1" smtClean="0"/>
              <a:t>tidakmelaksanakan</a:t>
            </a:r>
            <a:r>
              <a:rPr lang="en-US" sz="2400" dirty="0" smtClean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memfasilitasi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seni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budaya</a:t>
            </a:r>
            <a:r>
              <a:rPr lang="en-US" sz="2400" dirty="0" smtClean="0"/>
              <a:t> </a:t>
            </a:r>
            <a:r>
              <a:rPr lang="en-US" sz="2400" dirty="0" err="1" smtClean="0"/>
              <a:t>lokal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5344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000" i="1" dirty="0" err="1">
                <a:solidFill>
                  <a:srgbClr val="FF0000"/>
                </a:solidFill>
              </a:rPr>
              <a:t>Jawaban</a:t>
            </a: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4000" i="1" dirty="0" err="1">
                <a:solidFill>
                  <a:srgbClr val="FF0000"/>
                </a:solidFill>
              </a:rPr>
              <a:t>dibuktikan</a:t>
            </a: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4000" i="1" dirty="0" err="1">
                <a:solidFill>
                  <a:srgbClr val="FF0000"/>
                </a:solidFill>
              </a:rPr>
              <a:t>dengan</a:t>
            </a: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4000" i="1" dirty="0" err="1">
                <a:solidFill>
                  <a:srgbClr val="FF0000"/>
                </a:solidFill>
              </a:rPr>
              <a:t>dokumen</a:t>
            </a: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4000" dirty="0" err="1"/>
              <a:t>kegiatan</a:t>
            </a:r>
            <a:r>
              <a:rPr lang="en-US" sz="4000" dirty="0"/>
              <a:t> yang </a:t>
            </a:r>
            <a:r>
              <a:rPr lang="en-US" sz="4000" dirty="0" err="1"/>
              <a:t>diikuti</a:t>
            </a:r>
            <a:r>
              <a:rPr lang="en-US" sz="4000" dirty="0"/>
              <a:t> </a:t>
            </a:r>
            <a:r>
              <a:rPr lang="en-US" sz="4000" dirty="0" err="1"/>
              <a:t>setidak-tidaknya</a:t>
            </a:r>
            <a:r>
              <a:rPr lang="en-US" sz="4000" dirty="0"/>
              <a:t> </a:t>
            </a:r>
            <a:r>
              <a:rPr lang="en-US" sz="4000" dirty="0" err="1"/>
              <a:t>oleh</a:t>
            </a:r>
            <a:r>
              <a:rPr lang="en-US" sz="4000" dirty="0"/>
              <a:t> 75% </a:t>
            </a:r>
            <a:r>
              <a:rPr lang="en-US" sz="4000" dirty="0" err="1"/>
              <a:t>siswa</a:t>
            </a:r>
            <a:r>
              <a:rPr lang="en-US" sz="4000" dirty="0"/>
              <a:t> </a:t>
            </a:r>
            <a:r>
              <a:rPr lang="en-US" sz="4000" dirty="0" err="1"/>
              <a:t>seperti</a:t>
            </a:r>
            <a:r>
              <a:rPr lang="en-US" sz="4000" dirty="0"/>
              <a:t>: </a:t>
            </a:r>
            <a:r>
              <a:rPr lang="en-US" sz="4000" dirty="0" err="1"/>
              <a:t>pekan</a:t>
            </a:r>
            <a:r>
              <a:rPr lang="en-US" sz="4000" dirty="0"/>
              <a:t> </a:t>
            </a:r>
            <a:r>
              <a:rPr lang="en-US" sz="4000" dirty="0" err="1"/>
              <a:t>bahasa</a:t>
            </a:r>
            <a:r>
              <a:rPr lang="en-US" sz="4000" dirty="0"/>
              <a:t>, </a:t>
            </a:r>
            <a:r>
              <a:rPr lang="en-US" sz="4000" dirty="0" err="1"/>
              <a:t>seni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budaya</a:t>
            </a:r>
            <a:r>
              <a:rPr lang="en-US" sz="4000" dirty="0"/>
              <a:t>, </a:t>
            </a:r>
            <a:r>
              <a:rPr lang="en-US" sz="4000" dirty="0" err="1"/>
              <a:t>pentas</a:t>
            </a:r>
            <a:r>
              <a:rPr lang="en-US" sz="4000" dirty="0"/>
              <a:t> </a:t>
            </a:r>
            <a:r>
              <a:rPr lang="en-US" sz="4000" dirty="0" err="1"/>
              <a:t>seni</a:t>
            </a:r>
            <a:r>
              <a:rPr lang="en-US" sz="4000" dirty="0"/>
              <a:t>, </a:t>
            </a:r>
            <a:r>
              <a:rPr lang="en-US" sz="4000" dirty="0" err="1"/>
              <a:t>pameran</a:t>
            </a:r>
            <a:r>
              <a:rPr lang="en-US" sz="4000" dirty="0"/>
              <a:t> </a:t>
            </a:r>
            <a:r>
              <a:rPr lang="en-US" sz="4000" dirty="0" err="1"/>
              <a:t>lukisan</a:t>
            </a:r>
            <a:r>
              <a:rPr lang="en-US" sz="4000" dirty="0"/>
              <a:t>, </a:t>
            </a:r>
            <a:r>
              <a:rPr lang="en-US" sz="4000" dirty="0" err="1"/>
              <a:t>teater</a:t>
            </a:r>
            <a:r>
              <a:rPr lang="en-US" sz="4000" dirty="0"/>
              <a:t>, </a:t>
            </a:r>
            <a:r>
              <a:rPr lang="en-US" sz="4000" dirty="0" err="1"/>
              <a:t>latihan</a:t>
            </a:r>
            <a:r>
              <a:rPr lang="en-US" sz="4000" dirty="0"/>
              <a:t> </a:t>
            </a:r>
            <a:r>
              <a:rPr lang="en-US" sz="4000" dirty="0" err="1"/>
              <a:t>tari</a:t>
            </a:r>
            <a:r>
              <a:rPr lang="en-US" sz="4000" dirty="0"/>
              <a:t>, </a:t>
            </a:r>
            <a:r>
              <a:rPr lang="en-US" sz="4000" dirty="0" err="1"/>
              <a:t>latihan</a:t>
            </a:r>
            <a:r>
              <a:rPr lang="en-US" sz="4000" dirty="0"/>
              <a:t> </a:t>
            </a:r>
            <a:r>
              <a:rPr lang="en-US" sz="4000" dirty="0" err="1"/>
              <a:t>musik</a:t>
            </a:r>
            <a:r>
              <a:rPr lang="en-US" sz="4000" dirty="0"/>
              <a:t>, </a:t>
            </a:r>
            <a:r>
              <a:rPr lang="en-US" sz="4000" dirty="0" err="1"/>
              <a:t>keterampilan</a:t>
            </a:r>
            <a:r>
              <a:rPr lang="en-US" sz="4000" dirty="0"/>
              <a:t> </a:t>
            </a:r>
            <a:r>
              <a:rPr lang="en-US" sz="4000" dirty="0" err="1"/>
              <a:t>membuat</a:t>
            </a:r>
            <a:r>
              <a:rPr lang="en-US" sz="4000" dirty="0"/>
              <a:t> </a:t>
            </a:r>
            <a:r>
              <a:rPr lang="en-US" sz="4000" dirty="0" err="1"/>
              <a:t>karya</a:t>
            </a:r>
            <a:r>
              <a:rPr lang="en-US" sz="4000" dirty="0"/>
              <a:t> </a:t>
            </a:r>
            <a:r>
              <a:rPr lang="en-US" sz="4000" dirty="0" err="1"/>
              <a:t>seni</a:t>
            </a:r>
            <a:r>
              <a:rPr lang="en-US" sz="4000" dirty="0"/>
              <a:t>, </a:t>
            </a:r>
            <a:r>
              <a:rPr lang="en-US" sz="4000" dirty="0" err="1"/>
              <a:t>dan</a:t>
            </a:r>
            <a:r>
              <a:rPr lang="en-US" sz="4000" dirty="0"/>
              <a:t> lain </a:t>
            </a:r>
            <a:r>
              <a:rPr lang="en-US" sz="4000" dirty="0" err="1"/>
              <a:t>sebagainya</a:t>
            </a:r>
            <a:r>
              <a:rPr lang="en-US" sz="4000" dirty="0"/>
              <a:t> 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 algn="l"/>
            <a:r>
              <a:rPr lang="en-US" sz="2700" i="1" dirty="0" smtClean="0">
                <a:solidFill>
                  <a:srgbClr val="FF0000"/>
                </a:solidFill>
              </a:rPr>
              <a:t>37.	</a:t>
            </a:r>
            <a:r>
              <a:rPr lang="en-US" sz="2700" i="1" dirty="0" err="1" smtClean="0">
                <a:solidFill>
                  <a:srgbClr val="FF0000"/>
                </a:solidFill>
              </a:rPr>
              <a:t>Dalam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satu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tahun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terakhir</a:t>
            </a:r>
            <a:r>
              <a:rPr lang="en-US" sz="2700" i="1" dirty="0">
                <a:solidFill>
                  <a:srgbClr val="FF0000"/>
                </a:solidFill>
              </a:rPr>
              <a:t>, </a:t>
            </a:r>
            <a:r>
              <a:rPr lang="en-US" sz="2700" i="1" dirty="0" err="1">
                <a:solidFill>
                  <a:srgbClr val="FF0000"/>
                </a:solidFill>
              </a:rPr>
              <a:t>siswa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memperoleh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pengalaman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belajar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untuk</a:t>
            </a:r>
            <a:r>
              <a:rPr lang="sv-SE" sz="2700" i="1" dirty="0" smtClean="0">
                <a:solidFill>
                  <a:srgbClr val="FF0000"/>
                </a:solidFill>
              </a:rPr>
              <a:t>dapat </a:t>
            </a:r>
            <a:r>
              <a:rPr lang="sv-SE" sz="2700" i="1" dirty="0">
                <a:solidFill>
                  <a:srgbClr val="FF0000"/>
                </a:solidFill>
              </a:rPr>
              <a:t>mematuhi aturan-aturan sosial yang </a:t>
            </a:r>
            <a:r>
              <a:rPr lang="sv-SE" sz="2700" i="1" dirty="0" smtClean="0">
                <a:solidFill>
                  <a:srgbClr val="FF0000"/>
                </a:solidFill>
              </a:rPr>
              <a:t>berlaku di </a:t>
            </a:r>
            <a:r>
              <a:rPr lang="sv-SE" sz="2700" i="1" dirty="0">
                <a:solidFill>
                  <a:srgbClr val="FF0000"/>
                </a:solidFill>
              </a:rPr>
              <a:t>lingkungannya</a:t>
            </a:r>
            <a:r>
              <a:rPr lang="sv-SE" i="1" dirty="0">
                <a:solidFill>
                  <a:srgbClr val="FF0000"/>
                </a:solidFill>
              </a:rPr>
              <a:t>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400" dirty="0" smtClean="0"/>
              <a:t> A.	</a:t>
            </a:r>
            <a:r>
              <a:rPr lang="sv-SE" sz="2400" dirty="0" smtClean="0"/>
              <a:t>Tidak </a:t>
            </a:r>
            <a:r>
              <a:rPr lang="sv-SE" sz="2400" dirty="0"/>
              <a:t>ada siswa yang melanggar peraturan </a:t>
            </a:r>
            <a:r>
              <a:rPr lang="sv-SE" sz="2400" dirty="0" smtClean="0"/>
              <a:t>sekolah</a:t>
            </a:r>
            <a:r>
              <a:rPr lang="en-US" sz="2400" dirty="0" smtClean="0"/>
              <a:t>(</a:t>
            </a:r>
            <a:r>
              <a:rPr lang="en-US" sz="2400" dirty="0" err="1" smtClean="0"/>
              <a:t>terlambat</a:t>
            </a:r>
            <a:r>
              <a:rPr lang="en-US" sz="2400" dirty="0" smtClean="0"/>
              <a:t> </a:t>
            </a:r>
            <a:r>
              <a:rPr lang="en-US" sz="2400" dirty="0" err="1"/>
              <a:t>masuk</a:t>
            </a:r>
            <a:r>
              <a:rPr lang="en-US" sz="2400" dirty="0"/>
              <a:t>, </a:t>
            </a:r>
            <a:r>
              <a:rPr lang="en-US" sz="2400" dirty="0" err="1"/>
              <a:t>membolos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 smtClean="0"/>
              <a:t>berseragam</a:t>
            </a:r>
            <a:r>
              <a:rPr lang="en-US" sz="2400" dirty="0" smtClean="0"/>
              <a:t> </a:t>
            </a:r>
            <a:r>
              <a:rPr lang="en-US" sz="2400" dirty="0" err="1" smtClean="0"/>
              <a:t>berkelahi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)</a:t>
            </a:r>
          </a:p>
          <a:p>
            <a:pPr marL="514350" indent="-514350">
              <a:buNone/>
            </a:pPr>
            <a:r>
              <a:rPr lang="en-US" sz="2400" dirty="0" smtClean="0"/>
              <a:t> B.	</a:t>
            </a:r>
            <a:r>
              <a:rPr lang="sv-SE" sz="2400" dirty="0" smtClean="0"/>
              <a:t>Kurang </a:t>
            </a:r>
            <a:r>
              <a:rPr lang="sv-SE" sz="2400" dirty="0"/>
              <a:t>dari 5% siswa yang melanggar peraturan </a:t>
            </a:r>
            <a:r>
              <a:rPr lang="sv-SE" sz="2400" dirty="0" smtClean="0"/>
              <a:t>sekolah </a:t>
            </a:r>
            <a:r>
              <a:rPr lang="en-US" sz="2400" dirty="0" smtClean="0"/>
              <a:t>(</a:t>
            </a:r>
            <a:r>
              <a:rPr lang="en-US" sz="2400" dirty="0" err="1" smtClean="0"/>
              <a:t>terlambat</a:t>
            </a:r>
            <a:r>
              <a:rPr lang="en-US" sz="2400" dirty="0" smtClean="0"/>
              <a:t> </a:t>
            </a:r>
            <a:r>
              <a:rPr lang="en-US" sz="2400" dirty="0" err="1"/>
              <a:t>masuk</a:t>
            </a:r>
            <a:r>
              <a:rPr lang="en-US" sz="2400" dirty="0"/>
              <a:t>, </a:t>
            </a:r>
            <a:r>
              <a:rPr lang="en-US" sz="2400" dirty="0" err="1"/>
              <a:t>membolos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berseragam</a:t>
            </a:r>
            <a:r>
              <a:rPr lang="en-US" sz="2400" dirty="0"/>
              <a:t>, </a:t>
            </a:r>
            <a:r>
              <a:rPr lang="en-US" sz="2400" dirty="0" err="1" smtClean="0"/>
              <a:t>berkelahi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)</a:t>
            </a:r>
          </a:p>
          <a:p>
            <a:pPr marL="514350" indent="-514350">
              <a:buNone/>
            </a:pPr>
            <a:r>
              <a:rPr lang="en-US" sz="2400" dirty="0" smtClean="0"/>
              <a:t>C.	</a:t>
            </a:r>
            <a:r>
              <a:rPr lang="sv-SE" sz="2400" dirty="0" smtClean="0"/>
              <a:t>Antara </a:t>
            </a:r>
            <a:r>
              <a:rPr lang="sv-SE" sz="2400" dirty="0"/>
              <a:t>6 — 10% siswa yang melanggar peraturan </a:t>
            </a:r>
            <a:r>
              <a:rPr lang="sv-SE" sz="2400" dirty="0" smtClean="0"/>
              <a:t>sekolah </a:t>
            </a:r>
            <a:r>
              <a:rPr lang="en-US" sz="2400" dirty="0" smtClean="0"/>
              <a:t>(</a:t>
            </a:r>
            <a:r>
              <a:rPr lang="en-US" sz="2400" dirty="0" err="1" smtClean="0"/>
              <a:t>terlambat</a:t>
            </a:r>
            <a:r>
              <a:rPr lang="en-US" sz="2400" dirty="0" smtClean="0"/>
              <a:t> </a:t>
            </a:r>
            <a:r>
              <a:rPr lang="en-US" sz="2400" dirty="0" err="1"/>
              <a:t>masuk</a:t>
            </a:r>
            <a:r>
              <a:rPr lang="en-US" sz="2400" dirty="0"/>
              <a:t>, </a:t>
            </a:r>
            <a:r>
              <a:rPr lang="en-US" sz="2400" dirty="0" err="1"/>
              <a:t>membolos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berseragam</a:t>
            </a:r>
            <a:r>
              <a:rPr lang="en-US" sz="2400" dirty="0"/>
              <a:t>, </a:t>
            </a:r>
            <a:r>
              <a:rPr lang="en-US" sz="2400" dirty="0" err="1" smtClean="0"/>
              <a:t>berkelahi,dan</a:t>
            </a:r>
            <a:r>
              <a:rPr lang="en-US" sz="2400" dirty="0" smtClean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)</a:t>
            </a:r>
          </a:p>
          <a:p>
            <a:pPr marL="514350" indent="-514350">
              <a:buNone/>
            </a:pPr>
            <a:r>
              <a:rPr lang="en-US" sz="2400" dirty="0" smtClean="0"/>
              <a:t> D.	</a:t>
            </a:r>
            <a:r>
              <a:rPr lang="sv-SE" sz="2400" dirty="0" smtClean="0"/>
              <a:t>Antara </a:t>
            </a:r>
            <a:r>
              <a:rPr lang="sv-SE" sz="2400" dirty="0"/>
              <a:t>11 — 15% siswa yang melanggar peraturan </a:t>
            </a:r>
            <a:r>
              <a:rPr lang="sv-SE" sz="2400" dirty="0" smtClean="0"/>
              <a:t>sekolah </a:t>
            </a:r>
            <a:r>
              <a:rPr lang="en-US" sz="2400" dirty="0" smtClean="0"/>
              <a:t>(</a:t>
            </a:r>
            <a:r>
              <a:rPr lang="en-US" sz="2400" dirty="0" err="1" smtClean="0"/>
              <a:t>terlambat</a:t>
            </a:r>
            <a:r>
              <a:rPr lang="en-US" sz="2400" dirty="0" smtClean="0"/>
              <a:t> </a:t>
            </a:r>
            <a:r>
              <a:rPr lang="en-US" sz="2400" dirty="0" err="1"/>
              <a:t>masuk</a:t>
            </a:r>
            <a:r>
              <a:rPr lang="en-US" sz="2400" dirty="0"/>
              <a:t>, </a:t>
            </a:r>
            <a:r>
              <a:rPr lang="en-US" sz="2400" dirty="0" err="1"/>
              <a:t>membolos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berseragam</a:t>
            </a:r>
            <a:r>
              <a:rPr lang="en-US" sz="2400" dirty="0"/>
              <a:t>, </a:t>
            </a:r>
            <a:r>
              <a:rPr lang="en-US" sz="2400" dirty="0" err="1" smtClean="0"/>
              <a:t>berkelahi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)</a:t>
            </a:r>
          </a:p>
          <a:p>
            <a:pPr marL="514350" indent="-514350">
              <a:buNone/>
            </a:pPr>
            <a:r>
              <a:rPr lang="en-US" sz="2400" dirty="0" smtClean="0"/>
              <a:t> E.	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15% </a:t>
            </a:r>
            <a:r>
              <a:rPr lang="en-US" sz="2400" dirty="0" err="1"/>
              <a:t>siswa</a:t>
            </a:r>
            <a:r>
              <a:rPr lang="en-US" sz="2400" dirty="0"/>
              <a:t> yang </a:t>
            </a:r>
            <a:r>
              <a:rPr lang="en-US" sz="2400" dirty="0" err="1"/>
              <a:t>melanggar</a:t>
            </a:r>
            <a:r>
              <a:rPr lang="en-US" sz="2400" dirty="0"/>
              <a:t> </a:t>
            </a:r>
            <a:r>
              <a:rPr lang="en-US" sz="2400" dirty="0" err="1"/>
              <a:t>peraturan</a:t>
            </a:r>
            <a:r>
              <a:rPr lang="en-US" sz="2400" dirty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 (</a:t>
            </a:r>
            <a:r>
              <a:rPr lang="en-US" sz="2400" dirty="0" err="1" smtClean="0"/>
              <a:t>terlambat</a:t>
            </a:r>
            <a:r>
              <a:rPr lang="en-US" sz="2400" dirty="0" smtClean="0"/>
              <a:t> </a:t>
            </a:r>
            <a:r>
              <a:rPr lang="en-US" sz="2400" dirty="0" err="1"/>
              <a:t>masuk</a:t>
            </a:r>
            <a:r>
              <a:rPr lang="en-US" sz="2400" dirty="0"/>
              <a:t>, </a:t>
            </a:r>
            <a:r>
              <a:rPr lang="en-US" sz="2400" dirty="0" err="1"/>
              <a:t>membolos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berseragam</a:t>
            </a:r>
            <a:r>
              <a:rPr lang="en-US" sz="2400" dirty="0"/>
              <a:t>, </a:t>
            </a:r>
            <a:r>
              <a:rPr lang="en-US" sz="2400" dirty="0" err="1"/>
              <a:t>berkelahi</a:t>
            </a:r>
            <a:r>
              <a:rPr lang="en-US" sz="2400" dirty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dirty="0" err="1"/>
              <a:t>Sekolah</a:t>
            </a:r>
            <a:r>
              <a:rPr lang="en-US" sz="3600" dirty="0"/>
              <a:t>/</a:t>
            </a:r>
            <a:r>
              <a:rPr lang="en-US" sz="3600" dirty="0" err="1"/>
              <a:t>Madrasah</a:t>
            </a:r>
            <a:r>
              <a:rPr lang="en-US" sz="3600" dirty="0"/>
              <a:t> </a:t>
            </a:r>
            <a:r>
              <a:rPr lang="en-US" sz="3600" dirty="0" err="1"/>
              <a:t>memiliki</a:t>
            </a:r>
            <a:r>
              <a:rPr lang="en-US" sz="3600" dirty="0"/>
              <a:t> </a:t>
            </a:r>
            <a:r>
              <a:rPr lang="en-US" sz="3600" dirty="0" err="1"/>
              <a:t>peraturan</a:t>
            </a:r>
            <a:r>
              <a:rPr lang="en-US" sz="3600" dirty="0"/>
              <a:t> yang </a:t>
            </a:r>
            <a:r>
              <a:rPr lang="en-US" sz="3600" dirty="0" err="1"/>
              <a:t>di</a:t>
            </a:r>
            <a:r>
              <a:rPr lang="en-US" sz="3600" dirty="0"/>
              <a:t> </a:t>
            </a:r>
            <a:r>
              <a:rPr lang="en-US" sz="3600" dirty="0" err="1"/>
              <a:t>dalamnya</a:t>
            </a:r>
            <a:r>
              <a:rPr lang="en-US" sz="3600" dirty="0"/>
              <a:t> </a:t>
            </a:r>
            <a:r>
              <a:rPr lang="en-US" sz="3600" dirty="0" err="1"/>
              <a:t>mengatur</a:t>
            </a:r>
            <a:r>
              <a:rPr lang="en-US" sz="3600" dirty="0"/>
              <a:t> </a:t>
            </a:r>
            <a:r>
              <a:rPr lang="en-US" sz="3600" dirty="0" err="1"/>
              <a:t>keterlibatan</a:t>
            </a:r>
            <a:r>
              <a:rPr lang="en-US" sz="3600" dirty="0"/>
              <a:t> </a:t>
            </a:r>
            <a:r>
              <a:rPr lang="en-US" sz="3600" dirty="0" err="1"/>
              <a:t>siswa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menegakkan</a:t>
            </a:r>
            <a:r>
              <a:rPr lang="en-US" sz="3600" dirty="0"/>
              <a:t> </a:t>
            </a:r>
            <a:r>
              <a:rPr lang="en-US" sz="3600" dirty="0" err="1"/>
              <a:t>aturan</a:t>
            </a:r>
            <a:r>
              <a:rPr lang="en-US" sz="3600" dirty="0"/>
              <a:t> </a:t>
            </a:r>
            <a:r>
              <a:rPr lang="en-US" sz="3600" dirty="0" err="1"/>
              <a:t>tata</a:t>
            </a:r>
            <a:r>
              <a:rPr lang="en-US" sz="3600" dirty="0"/>
              <a:t> </a:t>
            </a:r>
            <a:r>
              <a:rPr lang="en-US" sz="3600" dirty="0" err="1"/>
              <a:t>tertib</a:t>
            </a:r>
            <a:r>
              <a:rPr lang="en-US" sz="3600" dirty="0"/>
              <a:t> </a:t>
            </a:r>
            <a:r>
              <a:rPr lang="en-US" sz="3600" dirty="0" err="1"/>
              <a:t>sekolah</a:t>
            </a:r>
            <a:r>
              <a:rPr lang="en-US" sz="3600" dirty="0"/>
              <a:t>/ </a:t>
            </a:r>
            <a:r>
              <a:rPr lang="en-US" sz="3600" dirty="0" err="1"/>
              <a:t>madrasah</a:t>
            </a:r>
            <a:r>
              <a:rPr lang="en-US" sz="3600" dirty="0"/>
              <a:t>. 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i="1" dirty="0" err="1" smtClean="0">
                <a:solidFill>
                  <a:srgbClr val="FF0000"/>
                </a:solidFill>
              </a:rPr>
              <a:t>Jawaban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dengan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dokumen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tata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tertib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sekolah</a:t>
            </a:r>
            <a:r>
              <a:rPr lang="en-US" sz="3600" i="1" dirty="0" smtClean="0">
                <a:solidFill>
                  <a:srgbClr val="FF0000"/>
                </a:solidFill>
              </a:rPr>
              <a:t>/</a:t>
            </a:r>
            <a:r>
              <a:rPr lang="en-US" sz="3600" i="1" dirty="0" err="1" smtClean="0">
                <a:solidFill>
                  <a:srgbClr val="FF0000"/>
                </a:solidFill>
              </a:rPr>
              <a:t>madrasah</a:t>
            </a:r>
            <a:r>
              <a:rPr lang="en-US" sz="3600" i="1" dirty="0" smtClean="0">
                <a:solidFill>
                  <a:srgbClr val="FF0000"/>
                </a:solidFill>
              </a:rPr>
              <a:t>, </a:t>
            </a:r>
            <a:r>
              <a:rPr lang="en-US" sz="3600" i="1" dirty="0" err="1" smtClean="0">
                <a:solidFill>
                  <a:srgbClr val="FF0000"/>
                </a:solidFill>
              </a:rPr>
              <a:t>bukti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pelaksanaan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sosialisasi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tata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tertib</a:t>
            </a:r>
            <a:r>
              <a:rPr lang="en-US" sz="3600" i="1" dirty="0" smtClean="0">
                <a:solidFill>
                  <a:srgbClr val="FF0000"/>
                </a:solidFill>
              </a:rPr>
              <a:t>, </a:t>
            </a:r>
            <a:r>
              <a:rPr lang="en-US" sz="3600" i="1" dirty="0" err="1" smtClean="0">
                <a:solidFill>
                  <a:srgbClr val="FF0000"/>
                </a:solidFill>
              </a:rPr>
              <a:t>catatan</a:t>
            </a: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endParaRPr lang="en-US" sz="3600" i="1" dirty="0">
              <a:solidFill>
                <a:srgbClr val="FF0000"/>
              </a:solidFill>
            </a:endParaRPr>
          </a:p>
          <a:p>
            <a:r>
              <a:rPr lang="en-US" sz="3600" i="1" dirty="0" err="1" smtClean="0">
                <a:solidFill>
                  <a:srgbClr val="FF0000"/>
                </a:solidFill>
              </a:rPr>
              <a:t>pelanggaran</a:t>
            </a:r>
            <a:r>
              <a:rPr lang="en-US" sz="3600" i="1" dirty="0">
                <a:solidFill>
                  <a:srgbClr val="FF0000"/>
                </a:solidFill>
              </a:rPr>
              <a:t>, </a:t>
            </a:r>
            <a:r>
              <a:rPr lang="en-US" sz="3600" i="1" dirty="0" err="1">
                <a:solidFill>
                  <a:srgbClr val="FF0000"/>
                </a:solidFill>
              </a:rPr>
              <a:t>catatan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rgbClr val="FF0000"/>
                </a:solidFill>
              </a:rPr>
              <a:t>pemberian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rgbClr val="FF0000"/>
                </a:solidFill>
              </a:rPr>
              <a:t>sanksi</a:t>
            </a:r>
            <a:r>
              <a:rPr lang="en-US" sz="3600" i="1" dirty="0">
                <a:solidFill>
                  <a:srgbClr val="FF0000"/>
                </a:solidFill>
              </a:rPr>
              <a:t>, </a:t>
            </a:r>
            <a:r>
              <a:rPr lang="en-US" sz="3600" i="1" dirty="0" err="1">
                <a:solidFill>
                  <a:srgbClr val="FF0000"/>
                </a:solidFill>
              </a:rPr>
              <a:t>catatan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rgbClr val="FF0000"/>
                </a:solidFill>
              </a:rPr>
              <a:t>penyuluhan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rgbClr val="FF0000"/>
                </a:solidFill>
              </a:rPr>
              <a:t>narkoba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rgbClr val="FF0000"/>
                </a:solidFill>
              </a:rPr>
              <a:t>dan</a:t>
            </a:r>
            <a:r>
              <a:rPr lang="en-US" sz="3600" i="1" dirty="0">
                <a:solidFill>
                  <a:srgbClr val="FF0000"/>
                </a:solidFill>
              </a:rPr>
              <a:t> lain-lain.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4962"/>
            <a:ext cx="8686800" cy="1189038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2400" i="1" dirty="0" smtClean="0">
                <a:solidFill>
                  <a:srgbClr val="FF0000"/>
                </a:solidFill>
              </a:rPr>
              <a:t>38.	</a:t>
            </a:r>
            <a:r>
              <a:rPr lang="en-US" sz="2800" i="1" dirty="0" err="1" smtClean="0">
                <a:solidFill>
                  <a:srgbClr val="FF0000"/>
                </a:solidFill>
              </a:rPr>
              <a:t>Dalam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setahun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terakhir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siswa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memperoleh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pengalaman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belajar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yang </a:t>
            </a:r>
            <a:r>
              <a:rPr lang="en-US" sz="2800" i="1" dirty="0" err="1" smtClean="0">
                <a:solidFill>
                  <a:srgbClr val="FF0000"/>
                </a:solidFill>
              </a:rPr>
              <a:t>dapat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menunjukkan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kecintaan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kebanggaan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terhadap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bangsa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negara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tanah</a:t>
            </a:r>
            <a:r>
              <a:rPr lang="en-US" sz="2800" i="1" dirty="0">
                <a:solidFill>
                  <a:srgbClr val="FF0000"/>
                </a:solidFill>
              </a:rPr>
              <a:t> air Indonesia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754563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􀀘 A.</a:t>
            </a:r>
          </a:p>
          <a:p>
            <a:pPr marL="365125" indent="-365125">
              <a:buNone/>
            </a:pPr>
            <a:r>
              <a:rPr lang="en-US" sz="8000" dirty="0" smtClean="0"/>
              <a:t>A. 	</a:t>
            </a:r>
            <a:r>
              <a:rPr lang="en-US" sz="9600" dirty="0" err="1" smtClean="0"/>
              <a:t>Sekolah</a:t>
            </a:r>
            <a:r>
              <a:rPr lang="en-US" sz="9600" dirty="0" smtClean="0"/>
              <a:t>/</a:t>
            </a:r>
            <a:r>
              <a:rPr lang="en-US" sz="9600" dirty="0" err="1" smtClean="0"/>
              <a:t>madrasah</a:t>
            </a:r>
            <a:r>
              <a:rPr lang="en-US" sz="9600" dirty="0" smtClean="0"/>
              <a:t> </a:t>
            </a:r>
            <a:r>
              <a:rPr lang="en-US" sz="9600" dirty="0" err="1"/>
              <a:t>mengadakan</a:t>
            </a:r>
            <a:r>
              <a:rPr lang="en-US" sz="9600" dirty="0"/>
              <a:t> 4 kali </a:t>
            </a:r>
            <a:r>
              <a:rPr lang="en-US" sz="9600" dirty="0" err="1"/>
              <a:t>atau</a:t>
            </a:r>
            <a:r>
              <a:rPr lang="en-US" sz="9600" dirty="0"/>
              <a:t> </a:t>
            </a:r>
            <a:r>
              <a:rPr lang="en-US" sz="9600" dirty="0" err="1"/>
              <a:t>lebih</a:t>
            </a:r>
            <a:r>
              <a:rPr lang="en-US" sz="9600" dirty="0"/>
              <a:t> </a:t>
            </a:r>
            <a:r>
              <a:rPr lang="en-US" sz="9600" dirty="0" err="1" smtClean="0"/>
              <a:t>kegiatanyang</a:t>
            </a:r>
            <a:r>
              <a:rPr lang="en-US" sz="9600" dirty="0" smtClean="0"/>
              <a:t> </a:t>
            </a:r>
            <a:r>
              <a:rPr lang="en-US" sz="9600" dirty="0" err="1"/>
              <a:t>mampu</a:t>
            </a:r>
            <a:r>
              <a:rPr lang="en-US" sz="9600" dirty="0"/>
              <a:t> </a:t>
            </a:r>
            <a:r>
              <a:rPr lang="en-US" sz="9600" dirty="0" err="1"/>
              <a:t>menumbuhkan</a:t>
            </a:r>
            <a:r>
              <a:rPr lang="en-US" sz="9600" dirty="0"/>
              <a:t> </a:t>
            </a:r>
            <a:r>
              <a:rPr lang="en-US" sz="9600" dirty="0" err="1"/>
              <a:t>kecintaan</a:t>
            </a:r>
            <a:r>
              <a:rPr lang="en-US" sz="9600" dirty="0"/>
              <a:t> </a:t>
            </a:r>
            <a:r>
              <a:rPr lang="en-US" sz="9600" dirty="0" err="1"/>
              <a:t>dan</a:t>
            </a:r>
            <a:r>
              <a:rPr lang="en-US" sz="9600" dirty="0"/>
              <a:t> </a:t>
            </a:r>
            <a:r>
              <a:rPr lang="en-US" sz="9600" dirty="0" err="1" smtClean="0"/>
              <a:t>kebanggaanterhadap</a:t>
            </a:r>
            <a:r>
              <a:rPr lang="en-US" sz="9600" dirty="0" smtClean="0"/>
              <a:t> </a:t>
            </a:r>
            <a:r>
              <a:rPr lang="en-US" sz="9600" dirty="0" err="1"/>
              <a:t>bangsa</a:t>
            </a:r>
            <a:r>
              <a:rPr lang="en-US" sz="9600" dirty="0"/>
              <a:t>, </a:t>
            </a:r>
            <a:r>
              <a:rPr lang="en-US" sz="9600" dirty="0" err="1"/>
              <a:t>negara</a:t>
            </a:r>
            <a:r>
              <a:rPr lang="en-US" sz="9600" dirty="0"/>
              <a:t>, </a:t>
            </a:r>
            <a:r>
              <a:rPr lang="en-US" sz="9600" dirty="0" err="1"/>
              <a:t>dan</a:t>
            </a:r>
            <a:r>
              <a:rPr lang="en-US" sz="9600" dirty="0"/>
              <a:t> </a:t>
            </a:r>
            <a:r>
              <a:rPr lang="en-US" sz="9600" dirty="0" err="1"/>
              <a:t>tanah</a:t>
            </a:r>
            <a:r>
              <a:rPr lang="en-US" sz="9600" dirty="0"/>
              <a:t> air Indonesia</a:t>
            </a:r>
          </a:p>
          <a:p>
            <a:pPr marL="365125" indent="-365125">
              <a:buNone/>
            </a:pPr>
            <a:r>
              <a:rPr lang="en-US" sz="9600" dirty="0" smtClean="0"/>
              <a:t> B.	</a:t>
            </a:r>
            <a:r>
              <a:rPr lang="en-US" sz="9600" dirty="0" err="1" smtClean="0"/>
              <a:t>Sekolah</a:t>
            </a:r>
            <a:r>
              <a:rPr lang="en-US" sz="9600" dirty="0" smtClean="0"/>
              <a:t>/</a:t>
            </a:r>
            <a:r>
              <a:rPr lang="en-US" sz="9600" dirty="0" err="1" smtClean="0"/>
              <a:t>madrasah</a:t>
            </a:r>
            <a:r>
              <a:rPr lang="en-US" sz="9600" dirty="0" smtClean="0"/>
              <a:t> </a:t>
            </a:r>
            <a:r>
              <a:rPr lang="en-US" sz="9600" dirty="0" err="1"/>
              <a:t>mengadakan</a:t>
            </a:r>
            <a:r>
              <a:rPr lang="en-US" sz="9600" dirty="0"/>
              <a:t> 3 kali </a:t>
            </a:r>
            <a:r>
              <a:rPr lang="en-US" sz="9600" dirty="0" err="1"/>
              <a:t>kegiatan</a:t>
            </a:r>
            <a:r>
              <a:rPr lang="en-US" sz="9600" dirty="0"/>
              <a:t> yang </a:t>
            </a:r>
            <a:r>
              <a:rPr lang="en-US" sz="9600" dirty="0" err="1" smtClean="0"/>
              <a:t>mampu</a:t>
            </a:r>
            <a:r>
              <a:rPr lang="en-US" sz="9600" dirty="0" smtClean="0"/>
              <a:t> </a:t>
            </a:r>
            <a:r>
              <a:rPr lang="en-US" sz="9600" dirty="0" err="1" smtClean="0"/>
              <a:t>menumbuhkan</a:t>
            </a:r>
            <a:r>
              <a:rPr lang="en-US" sz="9600" dirty="0" smtClean="0"/>
              <a:t> </a:t>
            </a:r>
            <a:r>
              <a:rPr lang="en-US" sz="9600" dirty="0" err="1"/>
              <a:t>kecintaan</a:t>
            </a:r>
            <a:r>
              <a:rPr lang="en-US" sz="9600" dirty="0"/>
              <a:t> </a:t>
            </a:r>
            <a:r>
              <a:rPr lang="en-US" sz="9600" dirty="0" err="1"/>
              <a:t>dan</a:t>
            </a:r>
            <a:r>
              <a:rPr lang="en-US" sz="9600" dirty="0"/>
              <a:t> </a:t>
            </a:r>
            <a:r>
              <a:rPr lang="en-US" sz="9600" dirty="0" err="1"/>
              <a:t>kebanggaan</a:t>
            </a:r>
            <a:r>
              <a:rPr lang="en-US" sz="9600" dirty="0"/>
              <a:t> </a:t>
            </a:r>
            <a:r>
              <a:rPr lang="en-US" sz="9600" dirty="0" err="1"/>
              <a:t>terhadap</a:t>
            </a:r>
            <a:r>
              <a:rPr lang="en-US" sz="9600" dirty="0"/>
              <a:t> </a:t>
            </a:r>
            <a:r>
              <a:rPr lang="en-US" sz="9600" dirty="0" err="1" smtClean="0"/>
              <a:t>bangsa,negara</a:t>
            </a:r>
            <a:r>
              <a:rPr lang="en-US" sz="9600" dirty="0"/>
              <a:t>, </a:t>
            </a:r>
            <a:r>
              <a:rPr lang="en-US" sz="9600" dirty="0" err="1"/>
              <a:t>dan</a:t>
            </a:r>
            <a:r>
              <a:rPr lang="en-US" sz="9600" dirty="0"/>
              <a:t> </a:t>
            </a:r>
            <a:r>
              <a:rPr lang="en-US" sz="9600" dirty="0" err="1"/>
              <a:t>tanah</a:t>
            </a:r>
            <a:r>
              <a:rPr lang="en-US" sz="9600" dirty="0"/>
              <a:t> air Indonesia</a:t>
            </a:r>
          </a:p>
          <a:p>
            <a:pPr marL="365125" indent="-365125">
              <a:buNone/>
            </a:pPr>
            <a:r>
              <a:rPr lang="en-US" sz="9600" dirty="0" smtClean="0"/>
              <a:t>C.	</a:t>
            </a:r>
            <a:r>
              <a:rPr lang="en-US" sz="9600" dirty="0" err="1" smtClean="0"/>
              <a:t>Sekolah</a:t>
            </a:r>
            <a:r>
              <a:rPr lang="en-US" sz="9600" dirty="0" smtClean="0"/>
              <a:t>/</a:t>
            </a:r>
            <a:r>
              <a:rPr lang="en-US" sz="9600" dirty="0" err="1" smtClean="0"/>
              <a:t>madrasah</a:t>
            </a:r>
            <a:r>
              <a:rPr lang="en-US" sz="9600" dirty="0" smtClean="0"/>
              <a:t> </a:t>
            </a:r>
            <a:r>
              <a:rPr lang="en-US" sz="9600" dirty="0" err="1"/>
              <a:t>mengadakan</a:t>
            </a:r>
            <a:r>
              <a:rPr lang="en-US" sz="9600" dirty="0"/>
              <a:t> 2 kali </a:t>
            </a:r>
            <a:r>
              <a:rPr lang="en-US" sz="9600" dirty="0" err="1"/>
              <a:t>kegiatan</a:t>
            </a:r>
            <a:r>
              <a:rPr lang="en-US" sz="9600" dirty="0"/>
              <a:t> yang </a:t>
            </a:r>
            <a:r>
              <a:rPr lang="en-US" sz="9600" dirty="0" err="1" smtClean="0"/>
              <a:t>mampumenumbuhkan</a:t>
            </a:r>
            <a:r>
              <a:rPr lang="en-US" sz="9600" dirty="0" smtClean="0"/>
              <a:t> </a:t>
            </a:r>
            <a:r>
              <a:rPr lang="en-US" sz="9600" dirty="0" err="1"/>
              <a:t>kecintaan</a:t>
            </a:r>
            <a:r>
              <a:rPr lang="en-US" sz="9600" dirty="0"/>
              <a:t> </a:t>
            </a:r>
            <a:r>
              <a:rPr lang="en-US" sz="9600" dirty="0" err="1"/>
              <a:t>dan</a:t>
            </a:r>
            <a:r>
              <a:rPr lang="en-US" sz="9600" dirty="0"/>
              <a:t> </a:t>
            </a:r>
            <a:r>
              <a:rPr lang="en-US" sz="9600" dirty="0" err="1"/>
              <a:t>kebanggaan</a:t>
            </a:r>
            <a:r>
              <a:rPr lang="en-US" sz="9600" dirty="0"/>
              <a:t> </a:t>
            </a:r>
            <a:r>
              <a:rPr lang="en-US" sz="9600" dirty="0" err="1"/>
              <a:t>terhadap</a:t>
            </a:r>
            <a:r>
              <a:rPr lang="en-US" sz="9600" dirty="0"/>
              <a:t> </a:t>
            </a:r>
            <a:r>
              <a:rPr lang="en-US" sz="9600" dirty="0" err="1" smtClean="0"/>
              <a:t>bangsa,negara</a:t>
            </a:r>
            <a:r>
              <a:rPr lang="en-US" sz="9600" dirty="0"/>
              <a:t>, </a:t>
            </a:r>
            <a:r>
              <a:rPr lang="en-US" sz="9600" dirty="0" err="1"/>
              <a:t>dan</a:t>
            </a:r>
            <a:r>
              <a:rPr lang="en-US" sz="9600" dirty="0"/>
              <a:t> </a:t>
            </a:r>
            <a:r>
              <a:rPr lang="en-US" sz="9600" dirty="0" err="1"/>
              <a:t>tanah</a:t>
            </a:r>
            <a:r>
              <a:rPr lang="en-US" sz="9600" dirty="0"/>
              <a:t> air Indonesia</a:t>
            </a:r>
          </a:p>
          <a:p>
            <a:pPr marL="365125" indent="-365125">
              <a:buNone/>
            </a:pPr>
            <a:r>
              <a:rPr lang="en-US" sz="9600" dirty="0" smtClean="0"/>
              <a:t> D.	</a:t>
            </a:r>
            <a:r>
              <a:rPr lang="en-US" sz="9600" dirty="0" err="1" smtClean="0"/>
              <a:t>Sekolah</a:t>
            </a:r>
            <a:r>
              <a:rPr lang="en-US" sz="9600" dirty="0" smtClean="0"/>
              <a:t>/</a:t>
            </a:r>
            <a:r>
              <a:rPr lang="en-US" sz="9600" dirty="0" err="1" smtClean="0"/>
              <a:t>madrasah</a:t>
            </a:r>
            <a:r>
              <a:rPr lang="en-US" sz="9600" dirty="0" smtClean="0"/>
              <a:t> </a:t>
            </a:r>
            <a:r>
              <a:rPr lang="en-US" sz="9600" dirty="0" err="1"/>
              <a:t>mengadakan</a:t>
            </a:r>
            <a:r>
              <a:rPr lang="en-US" sz="9600" dirty="0"/>
              <a:t> 1 kali </a:t>
            </a:r>
            <a:r>
              <a:rPr lang="en-US" sz="9600" dirty="0" err="1"/>
              <a:t>kegiatan</a:t>
            </a:r>
            <a:r>
              <a:rPr lang="en-US" sz="9600" dirty="0"/>
              <a:t> yang </a:t>
            </a:r>
            <a:r>
              <a:rPr lang="en-US" sz="9600" dirty="0" err="1" smtClean="0"/>
              <a:t>mampumenumbuhkan</a:t>
            </a:r>
            <a:r>
              <a:rPr lang="en-US" sz="9600" dirty="0" smtClean="0"/>
              <a:t> </a:t>
            </a:r>
            <a:r>
              <a:rPr lang="en-US" sz="9600" dirty="0" err="1"/>
              <a:t>kecintaan</a:t>
            </a:r>
            <a:r>
              <a:rPr lang="en-US" sz="9600" dirty="0"/>
              <a:t> </a:t>
            </a:r>
            <a:r>
              <a:rPr lang="en-US" sz="9600" dirty="0" err="1"/>
              <a:t>dan</a:t>
            </a:r>
            <a:r>
              <a:rPr lang="en-US" sz="9600" dirty="0"/>
              <a:t> </a:t>
            </a:r>
            <a:r>
              <a:rPr lang="en-US" sz="9600" dirty="0" err="1"/>
              <a:t>kebanggaan</a:t>
            </a:r>
            <a:r>
              <a:rPr lang="en-US" sz="9600" dirty="0"/>
              <a:t> </a:t>
            </a:r>
            <a:r>
              <a:rPr lang="en-US" sz="9600" dirty="0" err="1"/>
              <a:t>terhadap</a:t>
            </a:r>
            <a:r>
              <a:rPr lang="en-US" sz="9600" dirty="0"/>
              <a:t> </a:t>
            </a:r>
            <a:r>
              <a:rPr lang="en-US" sz="9600" dirty="0" err="1" smtClean="0"/>
              <a:t>bangsa</a:t>
            </a:r>
            <a:r>
              <a:rPr lang="en-US" sz="9600" dirty="0" smtClean="0"/>
              <a:t>, </a:t>
            </a:r>
            <a:r>
              <a:rPr lang="en-US" sz="9600" dirty="0" err="1" smtClean="0"/>
              <a:t>negara</a:t>
            </a:r>
            <a:r>
              <a:rPr lang="en-US" sz="9600" dirty="0"/>
              <a:t>, </a:t>
            </a:r>
            <a:r>
              <a:rPr lang="en-US" sz="9600" dirty="0" err="1"/>
              <a:t>dan</a:t>
            </a:r>
            <a:r>
              <a:rPr lang="en-US" sz="9600" dirty="0"/>
              <a:t> </a:t>
            </a:r>
            <a:r>
              <a:rPr lang="en-US" sz="9600" dirty="0" err="1"/>
              <a:t>tanah</a:t>
            </a:r>
            <a:r>
              <a:rPr lang="en-US" sz="9600" dirty="0"/>
              <a:t> air Indonesia</a:t>
            </a:r>
          </a:p>
          <a:p>
            <a:pPr marL="365125" indent="-365125">
              <a:buNone/>
            </a:pPr>
            <a:r>
              <a:rPr lang="en-US" sz="9600" dirty="0" smtClean="0"/>
              <a:t> E.	</a:t>
            </a:r>
            <a:r>
              <a:rPr lang="en-US" sz="9600" dirty="0" err="1" smtClean="0"/>
              <a:t>Sekolah</a:t>
            </a:r>
            <a:r>
              <a:rPr lang="en-US" sz="9600" dirty="0" smtClean="0"/>
              <a:t>/</a:t>
            </a:r>
            <a:r>
              <a:rPr lang="en-US" sz="9600" dirty="0" err="1" smtClean="0"/>
              <a:t>madrasah</a:t>
            </a:r>
            <a:r>
              <a:rPr lang="en-US" sz="9600" dirty="0" smtClean="0"/>
              <a:t> </a:t>
            </a:r>
            <a:r>
              <a:rPr lang="en-US" sz="9600" dirty="0" err="1"/>
              <a:t>tidak</a:t>
            </a:r>
            <a:r>
              <a:rPr lang="en-US" sz="9600" dirty="0"/>
              <a:t> </a:t>
            </a:r>
            <a:r>
              <a:rPr lang="en-US" sz="9600" dirty="0" err="1"/>
              <a:t>pernah</a:t>
            </a:r>
            <a:r>
              <a:rPr lang="en-US" sz="9600" dirty="0"/>
              <a:t> </a:t>
            </a:r>
            <a:r>
              <a:rPr lang="en-US" sz="9600" dirty="0" err="1"/>
              <a:t>mengadakan</a:t>
            </a:r>
            <a:r>
              <a:rPr lang="en-US" sz="9600" dirty="0"/>
              <a:t> </a:t>
            </a:r>
            <a:r>
              <a:rPr lang="en-US" sz="9600" dirty="0" err="1"/>
              <a:t>kegiatan</a:t>
            </a:r>
            <a:r>
              <a:rPr lang="en-US" sz="9600" dirty="0"/>
              <a:t> </a:t>
            </a:r>
            <a:r>
              <a:rPr lang="en-US" sz="9600" dirty="0" err="1" smtClean="0"/>
              <a:t>yangmampu</a:t>
            </a:r>
            <a:r>
              <a:rPr lang="en-US" sz="9600" dirty="0" smtClean="0"/>
              <a:t> </a:t>
            </a:r>
            <a:r>
              <a:rPr lang="en-US" sz="9600" dirty="0" err="1"/>
              <a:t>menumbuhkan</a:t>
            </a:r>
            <a:r>
              <a:rPr lang="en-US" sz="9600" dirty="0"/>
              <a:t> </a:t>
            </a:r>
            <a:r>
              <a:rPr lang="en-US" sz="9600" dirty="0" err="1"/>
              <a:t>kecintaan</a:t>
            </a:r>
            <a:r>
              <a:rPr lang="en-US" sz="9600" dirty="0"/>
              <a:t> </a:t>
            </a:r>
            <a:r>
              <a:rPr lang="en-US" sz="9600" dirty="0" err="1"/>
              <a:t>dan</a:t>
            </a:r>
            <a:r>
              <a:rPr lang="en-US" sz="9600" dirty="0"/>
              <a:t> </a:t>
            </a:r>
            <a:r>
              <a:rPr lang="en-US" sz="9600" dirty="0" err="1"/>
              <a:t>kebanggaan</a:t>
            </a:r>
            <a:r>
              <a:rPr lang="en-US" sz="9600" dirty="0"/>
              <a:t> </a:t>
            </a:r>
            <a:r>
              <a:rPr lang="en-US" sz="9600" dirty="0" err="1" smtClean="0"/>
              <a:t>terhadap</a:t>
            </a:r>
            <a:r>
              <a:rPr lang="it-IT" sz="9600" dirty="0" smtClean="0"/>
              <a:t>bangsa</a:t>
            </a:r>
            <a:r>
              <a:rPr lang="it-IT" sz="9600" dirty="0"/>
              <a:t>, negara, dan tanah air Indonesia</a:t>
            </a:r>
            <a:endParaRPr lang="en-US" sz="9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8847"/>
            <a:ext cx="86106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i="1" dirty="0" err="1">
                <a:solidFill>
                  <a:srgbClr val="FF0000"/>
                </a:solidFill>
              </a:rPr>
              <a:t>Mekanisme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penyusunan</a:t>
            </a:r>
            <a:r>
              <a:rPr lang="en-US" sz="2400" i="1" dirty="0">
                <a:solidFill>
                  <a:srgbClr val="FF0000"/>
                </a:solidFill>
              </a:rPr>
              <a:t> KTSP </a:t>
            </a:r>
            <a:r>
              <a:rPr lang="en-US" sz="2400" i="1" dirty="0" err="1">
                <a:solidFill>
                  <a:srgbClr val="FF0000"/>
                </a:solidFill>
              </a:rPr>
              <a:t>dilakukan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dengan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cara</a:t>
            </a:r>
            <a:r>
              <a:rPr lang="en-US" sz="2400" i="1" dirty="0">
                <a:solidFill>
                  <a:srgbClr val="FF0000"/>
                </a:solidFill>
              </a:rPr>
              <a:t>: </a:t>
            </a:r>
          </a:p>
          <a:p>
            <a:endParaRPr lang="en-US" sz="2400" dirty="0"/>
          </a:p>
          <a:p>
            <a:r>
              <a:rPr lang="en-US" sz="2400" dirty="0"/>
              <a:t>1) </a:t>
            </a:r>
            <a:r>
              <a:rPr lang="en-US" sz="2400" dirty="0" err="1"/>
              <a:t>melibatkan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penyusun</a:t>
            </a:r>
            <a:r>
              <a:rPr lang="en-US" sz="2400" dirty="0"/>
              <a:t> (guru, </a:t>
            </a:r>
            <a:r>
              <a:rPr lang="en-US" sz="2400" dirty="0" err="1"/>
              <a:t>konselor</a:t>
            </a:r>
            <a:r>
              <a:rPr lang="en-US" sz="2400" dirty="0"/>
              <a:t>, </a:t>
            </a:r>
            <a:r>
              <a:rPr lang="en-US" sz="2400" dirty="0" err="1"/>
              <a:t>kepala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/</a:t>
            </a:r>
            <a:r>
              <a:rPr lang="en-US" sz="2400" dirty="0" err="1"/>
              <a:t>madrasah</a:t>
            </a:r>
            <a:r>
              <a:rPr lang="en-US" sz="2400" dirty="0"/>
              <a:t>, </a:t>
            </a:r>
            <a:r>
              <a:rPr lang="en-US" sz="2400" dirty="0" err="1"/>
              <a:t>komite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/</a:t>
            </a:r>
            <a:r>
              <a:rPr lang="en-US" sz="2400" dirty="0" err="1"/>
              <a:t>madrasah</a:t>
            </a:r>
            <a:r>
              <a:rPr lang="en-US" sz="2400" dirty="0"/>
              <a:t>); </a:t>
            </a:r>
          </a:p>
          <a:p>
            <a:r>
              <a:rPr lang="en-US" sz="2400" dirty="0"/>
              <a:t>2)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workshop; </a:t>
            </a:r>
          </a:p>
          <a:p>
            <a:r>
              <a:rPr lang="es-ES" sz="2400" dirty="0"/>
              <a:t>3) </a:t>
            </a:r>
            <a:r>
              <a:rPr lang="es-ES" sz="2400" dirty="0" err="1"/>
              <a:t>kegiatan</a:t>
            </a:r>
            <a:r>
              <a:rPr lang="es-ES" sz="2400" dirty="0"/>
              <a:t> </a:t>
            </a:r>
            <a:r>
              <a:rPr lang="es-ES" sz="2400" dirty="0" err="1"/>
              <a:t>reviu</a:t>
            </a:r>
            <a:r>
              <a:rPr lang="es-ES" sz="2400" dirty="0"/>
              <a:t> dan </a:t>
            </a:r>
            <a:r>
              <a:rPr lang="es-ES" sz="2400" dirty="0" err="1"/>
              <a:t>revisi</a:t>
            </a:r>
            <a:r>
              <a:rPr lang="es-ES" sz="2400" dirty="0"/>
              <a:t>; </a:t>
            </a:r>
            <a:endParaRPr lang="en-US" sz="2400" dirty="0"/>
          </a:p>
          <a:p>
            <a:r>
              <a:rPr lang="en-US" sz="2400" dirty="0"/>
              <a:t>4) </a:t>
            </a:r>
            <a:r>
              <a:rPr lang="en-US" sz="2400" dirty="0" err="1"/>
              <a:t>menghadirkan</a:t>
            </a:r>
            <a:r>
              <a:rPr lang="en-US" sz="2400" dirty="0"/>
              <a:t> </a:t>
            </a:r>
            <a:r>
              <a:rPr lang="en-US" sz="2400" dirty="0" err="1"/>
              <a:t>narasumber</a:t>
            </a:r>
            <a:r>
              <a:rPr lang="en-US" sz="2400" dirty="0"/>
              <a:t>; </a:t>
            </a:r>
          </a:p>
          <a:p>
            <a:r>
              <a:rPr lang="en-US" sz="2400" dirty="0"/>
              <a:t>5) </a:t>
            </a:r>
            <a:r>
              <a:rPr lang="en-US" sz="2400" dirty="0" err="1"/>
              <a:t>finalisasi</a:t>
            </a:r>
            <a:r>
              <a:rPr lang="en-US" sz="2400" dirty="0"/>
              <a:t> KTSP; </a:t>
            </a:r>
          </a:p>
          <a:p>
            <a:r>
              <a:rPr lang="nl-NL" sz="2400" dirty="0"/>
              <a:t>6) pemantapan dan penilaian; dan </a:t>
            </a:r>
            <a:endParaRPr lang="en-US" sz="2400" dirty="0"/>
          </a:p>
          <a:p>
            <a:r>
              <a:rPr lang="fi-FI" sz="2400" dirty="0"/>
              <a:t>7) pendokumentasian hasil penyusunan kurikulum. </a:t>
            </a:r>
            <a:endParaRPr lang="fi-FI" sz="2400" dirty="0" smtClean="0"/>
          </a:p>
          <a:p>
            <a:endParaRPr lang="fi-FI" sz="2400" dirty="0"/>
          </a:p>
          <a:p>
            <a:endParaRPr lang="en-US" sz="2400" dirty="0"/>
          </a:p>
          <a:p>
            <a:r>
              <a:rPr lang="en-US" sz="2400" i="1" dirty="0" err="1">
                <a:solidFill>
                  <a:srgbClr val="FF0000"/>
                </a:solidFill>
              </a:rPr>
              <a:t>Jawaban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dibuktikan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dengan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dokumen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kegiatan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di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atas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berita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acara</a:t>
            </a:r>
            <a:r>
              <a:rPr lang="en-US" sz="2400" i="1" dirty="0">
                <a:solidFill>
                  <a:srgbClr val="FF0000"/>
                </a:solidFill>
              </a:rPr>
              <a:t> yang </a:t>
            </a:r>
            <a:r>
              <a:rPr lang="en-US" sz="2400" i="1" dirty="0" err="1">
                <a:solidFill>
                  <a:srgbClr val="FF0000"/>
                </a:solidFill>
              </a:rPr>
              <a:t>menyertainya</a:t>
            </a:r>
            <a:r>
              <a:rPr lang="en-US" sz="2400" dirty="0"/>
              <a:t>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7630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i="1" dirty="0" err="1">
                <a:solidFill>
                  <a:srgbClr val="FF0000"/>
                </a:solidFill>
              </a:rPr>
              <a:t>Jawaban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dibuktikan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dengan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dokumen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kegiatan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satu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tahun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terakhir</a:t>
            </a:r>
            <a:r>
              <a:rPr lang="en-US" sz="2800" i="1" dirty="0">
                <a:solidFill>
                  <a:srgbClr val="FF0000"/>
                </a:solidFill>
              </a:rPr>
              <a:t> yang </a:t>
            </a:r>
            <a:r>
              <a:rPr lang="en-US" sz="2800" i="1" dirty="0" err="1">
                <a:solidFill>
                  <a:srgbClr val="FF0000"/>
                </a:solidFill>
              </a:rPr>
              <a:t>melibatkan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siswa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secara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aktif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dalam</a:t>
            </a:r>
            <a:r>
              <a:rPr lang="en-US" sz="2800" i="1" dirty="0">
                <a:solidFill>
                  <a:srgbClr val="FF0000"/>
                </a:solidFill>
              </a:rPr>
              <a:t>: </a:t>
            </a:r>
          </a:p>
          <a:p>
            <a:endParaRPr lang="en-US" sz="2800" dirty="0"/>
          </a:p>
          <a:p>
            <a:r>
              <a:rPr lang="en-US" sz="2800" dirty="0"/>
              <a:t>1) </a:t>
            </a:r>
            <a:r>
              <a:rPr lang="en-US" sz="2800" dirty="0" err="1"/>
              <a:t>diskusi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keberagaman</a:t>
            </a:r>
            <a:r>
              <a:rPr lang="en-US" sz="2800" dirty="0"/>
              <a:t> </a:t>
            </a:r>
            <a:r>
              <a:rPr lang="en-US" sz="2800" dirty="0" err="1"/>
              <a:t>budaya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bangsa</a:t>
            </a:r>
            <a:r>
              <a:rPr lang="en-US" sz="2800" dirty="0"/>
              <a:t>; </a:t>
            </a:r>
          </a:p>
          <a:p>
            <a:endParaRPr lang="en-US" sz="2800" dirty="0"/>
          </a:p>
          <a:p>
            <a:r>
              <a:rPr lang="en-US" sz="2800" dirty="0"/>
              <a:t>2) </a:t>
            </a:r>
            <a:r>
              <a:rPr lang="en-US" sz="2800" dirty="0" err="1"/>
              <a:t>peringatan</a:t>
            </a:r>
            <a:r>
              <a:rPr lang="en-US" sz="2800" dirty="0"/>
              <a:t> </a:t>
            </a:r>
            <a:r>
              <a:rPr lang="en-US" sz="2800" dirty="0" err="1"/>
              <a:t>hari-hari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nasional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internasional</a:t>
            </a:r>
            <a:r>
              <a:rPr lang="en-US" sz="2800" dirty="0"/>
              <a:t>; </a:t>
            </a:r>
          </a:p>
          <a:p>
            <a:endParaRPr lang="en-US" sz="2800" dirty="0"/>
          </a:p>
          <a:p>
            <a:r>
              <a:rPr lang="sv-SE" sz="2800" dirty="0"/>
              <a:t>3) peringatan hari-hari besar keagamaan; </a:t>
            </a:r>
          </a:p>
          <a:p>
            <a:endParaRPr lang="en-US" sz="2800" dirty="0"/>
          </a:p>
          <a:p>
            <a:r>
              <a:rPr lang="en-US" sz="2800" dirty="0"/>
              <a:t>4) </a:t>
            </a:r>
            <a:r>
              <a:rPr lang="en-US" sz="2800" dirty="0" err="1"/>
              <a:t>pentas</a:t>
            </a:r>
            <a:r>
              <a:rPr lang="en-US" sz="2800" dirty="0"/>
              <a:t> </a:t>
            </a:r>
            <a:r>
              <a:rPr lang="en-US" sz="2800" dirty="0" err="1"/>
              <a:t>seni</a:t>
            </a:r>
            <a:r>
              <a:rPr lang="en-US" sz="2800" dirty="0"/>
              <a:t> </a:t>
            </a:r>
            <a:r>
              <a:rPr lang="en-US" sz="2800" dirty="0" err="1"/>
              <a:t>budaya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r>
              <a:rPr lang="en-US" sz="2800" dirty="0"/>
              <a:t>; </a:t>
            </a:r>
          </a:p>
          <a:p>
            <a:endParaRPr lang="en-US" sz="2800" dirty="0"/>
          </a:p>
          <a:p>
            <a:r>
              <a:rPr lang="es-ES" sz="2800" dirty="0"/>
              <a:t>5) </a:t>
            </a:r>
            <a:r>
              <a:rPr lang="es-ES" sz="2800" dirty="0" err="1"/>
              <a:t>bulan</a:t>
            </a:r>
            <a:r>
              <a:rPr lang="es-ES" sz="2800" dirty="0"/>
              <a:t> </a:t>
            </a:r>
            <a:r>
              <a:rPr lang="es-ES" sz="2800" dirty="0" err="1"/>
              <a:t>bahasa</a:t>
            </a:r>
            <a:r>
              <a:rPr lang="es-ES" sz="2800" dirty="0"/>
              <a:t> (</a:t>
            </a:r>
            <a:r>
              <a:rPr lang="es-ES" sz="2800" dirty="0" err="1"/>
              <a:t>nasional</a:t>
            </a:r>
            <a:r>
              <a:rPr lang="es-ES" sz="2800" dirty="0"/>
              <a:t> dan </a:t>
            </a:r>
            <a:r>
              <a:rPr lang="es-ES" sz="2800" dirty="0" err="1"/>
              <a:t>internasional</a:t>
            </a:r>
            <a:r>
              <a:rPr lang="es-ES" sz="2800" dirty="0"/>
              <a:t>); dan </a:t>
            </a:r>
            <a:r>
              <a:rPr lang="es-ES" sz="2800" dirty="0" err="1"/>
              <a:t>lain-lain</a:t>
            </a:r>
            <a:r>
              <a:rPr lang="es-ES" sz="2800" dirty="0"/>
              <a:t>. </a:t>
            </a:r>
          </a:p>
          <a:p>
            <a:r>
              <a:rPr lang="en-US" sz="2800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2800" i="1" dirty="0" smtClean="0">
                <a:solidFill>
                  <a:srgbClr val="FF0000"/>
                </a:solidFill>
              </a:rPr>
              <a:t>39.	</a:t>
            </a:r>
            <a:r>
              <a:rPr lang="en-US" sz="2800" i="1" dirty="0" err="1" smtClean="0">
                <a:solidFill>
                  <a:srgbClr val="FF0000"/>
                </a:solidFill>
              </a:rPr>
              <a:t>Siswa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memperoleh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pengalaman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belajar</a:t>
            </a:r>
            <a:r>
              <a:rPr lang="en-US" sz="2800" i="1" dirty="0">
                <a:solidFill>
                  <a:srgbClr val="FF0000"/>
                </a:solidFill>
              </a:rPr>
              <a:t> yang </a:t>
            </a:r>
            <a:r>
              <a:rPr lang="en-US" sz="2800" i="1" dirty="0" err="1">
                <a:solidFill>
                  <a:srgbClr val="FF0000"/>
                </a:solidFill>
              </a:rPr>
              <a:t>menunjukkan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kebiasaan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hidup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bersih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sehat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bugar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aman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memanfaatkan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waktu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luang</a:t>
            </a:r>
            <a:r>
              <a:rPr lang="en-US" sz="2800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smtClean="0"/>
              <a:t>	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pekan</a:t>
            </a:r>
            <a:r>
              <a:rPr lang="en-US" dirty="0"/>
              <a:t> </a:t>
            </a:r>
            <a:r>
              <a:rPr lang="en-US" dirty="0" err="1"/>
              <a:t>menyelenggarakan</a:t>
            </a:r>
            <a:r>
              <a:rPr lang="en-US" dirty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kebersihan</a:t>
            </a:r>
            <a:endParaRPr lang="en-US" dirty="0" smtClean="0"/>
          </a:p>
          <a:p>
            <a:pPr marL="514350" indent="-514350">
              <a:buAutoNum type="alphaUcPeriod" startAt="2"/>
            </a:pP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menyelenggarakan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/>
              <a:t> </a:t>
            </a:r>
            <a:r>
              <a:rPr lang="en-US" dirty="0" err="1" smtClean="0"/>
              <a:t>kebersihan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C.	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triwulan</a:t>
            </a:r>
            <a:r>
              <a:rPr lang="en-US" dirty="0"/>
              <a:t> </a:t>
            </a:r>
            <a:r>
              <a:rPr lang="en-US" dirty="0" err="1" smtClean="0"/>
              <a:t>menyelenggarakan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/>
              <a:t>kebersihan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smtClean="0"/>
              <a:t>	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semester </a:t>
            </a:r>
            <a:r>
              <a:rPr lang="en-US" dirty="0" err="1" smtClean="0"/>
              <a:t>menyelenggarakan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/>
              <a:t>kebersihan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E</a:t>
            </a:r>
            <a:r>
              <a:rPr lang="en-US" dirty="0"/>
              <a:t>. </a:t>
            </a:r>
            <a:r>
              <a:rPr lang="en-US" dirty="0" smtClean="0"/>
              <a:t>	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menyelenggarakan</a:t>
            </a:r>
            <a:r>
              <a:rPr lang="en-US" dirty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kebersihan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09600"/>
            <a:ext cx="8382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i="1" dirty="0" err="1" smtClean="0">
                <a:solidFill>
                  <a:srgbClr val="FF0000"/>
                </a:solidFill>
              </a:rPr>
              <a:t>hidup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bersih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sehat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bugar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aman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dan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memJawaban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dibuktikan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dengan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adanya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dokumen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kegiatan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pembiasaan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anfaatkan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waktu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luang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seperti</a:t>
            </a:r>
            <a:r>
              <a:rPr lang="en-US" sz="2800" i="1" dirty="0">
                <a:solidFill>
                  <a:srgbClr val="FF0000"/>
                </a:solidFill>
              </a:rPr>
              <a:t>: </a:t>
            </a:r>
          </a:p>
          <a:p>
            <a:endParaRPr lang="en-US" sz="2800" dirty="0"/>
          </a:p>
          <a:p>
            <a:r>
              <a:rPr lang="it-IT" sz="2800" dirty="0"/>
              <a:t>1) kegiatan bersih seperti 5K; </a:t>
            </a:r>
            <a:endParaRPr lang="en-US" sz="2800" dirty="0"/>
          </a:p>
          <a:p>
            <a:r>
              <a:rPr lang="en-US" sz="2800" dirty="0"/>
              <a:t>2) </a:t>
            </a:r>
            <a:r>
              <a:rPr lang="en-US" sz="2800" dirty="0" err="1"/>
              <a:t>lomba</a:t>
            </a:r>
            <a:r>
              <a:rPr lang="en-US" sz="2800" dirty="0"/>
              <a:t> </a:t>
            </a:r>
            <a:r>
              <a:rPr lang="en-US" sz="2800" dirty="0" err="1"/>
              <a:t>sekolah</a:t>
            </a:r>
            <a:r>
              <a:rPr lang="en-US" sz="2800" dirty="0"/>
              <a:t> </a:t>
            </a:r>
            <a:r>
              <a:rPr lang="en-US" sz="2800" dirty="0" err="1"/>
              <a:t>sehat</a:t>
            </a:r>
            <a:r>
              <a:rPr lang="en-US" sz="2800" dirty="0"/>
              <a:t>; </a:t>
            </a:r>
          </a:p>
          <a:p>
            <a:r>
              <a:rPr lang="en-US" sz="2800" dirty="0"/>
              <a:t>3) </a:t>
            </a:r>
            <a:r>
              <a:rPr lang="en-US" sz="2800" dirty="0" err="1"/>
              <a:t>pekan</a:t>
            </a:r>
            <a:r>
              <a:rPr lang="en-US" sz="2800" dirty="0"/>
              <a:t> </a:t>
            </a:r>
            <a:r>
              <a:rPr lang="en-US" sz="2800" dirty="0" err="1"/>
              <a:t>olahraga</a:t>
            </a:r>
            <a:r>
              <a:rPr lang="en-US" sz="2800" dirty="0"/>
              <a:t> </a:t>
            </a:r>
            <a:r>
              <a:rPr lang="en-US" sz="2800" dirty="0" err="1"/>
              <a:t>sekolah</a:t>
            </a:r>
            <a:r>
              <a:rPr lang="en-US" sz="2800" dirty="0"/>
              <a:t>; </a:t>
            </a:r>
          </a:p>
          <a:p>
            <a:r>
              <a:rPr lang="en-US" sz="2800" dirty="0"/>
              <a:t>4) </a:t>
            </a:r>
            <a:r>
              <a:rPr lang="en-US" sz="2800" dirty="0" err="1"/>
              <a:t>polisi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; </a:t>
            </a:r>
          </a:p>
          <a:p>
            <a:r>
              <a:rPr lang="en-US" sz="2800" dirty="0"/>
              <a:t>5) </a:t>
            </a:r>
            <a:r>
              <a:rPr lang="en-US" sz="2800" dirty="0" err="1"/>
              <a:t>pembiasaan</a:t>
            </a:r>
            <a:r>
              <a:rPr lang="en-US" sz="2800" dirty="0"/>
              <a:t> </a:t>
            </a:r>
            <a:r>
              <a:rPr lang="en-US" sz="2800" dirty="0" err="1"/>
              <a:t>cuci</a:t>
            </a:r>
            <a:r>
              <a:rPr lang="en-US" sz="2800" dirty="0"/>
              <a:t> </a:t>
            </a:r>
            <a:r>
              <a:rPr lang="en-US" sz="2800" dirty="0" err="1"/>
              <a:t>tangan</a:t>
            </a:r>
            <a:r>
              <a:rPr lang="en-US" sz="2800" dirty="0"/>
              <a:t>; </a:t>
            </a:r>
          </a:p>
          <a:p>
            <a:r>
              <a:rPr lang="en-US" sz="2800" dirty="0"/>
              <a:t>6) </a:t>
            </a:r>
            <a:r>
              <a:rPr lang="en-US" sz="2800" dirty="0" err="1"/>
              <a:t>praktik</a:t>
            </a:r>
            <a:r>
              <a:rPr lang="en-US" sz="2800" dirty="0"/>
              <a:t> </a:t>
            </a:r>
            <a:r>
              <a:rPr lang="en-US" sz="2800" dirty="0" err="1"/>
              <a:t>gosok</a:t>
            </a:r>
            <a:r>
              <a:rPr lang="en-US" sz="2800" dirty="0"/>
              <a:t> </a:t>
            </a:r>
            <a:r>
              <a:rPr lang="en-US" sz="2800" dirty="0" err="1"/>
              <a:t>gigi</a:t>
            </a:r>
            <a:r>
              <a:rPr lang="en-US" sz="2800" dirty="0"/>
              <a:t> yang </a:t>
            </a:r>
            <a:r>
              <a:rPr lang="en-US" sz="2800" dirty="0" err="1"/>
              <a:t>benar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lain-lain 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 algn="l"/>
            <a:r>
              <a:rPr lang="sv-SE" sz="2700" i="1" dirty="0" smtClean="0">
                <a:solidFill>
                  <a:srgbClr val="FF0000"/>
                </a:solidFill>
              </a:rPr>
              <a:t>40.	Siswa </a:t>
            </a:r>
            <a:r>
              <a:rPr lang="sv-SE" sz="2700" i="1" dirty="0">
                <a:solidFill>
                  <a:srgbClr val="FF0000"/>
                </a:solidFill>
              </a:rPr>
              <a:t>memperoleh pengalaman belajar untuk dapat menjalankan </a:t>
            </a:r>
            <a:r>
              <a:rPr lang="sv-SE" sz="2700" i="1" dirty="0" smtClean="0">
                <a:solidFill>
                  <a:srgbClr val="FF0000"/>
                </a:solidFill>
              </a:rPr>
              <a:t>ajaran </a:t>
            </a:r>
            <a:r>
              <a:rPr lang="en-US" sz="2700" i="1" dirty="0" smtClean="0">
                <a:solidFill>
                  <a:srgbClr val="FF0000"/>
                </a:solidFill>
              </a:rPr>
              <a:t>agama </a:t>
            </a:r>
            <a:r>
              <a:rPr lang="en-US" sz="2700" i="1" dirty="0">
                <a:solidFill>
                  <a:srgbClr val="FF0000"/>
                </a:solidFill>
              </a:rPr>
              <a:t>yang </a:t>
            </a:r>
            <a:r>
              <a:rPr lang="en-US" sz="2700" i="1" dirty="0" err="1">
                <a:solidFill>
                  <a:srgbClr val="FF0000"/>
                </a:solidFill>
              </a:rPr>
              <a:t>dianut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sesuai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dengan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tahap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perkembangan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anak</a:t>
            </a:r>
            <a:r>
              <a:rPr lang="en-US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 A.	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agama yang </a:t>
            </a:r>
            <a:r>
              <a:rPr lang="en-US" dirty="0" err="1"/>
              <a:t>dianut</a:t>
            </a:r>
            <a:r>
              <a:rPr lang="en-US" dirty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anak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B.	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menyelenggarakan</a:t>
            </a:r>
            <a:r>
              <a:rPr lang="en-US" dirty="0"/>
              <a:t> 3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/>
              <a:t>pembelajaran</a:t>
            </a:r>
            <a:r>
              <a:rPr lang="en-US" dirty="0"/>
              <a:t> agama yang </a:t>
            </a:r>
            <a:r>
              <a:rPr lang="en-US" dirty="0" err="1"/>
              <a:t>dianut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anak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C.	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menyelenggarakan</a:t>
            </a:r>
            <a:r>
              <a:rPr lang="en-US" dirty="0"/>
              <a:t> 2 </a:t>
            </a:r>
            <a:r>
              <a:rPr lang="en-US" dirty="0" err="1" smtClean="0"/>
              <a:t>jeniskegiatan</a:t>
            </a:r>
            <a:r>
              <a:rPr lang="en-US" dirty="0" smtClean="0"/>
              <a:t> </a:t>
            </a:r>
            <a:r>
              <a:rPr lang="en-US" dirty="0" err="1"/>
              <a:t>pembelajaran</a:t>
            </a:r>
            <a:r>
              <a:rPr lang="en-US" dirty="0"/>
              <a:t> agama yang </a:t>
            </a:r>
            <a:r>
              <a:rPr lang="en-US" dirty="0" err="1"/>
              <a:t>dianut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anak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D.	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menyelenggarakan</a:t>
            </a:r>
            <a:r>
              <a:rPr lang="en-US" dirty="0"/>
              <a:t> 1 </a:t>
            </a:r>
            <a:r>
              <a:rPr lang="en-US" dirty="0" err="1" smtClean="0"/>
              <a:t>jeniskegiatan</a:t>
            </a:r>
            <a:r>
              <a:rPr lang="en-US" dirty="0" smtClean="0"/>
              <a:t> </a:t>
            </a:r>
            <a:r>
              <a:rPr lang="en-US" dirty="0" err="1"/>
              <a:t>pembelajaran</a:t>
            </a:r>
            <a:r>
              <a:rPr lang="en-US" dirty="0"/>
              <a:t> agama yang </a:t>
            </a:r>
            <a:r>
              <a:rPr lang="en-US" dirty="0" err="1"/>
              <a:t>dianut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anak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 E.	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menyelenggarakan</a:t>
            </a:r>
            <a:r>
              <a:rPr lang="sv-SE" dirty="0" smtClean="0"/>
              <a:t>kegiatan </a:t>
            </a:r>
            <a:r>
              <a:rPr lang="sv-SE" dirty="0"/>
              <a:t>pembelajaran agama yang dianut sesuai dengan </a:t>
            </a:r>
            <a:r>
              <a:rPr lang="sv-SE" dirty="0" smtClean="0"/>
              <a:t>tahap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/>
              <a:t>anak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6916"/>
            <a:ext cx="84582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i="1" dirty="0" err="1">
                <a:solidFill>
                  <a:srgbClr val="FF0000"/>
                </a:solidFill>
              </a:rPr>
              <a:t>Jawaban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dibuktikan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dengan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adanya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dokumen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kegiatan</a:t>
            </a:r>
            <a:r>
              <a:rPr lang="en-US" sz="3200" i="1" dirty="0">
                <a:solidFill>
                  <a:srgbClr val="FF0000"/>
                </a:solidFill>
              </a:rPr>
              <a:t>: </a:t>
            </a:r>
          </a:p>
          <a:p>
            <a:endParaRPr lang="en-US" sz="3200" dirty="0"/>
          </a:p>
          <a:p>
            <a:r>
              <a:rPr lang="en-US" sz="3200" dirty="0"/>
              <a:t>1) </a:t>
            </a:r>
            <a:r>
              <a:rPr lang="en-US" sz="3200" dirty="0" smtClean="0"/>
              <a:t>	</a:t>
            </a:r>
            <a:r>
              <a:rPr lang="en-US" sz="3200" dirty="0" err="1" smtClean="0"/>
              <a:t>pembiasaan</a:t>
            </a:r>
            <a:r>
              <a:rPr lang="en-US" sz="3200" dirty="0" smtClean="0"/>
              <a:t> </a:t>
            </a:r>
            <a:r>
              <a:rPr lang="en-US" sz="3200" dirty="0" err="1"/>
              <a:t>memberi</a:t>
            </a:r>
            <a:r>
              <a:rPr lang="en-US" sz="3200" dirty="0"/>
              <a:t> </a:t>
            </a:r>
            <a:r>
              <a:rPr lang="en-US" sz="3200" dirty="0" err="1"/>
              <a:t>salam</a:t>
            </a:r>
            <a:r>
              <a:rPr lang="en-US" sz="3200" dirty="0"/>
              <a:t>; </a:t>
            </a:r>
          </a:p>
          <a:p>
            <a:endParaRPr lang="en-US" sz="3200" dirty="0"/>
          </a:p>
          <a:p>
            <a:r>
              <a:rPr lang="en-US" sz="3200" dirty="0"/>
              <a:t>2</a:t>
            </a:r>
            <a:r>
              <a:rPr lang="en-US" sz="3200" dirty="0" smtClean="0"/>
              <a:t>)	 </a:t>
            </a:r>
            <a:r>
              <a:rPr lang="en-US" sz="3200" dirty="0" err="1"/>
              <a:t>pembiasaan</a:t>
            </a:r>
            <a:r>
              <a:rPr lang="en-US" sz="3200" dirty="0"/>
              <a:t> </a:t>
            </a:r>
            <a:r>
              <a:rPr lang="en-US" sz="3200" dirty="0" err="1"/>
              <a:t>membaca</a:t>
            </a:r>
            <a:r>
              <a:rPr lang="en-US" sz="3200" dirty="0"/>
              <a:t> </a:t>
            </a:r>
            <a:r>
              <a:rPr lang="en-US" sz="3200" dirty="0" err="1"/>
              <a:t>doa</a:t>
            </a:r>
            <a:r>
              <a:rPr lang="en-US" sz="3200" dirty="0"/>
              <a:t>; </a:t>
            </a:r>
          </a:p>
          <a:p>
            <a:endParaRPr lang="en-US" sz="3200" dirty="0"/>
          </a:p>
          <a:p>
            <a:r>
              <a:rPr lang="en-US" sz="3200" dirty="0"/>
              <a:t>3) </a:t>
            </a:r>
            <a:r>
              <a:rPr lang="en-US" sz="3200" dirty="0" smtClean="0"/>
              <a:t>	</a:t>
            </a:r>
            <a:r>
              <a:rPr lang="en-US" sz="3200" dirty="0" err="1" smtClean="0"/>
              <a:t>pembiasaan</a:t>
            </a:r>
            <a:r>
              <a:rPr lang="en-US" sz="3200" dirty="0" smtClean="0"/>
              <a:t> </a:t>
            </a:r>
            <a:r>
              <a:rPr lang="en-US" sz="3200" dirty="0" err="1"/>
              <a:t>beribadah</a:t>
            </a:r>
            <a:r>
              <a:rPr lang="en-US" sz="3200" dirty="0"/>
              <a:t> </a:t>
            </a:r>
            <a:r>
              <a:rPr lang="en-US" sz="3200" dirty="0" err="1"/>
              <a:t>sesuai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smtClean="0"/>
              <a:t>	</a:t>
            </a:r>
            <a:r>
              <a:rPr lang="en-US" sz="3200" dirty="0" err="1" smtClean="0"/>
              <a:t>agamanya</a:t>
            </a:r>
            <a:r>
              <a:rPr lang="en-US" sz="3200" dirty="0"/>
              <a:t>; </a:t>
            </a:r>
          </a:p>
          <a:p>
            <a:endParaRPr lang="en-US" sz="3200" dirty="0"/>
          </a:p>
          <a:p>
            <a:r>
              <a:rPr lang="en-US" sz="3200" dirty="0"/>
              <a:t>4) </a:t>
            </a:r>
            <a:r>
              <a:rPr lang="en-US" sz="3200" dirty="0" smtClean="0"/>
              <a:t>	</a:t>
            </a:r>
            <a:r>
              <a:rPr lang="en-US" sz="3200" dirty="0" err="1" smtClean="0"/>
              <a:t>penyelenggaraan</a:t>
            </a:r>
            <a:r>
              <a:rPr lang="en-US" sz="3200" dirty="0" smtClean="0"/>
              <a:t> </a:t>
            </a:r>
            <a:r>
              <a:rPr lang="en-US" sz="3200" dirty="0" err="1"/>
              <a:t>berbagai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 lain </a:t>
            </a:r>
            <a:r>
              <a:rPr lang="en-US" sz="3200" dirty="0" smtClean="0"/>
              <a:t>	yang </a:t>
            </a:r>
            <a:r>
              <a:rPr lang="en-US" sz="3200" dirty="0" err="1"/>
              <a:t>bernuansa</a:t>
            </a:r>
            <a:r>
              <a:rPr lang="en-US" sz="3200" dirty="0"/>
              <a:t> </a:t>
            </a:r>
            <a:r>
              <a:rPr lang="en-US" sz="3200" dirty="0" err="1"/>
              <a:t>keagamaan</a:t>
            </a:r>
            <a:r>
              <a:rPr lang="en-US" sz="3200" dirty="0"/>
              <a:t>. </a:t>
            </a:r>
          </a:p>
          <a:p>
            <a:r>
              <a:rPr lang="en-US" sz="3200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2400" i="1" dirty="0" smtClean="0">
                <a:solidFill>
                  <a:srgbClr val="FF0000"/>
                </a:solidFill>
              </a:rPr>
              <a:t>41.	</a:t>
            </a:r>
            <a:r>
              <a:rPr lang="en-US" sz="2400" i="1" dirty="0" err="1" smtClean="0">
                <a:solidFill>
                  <a:srgbClr val="FF0000"/>
                </a:solidFill>
              </a:rPr>
              <a:t>Siswa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memperoleh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pengalaman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belajar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untuk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menghargai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keberagaman</a:t>
            </a:r>
            <a:r>
              <a:rPr lang="en-US" sz="2400" i="1" dirty="0" smtClean="0">
                <a:solidFill>
                  <a:srgbClr val="FF0000"/>
                </a:solidFill>
              </a:rPr>
              <a:t> agama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err="1">
                <a:solidFill>
                  <a:srgbClr val="FF0000"/>
                </a:solidFill>
              </a:rPr>
              <a:t>bangsa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err="1">
                <a:solidFill>
                  <a:srgbClr val="FF0000"/>
                </a:solidFill>
              </a:rPr>
              <a:t>suku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err="1">
                <a:solidFill>
                  <a:srgbClr val="FF0000"/>
                </a:solidFill>
              </a:rPr>
              <a:t>ras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err="1">
                <a:solidFill>
                  <a:srgbClr val="FF0000"/>
                </a:solidFill>
              </a:rPr>
              <a:t>dan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golongan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sosial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ekonomi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 A.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menyelenggarakan</a:t>
            </a:r>
            <a:r>
              <a:rPr lang="en-US" dirty="0" smtClean="0"/>
              <a:t> </a:t>
            </a:r>
            <a:r>
              <a:rPr lang="en-US" dirty="0"/>
              <a:t>4 kali </a:t>
            </a:r>
            <a:r>
              <a:rPr lang="en-US" sz="3500" dirty="0" err="1"/>
              <a:t>atau</a:t>
            </a:r>
            <a:r>
              <a:rPr lang="en-US" sz="3500" dirty="0"/>
              <a:t> </a:t>
            </a:r>
            <a:r>
              <a:rPr lang="en-US" sz="3500" dirty="0" err="1"/>
              <a:t>lebih</a:t>
            </a:r>
            <a:r>
              <a:rPr lang="en-US" sz="3500" dirty="0"/>
              <a:t> </a:t>
            </a:r>
            <a:r>
              <a:rPr lang="en-US" sz="3500" dirty="0" err="1"/>
              <a:t>kegiatan</a:t>
            </a:r>
            <a:r>
              <a:rPr lang="en-US" sz="3500" dirty="0"/>
              <a:t> </a:t>
            </a:r>
            <a:r>
              <a:rPr lang="en-US" sz="3500" dirty="0" err="1" smtClean="0"/>
              <a:t>pembelajaran</a:t>
            </a:r>
            <a:r>
              <a:rPr lang="en-US" sz="3500" dirty="0" smtClean="0"/>
              <a:t> </a:t>
            </a:r>
            <a:r>
              <a:rPr lang="en-US" sz="3500" dirty="0" err="1" smtClean="0"/>
              <a:t>untuk</a:t>
            </a:r>
            <a:r>
              <a:rPr lang="en-US" sz="3500" dirty="0" smtClean="0"/>
              <a:t> </a:t>
            </a:r>
            <a:r>
              <a:rPr lang="en-US" sz="3500" dirty="0" err="1"/>
              <a:t>menghargai</a:t>
            </a:r>
            <a:r>
              <a:rPr lang="en-US" sz="3500" dirty="0"/>
              <a:t> </a:t>
            </a:r>
            <a:r>
              <a:rPr lang="en-US" sz="3500" dirty="0" err="1"/>
              <a:t>keberagaman</a:t>
            </a:r>
            <a:r>
              <a:rPr lang="en-US" sz="3500" dirty="0"/>
              <a:t> agama, </a:t>
            </a:r>
            <a:r>
              <a:rPr lang="en-US" sz="3500" dirty="0" err="1"/>
              <a:t>bangsa</a:t>
            </a:r>
            <a:r>
              <a:rPr lang="en-US" sz="3500" dirty="0"/>
              <a:t>, </a:t>
            </a:r>
            <a:r>
              <a:rPr lang="en-US" sz="3500" dirty="0" err="1"/>
              <a:t>suku</a:t>
            </a:r>
            <a:r>
              <a:rPr lang="en-US" sz="3500" dirty="0"/>
              <a:t>, </a:t>
            </a:r>
            <a:r>
              <a:rPr lang="en-US" sz="3500" dirty="0" err="1" smtClean="0"/>
              <a:t>ras</a:t>
            </a:r>
            <a:r>
              <a:rPr lang="en-US" sz="3500" dirty="0" smtClean="0"/>
              <a:t>, </a:t>
            </a:r>
            <a:r>
              <a:rPr lang="en-US" sz="3500" dirty="0" err="1" smtClean="0"/>
              <a:t>dan</a:t>
            </a:r>
            <a:r>
              <a:rPr lang="en-US" sz="3500" dirty="0" smtClean="0"/>
              <a:t> </a:t>
            </a:r>
            <a:r>
              <a:rPr lang="en-US" sz="3500" dirty="0" err="1"/>
              <a:t>golongan</a:t>
            </a:r>
            <a:r>
              <a:rPr lang="en-US" sz="3500" dirty="0"/>
              <a:t> </a:t>
            </a:r>
            <a:r>
              <a:rPr lang="en-US" sz="3500" dirty="0" err="1"/>
              <a:t>sosial</a:t>
            </a:r>
            <a:r>
              <a:rPr lang="en-US" sz="3500" dirty="0"/>
              <a:t> </a:t>
            </a:r>
            <a:r>
              <a:rPr lang="en-US" sz="3500" dirty="0" err="1"/>
              <a:t>ekonomi</a:t>
            </a:r>
            <a:endParaRPr lang="en-US" sz="3500" dirty="0"/>
          </a:p>
          <a:p>
            <a:pPr marL="514350" indent="-514350">
              <a:buNone/>
            </a:pPr>
            <a:r>
              <a:rPr lang="en-US" sz="3500" dirty="0" smtClean="0"/>
              <a:t>B.	</a:t>
            </a:r>
            <a:r>
              <a:rPr lang="en-US" sz="3500" dirty="0" err="1" smtClean="0"/>
              <a:t>Dalam</a:t>
            </a:r>
            <a:r>
              <a:rPr lang="en-US" sz="3500" dirty="0" smtClean="0"/>
              <a:t> </a:t>
            </a:r>
            <a:r>
              <a:rPr lang="en-US" sz="3500" dirty="0" err="1"/>
              <a:t>satu</a:t>
            </a:r>
            <a:r>
              <a:rPr lang="en-US" sz="3500" dirty="0"/>
              <a:t> </a:t>
            </a:r>
            <a:r>
              <a:rPr lang="en-US" sz="3500" dirty="0" err="1"/>
              <a:t>tahun</a:t>
            </a:r>
            <a:r>
              <a:rPr lang="en-US" sz="3500" dirty="0"/>
              <a:t> </a:t>
            </a:r>
            <a:r>
              <a:rPr lang="en-US" sz="3500" dirty="0" err="1"/>
              <a:t>terakhir</a:t>
            </a:r>
            <a:r>
              <a:rPr lang="en-US" sz="3500" dirty="0"/>
              <a:t>, </a:t>
            </a:r>
            <a:r>
              <a:rPr lang="en-US" sz="3500" dirty="0" err="1" smtClean="0"/>
              <a:t>sekolah</a:t>
            </a:r>
            <a:r>
              <a:rPr lang="en-US" sz="3500" dirty="0" smtClean="0"/>
              <a:t>/</a:t>
            </a:r>
            <a:r>
              <a:rPr lang="en-US" sz="3500" dirty="0" err="1" smtClean="0"/>
              <a:t>madrasah</a:t>
            </a:r>
            <a:r>
              <a:rPr lang="en-US" sz="3500" dirty="0" smtClean="0"/>
              <a:t> </a:t>
            </a:r>
            <a:r>
              <a:rPr lang="fi-FI" sz="3500" dirty="0" smtClean="0"/>
              <a:t>menyelenggarakan </a:t>
            </a:r>
            <a:r>
              <a:rPr lang="fi-FI" sz="3500" dirty="0"/>
              <a:t>3 kali kegiatan pembelajaran </a:t>
            </a:r>
            <a:r>
              <a:rPr lang="fi-FI" sz="3500" dirty="0" smtClean="0"/>
              <a:t>untuk </a:t>
            </a:r>
            <a:r>
              <a:rPr lang="en-US" sz="3500" dirty="0" err="1" smtClean="0"/>
              <a:t>menghargai</a:t>
            </a:r>
            <a:r>
              <a:rPr lang="en-US" sz="3500" dirty="0" smtClean="0"/>
              <a:t> </a:t>
            </a:r>
            <a:r>
              <a:rPr lang="en-US" sz="3500" dirty="0" err="1"/>
              <a:t>keberagaman</a:t>
            </a:r>
            <a:r>
              <a:rPr lang="en-US" sz="3500" dirty="0"/>
              <a:t> agama, </a:t>
            </a:r>
            <a:r>
              <a:rPr lang="en-US" sz="3500" dirty="0" err="1"/>
              <a:t>bangsa</a:t>
            </a:r>
            <a:r>
              <a:rPr lang="en-US" sz="3500" dirty="0"/>
              <a:t>, </a:t>
            </a:r>
            <a:r>
              <a:rPr lang="en-US" sz="3500" dirty="0" err="1"/>
              <a:t>suku</a:t>
            </a:r>
            <a:r>
              <a:rPr lang="en-US" sz="3500" dirty="0"/>
              <a:t>, </a:t>
            </a:r>
            <a:r>
              <a:rPr lang="en-US" sz="3500" dirty="0" err="1"/>
              <a:t>ras</a:t>
            </a:r>
            <a:r>
              <a:rPr lang="en-US" sz="3500" dirty="0"/>
              <a:t>, </a:t>
            </a:r>
            <a:r>
              <a:rPr lang="en-US" sz="3500" dirty="0" err="1" smtClean="0"/>
              <a:t>dan</a:t>
            </a:r>
            <a:r>
              <a:rPr lang="en-US" sz="3500" dirty="0" smtClean="0"/>
              <a:t> </a:t>
            </a:r>
            <a:r>
              <a:rPr lang="en-US" sz="3500" dirty="0" err="1" smtClean="0"/>
              <a:t>golongan</a:t>
            </a:r>
            <a:r>
              <a:rPr lang="en-US" sz="3500" dirty="0" smtClean="0"/>
              <a:t> </a:t>
            </a:r>
            <a:r>
              <a:rPr lang="en-US" sz="3500" dirty="0" err="1"/>
              <a:t>sosial</a:t>
            </a:r>
            <a:r>
              <a:rPr lang="en-US" sz="3500" dirty="0"/>
              <a:t> </a:t>
            </a:r>
            <a:r>
              <a:rPr lang="en-US" sz="3500" dirty="0" err="1"/>
              <a:t>ekonomi</a:t>
            </a:r>
            <a:endParaRPr lang="en-US" sz="3500" dirty="0"/>
          </a:p>
          <a:p>
            <a:pPr marL="514350" indent="-514350">
              <a:buNone/>
            </a:pPr>
            <a:r>
              <a:rPr lang="en-US" sz="3500" dirty="0" smtClean="0"/>
              <a:t>C.	</a:t>
            </a:r>
            <a:r>
              <a:rPr lang="en-US" sz="3500" dirty="0" err="1" smtClean="0"/>
              <a:t>Dalam</a:t>
            </a:r>
            <a:r>
              <a:rPr lang="en-US" sz="3500" dirty="0" smtClean="0"/>
              <a:t> </a:t>
            </a:r>
            <a:r>
              <a:rPr lang="en-US" sz="3500" dirty="0" err="1"/>
              <a:t>satu</a:t>
            </a:r>
            <a:r>
              <a:rPr lang="en-US" sz="3500" dirty="0"/>
              <a:t> </a:t>
            </a:r>
            <a:r>
              <a:rPr lang="en-US" sz="3500" dirty="0" err="1"/>
              <a:t>tahun</a:t>
            </a:r>
            <a:r>
              <a:rPr lang="en-US" sz="3500" dirty="0"/>
              <a:t> </a:t>
            </a:r>
            <a:r>
              <a:rPr lang="en-US" sz="3500" dirty="0" err="1"/>
              <a:t>terakhir</a:t>
            </a:r>
            <a:r>
              <a:rPr lang="en-US" sz="3500" dirty="0"/>
              <a:t>, </a:t>
            </a:r>
            <a:r>
              <a:rPr lang="en-US" sz="3500" dirty="0" err="1" smtClean="0"/>
              <a:t>sekolah</a:t>
            </a:r>
            <a:r>
              <a:rPr lang="en-US" sz="3500" dirty="0" smtClean="0"/>
              <a:t>/</a:t>
            </a:r>
            <a:r>
              <a:rPr lang="en-US" sz="3500" dirty="0" err="1" smtClean="0"/>
              <a:t>madrasah</a:t>
            </a:r>
            <a:r>
              <a:rPr lang="en-US" sz="3500" dirty="0" smtClean="0"/>
              <a:t> </a:t>
            </a:r>
            <a:r>
              <a:rPr lang="fi-FI" sz="3500" dirty="0" smtClean="0"/>
              <a:t>menyelenggarakan </a:t>
            </a:r>
            <a:r>
              <a:rPr lang="fi-FI" sz="3500" dirty="0"/>
              <a:t>2 kali kegiatan pembelajaran </a:t>
            </a:r>
            <a:r>
              <a:rPr lang="fi-FI" sz="3500" dirty="0" smtClean="0"/>
              <a:t>untuk </a:t>
            </a:r>
            <a:r>
              <a:rPr lang="en-US" sz="3500" dirty="0" err="1" smtClean="0"/>
              <a:t>menghargai</a:t>
            </a:r>
            <a:r>
              <a:rPr lang="en-US" sz="3500" dirty="0" smtClean="0"/>
              <a:t> </a:t>
            </a:r>
            <a:r>
              <a:rPr lang="en-US" sz="3500" dirty="0" err="1"/>
              <a:t>keberagaman</a:t>
            </a:r>
            <a:r>
              <a:rPr lang="en-US" sz="3500" dirty="0"/>
              <a:t> agama, </a:t>
            </a:r>
            <a:r>
              <a:rPr lang="en-US" sz="3500" dirty="0" err="1"/>
              <a:t>bangsa</a:t>
            </a:r>
            <a:r>
              <a:rPr lang="en-US" sz="3500" dirty="0"/>
              <a:t>, </a:t>
            </a:r>
            <a:r>
              <a:rPr lang="en-US" sz="3500" dirty="0" err="1"/>
              <a:t>suku</a:t>
            </a:r>
            <a:r>
              <a:rPr lang="en-US" sz="3500" dirty="0"/>
              <a:t>, </a:t>
            </a:r>
            <a:r>
              <a:rPr lang="en-US" sz="3500" dirty="0" err="1"/>
              <a:t>ras</a:t>
            </a:r>
            <a:r>
              <a:rPr lang="en-US" sz="3500" dirty="0"/>
              <a:t>, </a:t>
            </a:r>
            <a:r>
              <a:rPr lang="en-US" sz="3500" dirty="0" err="1" smtClean="0"/>
              <a:t>dan</a:t>
            </a:r>
            <a:r>
              <a:rPr lang="en-US" sz="3500" dirty="0" smtClean="0"/>
              <a:t> </a:t>
            </a:r>
            <a:r>
              <a:rPr lang="en-US" sz="3500" dirty="0" err="1" smtClean="0"/>
              <a:t>golongan</a:t>
            </a:r>
            <a:r>
              <a:rPr lang="en-US" sz="3500" dirty="0" smtClean="0"/>
              <a:t> </a:t>
            </a:r>
            <a:r>
              <a:rPr lang="en-US" sz="3500" dirty="0" err="1"/>
              <a:t>sosial</a:t>
            </a:r>
            <a:r>
              <a:rPr lang="en-US" sz="3500" dirty="0"/>
              <a:t> </a:t>
            </a:r>
            <a:r>
              <a:rPr lang="en-US" sz="3500" dirty="0" err="1"/>
              <a:t>ekonomi</a:t>
            </a:r>
            <a:endParaRPr lang="en-US" sz="3500" dirty="0"/>
          </a:p>
          <a:p>
            <a:pPr marL="514350" indent="-514350">
              <a:buNone/>
            </a:pPr>
            <a:r>
              <a:rPr lang="en-US" sz="3500" dirty="0" smtClean="0"/>
              <a:t> D.	</a:t>
            </a:r>
            <a:r>
              <a:rPr lang="en-US" sz="3500" dirty="0" err="1" smtClean="0"/>
              <a:t>Dalam</a:t>
            </a:r>
            <a:r>
              <a:rPr lang="en-US" sz="3500" dirty="0" smtClean="0"/>
              <a:t> </a:t>
            </a:r>
            <a:r>
              <a:rPr lang="en-US" sz="3500" dirty="0" err="1"/>
              <a:t>satu</a:t>
            </a:r>
            <a:r>
              <a:rPr lang="en-US" sz="3500" dirty="0"/>
              <a:t> </a:t>
            </a:r>
            <a:r>
              <a:rPr lang="en-US" sz="3500" dirty="0" err="1"/>
              <a:t>tahun</a:t>
            </a:r>
            <a:r>
              <a:rPr lang="en-US" sz="3500" dirty="0"/>
              <a:t> </a:t>
            </a:r>
            <a:r>
              <a:rPr lang="en-US" sz="3500" dirty="0" err="1"/>
              <a:t>terakhir</a:t>
            </a:r>
            <a:r>
              <a:rPr lang="en-US" sz="3500" dirty="0"/>
              <a:t>, </a:t>
            </a:r>
            <a:r>
              <a:rPr lang="en-US" sz="3500" dirty="0" err="1" smtClean="0"/>
              <a:t>sekolah</a:t>
            </a:r>
            <a:r>
              <a:rPr lang="en-US" sz="3500" dirty="0" smtClean="0"/>
              <a:t>/</a:t>
            </a:r>
            <a:r>
              <a:rPr lang="en-US" sz="3500" dirty="0" err="1" smtClean="0"/>
              <a:t>madrasah</a:t>
            </a:r>
            <a:r>
              <a:rPr lang="en-US" sz="3500" dirty="0" smtClean="0"/>
              <a:t> </a:t>
            </a:r>
            <a:r>
              <a:rPr lang="fi-FI" sz="3500" dirty="0" smtClean="0"/>
              <a:t>menyelenggarakan </a:t>
            </a:r>
            <a:r>
              <a:rPr lang="fi-FI" sz="3500" dirty="0"/>
              <a:t>1 kali kegiatan pembelajaran </a:t>
            </a:r>
            <a:r>
              <a:rPr lang="fi-FI" sz="3500" dirty="0" smtClean="0"/>
              <a:t>untuk</a:t>
            </a:r>
            <a:r>
              <a:rPr lang="en-US" sz="3500" dirty="0" err="1" smtClean="0"/>
              <a:t>menghargai</a:t>
            </a:r>
            <a:r>
              <a:rPr lang="en-US" sz="3500" dirty="0" smtClean="0"/>
              <a:t> </a:t>
            </a:r>
            <a:r>
              <a:rPr lang="en-US" sz="3500" dirty="0" err="1"/>
              <a:t>keberagaman</a:t>
            </a:r>
            <a:r>
              <a:rPr lang="en-US" sz="3500" dirty="0"/>
              <a:t> agama, </a:t>
            </a:r>
            <a:r>
              <a:rPr lang="en-US" sz="3500" dirty="0" err="1"/>
              <a:t>bangsa</a:t>
            </a:r>
            <a:r>
              <a:rPr lang="en-US" sz="3500" dirty="0"/>
              <a:t>, </a:t>
            </a:r>
            <a:r>
              <a:rPr lang="en-US" sz="3500" dirty="0" err="1"/>
              <a:t>suku</a:t>
            </a:r>
            <a:r>
              <a:rPr lang="en-US" sz="3500" dirty="0"/>
              <a:t>, </a:t>
            </a:r>
            <a:r>
              <a:rPr lang="en-US" sz="3500" dirty="0" err="1"/>
              <a:t>ras</a:t>
            </a:r>
            <a:r>
              <a:rPr lang="en-US" sz="3500" dirty="0"/>
              <a:t>, </a:t>
            </a:r>
            <a:r>
              <a:rPr lang="en-US" sz="3500" dirty="0" err="1" smtClean="0"/>
              <a:t>dan</a:t>
            </a:r>
            <a:r>
              <a:rPr lang="en-US" sz="3500" dirty="0" smtClean="0"/>
              <a:t> </a:t>
            </a:r>
            <a:r>
              <a:rPr lang="en-US" sz="3500" dirty="0" err="1" smtClean="0"/>
              <a:t>golongan</a:t>
            </a:r>
            <a:r>
              <a:rPr lang="en-US" sz="3500" dirty="0" smtClean="0"/>
              <a:t> </a:t>
            </a:r>
            <a:r>
              <a:rPr lang="en-US" sz="3500" dirty="0" err="1"/>
              <a:t>sosial</a:t>
            </a:r>
            <a:r>
              <a:rPr lang="en-US" sz="3500" dirty="0"/>
              <a:t> </a:t>
            </a:r>
            <a:r>
              <a:rPr lang="en-US" sz="3500" dirty="0" err="1"/>
              <a:t>ekonomi</a:t>
            </a:r>
            <a:endParaRPr lang="en-US" sz="3500" dirty="0"/>
          </a:p>
          <a:p>
            <a:pPr marL="514350" indent="-514350">
              <a:buNone/>
            </a:pPr>
            <a:r>
              <a:rPr lang="en-US" sz="3500" dirty="0" smtClean="0"/>
              <a:t> E.	</a:t>
            </a:r>
            <a:r>
              <a:rPr lang="en-US" sz="3500" dirty="0" err="1" smtClean="0"/>
              <a:t>Dalam</a:t>
            </a:r>
            <a:r>
              <a:rPr lang="en-US" sz="3500" dirty="0" smtClean="0"/>
              <a:t> </a:t>
            </a:r>
            <a:r>
              <a:rPr lang="en-US" sz="3500" dirty="0" err="1"/>
              <a:t>satu</a:t>
            </a:r>
            <a:r>
              <a:rPr lang="en-US" sz="3500" dirty="0"/>
              <a:t> </a:t>
            </a:r>
            <a:r>
              <a:rPr lang="en-US" sz="3500" dirty="0" err="1"/>
              <a:t>tahun</a:t>
            </a:r>
            <a:r>
              <a:rPr lang="en-US" sz="3500" dirty="0"/>
              <a:t> </a:t>
            </a:r>
            <a:r>
              <a:rPr lang="en-US" sz="3500" dirty="0" err="1"/>
              <a:t>terakhir</a:t>
            </a:r>
            <a:r>
              <a:rPr lang="en-US" sz="3500" dirty="0"/>
              <a:t>, </a:t>
            </a:r>
            <a:r>
              <a:rPr lang="en-US" sz="3500" dirty="0" err="1"/>
              <a:t>sekolah</a:t>
            </a:r>
            <a:r>
              <a:rPr lang="en-US" sz="3500" dirty="0"/>
              <a:t>/</a:t>
            </a:r>
            <a:r>
              <a:rPr lang="en-US" sz="3500" dirty="0" err="1"/>
              <a:t>madrasah</a:t>
            </a:r>
            <a:r>
              <a:rPr lang="en-US" sz="3500" dirty="0"/>
              <a:t> </a:t>
            </a:r>
            <a:r>
              <a:rPr lang="en-US" sz="3500" dirty="0" err="1" smtClean="0"/>
              <a:t>tidak</a:t>
            </a:r>
            <a:r>
              <a:rPr lang="en-US" sz="3500" dirty="0" smtClean="0"/>
              <a:t> </a:t>
            </a:r>
            <a:r>
              <a:rPr lang="en-US" sz="3500" dirty="0" err="1" smtClean="0"/>
              <a:t>menyelenggarakan</a:t>
            </a:r>
            <a:r>
              <a:rPr lang="en-US" sz="3500" dirty="0" smtClean="0"/>
              <a:t> </a:t>
            </a:r>
            <a:r>
              <a:rPr lang="en-US" sz="3500" dirty="0" err="1"/>
              <a:t>kegiatan</a:t>
            </a:r>
            <a:r>
              <a:rPr lang="en-US" sz="3500" dirty="0"/>
              <a:t> </a:t>
            </a:r>
            <a:r>
              <a:rPr lang="en-US" sz="3500" dirty="0" err="1"/>
              <a:t>pembelajaran</a:t>
            </a:r>
            <a:r>
              <a:rPr lang="en-US" sz="3500" dirty="0"/>
              <a:t> </a:t>
            </a:r>
            <a:r>
              <a:rPr lang="en-US" sz="3500" dirty="0" err="1"/>
              <a:t>untuk</a:t>
            </a:r>
            <a:r>
              <a:rPr lang="en-US" sz="3500" dirty="0"/>
              <a:t> </a:t>
            </a:r>
            <a:r>
              <a:rPr lang="en-US" sz="3500" dirty="0" err="1" smtClean="0"/>
              <a:t>menghargai</a:t>
            </a:r>
            <a:r>
              <a:rPr lang="en-US" sz="3500" dirty="0" smtClean="0"/>
              <a:t> </a:t>
            </a:r>
            <a:r>
              <a:rPr lang="en-US" sz="3500" dirty="0" err="1" smtClean="0"/>
              <a:t>keberagaman</a:t>
            </a:r>
            <a:r>
              <a:rPr lang="en-US" sz="3500" dirty="0" smtClean="0"/>
              <a:t> </a:t>
            </a:r>
            <a:r>
              <a:rPr lang="en-US" sz="3500" dirty="0"/>
              <a:t>agama, </a:t>
            </a:r>
            <a:r>
              <a:rPr lang="en-US" sz="3500" dirty="0" err="1"/>
              <a:t>bangsa</a:t>
            </a:r>
            <a:r>
              <a:rPr lang="en-US" sz="3500" dirty="0"/>
              <a:t>, </a:t>
            </a:r>
            <a:r>
              <a:rPr lang="en-US" sz="3500" dirty="0" err="1"/>
              <a:t>suku</a:t>
            </a:r>
            <a:r>
              <a:rPr lang="en-US" sz="3500" dirty="0"/>
              <a:t>, </a:t>
            </a:r>
            <a:r>
              <a:rPr lang="en-US" sz="3500" dirty="0" err="1"/>
              <a:t>ras</a:t>
            </a:r>
            <a:r>
              <a:rPr lang="en-US" sz="3500" dirty="0"/>
              <a:t>,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golongan</a:t>
            </a:r>
            <a:r>
              <a:rPr lang="en-US" sz="3500" dirty="0"/>
              <a:t> </a:t>
            </a:r>
            <a:r>
              <a:rPr lang="en-US" sz="3500" dirty="0" err="1" smtClean="0"/>
              <a:t>sosial</a:t>
            </a:r>
            <a:r>
              <a:rPr lang="en-US" sz="3500" dirty="0" smtClean="0"/>
              <a:t> </a:t>
            </a:r>
            <a:r>
              <a:rPr lang="en-US" sz="3500" dirty="0" err="1" smtClean="0"/>
              <a:t>ekonomi</a:t>
            </a:r>
            <a:r>
              <a:rPr lang="en-US" sz="3500" dirty="0" smtClean="0"/>
              <a:t> </a:t>
            </a:r>
            <a:r>
              <a:rPr lang="en-US" sz="3500" dirty="0"/>
              <a:t>.</a:t>
            </a:r>
            <a:r>
              <a:rPr lang="en-US" sz="3500" dirty="0" err="1" smtClean="0"/>
              <a:t>Siswa</a:t>
            </a:r>
            <a:r>
              <a:rPr lang="en-US" sz="3500" dirty="0" smtClean="0"/>
              <a:t> </a:t>
            </a:r>
            <a:r>
              <a:rPr lang="en-US" sz="3500" dirty="0" err="1"/>
              <a:t>memperoleh</a:t>
            </a:r>
            <a:r>
              <a:rPr lang="en-US" sz="3500" dirty="0"/>
              <a:t> </a:t>
            </a:r>
            <a:r>
              <a:rPr lang="en-US" sz="3500" dirty="0" err="1"/>
              <a:t>pengalaman</a:t>
            </a:r>
            <a:r>
              <a:rPr lang="en-US" sz="3500" dirty="0"/>
              <a:t> </a:t>
            </a:r>
            <a:r>
              <a:rPr lang="en-US" sz="3500" dirty="0" err="1"/>
              <a:t>belajar</a:t>
            </a:r>
            <a:r>
              <a:rPr lang="en-US" sz="3500" dirty="0"/>
              <a:t> </a:t>
            </a:r>
            <a:r>
              <a:rPr lang="en-US" sz="3500" dirty="0" err="1"/>
              <a:t>bekerjasama</a:t>
            </a:r>
            <a:r>
              <a:rPr lang="en-US" sz="3500" dirty="0"/>
              <a:t> </a:t>
            </a:r>
            <a:r>
              <a:rPr lang="en-US" sz="3500" dirty="0" err="1"/>
              <a:t>dalam</a:t>
            </a:r>
            <a:r>
              <a:rPr lang="en-US" sz="3500" dirty="0"/>
              <a:t> </a:t>
            </a:r>
            <a:r>
              <a:rPr lang="en-US" sz="3500" dirty="0" err="1"/>
              <a:t>kelom</a:t>
            </a:r>
            <a:endParaRPr lang="en-US" sz="3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86106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400" i="1" dirty="0" err="1">
                <a:solidFill>
                  <a:srgbClr val="FF0000"/>
                </a:solidFill>
              </a:rPr>
              <a:t>Jawaban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i="1" dirty="0" err="1">
                <a:solidFill>
                  <a:srgbClr val="FF0000"/>
                </a:solidFill>
              </a:rPr>
              <a:t>dibuktikan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i="1" dirty="0" err="1">
                <a:solidFill>
                  <a:srgbClr val="FF0000"/>
                </a:solidFill>
              </a:rPr>
              <a:t>dengan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i="1" dirty="0" err="1">
                <a:solidFill>
                  <a:srgbClr val="FF0000"/>
                </a:solidFill>
              </a:rPr>
              <a:t>adanya</a:t>
            </a:r>
            <a:r>
              <a:rPr lang="en-US" sz="4400" i="1" dirty="0">
                <a:solidFill>
                  <a:srgbClr val="FF0000"/>
                </a:solidFill>
              </a:rPr>
              <a:t> </a:t>
            </a:r>
            <a:r>
              <a:rPr lang="en-US" sz="4400" dirty="0" err="1"/>
              <a:t>dokumen</a:t>
            </a:r>
            <a:r>
              <a:rPr lang="en-US" sz="4400" dirty="0"/>
              <a:t> </a:t>
            </a:r>
            <a:r>
              <a:rPr lang="en-US" sz="4400" dirty="0" err="1"/>
              <a:t>kegiatan</a:t>
            </a:r>
            <a:r>
              <a:rPr lang="en-US" sz="4400" dirty="0"/>
              <a:t> yang </a:t>
            </a:r>
            <a:r>
              <a:rPr lang="en-US" sz="4400" dirty="0" err="1"/>
              <a:t>diikuti</a:t>
            </a:r>
            <a:r>
              <a:rPr lang="en-US" sz="4400" dirty="0"/>
              <a:t> </a:t>
            </a:r>
            <a:r>
              <a:rPr lang="en-US" sz="4400" dirty="0" err="1"/>
              <a:t>setidak-tidaknya</a:t>
            </a:r>
            <a:r>
              <a:rPr lang="en-US" sz="4400" dirty="0"/>
              <a:t> </a:t>
            </a:r>
            <a:r>
              <a:rPr lang="en-US" sz="4400" dirty="0" err="1"/>
              <a:t>oleh</a:t>
            </a:r>
            <a:r>
              <a:rPr lang="en-US" sz="4400" dirty="0"/>
              <a:t> 90% </a:t>
            </a:r>
            <a:r>
              <a:rPr lang="en-US" sz="4400" dirty="0" err="1"/>
              <a:t>siswa</a:t>
            </a:r>
            <a:r>
              <a:rPr lang="en-US" sz="4400" dirty="0"/>
              <a:t> </a:t>
            </a:r>
            <a:r>
              <a:rPr lang="en-US" sz="4400" dirty="0" err="1"/>
              <a:t>seperti</a:t>
            </a:r>
            <a:r>
              <a:rPr lang="en-US" sz="4400" dirty="0"/>
              <a:t>: </a:t>
            </a:r>
            <a:r>
              <a:rPr lang="en-US" sz="4400" dirty="0" err="1"/>
              <a:t>peringatan</a:t>
            </a:r>
            <a:r>
              <a:rPr lang="en-US" sz="4400" dirty="0"/>
              <a:t> </a:t>
            </a:r>
            <a:r>
              <a:rPr lang="en-US" sz="4400" dirty="0" err="1"/>
              <a:t>hari-hari</a:t>
            </a:r>
            <a:r>
              <a:rPr lang="en-US" sz="4400" dirty="0"/>
              <a:t> </a:t>
            </a:r>
            <a:r>
              <a:rPr lang="en-US" sz="4400" dirty="0" err="1"/>
              <a:t>besar</a:t>
            </a:r>
            <a:r>
              <a:rPr lang="en-US" sz="4400" dirty="0"/>
              <a:t> </a:t>
            </a:r>
            <a:r>
              <a:rPr lang="en-US" sz="4400" dirty="0" err="1"/>
              <a:t>nasional</a:t>
            </a:r>
            <a:r>
              <a:rPr lang="en-US" sz="4400" dirty="0"/>
              <a:t> </a:t>
            </a:r>
            <a:r>
              <a:rPr lang="en-US" sz="4400" dirty="0" err="1"/>
              <a:t>dan</a:t>
            </a:r>
            <a:r>
              <a:rPr lang="en-US" sz="4400" dirty="0"/>
              <a:t> </a:t>
            </a:r>
            <a:r>
              <a:rPr lang="en-US" sz="4400" dirty="0" err="1"/>
              <a:t>internasional</a:t>
            </a:r>
            <a:r>
              <a:rPr lang="en-US" sz="4400" dirty="0"/>
              <a:t>, </a:t>
            </a:r>
            <a:r>
              <a:rPr lang="en-US" sz="4400" dirty="0" err="1"/>
              <a:t>peringatan</a:t>
            </a:r>
            <a:r>
              <a:rPr lang="en-US" sz="4400" dirty="0"/>
              <a:t> </a:t>
            </a:r>
            <a:r>
              <a:rPr lang="en-US" sz="4400" dirty="0" err="1"/>
              <a:t>hari</a:t>
            </a:r>
            <a:r>
              <a:rPr lang="en-US" sz="4400" dirty="0"/>
              <a:t> </a:t>
            </a:r>
            <a:r>
              <a:rPr lang="en-US" sz="4400" dirty="0" err="1"/>
              <a:t>besar</a:t>
            </a:r>
            <a:r>
              <a:rPr lang="en-US" sz="4400" dirty="0"/>
              <a:t> </a:t>
            </a:r>
            <a:r>
              <a:rPr lang="en-US" sz="4400" dirty="0" err="1"/>
              <a:t>keagamaan</a:t>
            </a:r>
            <a:r>
              <a:rPr lang="en-US" sz="4400" dirty="0"/>
              <a:t>, </a:t>
            </a:r>
            <a:r>
              <a:rPr lang="en-US" sz="4400" dirty="0" err="1"/>
              <a:t>pentas</a:t>
            </a:r>
            <a:r>
              <a:rPr lang="en-US" sz="4400" dirty="0"/>
              <a:t> </a:t>
            </a:r>
            <a:r>
              <a:rPr lang="en-US" sz="4400" dirty="0" err="1"/>
              <a:t>seni</a:t>
            </a:r>
            <a:r>
              <a:rPr lang="en-US" sz="4400" dirty="0"/>
              <a:t> </a:t>
            </a:r>
            <a:r>
              <a:rPr lang="en-US" sz="4400" dirty="0" err="1"/>
              <a:t>budaya</a:t>
            </a:r>
            <a:r>
              <a:rPr lang="en-US" sz="4400" dirty="0"/>
              <a:t> </a:t>
            </a:r>
            <a:r>
              <a:rPr lang="en-US" sz="4400" dirty="0" err="1"/>
              <a:t>berbagai</a:t>
            </a:r>
            <a:r>
              <a:rPr lang="en-US" sz="4400" dirty="0"/>
              <a:t> </a:t>
            </a:r>
            <a:r>
              <a:rPr lang="en-US" sz="4400" dirty="0" err="1"/>
              <a:t>negara</a:t>
            </a:r>
            <a:r>
              <a:rPr lang="en-US" sz="4400" dirty="0"/>
              <a:t>, </a:t>
            </a:r>
            <a:r>
              <a:rPr lang="en-US" sz="4400" dirty="0" err="1"/>
              <a:t>bulan</a:t>
            </a:r>
            <a:r>
              <a:rPr lang="en-US" sz="4400" dirty="0"/>
              <a:t> </a:t>
            </a:r>
            <a:r>
              <a:rPr lang="en-US" sz="4400" dirty="0" err="1"/>
              <a:t>bahasa</a:t>
            </a:r>
            <a:r>
              <a:rPr lang="en-US" sz="4400" dirty="0"/>
              <a:t>, </a:t>
            </a:r>
            <a:r>
              <a:rPr lang="en-US" sz="4400" dirty="0" err="1"/>
              <a:t>dan</a:t>
            </a:r>
            <a:r>
              <a:rPr lang="en-US" sz="4400" dirty="0"/>
              <a:t> lain-lain.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554162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2400" dirty="0" smtClean="0"/>
              <a:t>42.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Siswa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memperoleh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pengalaman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belajar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bekerjasama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dalam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kelompok</a:t>
            </a:r>
            <a:r>
              <a:rPr lang="en-US" sz="2400" b="1" i="1" dirty="0" smtClean="0">
                <a:solidFill>
                  <a:srgbClr val="FF0000"/>
                </a:solidFill>
              </a:rPr>
              <a:t>,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tolong-menolong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dan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menjaga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diri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sendiri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dalam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lingkungan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keluarga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teman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sebaya</a:t>
            </a:r>
            <a:r>
              <a:rPr lang="en-US" sz="2400" b="1" i="1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221163"/>
          </a:xfrm>
        </p:spPr>
        <p:txBody>
          <a:bodyPr>
            <a:normAutofit/>
          </a:bodyPr>
          <a:lstStyle/>
          <a:p>
            <a:pPr marL="450850" indent="-450850">
              <a:buNone/>
            </a:pPr>
            <a:r>
              <a:rPr lang="en-US" sz="2200" b="1" dirty="0" smtClean="0"/>
              <a:t> A.	</a:t>
            </a:r>
            <a:r>
              <a:rPr lang="fi-FI" sz="2200" b="1" dirty="0" smtClean="0"/>
              <a:t>Sebanyak </a:t>
            </a:r>
            <a:r>
              <a:rPr lang="fi-FI" sz="2200" b="1" dirty="0"/>
              <a:t>76% — 100% RPP semua mata pelajaran</a:t>
            </a:r>
          </a:p>
          <a:p>
            <a:pPr marL="450850" indent="-450850">
              <a:buNone/>
            </a:pPr>
            <a:r>
              <a:rPr lang="en-US" sz="2200" b="1" dirty="0" smtClean="0"/>
              <a:t>     	</a:t>
            </a:r>
            <a:r>
              <a:rPr lang="en-US" sz="2200" b="1" dirty="0" err="1" smtClean="0"/>
              <a:t>menggunakan</a:t>
            </a:r>
            <a:r>
              <a:rPr lang="en-US" sz="2200" b="1" dirty="0" smtClean="0"/>
              <a:t> </a:t>
            </a:r>
            <a:r>
              <a:rPr lang="en-US" sz="2200" b="1" dirty="0" err="1"/>
              <a:t>metode</a:t>
            </a:r>
            <a:r>
              <a:rPr lang="en-US" sz="2200" b="1" dirty="0"/>
              <a:t> </a:t>
            </a:r>
            <a:r>
              <a:rPr lang="en-US" sz="2200" b="1" dirty="0" err="1"/>
              <a:t>belajar</a:t>
            </a:r>
            <a:r>
              <a:rPr lang="en-US" sz="2200" b="1" dirty="0"/>
              <a:t> </a:t>
            </a:r>
            <a:r>
              <a:rPr lang="en-US" sz="2200" b="1" dirty="0" err="1"/>
              <a:t>secara</a:t>
            </a:r>
            <a:r>
              <a:rPr lang="en-US" sz="2200" b="1" dirty="0"/>
              <a:t> </a:t>
            </a:r>
            <a:r>
              <a:rPr lang="en-US" sz="2200" b="1" dirty="0" err="1"/>
              <a:t>kelompok</a:t>
            </a:r>
            <a:r>
              <a:rPr lang="en-US" sz="2200" b="1" dirty="0"/>
              <a:t> (</a:t>
            </a:r>
            <a:r>
              <a:rPr lang="en-US" sz="2200" b="1" i="1" dirty="0" err="1" smtClean="0"/>
              <a:t>cooperatif</a:t>
            </a:r>
            <a:r>
              <a:rPr lang="en-US" sz="2200" b="1" i="1" dirty="0" smtClean="0"/>
              <a:t> earning</a:t>
            </a:r>
            <a:r>
              <a:rPr lang="en-US" sz="2200" b="1" i="1" dirty="0"/>
              <a:t>)</a:t>
            </a:r>
          </a:p>
          <a:p>
            <a:pPr marL="450850" indent="-450850">
              <a:buNone/>
            </a:pPr>
            <a:r>
              <a:rPr lang="en-US" sz="2200" b="1" dirty="0" smtClean="0"/>
              <a:t> B.	</a:t>
            </a:r>
            <a:r>
              <a:rPr lang="fi-FI" sz="2200" b="1" dirty="0" smtClean="0"/>
              <a:t>Sebanyak </a:t>
            </a:r>
            <a:r>
              <a:rPr lang="fi-FI" sz="2200" b="1" dirty="0"/>
              <a:t>51% — 75% RPP semua mata </a:t>
            </a:r>
            <a:r>
              <a:rPr lang="fi-FI" sz="2200" b="1" dirty="0" smtClean="0"/>
              <a:t>pelajaran</a:t>
            </a:r>
            <a:r>
              <a:rPr lang="en-US" sz="2200" b="1" dirty="0" err="1" smtClean="0"/>
              <a:t>menggunakan</a:t>
            </a:r>
            <a:r>
              <a:rPr lang="en-US" sz="2200" b="1" dirty="0" smtClean="0"/>
              <a:t> </a:t>
            </a:r>
            <a:r>
              <a:rPr lang="en-US" sz="2200" b="1" dirty="0" err="1"/>
              <a:t>metode</a:t>
            </a:r>
            <a:r>
              <a:rPr lang="en-US" sz="2200" b="1" dirty="0"/>
              <a:t> </a:t>
            </a:r>
            <a:r>
              <a:rPr lang="en-US" sz="2200" b="1" dirty="0" err="1"/>
              <a:t>belajar</a:t>
            </a:r>
            <a:r>
              <a:rPr lang="en-US" sz="2200" b="1" dirty="0"/>
              <a:t> </a:t>
            </a:r>
            <a:r>
              <a:rPr lang="en-US" sz="2200" b="1" dirty="0" err="1"/>
              <a:t>secara</a:t>
            </a:r>
            <a:r>
              <a:rPr lang="en-US" sz="2200" b="1" dirty="0"/>
              <a:t> </a:t>
            </a:r>
            <a:r>
              <a:rPr lang="en-US" sz="2200" b="1" dirty="0" err="1"/>
              <a:t>kelompok</a:t>
            </a:r>
            <a:r>
              <a:rPr lang="en-US" sz="2200" b="1" dirty="0"/>
              <a:t> (</a:t>
            </a:r>
            <a:r>
              <a:rPr lang="en-US" sz="2200" b="1" i="1" dirty="0" err="1" smtClean="0"/>
              <a:t>cooperatif</a:t>
            </a:r>
            <a:r>
              <a:rPr lang="en-US" sz="2200" b="1" i="1" dirty="0" smtClean="0"/>
              <a:t> learning</a:t>
            </a:r>
            <a:r>
              <a:rPr lang="en-US" sz="2200" b="1" i="1" dirty="0"/>
              <a:t>)</a:t>
            </a:r>
          </a:p>
          <a:p>
            <a:pPr marL="450850" indent="-450850">
              <a:buNone/>
            </a:pPr>
            <a:r>
              <a:rPr lang="en-US" sz="2200" b="1" dirty="0" smtClean="0"/>
              <a:t> C.	</a:t>
            </a:r>
            <a:r>
              <a:rPr lang="fi-FI" sz="2200" b="1" dirty="0" smtClean="0"/>
              <a:t>Sebanyak </a:t>
            </a:r>
            <a:r>
              <a:rPr lang="fi-FI" sz="2200" b="1" dirty="0"/>
              <a:t>26% — 50% RPP semua mata </a:t>
            </a:r>
            <a:r>
              <a:rPr lang="fi-FI" sz="2200" b="1" dirty="0" smtClean="0"/>
              <a:t>pelajaran</a:t>
            </a:r>
            <a:r>
              <a:rPr lang="en-US" sz="2200" b="1" dirty="0" err="1" smtClean="0"/>
              <a:t>menggunakan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metode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belajar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secara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kelompok</a:t>
            </a:r>
            <a:r>
              <a:rPr lang="en-US" sz="2200" b="1" dirty="0" smtClean="0"/>
              <a:t> (</a:t>
            </a:r>
            <a:r>
              <a:rPr lang="en-US" sz="2200" b="1" i="1" dirty="0" err="1" smtClean="0"/>
              <a:t>cooperatiflearning</a:t>
            </a:r>
            <a:r>
              <a:rPr lang="en-US" sz="2200" b="1" i="1" dirty="0" smtClean="0"/>
              <a:t>)</a:t>
            </a:r>
          </a:p>
          <a:p>
            <a:pPr marL="450850" indent="-450850">
              <a:buNone/>
            </a:pPr>
            <a:r>
              <a:rPr lang="en-US" sz="2200" b="1" dirty="0" smtClean="0"/>
              <a:t> D.	</a:t>
            </a:r>
            <a:r>
              <a:rPr lang="fi-FI" sz="2200" b="1" dirty="0" smtClean="0"/>
              <a:t>Sebanyak 1% — 25% RPP semua mata pelajaran</a:t>
            </a:r>
            <a:r>
              <a:rPr lang="en-US" sz="2200" b="1" dirty="0" err="1" smtClean="0"/>
              <a:t>menggunakan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metode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belajar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secara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kelompok</a:t>
            </a:r>
            <a:r>
              <a:rPr lang="en-US" sz="2200" b="1" dirty="0" smtClean="0"/>
              <a:t> (</a:t>
            </a:r>
            <a:r>
              <a:rPr lang="en-US" sz="2200" b="1" i="1" dirty="0" err="1" smtClean="0"/>
              <a:t>cooperatiflearning</a:t>
            </a:r>
            <a:r>
              <a:rPr lang="en-US" sz="2200" b="1" i="1" dirty="0" smtClean="0"/>
              <a:t>)</a:t>
            </a:r>
          </a:p>
          <a:p>
            <a:pPr marL="450850" indent="-450850">
              <a:buNone/>
            </a:pPr>
            <a:r>
              <a:rPr lang="en-US" sz="2200" b="1" dirty="0" smtClean="0"/>
              <a:t> </a:t>
            </a:r>
            <a:r>
              <a:rPr lang="en-US" sz="2200" b="1" dirty="0"/>
              <a:t>E. </a:t>
            </a:r>
            <a:r>
              <a:rPr lang="en-US" sz="2200" b="1" dirty="0" smtClean="0"/>
              <a:t>	</a:t>
            </a:r>
            <a:r>
              <a:rPr lang="en-US" sz="2200" b="1" dirty="0" err="1" smtClean="0"/>
              <a:t>Tidak</a:t>
            </a:r>
            <a:r>
              <a:rPr lang="en-US" sz="2200" b="1" dirty="0" smtClean="0"/>
              <a:t> </a:t>
            </a:r>
            <a:r>
              <a:rPr lang="en-US" sz="2200" b="1" dirty="0" err="1"/>
              <a:t>ada</a:t>
            </a:r>
            <a:r>
              <a:rPr lang="en-US" sz="2200" b="1" dirty="0"/>
              <a:t> RPP </a:t>
            </a:r>
            <a:r>
              <a:rPr lang="en-US" sz="2200" b="1" dirty="0" err="1"/>
              <a:t>mata</a:t>
            </a:r>
            <a:r>
              <a:rPr lang="en-US" sz="2200" b="1" dirty="0"/>
              <a:t> </a:t>
            </a:r>
            <a:r>
              <a:rPr lang="en-US" sz="2200" b="1" dirty="0" err="1"/>
              <a:t>pelajaran</a:t>
            </a:r>
            <a:r>
              <a:rPr lang="en-US" sz="2200" b="1" dirty="0"/>
              <a:t> yang </a:t>
            </a:r>
            <a:r>
              <a:rPr lang="en-US" sz="2200" b="1" dirty="0" err="1"/>
              <a:t>menggunakan</a:t>
            </a:r>
            <a:r>
              <a:rPr lang="en-US" sz="2200" b="1" dirty="0"/>
              <a:t> </a:t>
            </a:r>
            <a:r>
              <a:rPr lang="en-US" sz="2200" b="1" dirty="0" err="1" smtClean="0"/>
              <a:t>metode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belajar</a:t>
            </a:r>
            <a:r>
              <a:rPr lang="en-US" sz="2200" b="1" dirty="0" smtClean="0"/>
              <a:t> </a:t>
            </a:r>
            <a:r>
              <a:rPr lang="en-US" sz="2200" b="1" dirty="0" err="1"/>
              <a:t>secara</a:t>
            </a:r>
            <a:r>
              <a:rPr lang="en-US" sz="2200" b="1" dirty="0"/>
              <a:t> </a:t>
            </a:r>
            <a:r>
              <a:rPr lang="en-US" sz="2200" b="1" dirty="0" err="1"/>
              <a:t>kelompok</a:t>
            </a:r>
            <a:r>
              <a:rPr lang="en-US" sz="2200" b="1" dirty="0"/>
              <a:t> (</a:t>
            </a:r>
            <a:r>
              <a:rPr lang="en-US" sz="2200" b="1" i="1" dirty="0" err="1"/>
              <a:t>cooperatif</a:t>
            </a:r>
            <a:r>
              <a:rPr lang="en-US" sz="2200" b="1" i="1" dirty="0"/>
              <a:t> learning)</a:t>
            </a:r>
            <a:endParaRPr lang="en-US" sz="2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762000"/>
            <a:ext cx="6934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5400" dirty="0" err="1"/>
              <a:t>Jawaban</a:t>
            </a:r>
            <a:r>
              <a:rPr lang="en-US" sz="5400" dirty="0"/>
              <a:t> </a:t>
            </a:r>
            <a:r>
              <a:rPr lang="en-US" sz="5400" dirty="0" err="1"/>
              <a:t>dibuktikan</a:t>
            </a:r>
            <a:r>
              <a:rPr lang="en-US" sz="5400" dirty="0"/>
              <a:t> </a:t>
            </a:r>
            <a:r>
              <a:rPr lang="en-US" sz="5400" dirty="0" err="1"/>
              <a:t>dengan</a:t>
            </a:r>
            <a:r>
              <a:rPr lang="en-US" sz="5400" dirty="0"/>
              <a:t> </a:t>
            </a:r>
            <a:r>
              <a:rPr lang="en-US" sz="5400" dirty="0" err="1"/>
              <a:t>dokumen</a:t>
            </a:r>
            <a:r>
              <a:rPr lang="en-US" sz="5400" dirty="0"/>
              <a:t> RPP yang </a:t>
            </a:r>
            <a:r>
              <a:rPr lang="en-US" sz="5400" dirty="0" err="1"/>
              <a:t>memuat</a:t>
            </a:r>
            <a:r>
              <a:rPr lang="en-US" sz="5400" dirty="0"/>
              <a:t> </a:t>
            </a:r>
            <a:r>
              <a:rPr lang="en-US" sz="5400" dirty="0" err="1"/>
              <a:t>metode</a:t>
            </a:r>
            <a:r>
              <a:rPr lang="en-US" sz="5400" dirty="0"/>
              <a:t> </a:t>
            </a:r>
            <a:r>
              <a:rPr lang="en-US" sz="5400" i="1" dirty="0">
                <a:solidFill>
                  <a:srgbClr val="FF0000"/>
                </a:solidFill>
              </a:rPr>
              <a:t>cooperative learning. </a:t>
            </a:r>
            <a:r>
              <a:rPr lang="en-US" i="1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 algn="l"/>
            <a:r>
              <a:rPr lang="en-US" sz="2700" i="1" dirty="0" smtClean="0">
                <a:solidFill>
                  <a:srgbClr val="FF0000"/>
                </a:solidFill>
              </a:rPr>
              <a:t>43.	</a:t>
            </a:r>
            <a:r>
              <a:rPr lang="en-US" sz="2700" i="1" dirty="0" err="1" smtClean="0">
                <a:solidFill>
                  <a:srgbClr val="FF0000"/>
                </a:solidFill>
              </a:rPr>
              <a:t>Siswa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memperoleh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pengalaman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belajar</a:t>
            </a:r>
            <a:r>
              <a:rPr lang="en-US" sz="2700" i="1" dirty="0">
                <a:solidFill>
                  <a:srgbClr val="FF0000"/>
                </a:solidFill>
              </a:rPr>
              <a:t> yang </a:t>
            </a:r>
            <a:r>
              <a:rPr lang="en-US" sz="2700" i="1" dirty="0" err="1">
                <a:solidFill>
                  <a:srgbClr val="FF0000"/>
                </a:solidFill>
              </a:rPr>
              <a:t>menunjukkan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kemampuan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 smtClean="0">
                <a:solidFill>
                  <a:srgbClr val="FF0000"/>
                </a:solidFill>
              </a:rPr>
              <a:t>memecahkan</a:t>
            </a:r>
            <a:r>
              <a:rPr lang="en-US" sz="2700" i="1" dirty="0" smtClean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masalah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sederhana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dalam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kehidupan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sehari-hari</a:t>
            </a:r>
            <a:r>
              <a:rPr lang="en-US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 A.	</a:t>
            </a:r>
            <a:r>
              <a:rPr lang="fi-FI" dirty="0" smtClean="0"/>
              <a:t>Sebanyak </a:t>
            </a:r>
            <a:r>
              <a:rPr lang="fi-FI" dirty="0"/>
              <a:t>76% — 100% RPP semua mata </a:t>
            </a:r>
            <a:r>
              <a:rPr lang="fi-FI" dirty="0" smtClean="0"/>
              <a:t>pelajaran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smtClean="0"/>
              <a:t>problem solving/problem </a:t>
            </a:r>
            <a:r>
              <a:rPr lang="en-US" i="1" dirty="0"/>
              <a:t>based learning)</a:t>
            </a:r>
          </a:p>
          <a:p>
            <a:pPr marL="514350" indent="-514350">
              <a:buNone/>
            </a:pPr>
            <a:r>
              <a:rPr lang="en-US" dirty="0" smtClean="0"/>
              <a:t> B.	</a:t>
            </a:r>
            <a:r>
              <a:rPr lang="fi-FI" dirty="0" smtClean="0"/>
              <a:t>Sebanyak </a:t>
            </a:r>
            <a:r>
              <a:rPr lang="fi-FI" dirty="0"/>
              <a:t>51% — 75% RPP semua mata </a:t>
            </a:r>
            <a:r>
              <a:rPr lang="fi-FI" dirty="0" smtClean="0"/>
              <a:t>pelajaran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smtClean="0"/>
              <a:t>problem solving/problem </a:t>
            </a:r>
            <a:r>
              <a:rPr lang="en-US" i="1" dirty="0"/>
              <a:t>based learning)</a:t>
            </a:r>
          </a:p>
          <a:p>
            <a:pPr marL="514350" indent="-514350">
              <a:buNone/>
            </a:pPr>
            <a:r>
              <a:rPr lang="en-US" dirty="0" smtClean="0"/>
              <a:t> C. 	</a:t>
            </a:r>
            <a:r>
              <a:rPr lang="fi-FI" dirty="0" smtClean="0"/>
              <a:t>Sebanyak </a:t>
            </a:r>
            <a:r>
              <a:rPr lang="fi-FI" dirty="0"/>
              <a:t>26% — 50% RPP semua mata </a:t>
            </a:r>
            <a:r>
              <a:rPr lang="fi-FI" dirty="0" smtClean="0"/>
              <a:t>pelajaran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smtClean="0"/>
              <a:t>problem solving/problem </a:t>
            </a:r>
            <a:r>
              <a:rPr lang="en-US" i="1" dirty="0"/>
              <a:t>based learning)</a:t>
            </a:r>
          </a:p>
          <a:p>
            <a:pPr marL="514350" indent="-514350">
              <a:buNone/>
            </a:pPr>
            <a:r>
              <a:rPr lang="en-US" dirty="0" smtClean="0"/>
              <a:t> D.	</a:t>
            </a:r>
            <a:r>
              <a:rPr lang="fi-FI" dirty="0" smtClean="0"/>
              <a:t>Sebanyak </a:t>
            </a:r>
            <a:r>
              <a:rPr lang="fi-FI" dirty="0"/>
              <a:t>1% — 25% RPP semua mata </a:t>
            </a:r>
            <a:r>
              <a:rPr lang="fi-FI" dirty="0" smtClean="0"/>
              <a:t>pelajaran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smtClean="0"/>
              <a:t>problem solving/problem </a:t>
            </a:r>
            <a:r>
              <a:rPr lang="en-US" i="1" dirty="0"/>
              <a:t>based learning)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/>
              <a:t>E. </a:t>
            </a:r>
            <a:r>
              <a:rPr lang="en-US" dirty="0" smtClean="0"/>
              <a:t>	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RPP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i="1" dirty="0"/>
              <a:t>(problem solving/problem based learning)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14127</Words>
  <Application>Microsoft Office PowerPoint</Application>
  <PresentationFormat>On-screen Show (4:3)</PresentationFormat>
  <Paragraphs>2662</Paragraphs>
  <Slides>355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355</vt:i4>
      </vt:variant>
    </vt:vector>
  </HeadingPairs>
  <TitlesOfParts>
    <vt:vector size="356" baseType="lpstr">
      <vt:lpstr>Office Theme</vt:lpstr>
      <vt:lpstr>INSTRUMEN AKREDITASI SD/MI DAN JUKNIS</vt:lpstr>
      <vt:lpstr>STANDAR ISI</vt:lpstr>
      <vt:lpstr>Slide 3</vt:lpstr>
      <vt:lpstr>2.Sekolah/Madrasah mengembangkan kurikulum dengan melibatkan pihak terkait berpedoman pada panduan penyusunan kurikulum yang disusun oleh BSNP.</vt:lpstr>
      <vt:lpstr>Slide 5</vt:lpstr>
      <vt:lpstr>3.  Sekolah/Madrasah mengembangkan kurikulum dengan menggunakan prinsip pengembangan KTSP.</vt:lpstr>
      <vt:lpstr>Slide 7</vt:lpstr>
      <vt:lpstr>4. Sekolah/Madrasah melaksanakan pengembangan kurikulum melalui mekanisme penyusunan KTSP.</vt:lpstr>
      <vt:lpstr>Slide 9</vt:lpstr>
      <vt:lpstr>5.  Sekolah/Madrasah melaksanakan kurikulum dalam bentuk pengajaran berdasarkan prinsip pelaksanaan kurikulum.</vt:lpstr>
      <vt:lpstr>Slide 11</vt:lpstr>
      <vt:lpstr>Slide 12</vt:lpstr>
      <vt:lpstr>Slide 13</vt:lpstr>
      <vt:lpstr>Slide 14</vt:lpstr>
      <vt:lpstr>6. Sekolah/Madrasah menyusun silabus mata pelajaran muatan lokal dengan melibatkan pihak: (1) kepala sekolah/madrasah,(2) guru, (3) komite sekolah/madrasah atau penyelenggara lembaga pendidikan, (4)dinas pendidikan kabupaten/kota atau Kandepag, dan (5) instansi terkait di daerah</vt:lpstr>
      <vt:lpstr>Slide 16</vt:lpstr>
      <vt:lpstr>7. Sekolah/Madrasah melaksanakan program pengembangan diri dalam bentuk kegiatan konseling</vt:lpstr>
      <vt:lpstr>Slide 18</vt:lpstr>
      <vt:lpstr>8.  Sekolah/Madrasah melaksanakan program pengembangan diri dalam bentuk kegiatan ekstrakurikuler</vt:lpstr>
      <vt:lpstr>Slide 20</vt:lpstr>
      <vt:lpstr> 9. Sekolah/Madrasah menjabarkan standar kompetensi (SK) dan kompetensi dasar (KD) ke dalam indikator-indikator untuk setiap mata pelajaran.</vt:lpstr>
      <vt:lpstr>Slide 22</vt:lpstr>
      <vt:lpstr>10. Sekolah/Madrasah menerapkan kegiatan pembelajaran sesuai dengan ketentuan yang tertuang pada lampiran Permendiknas  Nomor 22 Tahun 2006.</vt:lpstr>
      <vt:lpstr>Slide 24</vt:lpstr>
      <vt:lpstr>11.Guru mengalokasikan waktu untuk penugasan terstruktur dan kegiatan mandiri tidak terstruktur kepada siswa maksimal 40%  dari alokasi waktutiap mata pelajaran.</vt:lpstr>
      <vt:lpstr>Slide 26</vt:lpstr>
      <vt:lpstr>Slide 27</vt:lpstr>
      <vt:lpstr>Slide 28</vt:lpstr>
      <vt:lpstr>12.Pengembangan KTSP dilaksanakan dengan mengacu kepada: (1) Standar Isi, (2) Standar Kompetensi Lulusan, (3) berpedoman pada panduan penyusunan kurikulum yang disusun oleh BSNP, serta (4) memperhatikan pertimbangan komite sekolah/madrasah.</vt:lpstr>
      <vt:lpstr>13.Sekolah/Madrasah mengembangan silabus mata pelajaran dengan menggunakan 7 langkah pada Panduan Penyusunan KTSP</vt:lpstr>
      <vt:lpstr>Slide 31</vt:lpstr>
      <vt:lpstr>14.Dalam mengembangkan KTSP, guru menyusun silabus setiap mata pelajaran yang diajarkan</vt:lpstr>
      <vt:lpstr>Slide 33</vt:lpstr>
      <vt:lpstr>15.Sekolah/Madrasah memiliki silabus untuk setiap mata pelajaran sesuai dengan panduan penyusunan KTSP.</vt:lpstr>
      <vt:lpstr>Slide 35</vt:lpstr>
      <vt:lpstr>16.Sekolah/Madrasah menentukan Kriteria Ketuntasan Minimal (KKM) setiap mata pelajaran melalui rapat dewan guru.</vt:lpstr>
      <vt:lpstr>17. Sekolah/Madrasah menentukan Kriteria Ketuntasan Minimal (KKM) dengan memperhatikan unsur: (1) karakteristik siswa, (2) karakteristik mata pelajaran, dan (3) kondisi satuan pendidikan.</vt:lpstr>
      <vt:lpstr>Slide 38</vt:lpstr>
      <vt:lpstr>Slide 39</vt:lpstr>
      <vt:lpstr>18.Sekolah/Madrasah menjadwalkan awal tahun pelajaran, minggu efektif, pembelajaran efektif, dan hari libur pada kalender akademik yang dimiliki.</vt:lpstr>
      <vt:lpstr>Slide 41</vt:lpstr>
      <vt:lpstr>STANDAR PROSES</vt:lpstr>
      <vt:lpstr>Slide 43</vt:lpstr>
      <vt:lpstr>20. RPP disusun dengan memperhatikan 6 prinsip penyusunan.</vt:lpstr>
      <vt:lpstr>Slide 45</vt:lpstr>
      <vt:lpstr>21. Sekolah/Madrasah melaksanakan proses pembelajaran dengan memenuhi persyaratan yang ditentukan.</vt:lpstr>
      <vt:lpstr>Slide 47</vt:lpstr>
      <vt:lpstr>22.Proses pembelajaran di sekolah/madrasah dilaksanakan sesuai dengan langkah-langkah pembelajaran.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23.Sekolah/Madrasah melaksanakan pembelajaran melalui pendekatan tematik untuk kelas I — III.</vt:lpstr>
      <vt:lpstr>Slide 59</vt:lpstr>
      <vt:lpstr>24. Sekolah/Madrasah melaksanakan pembelajaran melalui pendekatan mata pelajaran untuk kelas  IV — VI.</vt:lpstr>
      <vt:lpstr>Slide 61</vt:lpstr>
      <vt:lpstr>25. Pemantauan proses pembelajaran dilakukan oleh kepala sekolah/madrasah mencakup tahap perencanaan, tahap pelaksanaan, dan tahappenilaian hasil pembelajaran.</vt:lpstr>
      <vt:lpstr>Slide 63</vt:lpstr>
      <vt:lpstr>26.Supervisi proses pembelajaran dilakukan oleh kepala sekolah/madrasah dengan cara pemberian contoh, diskusi, pelatihan, dan konsultasi.</vt:lpstr>
      <vt:lpstr>Slide 65</vt:lpstr>
      <vt:lpstr>27. Evaluasi terhadap guru dalam proses pembelajaran dilakukan oleh kepala sekolah/madrasah dengan memperhatikan 4 aspek, yaitu: (1) persiapan, (2) pelaksanaan, (3) evaluasi pembelajaran, dan (4) rencana tindak lanjut.</vt:lpstr>
      <vt:lpstr>Slide 67</vt:lpstr>
      <vt:lpstr>Slide 68</vt:lpstr>
      <vt:lpstr>28. Kepala sekolah/madrasah menyampaikan hasil pengawasan proses pembelajaran kepada pemangku kepentingan.</vt:lpstr>
      <vt:lpstr>29. Kepala sekolah/madrasah melakukan tindak lanjut terhadap hasil pengawasan proses pembelajaran.</vt:lpstr>
      <vt:lpstr>Slide 71</vt:lpstr>
      <vt:lpstr>STANDAR KOMPETENSI LULUSAN</vt:lpstr>
      <vt:lpstr>Slide 73</vt:lpstr>
      <vt:lpstr>31.Siswa memperoleh pengalaman belajar yang menunjukkan rasa keingintahuan yang tinggi dan menyadari potensinya.</vt:lpstr>
      <vt:lpstr>Slide 75</vt:lpstr>
      <vt:lpstr>Slide 76</vt:lpstr>
      <vt:lpstr>32.Siswa memperoleh pengalaman belajar yang menunjukkan kemampuan mengenali gejala alam dan sosial.</vt:lpstr>
      <vt:lpstr>Slide 78</vt:lpstr>
      <vt:lpstr>33. Siswa memperoleh pengalaman belajar menggunakan informasi tentang lingkungan sekitar secara logis, kritis, dan kreatif melalui pemanfaatan sumber belajar berupa; (1) bahan ajar, (2) buku teks, (3) perpustakaan, (4) laboratorium, dan (5) internet.</vt:lpstr>
      <vt:lpstr>Slide 80</vt:lpstr>
      <vt:lpstr>34. Siswa memperoleh pengalaman belajar yang menunjukkan kegemaran membaca dan menulis.</vt:lpstr>
      <vt:lpstr>Slide 82</vt:lpstr>
      <vt:lpstr>35. Siswa memperoleh pengalaman belajar yang menunjukkan kecintaan dan kepedulian terhadap lingkungan sosial dan fisik.</vt:lpstr>
      <vt:lpstr>Slide 84</vt:lpstr>
      <vt:lpstr>36.Siswa memperoleh pengalaman belajar yang menunjukkan kemampuan untuk melakukan kegiatan seni dan budaya lokal.</vt:lpstr>
      <vt:lpstr>Slide 86</vt:lpstr>
      <vt:lpstr>37. Dalam satu tahun terakhir, siswa memperoleh pengalaman belajar untukdapat mematuhi aturan-aturan sosial yang berlaku di lingkungannya.</vt:lpstr>
      <vt:lpstr>Slide 88</vt:lpstr>
      <vt:lpstr>38. Dalam setahun terakhir siswa memperoleh pengalaman belajar yang dapat menunjukkan kecintaan dan kebanggaan terhadap bangsa, negara dan tanah air Indonesia</vt:lpstr>
      <vt:lpstr>Slide 90</vt:lpstr>
      <vt:lpstr>39. Siswa memperoleh pengalaman belajar yang menunjukkan kebiasaan hidup bersih, sehat, bugar, aman dan memanfaatkan waktu luang.</vt:lpstr>
      <vt:lpstr>Slide 92</vt:lpstr>
      <vt:lpstr>40. Siswa memperoleh pengalaman belajar untuk dapat menjalankan ajaran agama yang dianut sesuai dengan tahap perkembangan anak.</vt:lpstr>
      <vt:lpstr>Slide 94</vt:lpstr>
      <vt:lpstr>41. Siswa memperoleh pengalaman belajar untuk menghargai keberagaman agama, bangsa, suku, ras, dan golongan sosial ekonomi</vt:lpstr>
      <vt:lpstr>Slide 96</vt:lpstr>
      <vt:lpstr>42. Siswa memperoleh pengalaman belajar bekerjasama dalam kelompok, tolong-menolong dan menjaga diri sendiri dalam lingkungan keluarga dan teman sebaya.</vt:lpstr>
      <vt:lpstr>Slide 98</vt:lpstr>
      <vt:lpstr>43. Siswa memperoleh pengalaman belajar yang menunjukkan kemampuan memecahkan masalah sederhana dalam kehidupan sehari-hari.</vt:lpstr>
      <vt:lpstr>Slide 100</vt:lpstr>
      <vt:lpstr>44.Siswa memperoleh pengalaman belajar dalam berkomunikasi baik lisan maupun tulisan.</vt:lpstr>
      <vt:lpstr>Slide 102</vt:lpstr>
      <vt:lpstr>45. Siswa memperoleh pengalaman belajar yang menunjukkan keterampilan menyimak, berbicara, membaca, menulis, dan berhitung.</vt:lpstr>
      <vt:lpstr>Slide 104</vt:lpstr>
      <vt:lpstr>46. Sekolah/Madrasah memiliki prestasi yang ditunjukkan dengan rata-rata hasil UASBN.</vt:lpstr>
      <vt:lpstr>Slide 106</vt:lpstr>
      <vt:lpstr>STANDAR PENDIDIK DAN TENAGA KEPENDIDIKAN</vt:lpstr>
      <vt:lpstr>Slide 108</vt:lpstr>
      <vt:lpstr>48. Guru agama, guru pendidikan jasmani, dan guru kesenian mengajar sesuai dengan latar belakang pendidikannya.</vt:lpstr>
      <vt:lpstr>Slide 110</vt:lpstr>
      <vt:lpstr>49. Guru memiliki kompetensi pedagogik sesuai dengan prinsip-prinsip pembelajaran.</vt:lpstr>
      <vt:lpstr>Slide 112</vt:lpstr>
      <vt:lpstr>50.Guru memiliki kompetensi kepribadian sebagai agen pembelajaran.</vt:lpstr>
      <vt:lpstr>Slide 114</vt:lpstr>
      <vt:lpstr>51.Guru berkomunikasi secara efektif, empatik, dan santun dengan sesama pendidik, tenaga kependidikan, orang tua, dan masyarakat.</vt:lpstr>
      <vt:lpstr>Slide 116</vt:lpstr>
      <vt:lpstr>52.Guru memiliki kesehatan jasmani dan rohani untuk menjalankan tugas mengajar dan tugas lainnya.</vt:lpstr>
      <vt:lpstr>Slide 118</vt:lpstr>
      <vt:lpstr>53.Kepala sekolah/madrasah berstatus sebagai guru, memiliki sertifikat pendidik, dan Surat Keputusan (SK) sebagai kepala sekolah/madrasah.</vt:lpstr>
      <vt:lpstr>Slide 120</vt:lpstr>
      <vt:lpstr>54.Kepala sekolah/madrasah memiliki kualifikasi akademik minimum Sarjana (S1) atau Diploma Empat (D-IV).</vt:lpstr>
      <vt:lpstr>Slide 122</vt:lpstr>
      <vt:lpstr>55.Kepala sekolah/madrasah memiliki pengalaman mengajar sekurangkurangnya 5 tahun.</vt:lpstr>
      <vt:lpstr>Slide 124</vt:lpstr>
      <vt:lpstr>56.Kepala sekolah/madrasah memiliki kompetensi kepribadian.</vt:lpstr>
      <vt:lpstr>Slide 126</vt:lpstr>
      <vt:lpstr>57.Kepala sekolah/madrasah memiliki kemampuan manajerial yang ditunjukkan dengan keberhasilan mengelola siswa.</vt:lpstr>
      <vt:lpstr>Slide 128</vt:lpstr>
      <vt:lpstr>Slide 129</vt:lpstr>
      <vt:lpstr>Slide 130</vt:lpstr>
      <vt:lpstr>58.Kepala sekolah/madrasah memiliki kemampuan kewirausahaan yang ditunjukkan antara lain dengan adanya naluri kewirausahaan dalam mengelola kegiatan produksi/jasa sebagai sumber belajar siswa.</vt:lpstr>
      <vt:lpstr>Slide 132</vt:lpstr>
      <vt:lpstr>59. Kepala sekolah/madrasah memiliki kemampuan bekerjasama dengan pihak lain untuk kepentingan sekolah/madrasah,berpartisipasi dalam kegiatan sosial kemasyarakatan, dan memiliki kepekaan sosial terhadap orang atau kelompok lain.</vt:lpstr>
      <vt:lpstr>Slide 134</vt:lpstr>
      <vt:lpstr>60.Kepala sekolah/madrasah melakukan supervisi dan monitoring.</vt:lpstr>
      <vt:lpstr>Slide 136</vt:lpstr>
      <vt:lpstr>61.Tenaga administrasi minimum memiliki kualifikasi akademik pendidikan menengah atau yang sederajat.</vt:lpstr>
      <vt:lpstr>Slide 138</vt:lpstr>
      <vt:lpstr>62.Tenaga administrasi memiliki latar belakang pendidikan sesuai dengantugasnya.</vt:lpstr>
      <vt:lpstr>Slide 140</vt:lpstr>
      <vt:lpstr>63.Tenaga perpustakaan minimum memiliki kualifikasi akademik pendidikan menengah atau yang sederajat.</vt:lpstr>
      <vt:lpstr>Slide 142</vt:lpstr>
      <vt:lpstr>64.Tenaga perpustakaan memiliki surat penugasan sebagai penanggung jawab perpustakaan.</vt:lpstr>
      <vt:lpstr>Slide 144</vt:lpstr>
      <vt:lpstr>65.Sekolah/Madrasah memiliki tenaga layanan khusus, yaitu: (1) penjaga sekolah/madrasah, (2) tukang kebun, (3) tenaga kebersihan, (4) pengemudi, dan (5) pesuruh.</vt:lpstr>
      <vt:lpstr>Slide 146</vt:lpstr>
      <vt:lpstr>STANDAR SARANA DAN PRASARANA</vt:lpstr>
      <vt:lpstr>Slide 148</vt:lpstr>
      <vt:lpstr>Slide 149</vt:lpstr>
      <vt:lpstr>Slide 150</vt:lpstr>
      <vt:lpstr>Slide 151</vt:lpstr>
      <vt:lpstr>Slide 152</vt:lpstr>
      <vt:lpstr>67.Lahan sekolah/madrasah berada di lokasi yang aman, terhindar dari potensi bahaya yang mengancam kesehatan, keselamatan jiwa, dan memiliki akses untuk penyelamatan dalam keadaan darurat.</vt:lpstr>
      <vt:lpstr>Slide 154</vt:lpstr>
      <vt:lpstr>68.Lahan sekolah/madrasah berada di lokasi yang terhindar dari gangguan pencemaran air, pencemaran udara, pencemaran tanah, dan kebisingan</vt:lpstr>
      <vt:lpstr>Slide 156</vt:lpstr>
      <vt:lpstr>69.Sekolah/Madrasah berada di lokasi yang sesuai dengan peruntukan, memiliki status hak atas tanah, ijin pemanfaatan dari pemegang hak atas tanah, dan ijin mendirikan bangunan.</vt:lpstr>
      <vt:lpstr>Slide 158</vt:lpstr>
      <vt:lpstr>70.Lantai sekolah/madrasah memenuhi ketentuan luas minimal sesuai dengan rasio jumlah siswa dan lantai gedung.</vt:lpstr>
      <vt:lpstr>Slide 160</vt:lpstr>
      <vt:lpstr>Slide 161</vt:lpstr>
      <vt:lpstr>Slide 162</vt:lpstr>
      <vt:lpstr>Slide 163</vt:lpstr>
      <vt:lpstr>71.Bangunan sekolah/madrasah memiliki struktur yang stabil dan kokoh serta dilengkapi dengan sistem pencegahan bahaya kebakaran dan petir</vt:lpstr>
      <vt:lpstr>Slide 165</vt:lpstr>
      <vt:lpstr>72.Sekolah/Madrasah memiliki sanitasi di dalam dan di luar bangunan yang dapat memenuhi kebutuhan: (1) air bersih, (2) saluran air kotor dan/atau air limbah, (3) tempat sampah, dan (4) saluran air hujan.</vt:lpstr>
      <vt:lpstr>Slide 167</vt:lpstr>
      <vt:lpstr>73.Bangunan sekolah/madrasah memiliki ventilasi udara dan pencahayaan yang memadai</vt:lpstr>
      <vt:lpstr>Slide 169</vt:lpstr>
      <vt:lpstr>74.Bangunan sekolah/madrasah memiliki instalasi listrik dengan daya minimum 900 watt.</vt:lpstr>
      <vt:lpstr>Slide 171</vt:lpstr>
      <vt:lpstr>75.Sekolah/Madrasah memiliki izin mendirikan bangunan dan izin penggunaan bangunan sesuai dengan peruntukannya</vt:lpstr>
      <vt:lpstr>Slide 173</vt:lpstr>
      <vt:lpstr>76.Sekolah/Madrasah melakukan pemeliharaan secara berkala baik pemeliharaan ringan maupun berat terhadap bangunan sekolah/madrasah.</vt:lpstr>
      <vt:lpstr>Slide 175</vt:lpstr>
      <vt:lpstr>77.Sekolah/Madrasah memiliki prasarana sesuai dengan ketentuan: (1) ruang kelas, (2) ruang perpustakaan, (3) laboratorium IPA, (4) ruang pimpinan, (5) ruang guru, (6) tempat beribadah, (7) ruang UKS, (8) jamban, (9) gudang, dan (10) ruang sirkulasi</vt:lpstr>
      <vt:lpstr>Slide 177</vt:lpstr>
      <vt:lpstr>Slide 178</vt:lpstr>
      <vt:lpstr>Slide 179</vt:lpstr>
      <vt:lpstr>78.Sekolah/Madrasah memiliki ruang kelas dengan jumlah, ukuran, dan sarana sesuai ketentuan.</vt:lpstr>
      <vt:lpstr>Slide 181</vt:lpstr>
      <vt:lpstr>Tabel 6. Jenis, Rasio, dan Deskripsi Sarana Ruang Kelas </vt:lpstr>
      <vt:lpstr>Slide 183</vt:lpstr>
      <vt:lpstr>Slide 184</vt:lpstr>
      <vt:lpstr>Slide 185</vt:lpstr>
      <vt:lpstr>Slide 186</vt:lpstr>
      <vt:lpstr>79.Sekolah/Madrasah memiliki ruang perpustakaan dengan luas dan sarana sesuai ketentuan</vt:lpstr>
      <vt:lpstr>Slide 188</vt:lpstr>
      <vt:lpstr>Jenis buku perpustakaan</vt:lpstr>
      <vt:lpstr>Prabot Perpustakaan</vt:lpstr>
      <vt:lpstr>Media Pendidikan</vt:lpstr>
      <vt:lpstr>80.Sekolah/Madrasah memiliki buku teks pelajaran yang telah ditetapkan dengan Permendiknas.</vt:lpstr>
      <vt:lpstr>Slide 193</vt:lpstr>
      <vt:lpstr>81.Sekolah/Madrasah memanfaatkan buku teks pelajaran yang telah ditetapkan dengan Permendiknas.</vt:lpstr>
      <vt:lpstr>Slide 195</vt:lpstr>
      <vt:lpstr>82.Sekolah/Madrasah memiliki laboratorium Ilmu Pengetahuan Alam (IPA) dengan sarana laboratorium IPA lengkap.</vt:lpstr>
      <vt:lpstr>Slide 197</vt:lpstr>
      <vt:lpstr>JENIS PERLENGKAPAN LAB</vt:lpstr>
      <vt:lpstr> lanjutan  </vt:lpstr>
      <vt:lpstr>83.Sekolah/Madrasah memiliki ruang pimpinan dengan luas dan sarana sesuai ketentuan.</vt:lpstr>
      <vt:lpstr>Slide 201</vt:lpstr>
      <vt:lpstr>84.Sekolah/Madrasah memiliki ruang guru dengan luas dan sarana sesuai ketentuan.</vt:lpstr>
      <vt:lpstr>Slide 203</vt:lpstr>
      <vt:lpstr>85.Sekolah/madrasah memiliki tempat beribadah bagi warga sekolah/ madrasah dengan luas dan perlengkapan sesuai ketentuan.</vt:lpstr>
      <vt:lpstr>Slide 205</vt:lpstr>
      <vt:lpstr>86.Sekolah/Madrasah memiliki ruang Unit Kesehatan Sekolah/Madrasah (UKS/M) dengan luas dan sarana sesuai ketentuan.</vt:lpstr>
      <vt:lpstr>Slide 207</vt:lpstr>
      <vt:lpstr>87.Sekolah/Madrasah memiliki jamban dengan jumlah, ukuran, dan sarana sesuai ketentuan.</vt:lpstr>
      <vt:lpstr>Slide 209</vt:lpstr>
      <vt:lpstr>88.Sekolah/Madrasah memiliki gudang dengan luas dan sarana sesuai ketentuan</vt:lpstr>
      <vt:lpstr>Slide 211</vt:lpstr>
      <vt:lpstr>89.Sekolah/Madrasah memiliki ruang sirkulasi dengan luas dan kualitas sesuai ketentuan.</vt:lpstr>
      <vt:lpstr>Slide 213</vt:lpstr>
      <vt:lpstr>Slide 214</vt:lpstr>
      <vt:lpstr>90.Sekolah/Madrasah memiliki tempat bermain/berolahraga dengan luas dan sarana sesuai ketentuan.</vt:lpstr>
      <vt:lpstr>Slide 216</vt:lpstr>
      <vt:lpstr>Slide 217</vt:lpstr>
      <vt:lpstr>STANDAR PENGELOLAAN</vt:lpstr>
      <vt:lpstr>Slide 219</vt:lpstr>
      <vt:lpstr>Slide 220</vt:lpstr>
      <vt:lpstr>Slide 221</vt:lpstr>
      <vt:lpstr>Slide 222</vt:lpstr>
      <vt:lpstr>Slide 223</vt:lpstr>
      <vt:lpstr>Slide 224</vt:lpstr>
      <vt:lpstr>Slide 225</vt:lpstr>
      <vt:lpstr>Slide 226</vt:lpstr>
      <vt:lpstr>Slide 227</vt:lpstr>
      <vt:lpstr>Slide 228</vt:lpstr>
      <vt:lpstr>Slide 229</vt:lpstr>
      <vt:lpstr>Slide 230</vt:lpstr>
      <vt:lpstr>Slide 231</vt:lpstr>
      <vt:lpstr>Slide 232</vt:lpstr>
      <vt:lpstr>Slide 233</vt:lpstr>
      <vt:lpstr>Slide 234</vt:lpstr>
      <vt:lpstr>Slide 235</vt:lpstr>
      <vt:lpstr>Slide 236</vt:lpstr>
      <vt:lpstr>Slide 237</vt:lpstr>
      <vt:lpstr>Slide 238</vt:lpstr>
      <vt:lpstr>Slide 239</vt:lpstr>
      <vt:lpstr>Slide 240</vt:lpstr>
      <vt:lpstr>Slide 241</vt:lpstr>
      <vt:lpstr>Slide 242</vt:lpstr>
      <vt:lpstr>Slide 243</vt:lpstr>
      <vt:lpstr>Slide 244</vt:lpstr>
      <vt:lpstr>Slide 245</vt:lpstr>
      <vt:lpstr>Slide 246</vt:lpstr>
      <vt:lpstr>Slide 247</vt:lpstr>
      <vt:lpstr>Slide 248</vt:lpstr>
      <vt:lpstr>Slide 249</vt:lpstr>
      <vt:lpstr>Slide 250</vt:lpstr>
      <vt:lpstr>Slide 251</vt:lpstr>
      <vt:lpstr>Slide 252</vt:lpstr>
      <vt:lpstr>Slide 253</vt:lpstr>
      <vt:lpstr>Slide 254</vt:lpstr>
      <vt:lpstr>Slide 255</vt:lpstr>
      <vt:lpstr>Slide 256</vt:lpstr>
      <vt:lpstr>Slide 257</vt:lpstr>
      <vt:lpstr>Slide 258</vt:lpstr>
      <vt:lpstr>Slide 259</vt:lpstr>
      <vt:lpstr>Slide 260</vt:lpstr>
      <vt:lpstr>STANDAR PEMBIAYAAN</vt:lpstr>
      <vt:lpstr>Slide 262</vt:lpstr>
      <vt:lpstr>Slide 263</vt:lpstr>
      <vt:lpstr>Slide 264</vt:lpstr>
      <vt:lpstr>Slide 265</vt:lpstr>
      <vt:lpstr>Slide 266</vt:lpstr>
      <vt:lpstr>Slide 267</vt:lpstr>
      <vt:lpstr>Slide 268</vt:lpstr>
      <vt:lpstr>Slide 269</vt:lpstr>
      <vt:lpstr>Slide 270</vt:lpstr>
      <vt:lpstr>Slide 271</vt:lpstr>
      <vt:lpstr>Slide 272</vt:lpstr>
      <vt:lpstr>Slide 273</vt:lpstr>
      <vt:lpstr>Slide 274</vt:lpstr>
      <vt:lpstr>Slide 275</vt:lpstr>
      <vt:lpstr>Slide 276</vt:lpstr>
      <vt:lpstr>Slide 277</vt:lpstr>
      <vt:lpstr>Slide 278</vt:lpstr>
      <vt:lpstr>Slide 279</vt:lpstr>
      <vt:lpstr>Slide 280</vt:lpstr>
      <vt:lpstr>Slide 281</vt:lpstr>
      <vt:lpstr>Slide 282</vt:lpstr>
      <vt:lpstr>Slide 283</vt:lpstr>
      <vt:lpstr>Slide 284</vt:lpstr>
      <vt:lpstr>Slide 285</vt:lpstr>
      <vt:lpstr>Slide 286</vt:lpstr>
      <vt:lpstr>Slide 287</vt:lpstr>
      <vt:lpstr>Slide 288</vt:lpstr>
      <vt:lpstr>Slide 289</vt:lpstr>
      <vt:lpstr>Slide 290</vt:lpstr>
      <vt:lpstr>Slide 291</vt:lpstr>
      <vt:lpstr>Slide 292</vt:lpstr>
      <vt:lpstr>Slide 293</vt:lpstr>
      <vt:lpstr>Slide 294</vt:lpstr>
      <vt:lpstr>Slide 295</vt:lpstr>
      <vt:lpstr>Slide 296</vt:lpstr>
      <vt:lpstr>Slide 297</vt:lpstr>
      <vt:lpstr>Slide 298</vt:lpstr>
      <vt:lpstr>Slide 299</vt:lpstr>
      <vt:lpstr>Slide 300</vt:lpstr>
      <vt:lpstr>Slide 301</vt:lpstr>
      <vt:lpstr>Slide 302</vt:lpstr>
      <vt:lpstr>Slide 303</vt:lpstr>
      <vt:lpstr>Slide 304</vt:lpstr>
      <vt:lpstr>Slide 305</vt:lpstr>
      <vt:lpstr>Slide 306</vt:lpstr>
      <vt:lpstr>Slide 307</vt:lpstr>
      <vt:lpstr>Slide 308</vt:lpstr>
      <vt:lpstr>Slide 309</vt:lpstr>
      <vt:lpstr>Slide 310</vt:lpstr>
      <vt:lpstr>STANDAR PENILAIAN</vt:lpstr>
      <vt:lpstr>Slide 312</vt:lpstr>
      <vt:lpstr>Slide 313</vt:lpstr>
      <vt:lpstr>Slide 314</vt:lpstr>
      <vt:lpstr>Slide 315</vt:lpstr>
      <vt:lpstr>Slide 316</vt:lpstr>
      <vt:lpstr>Slide 317</vt:lpstr>
      <vt:lpstr>Slide 318</vt:lpstr>
      <vt:lpstr>Slide 319</vt:lpstr>
      <vt:lpstr>Slide 320</vt:lpstr>
      <vt:lpstr>Slide 321</vt:lpstr>
      <vt:lpstr>Slide 322</vt:lpstr>
      <vt:lpstr>Slide 323</vt:lpstr>
      <vt:lpstr>Slide 324</vt:lpstr>
      <vt:lpstr>Slide 325</vt:lpstr>
      <vt:lpstr>Slide 326</vt:lpstr>
      <vt:lpstr>Slide 327</vt:lpstr>
      <vt:lpstr>Slide 328</vt:lpstr>
      <vt:lpstr>Slide 329</vt:lpstr>
      <vt:lpstr>Slide 330</vt:lpstr>
      <vt:lpstr>Slide 331</vt:lpstr>
      <vt:lpstr>Slide 332</vt:lpstr>
      <vt:lpstr>Slide 333</vt:lpstr>
      <vt:lpstr>Slide 334</vt:lpstr>
      <vt:lpstr>Slide 335</vt:lpstr>
      <vt:lpstr>Slide 336</vt:lpstr>
      <vt:lpstr>Slide 337</vt:lpstr>
      <vt:lpstr>Slide 338</vt:lpstr>
      <vt:lpstr>Slide 339</vt:lpstr>
      <vt:lpstr>Slide 340</vt:lpstr>
      <vt:lpstr>Slide 341</vt:lpstr>
      <vt:lpstr>Slide 342</vt:lpstr>
      <vt:lpstr>Slide 343</vt:lpstr>
      <vt:lpstr>Slide 344</vt:lpstr>
      <vt:lpstr>Slide 345</vt:lpstr>
      <vt:lpstr>Slide 346</vt:lpstr>
      <vt:lpstr>Slide 347</vt:lpstr>
      <vt:lpstr>Slide 348</vt:lpstr>
      <vt:lpstr>Slide 349</vt:lpstr>
      <vt:lpstr>Slide 350</vt:lpstr>
      <vt:lpstr>Slide 351</vt:lpstr>
      <vt:lpstr>Slide 352</vt:lpstr>
      <vt:lpstr>Slide 353</vt:lpstr>
      <vt:lpstr>Slide 354</vt:lpstr>
      <vt:lpstr>Slide 355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 AKREDITASI SD/MI</dc:title>
  <dc:creator>M. Thayeb</dc:creator>
  <cp:lastModifiedBy>mr.thayeb</cp:lastModifiedBy>
  <cp:revision>125</cp:revision>
  <dcterms:created xsi:type="dcterms:W3CDTF">2010-11-08T02:29:54Z</dcterms:created>
  <dcterms:modified xsi:type="dcterms:W3CDTF">2012-05-27T10:47:02Z</dcterms:modified>
</cp:coreProperties>
</file>