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  <p:sldMasterId id="2147486022" r:id="rId2"/>
  </p:sldMasterIdLst>
  <p:notesMasterIdLst>
    <p:notesMasterId r:id="rId19"/>
  </p:notesMasterIdLst>
  <p:handoutMasterIdLst>
    <p:handoutMasterId r:id="rId20"/>
  </p:handoutMasterIdLst>
  <p:sldIdLst>
    <p:sldId id="492" r:id="rId3"/>
    <p:sldId id="493" r:id="rId4"/>
    <p:sldId id="494" r:id="rId5"/>
    <p:sldId id="495" r:id="rId6"/>
    <p:sldId id="558" r:id="rId7"/>
    <p:sldId id="546" r:id="rId8"/>
    <p:sldId id="552" r:id="rId9"/>
    <p:sldId id="557" r:id="rId10"/>
    <p:sldId id="545" r:id="rId11"/>
    <p:sldId id="547" r:id="rId12"/>
    <p:sldId id="548" r:id="rId13"/>
    <p:sldId id="508" r:id="rId14"/>
    <p:sldId id="510" r:id="rId15"/>
    <p:sldId id="559" r:id="rId16"/>
    <p:sldId id="513" r:id="rId17"/>
    <p:sldId id="544" r:id="rId18"/>
  </p:sldIdLst>
  <p:sldSz cx="9144000" cy="6858000" type="screen4x3"/>
  <p:notesSz cx="6858000" cy="9947275"/>
  <p:custDataLst>
    <p:tags r:id="rId21"/>
  </p:custDataLst>
  <p:defaultTextStyle>
    <a:defPPr>
      <a:defRPr lang="en-US"/>
    </a:defPPr>
    <a:lvl1pPr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CC"/>
    <a:srgbClr val="008000"/>
    <a:srgbClr val="003300"/>
    <a:srgbClr val="FF7C80"/>
    <a:srgbClr val="FFFF00"/>
    <a:srgbClr val="996600"/>
    <a:srgbClr val="00FFFF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56" autoAdjust="0"/>
    <p:restoredTop sz="94553" autoAdjust="0"/>
  </p:normalViewPr>
  <p:slideViewPr>
    <p:cSldViewPr>
      <p:cViewPr>
        <p:scale>
          <a:sx n="70" d="100"/>
          <a:sy n="70" d="100"/>
        </p:scale>
        <p:origin x="-498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8" y="1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7874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8" y="9447874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fld id="{02726063-857F-4243-8DD9-CD8635545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46125"/>
            <a:ext cx="49752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2" y="4725637"/>
            <a:ext cx="5028579" cy="447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80" y="1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9573"/>
            <a:ext cx="2972421" cy="49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80" y="9449573"/>
            <a:ext cx="2972421" cy="49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928E512B-FE34-4348-85CF-3E38B8E48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46125"/>
            <a:ext cx="4972050" cy="372903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4" y="4723938"/>
            <a:ext cx="5485157" cy="4477632"/>
          </a:xfrm>
          <a:noFill/>
          <a:ln/>
        </p:spPr>
        <p:txBody>
          <a:bodyPr lIns="133967" tIns="66986" rIns="133967" bIns="66986"/>
          <a:lstStyle/>
          <a:p>
            <a:endParaRPr lang="id-ID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46125"/>
            <a:ext cx="4972050" cy="372903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4" y="4723938"/>
            <a:ext cx="5485157" cy="4477632"/>
          </a:xfrm>
          <a:noFill/>
          <a:ln/>
        </p:spPr>
        <p:txBody>
          <a:bodyPr lIns="133967" tIns="66986" rIns="133967" bIns="66986"/>
          <a:lstStyle/>
          <a:p>
            <a:endParaRPr lang="id-ID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46125"/>
            <a:ext cx="4972050" cy="372903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4" y="4723938"/>
            <a:ext cx="5485157" cy="4477632"/>
          </a:xfrm>
          <a:noFill/>
          <a:ln/>
        </p:spPr>
        <p:txBody>
          <a:bodyPr lIns="133967" tIns="66986" rIns="133967" bIns="66986"/>
          <a:lstStyle/>
          <a:p>
            <a:endParaRPr lang="id-ID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46125"/>
            <a:ext cx="4972050" cy="372903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4" y="4723938"/>
            <a:ext cx="5485157" cy="4477632"/>
          </a:xfrm>
          <a:noFill/>
          <a:ln/>
        </p:spPr>
        <p:txBody>
          <a:bodyPr lIns="133967" tIns="66986" rIns="133967" bIns="66986"/>
          <a:lstStyle/>
          <a:p>
            <a:endParaRPr lang="id-ID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46125"/>
            <a:ext cx="4972050" cy="372903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4" y="4723938"/>
            <a:ext cx="5485157" cy="4477632"/>
          </a:xfrm>
          <a:noFill/>
          <a:ln/>
        </p:spPr>
        <p:txBody>
          <a:bodyPr lIns="133967" tIns="66986" rIns="133967" bIns="66986"/>
          <a:lstStyle/>
          <a:p>
            <a:endParaRPr lang="id-ID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46125"/>
            <a:ext cx="4972050" cy="372903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4" y="4723938"/>
            <a:ext cx="5485157" cy="4477632"/>
          </a:xfrm>
          <a:noFill/>
          <a:ln/>
        </p:spPr>
        <p:txBody>
          <a:bodyPr lIns="133967" tIns="66986" rIns="133967" bIns="66986"/>
          <a:lstStyle/>
          <a:p>
            <a:endParaRPr lang="id-ID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46125"/>
            <a:ext cx="4972050" cy="372903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4" y="4723938"/>
            <a:ext cx="5485157" cy="4477632"/>
          </a:xfrm>
          <a:noFill/>
          <a:ln/>
        </p:spPr>
        <p:txBody>
          <a:bodyPr lIns="133967" tIns="66986" rIns="133967" bIns="66986"/>
          <a:lstStyle/>
          <a:p>
            <a:endParaRPr 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7767-86CD-4DC4-BC41-89F3B301B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BC27D-8A0B-4743-B577-B3EF33946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270E3-7888-45AB-8E42-E36D99B68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9C6BE-9352-460A-8819-4B6039B4F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A2136-C3F7-4192-8B03-0D9720E91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9EC18247-C0D0-49AD-9CDF-20180019B6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D856ADE-8F95-4EB7-91C2-C714D593E8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3034EB99-94BE-49AE-951A-3E54E3559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28A22-74B8-4915-9718-AEC6EA233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4D1C2-9401-4F1A-9539-0BF9955984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794A0AB1-1329-42CE-9C9E-E81D42F65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93491-F349-41C5-A1C4-E962F9C09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7F9CA-689D-4636-8C5B-043083173D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01FB3B8-EC0A-4B64-A82A-E759AC59EE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B88F2F77-7485-46D9-B266-0B1F7B3EA1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CE19B-4F28-4E47-8E3C-16AC96B5F9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81619-FC75-49F5-85B2-7E2B3CD458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CD0EF-DA53-4F43-8D91-DC1DC7D13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3A7F1-1B3D-4F94-BA55-BC1AED9DB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7E46A-B07E-4911-8CCB-580A547EA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C38AB-250C-467F-86F0-29EF7EC74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64508-CEAE-4A9A-BC86-00D939020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5C20C-F031-460F-BDA2-D74C7DA6B0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7C573-9597-4D7D-AE7C-8E67684D5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9F77B1E-7F22-4EB3-A952-DE64779FC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8" r:id="rId1"/>
    <p:sldLayoutId id="2147485909" r:id="rId2"/>
    <p:sldLayoutId id="2147485910" r:id="rId3"/>
    <p:sldLayoutId id="2147485911" r:id="rId4"/>
    <p:sldLayoutId id="2147485912" r:id="rId5"/>
    <p:sldLayoutId id="2147485913" r:id="rId6"/>
    <p:sldLayoutId id="2147485914" r:id="rId7"/>
    <p:sldLayoutId id="2147485915" r:id="rId8"/>
    <p:sldLayoutId id="2147485916" r:id="rId9"/>
    <p:sldLayoutId id="2147485917" r:id="rId10"/>
    <p:sldLayoutId id="2147485918" r:id="rId11"/>
    <p:sldLayoutId id="2147485919" r:id="rId12"/>
    <p:sldLayoutId id="2147485920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F77B1E-7F22-4EB3-A952-DE64779FCE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3" r:id="rId1"/>
    <p:sldLayoutId id="2147486024" r:id="rId2"/>
    <p:sldLayoutId id="2147486025" r:id="rId3"/>
    <p:sldLayoutId id="2147486026" r:id="rId4"/>
    <p:sldLayoutId id="2147486027" r:id="rId5"/>
    <p:sldLayoutId id="2147486028" r:id="rId6"/>
    <p:sldLayoutId id="2147486029" r:id="rId7"/>
    <p:sldLayoutId id="2147486030" r:id="rId8"/>
    <p:sldLayoutId id="2147486031" r:id="rId9"/>
    <p:sldLayoutId id="2147486032" r:id="rId10"/>
    <p:sldLayoutId id="214748603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381000" y="3276600"/>
            <a:ext cx="8382000" cy="1562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4088" tIns="42044" rIns="84088" bIns="42044" anchor="b">
            <a:spAutoFit/>
          </a:bodyPr>
          <a:lstStyle/>
          <a:p>
            <a:pPr defTabSz="8413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id-ID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PROFESIONALISME </a:t>
            </a:r>
          </a:p>
          <a:p>
            <a:pPr defTabSz="8413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id-ID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DAN ETIKA ASESOR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17416" name="WordArt 10"/>
          <p:cNvSpPr>
            <a:spLocks noChangeArrowheads="1" noChangeShapeType="1" noTextEdit="1"/>
          </p:cNvSpPr>
          <p:nvPr/>
        </p:nvSpPr>
        <p:spPr bwMode="auto">
          <a:xfrm>
            <a:off x="2819400" y="2362200"/>
            <a:ext cx="3352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buNone/>
            </a:pPr>
            <a:r>
              <a:rPr lang="id-ID" sz="3600" b="1" kern="10" dirty="0" smtClean="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Georgia Ref"/>
              </a:rPr>
              <a:t>MATERI V  </a:t>
            </a:r>
            <a:endParaRPr lang="id-ID" sz="3600" b="1" kern="10" dirty="0">
              <a:ln w="9525">
                <a:solidFill>
                  <a:schemeClr val="hlink"/>
                </a:solidFill>
                <a:round/>
                <a:headEnd/>
                <a:tailEnd/>
              </a:ln>
              <a:solidFill>
                <a:schemeClr val="tx1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Georgia Ref"/>
            </a:endParaRPr>
          </a:p>
        </p:txBody>
      </p:sp>
      <p:pic>
        <p:nvPicPr>
          <p:cNvPr id="174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98450"/>
            <a:ext cx="9144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347007"/>
            <a:ext cx="2743200" cy="25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14400" y="5638800"/>
            <a:ext cx="7162800" cy="6093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Disampaikan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id-ID" sz="2800" dirty="0" smtClean="0">
                <a:solidFill>
                  <a:schemeClr val="tx1"/>
                </a:solidFill>
              </a:rPr>
              <a:t>TOT </a:t>
            </a:r>
            <a:r>
              <a:rPr lang="id-ID" sz="2800" dirty="0" smtClean="0">
                <a:solidFill>
                  <a:schemeClr val="tx1"/>
                </a:solidFill>
              </a:rPr>
              <a:t>A</a:t>
            </a:r>
            <a:r>
              <a:rPr lang="en-US" sz="2800" dirty="0" err="1" smtClean="0">
                <a:solidFill>
                  <a:schemeClr val="tx1"/>
                </a:solidFill>
              </a:rPr>
              <a:t>sesor</a:t>
            </a:r>
            <a:r>
              <a:rPr lang="id-ID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Tahun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id-ID" sz="2800" dirty="0" smtClean="0">
                <a:solidFill>
                  <a:schemeClr val="tx1"/>
                </a:solidFill>
              </a:rPr>
              <a:t>2012</a:t>
            </a:r>
            <a:endParaRPr lang="id-ID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457200" y="15240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algn="l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effectLst/>
              </a:rPr>
              <a:t>Fungsi asesor adalah melakukan </a:t>
            </a:r>
            <a:r>
              <a:rPr lang="id-ID" b="1" dirty="0" smtClean="0">
                <a:solidFill>
                  <a:schemeClr val="tx1"/>
                </a:solidFill>
                <a:effectLst/>
              </a:rPr>
              <a:t>visitasi untuk</a:t>
            </a:r>
            <a:r>
              <a:rPr lang="id-ID" dirty="0" smtClean="0">
                <a:solidFill>
                  <a:schemeClr val="tx1"/>
                </a:solidFill>
                <a:effectLst/>
              </a:rPr>
              <a:t> mengklarifikasi, memveri</a:t>
            </a:r>
            <a:r>
              <a:rPr lang="en-US" dirty="0" smtClean="0">
                <a:solidFill>
                  <a:schemeClr val="tx1"/>
                </a:solidFill>
                <a:effectLst/>
              </a:rPr>
              <a:t>f</a:t>
            </a:r>
            <a:r>
              <a:rPr lang="id-ID" dirty="0" smtClean="0">
                <a:solidFill>
                  <a:schemeClr val="tx1"/>
                </a:solidFill>
                <a:effectLst/>
              </a:rPr>
              <a:t>ikasi, dan memvalidasi data dan informasi yang disampaikan oleh sekolah melalui instrumen akreditasi serta data pendukung</a:t>
            </a:r>
            <a:r>
              <a:rPr lang="en-US" dirty="0" smtClean="0">
                <a:solidFill>
                  <a:schemeClr val="tx1"/>
                </a:solidFill>
                <a:effectLst/>
              </a:rPr>
              <a:t>.</a:t>
            </a:r>
            <a:endParaRPr lang="en-US" b="1" dirty="0" smtClean="0">
              <a:solidFill>
                <a:schemeClr val="tx1"/>
              </a:solidFill>
              <a:effectLst/>
              <a:latin typeface="+mn-lt"/>
              <a:cs typeface="Andalus" pitchFamily="18" charset="-78"/>
            </a:endParaRPr>
          </a:p>
          <a:p>
            <a:pPr marL="457200" lvl="0" indent="-457200" algn="l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effectLst/>
              </a:rPr>
              <a:t>Asesor bertugas mengunjungi sekolah/madrasah untuk melakukan verifikasi dan validasi data instrumen akreditasi</a:t>
            </a:r>
          </a:p>
          <a:p>
            <a:pPr marL="457200" lvl="0" indent="-457200" algn="l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effectLst/>
              </a:rPr>
              <a:t>Asesor bertugas melakukan klarifikasi temuan dengan kepala sekolah/madrasah dan tim responden</a:t>
            </a:r>
          </a:p>
          <a:p>
            <a:pPr marL="457200" lvl="0" indent="-457200" algn="l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effectLst/>
              </a:rPr>
              <a:t>Asesor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bertugas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membuat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laporan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individual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dan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laporan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TIM,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untuk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diserahkan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ke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BAN S/M</a:t>
            </a:r>
            <a:endParaRPr lang="id-ID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914400" y="533400"/>
            <a:ext cx="7239000" cy="646331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id-ID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FUNGSI DAN TUGAS </a:t>
            </a:r>
            <a:r>
              <a:rPr lang="en-US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A</a:t>
            </a:r>
            <a:r>
              <a:rPr lang="id-ID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SESOR</a:t>
            </a:r>
            <a:endParaRPr lang="en-US" sz="3600" b="1" dirty="0">
              <a:solidFill>
                <a:srgbClr val="000099"/>
              </a:solidFill>
              <a:effectLst/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457200" y="1600200"/>
            <a:ext cx="807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lvl="0" indent="-457200" algn="l">
              <a:buFont typeface="+mj-lt"/>
              <a:buAutoNum type="arabicPeriod"/>
            </a:pPr>
            <a:r>
              <a:rPr lang="id-ID" b="1" dirty="0" smtClean="0">
                <a:solidFill>
                  <a:schemeClr val="tx2">
                    <a:lumMod val="50000"/>
                  </a:schemeClr>
                </a:solidFill>
              </a:rPr>
              <a:t>menilai satuan pendidikan di tingkat TK/RA, SD/MI, SMP/MTs, SMA/MA, SMK/MAK, dan SLB yang terdiri dari TKLB, SDLB, SMPLB, dan SMALB baik di tingkat provinsi maupun kabupaten/kota; dan</a:t>
            </a:r>
          </a:p>
          <a:p>
            <a:pPr marL="457200" indent="-457200" algn="l">
              <a:buFont typeface="+mj-lt"/>
              <a:buAutoNum type="arabicPeriod"/>
            </a:pPr>
            <a:r>
              <a:rPr lang="id-ID" b="1" dirty="0" smtClean="0">
                <a:solidFill>
                  <a:schemeClr val="tx2">
                    <a:lumMod val="50000"/>
                  </a:schemeClr>
                </a:solidFill>
              </a:rPr>
              <a:t>menggali data dan infomasi dari berbagai sumber di sekolah/madrasah melalui wawancara, penyebaran instrumen, mengcopi, dan menelaah dokumen yang diperlukan untuk proses akreditasi</a:t>
            </a:r>
            <a:endParaRPr lang="en-US" b="1" dirty="0">
              <a:solidFill>
                <a:schemeClr val="tx2">
                  <a:lumMod val="50000"/>
                </a:schemeClr>
              </a:solidFill>
              <a:effectLst/>
              <a:latin typeface="+mn-lt"/>
              <a:cs typeface="Andalus" pitchFamily="18" charset="-78"/>
            </a:endParaRPr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914400" y="609600"/>
            <a:ext cx="7239000" cy="646331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id-ID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WEWENANG </a:t>
            </a:r>
            <a:r>
              <a:rPr lang="en-US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A</a:t>
            </a:r>
            <a:r>
              <a:rPr lang="id-ID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SESOR</a:t>
            </a:r>
            <a:endParaRPr lang="en-US" sz="3600" b="1" dirty="0">
              <a:solidFill>
                <a:srgbClr val="000099"/>
              </a:solidFill>
              <a:effectLst/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-1774825" y="51816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id-ID"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662114" y="14343064"/>
            <a:ext cx="2519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10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r>
              <a:rPr kumimoji="1" lang="en-US" sz="9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endParaRPr kumimoji="1" lang="en-US"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57200" y="1122432"/>
            <a:ext cx="8001000" cy="527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0850" indent="-450850" algn="l" eaLnBrk="0" hangingPunc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AutoNum type="arabicPeriod"/>
            </a:pPr>
            <a:r>
              <a:rPr kumimoji="1" lang="id-ID" dirty="0">
                <a:solidFill>
                  <a:schemeClr val="tx1"/>
                </a:solidFill>
                <a:effectLst/>
                <a:cs typeface="Times New Roman" pitchFamily="18" charset="0"/>
              </a:rPr>
              <a:t>Melakukan wawancara dengan suasana yang kondusif. </a:t>
            </a:r>
          </a:p>
          <a:p>
            <a:pPr marL="450850" indent="-450850" algn="l" eaLnBrk="0" hangingPunc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dirty="0">
                <a:solidFill>
                  <a:schemeClr val="tx1"/>
                </a:solidFill>
                <a:effectLst/>
                <a:cs typeface="Times New Roman" pitchFamily="18" charset="0"/>
              </a:rPr>
              <a:t>2.  </a:t>
            </a:r>
            <a:r>
              <a:rPr kumimoji="1" lang="id-ID" dirty="0">
                <a:solidFill>
                  <a:schemeClr val="tx1"/>
                </a:solidFill>
                <a:effectLst/>
                <a:cs typeface="Times New Roman" pitchFamily="18" charset="0"/>
              </a:rPr>
              <a:t>Menghindari kesepakatan atau </a:t>
            </a:r>
            <a:r>
              <a:rPr kumimoji="1" lang="id-ID" i="1" dirty="0">
                <a:solidFill>
                  <a:schemeClr val="tx1"/>
                </a:solidFill>
                <a:effectLst/>
                <a:cs typeface="Times New Roman" pitchFamily="18" charset="0"/>
              </a:rPr>
              <a:t>bargaining</a:t>
            </a:r>
            <a:r>
              <a:rPr kumimoji="1" lang="id-ID" dirty="0">
                <a:solidFill>
                  <a:schemeClr val="tx1"/>
                </a:solidFill>
                <a:effectLst/>
                <a:cs typeface="Times New Roman" pitchFamily="18" charset="0"/>
              </a:rPr>
              <a:t> dalam arti negatif.</a:t>
            </a:r>
            <a:r>
              <a:rPr kumimoji="1" lang="sv-SE" dirty="0"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endParaRPr kumimoji="1" lang="id-ID" dirty="0"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450850" indent="-450850" algn="l" eaLnBrk="0" hangingPunc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dirty="0">
                <a:solidFill>
                  <a:schemeClr val="tx1"/>
                </a:solidFill>
                <a:effectLst/>
                <a:cs typeface="Times New Roman" pitchFamily="18" charset="0"/>
              </a:rPr>
              <a:t>3.  </a:t>
            </a:r>
            <a:r>
              <a:rPr kumimoji="1" lang="id-ID" dirty="0">
                <a:solidFill>
                  <a:schemeClr val="tx1"/>
                </a:solidFill>
                <a:effectLst/>
                <a:cs typeface="Times New Roman" pitchFamily="18" charset="0"/>
              </a:rPr>
              <a:t>Tidak mendebat argumentasi yang disampaikan oleh responden.</a:t>
            </a:r>
            <a:r>
              <a:rPr kumimoji="1" lang="sv-SE" dirty="0"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endParaRPr kumimoji="1" lang="id-ID" dirty="0"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450850" indent="-450850" algn="l" eaLnBrk="0" hangingPunc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dirty="0">
                <a:solidFill>
                  <a:schemeClr val="tx1"/>
                </a:solidFill>
                <a:effectLst/>
                <a:cs typeface="Times New Roman" pitchFamily="18" charset="0"/>
              </a:rPr>
              <a:t>4.  </a:t>
            </a:r>
            <a:r>
              <a:rPr kumimoji="1" lang="id-ID" dirty="0">
                <a:solidFill>
                  <a:schemeClr val="tx1"/>
                </a:solidFill>
                <a:effectLst/>
                <a:cs typeface="Times New Roman" pitchFamily="18" charset="0"/>
              </a:rPr>
              <a:t>Tidak menggurui responden.</a:t>
            </a:r>
            <a:r>
              <a:rPr kumimoji="1" lang="en-US" dirty="0"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endParaRPr kumimoji="1" lang="id-ID" dirty="0"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457200" indent="-457200" algn="l" eaLnBrk="0" hangingPunc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AutoNum type="arabicPeriod" startAt="5"/>
            </a:pPr>
            <a:r>
              <a:rPr kumimoji="1" lang="id-ID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Tidak </a:t>
            </a:r>
            <a:r>
              <a:rPr kumimoji="1" lang="id-ID" dirty="0">
                <a:solidFill>
                  <a:schemeClr val="tx1"/>
                </a:solidFill>
                <a:effectLst/>
                <a:cs typeface="Times New Roman" pitchFamily="18" charset="0"/>
              </a:rPr>
              <a:t>merasa berkedudukan lebih tinggi.</a:t>
            </a:r>
            <a:r>
              <a:rPr kumimoji="1" lang="sv-SE" dirty="0"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endParaRPr kumimoji="1" lang="sv-SE" dirty="0" smtClean="0"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609600" indent="-609600" algn="l" eaLnBrk="0" hangingPunc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6.  </a:t>
            </a:r>
            <a:r>
              <a:rPr kumimoji="1" lang="id-ID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Bersahabat dan membantu secara profesional.</a:t>
            </a:r>
            <a:r>
              <a:rPr kumimoji="1" lang="fr-FR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endParaRPr kumimoji="1" lang="id-ID" dirty="0" smtClean="0"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609600" indent="-609600" algn="l" eaLnBrk="0" hangingPunc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7.  </a:t>
            </a:r>
            <a:r>
              <a:rPr kumimoji="1" lang="id-ID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Menghindari suasana menekan.</a:t>
            </a:r>
            <a:r>
              <a:rPr kumimoji="1" lang="en-US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endParaRPr kumimoji="1" lang="id-ID" dirty="0" smtClean="0"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609600" indent="-609600" algn="l" eaLnBrk="0" hangingPunc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8.  </a:t>
            </a:r>
            <a:r>
              <a:rPr kumimoji="1" lang="id-ID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Tidak mengada-ada.</a:t>
            </a:r>
            <a:r>
              <a:rPr kumimoji="1" lang="en-US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endParaRPr kumimoji="1" lang="id-ID" dirty="0" smtClean="0"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609600" indent="-609600" algn="l" eaLnBrk="0" hangingPunc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9.  </a:t>
            </a:r>
            <a:r>
              <a:rPr kumimoji="1" lang="id-ID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Tidak meminta sesuatu di luar keperluan akreditasi. </a:t>
            </a:r>
          </a:p>
          <a:p>
            <a:pPr marL="609600" indent="-609600" algn="l" eaLnBrk="0" hangingPunc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10.</a:t>
            </a:r>
            <a:r>
              <a:rPr kumimoji="1" lang="id-ID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Menyesuaikan diri dengan budaya setempat</a:t>
            </a:r>
            <a:r>
              <a:rPr kumimoji="1" lang="en-US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.</a:t>
            </a:r>
            <a:endParaRPr kumimoji="1" lang="id-ID" dirty="0" smtClean="0"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609600" indent="-609600" algn="l" eaLnBrk="0" hangingPunc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11.</a:t>
            </a:r>
            <a:r>
              <a:rPr kumimoji="1" lang="id-ID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Menunjukkan adanya kekompakan tim</a:t>
            </a:r>
            <a:r>
              <a:rPr kumimoji="1" lang="en-US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304800"/>
            <a:ext cx="7391400" cy="56515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Tata </a:t>
            </a:r>
            <a:r>
              <a:rPr kumimoji="0" lang="en-US" sz="36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Krama</a:t>
            </a:r>
            <a: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Visitasi</a:t>
            </a:r>
            <a:endParaRPr kumimoji="0" lang="en-US" sz="3600" b="1" i="0" u="none" strike="noStrike" kern="1200" cap="small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25450"/>
            <a:ext cx="7391400" cy="7175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FF0000"/>
                </a:solidFill>
                <a:latin typeface="Arial Rounded MT Bold" pitchFamily="34" charset="0"/>
              </a:rPr>
              <a:t>Tata </a:t>
            </a:r>
            <a:r>
              <a:rPr lang="en-US" sz="4000" b="1" dirty="0" err="1" smtClean="0">
                <a:solidFill>
                  <a:srgbClr val="FF0000"/>
                </a:solidFill>
                <a:latin typeface="Arial Rounded MT Bold" pitchFamily="34" charset="0"/>
              </a:rPr>
              <a:t>Tertib</a:t>
            </a:r>
            <a:r>
              <a:rPr lang="en-US" sz="4000" b="1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Rounded MT Bold" pitchFamily="34" charset="0"/>
              </a:rPr>
              <a:t>Visitasi</a:t>
            </a:r>
            <a:endParaRPr lang="en-US" sz="4000" b="1" dirty="0" smtClean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7772400" cy="4648200"/>
          </a:xfrm>
        </p:spPr>
        <p:txBody>
          <a:bodyPr>
            <a:noAutofit/>
          </a:bodyPr>
          <a:lstStyle/>
          <a:p>
            <a:pPr marL="463550" indent="-463550" eaLnBrk="1" hangingPunct="1">
              <a:spcBef>
                <a:spcPts val="1200"/>
              </a:spcBef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id-ID" sz="28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Datang tepat waktu sesuai dengan jadwal yang telah ditetapkan. </a:t>
            </a:r>
          </a:p>
          <a:p>
            <a:pPr marL="463550" indent="-463550" eaLnBrk="1" hangingPunct="1">
              <a:spcBef>
                <a:spcPts val="1200"/>
              </a:spcBef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id-ID" sz="28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Menunjukkan surat tugas meskipun tidak diminta.</a:t>
            </a:r>
            <a:r>
              <a:rPr lang="fi-FI" sz="28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endParaRPr lang="id-ID" sz="2800" dirty="0" smtClean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  <a:p>
            <a:pPr marL="463550" indent="-463550" eaLnBrk="1" hangingPunct="1">
              <a:spcBef>
                <a:spcPts val="1200"/>
              </a:spcBef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id-ID" sz="28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Menyampaikan secara jelas mengenai tujuan, mekanisme, dan jadwal visitasi.</a:t>
            </a:r>
            <a:r>
              <a:rPr lang="fi-FI" sz="28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endParaRPr lang="id-ID" sz="2800" dirty="0" smtClean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  <a:p>
            <a:pPr marL="463550" indent="-463550" eaLnBrk="1" hangingPunct="1">
              <a:spcBef>
                <a:spcPts val="1200"/>
              </a:spcBef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id-ID" sz="28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Tidak menerima pemberian dalam bentuk apapun (uang atau barang), dan</a:t>
            </a:r>
          </a:p>
          <a:p>
            <a:pPr marL="463550" indent="-463550" eaLnBrk="1" hangingPunct="1">
              <a:spcBef>
                <a:spcPts val="1200"/>
              </a:spcBef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id-ID" sz="28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Berpakaian rapi dan sopan. 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29600" cy="4343400"/>
          </a:xfrm>
        </p:spPr>
        <p:txBody>
          <a:bodyPr lIns="84088" tIns="42044" rIns="84088" bIns="42044">
            <a:normAutofit fontScale="92500" lnSpcReduction="20000"/>
          </a:bodyPr>
          <a:lstStyle/>
          <a:p>
            <a:pPr marL="463550" indent="-463550" eaLnBrk="1" hangingPunct="1">
              <a:lnSpc>
                <a:spcPct val="110000"/>
              </a:lnSpc>
              <a:spcBef>
                <a:spcPts val="1800"/>
              </a:spcBef>
              <a:buClr>
                <a:srgbClr val="FFFF00"/>
              </a:buClr>
              <a:buSzPct val="100000"/>
              <a:buFontTx/>
              <a:buBlip>
                <a:blip r:embed="rId2"/>
              </a:buBlip>
            </a:pP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Melakukan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intimidasi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agar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sekolah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madrasah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berkeinginan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sesuatu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bentuk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apapun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463550" indent="-463550" eaLnBrk="1" hangingPunct="1">
              <a:lnSpc>
                <a:spcPct val="110000"/>
              </a:lnSpc>
              <a:spcBef>
                <a:spcPts val="1800"/>
              </a:spcBef>
              <a:buClr>
                <a:srgbClr val="FFFF00"/>
              </a:buClr>
              <a:buSzPct val="100000"/>
              <a:buFontTx/>
              <a:buBlip>
                <a:blip r:embed="rId2"/>
              </a:buBlip>
            </a:pP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Melakukan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perjanjian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kesepakatan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mengakibatkan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visitasi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objektif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id-ID" sz="28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463550" indent="-463550" eaLnBrk="1" hangingPunct="1">
              <a:lnSpc>
                <a:spcPct val="110000"/>
              </a:lnSpc>
              <a:spcBef>
                <a:spcPts val="1800"/>
              </a:spcBef>
              <a:buClr>
                <a:srgbClr val="FFFF00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Menerima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sesuatu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dalam bentuk apapun dalam pelaksanaan visitasi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id-ID" sz="28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463550" indent="-463550" eaLnBrk="1" hangingPunct="1">
              <a:lnSpc>
                <a:spcPct val="110000"/>
              </a:lnSpc>
              <a:spcBef>
                <a:spcPts val="1800"/>
              </a:spcBef>
              <a:buClr>
                <a:srgbClr val="FFFF00"/>
              </a:buClr>
              <a:buSzPct val="100000"/>
              <a:buBlip>
                <a:blip r:embed="rId2"/>
              </a:buBlip>
              <a:defRPr/>
            </a:pP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Membuka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kerahasiaan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data/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kepada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fihak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lain yang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diperoleh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proses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visitasi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09600" indent="-609600" eaLnBrk="1" hangingPunct="1">
              <a:lnSpc>
                <a:spcPct val="110000"/>
              </a:lnSpc>
              <a:spcBef>
                <a:spcPts val="1800"/>
              </a:spcBef>
              <a:buClr>
                <a:srgbClr val="FFFF00"/>
              </a:buClr>
              <a:buSzPct val="100000"/>
              <a:buFontTx/>
              <a:buNone/>
            </a:pPr>
            <a:endParaRPr lang="en-US" sz="2800" b="1" dirty="0" smtClean="0">
              <a:solidFill>
                <a:srgbClr val="C00000"/>
              </a:solidFill>
              <a:latin typeface="CG Omega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81000"/>
            <a:ext cx="7391400" cy="6858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LARANGAN BAGI ASESOR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458200" cy="609600"/>
          </a:xfrm>
          <a:solidFill>
            <a:schemeClr val="bg1"/>
          </a:solidFill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lIns="84088" tIns="42044" rIns="84088" bIns="42044" anchor="b"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G Omega" pitchFamily="34" charset="0"/>
              </a:rPr>
              <a:t>LARANGAN BAGI PIHAK SEKOLAH/MADRASAH</a:t>
            </a:r>
            <a:endParaRPr lang="id-ID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G Omega" pitchFamily="34" charset="0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800600"/>
          </a:xfrm>
        </p:spPr>
        <p:txBody>
          <a:bodyPr lIns="84088" tIns="42044" rIns="84088" bIns="42044"/>
          <a:lstStyle/>
          <a:p>
            <a:pPr marL="519113" indent="-519113" eaLnBrk="1" hangingPunct="1">
              <a:spcBef>
                <a:spcPts val="1200"/>
              </a:spcBef>
              <a:buClr>
                <a:srgbClr val="FFFF00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Melakukan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kegiatan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yang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menghambat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visitasi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.</a:t>
            </a:r>
          </a:p>
          <a:p>
            <a:pPr marL="519113" indent="-519113" eaLnBrk="1" hangingPunct="1">
              <a:spcBef>
                <a:spcPts val="1200"/>
              </a:spcBef>
              <a:buClr>
                <a:srgbClr val="FFFF00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Memanipulasi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data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dan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memberi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keterangan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yang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tidak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sesuai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dengan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kondisi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nyata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id-ID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sekolah/madrasah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.</a:t>
            </a:r>
          </a:p>
          <a:p>
            <a:pPr marL="519113" indent="-519113" eaLnBrk="1" hangingPunct="1">
              <a:spcBef>
                <a:spcPts val="1200"/>
              </a:spcBef>
              <a:buClr>
                <a:srgbClr val="FFFF00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Memberi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apapun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kepada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asesor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yang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akan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mengurangi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objektivitas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pelaksanaan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dan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hasil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visitasi</a:t>
            </a: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Omega" pitchFamily="34" charset="0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 animBg="1"/>
      <p:bldP spid="4249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0" name="WordArt 12"/>
          <p:cNvSpPr>
            <a:spLocks noChangeArrowheads="1" noChangeShapeType="1" noTextEdit="1"/>
          </p:cNvSpPr>
          <p:nvPr/>
        </p:nvSpPr>
        <p:spPr bwMode="auto">
          <a:xfrm>
            <a:off x="1524000" y="2590800"/>
            <a:ext cx="5867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r>
              <a:rPr lang="en-US" sz="3600" kern="10" dirty="0" err="1">
                <a:ln w="9525">
                  <a:solidFill>
                    <a:srgbClr val="3333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 Rounded MT Bold"/>
              </a:rPr>
              <a:t>Terima</a:t>
            </a:r>
            <a:r>
              <a:rPr lang="en-US" sz="3600" kern="10" dirty="0">
                <a:ln w="9525">
                  <a:solidFill>
                    <a:srgbClr val="3333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 Rounded MT Bold"/>
              </a:rPr>
              <a:t> </a:t>
            </a:r>
            <a:r>
              <a:rPr lang="en-US" sz="3600" kern="10" dirty="0" err="1">
                <a:ln w="9525">
                  <a:solidFill>
                    <a:srgbClr val="3333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 Rounded MT Bold"/>
              </a:rPr>
              <a:t>kasih</a:t>
            </a:r>
            <a:endParaRPr lang="en-US" sz="3600" kern="10" dirty="0">
              <a:ln w="9525">
                <a:solidFill>
                  <a:srgbClr val="3333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8200" y="2146518"/>
            <a:ext cx="7696200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id-ID" sz="3200" dirty="0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M</a:t>
            </a:r>
            <a:r>
              <a:rPr lang="en-US" sz="3200" dirty="0" err="1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elalui</a:t>
            </a:r>
            <a:r>
              <a:rPr lang="en-US" sz="3200" dirty="0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pemaparan</a:t>
            </a:r>
            <a:r>
              <a:rPr lang="en-US" sz="3200" dirty="0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materi</a:t>
            </a:r>
            <a:r>
              <a:rPr lang="id-ID" sz="3200" dirty="0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 dan tanya jawab </a:t>
            </a:r>
            <a:r>
              <a:rPr lang="en-US" sz="3200" dirty="0" err="1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peserta</a:t>
            </a:r>
            <a:r>
              <a:rPr lang="en-US" sz="3200" dirty="0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pelatihan</a:t>
            </a:r>
            <a:r>
              <a:rPr lang="en-US" sz="3200" dirty="0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dapat</a:t>
            </a:r>
            <a:r>
              <a:rPr lang="id-ID" sz="3200" dirty="0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 memahami dan mampu</a:t>
            </a:r>
            <a:r>
              <a:rPr lang="en-US" sz="3200" dirty="0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menjelaskan</a:t>
            </a:r>
            <a:r>
              <a:rPr lang="en-US" sz="3200" dirty="0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 </a:t>
            </a:r>
            <a:r>
              <a:rPr lang="id-ID" sz="3200" dirty="0" smtClean="0">
                <a:solidFill>
                  <a:srgbClr val="0000FF"/>
                </a:solidFill>
                <a:effectLst/>
                <a:latin typeface="Franklin Gothic Medium" pitchFamily="34" charset="0"/>
                <a:cs typeface="Times New Roman" pitchFamily="18" charset="0"/>
              </a:rPr>
              <a:t>profesionalisme dan etika asesor dalam rangka akreditasi sekolah/madrasah</a:t>
            </a:r>
            <a:endParaRPr lang="en-US" sz="3200" dirty="0">
              <a:solidFill>
                <a:srgbClr val="0000FF"/>
              </a:solidFill>
              <a:effectLst/>
              <a:latin typeface="Franklin Gothic Medium" pitchFamily="34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19400" y="1143000"/>
            <a:ext cx="32004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TUJUAN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1143000"/>
            <a:ext cx="3200400" cy="609600"/>
          </a:xfrm>
          <a:solidFill>
            <a:schemeClr val="bg1"/>
          </a:solidFill>
          <a:ln>
            <a:noFill/>
          </a:ln>
        </p:spPr>
        <p:txBody>
          <a:bodyPr anchorCtr="1">
            <a:norm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STRATEGI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295400" y="2667000"/>
            <a:ext cx="3581400" cy="1676400"/>
          </a:xfrm>
          <a:prstGeom prst="homePlate">
            <a:avLst>
              <a:gd name="adj" fmla="val 21370"/>
            </a:avLst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rgbClr val="3366CC"/>
                </a:solidFill>
                <a:effectLst/>
                <a:latin typeface="Rockwell Condensed" pitchFamily="18" charset="0"/>
                <a:cs typeface="Times New Roman" pitchFamily="18" charset="0"/>
              </a:rPr>
              <a:t>PENJELASAN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b="1" dirty="0" smtClean="0">
                <a:solidFill>
                  <a:srgbClr val="3366CC"/>
                </a:solidFill>
                <a:effectLst/>
                <a:latin typeface="Rockwell Condensed" pitchFamily="18" charset="0"/>
                <a:cs typeface="Times New Roman" pitchFamily="18" charset="0"/>
              </a:rPr>
              <a:t>(</a:t>
            </a:r>
            <a:r>
              <a:rPr kumimoji="1" lang="id-ID" sz="2800" b="1" dirty="0" smtClean="0">
                <a:solidFill>
                  <a:srgbClr val="3366CC"/>
                </a:solidFill>
                <a:effectLst/>
                <a:latin typeface="Rockwell Condensed" pitchFamily="18" charset="0"/>
                <a:cs typeface="Times New Roman" pitchFamily="18" charset="0"/>
              </a:rPr>
              <a:t>45</a:t>
            </a:r>
            <a:r>
              <a:rPr kumimoji="1" lang="en-US" sz="2800" b="1" dirty="0" smtClean="0">
                <a:solidFill>
                  <a:srgbClr val="3366CC"/>
                </a:solidFill>
                <a:effectLst/>
                <a:latin typeface="Rockwell Condensed" pitchFamily="18" charset="0"/>
                <a:cs typeface="Times New Roman" pitchFamily="18" charset="0"/>
              </a:rPr>
              <a:t>’)</a:t>
            </a:r>
            <a:endParaRPr kumimoji="1" lang="en-US" sz="2800" b="1" dirty="0">
              <a:solidFill>
                <a:srgbClr val="3366CC"/>
              </a:solidFill>
              <a:effectLst/>
              <a:latin typeface="Rockwell Condensed" pitchFamily="18" charset="0"/>
              <a:cs typeface="Times New Roman" pitchFamily="18" charset="0"/>
            </a:endParaRP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4800600" y="2667000"/>
            <a:ext cx="3505200" cy="1676400"/>
          </a:xfrm>
          <a:prstGeom prst="chevron">
            <a:avLst>
              <a:gd name="adj" fmla="val 15814"/>
            </a:avLst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marL="17462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sz="2800" b="1" dirty="0">
                <a:solidFill>
                  <a:srgbClr val="3366CC"/>
                </a:solidFill>
                <a:effectLst/>
                <a:latin typeface="Rockwell Condensed" pitchFamily="18" charset="0"/>
                <a:cs typeface="Times New Roman" pitchFamily="18" charset="0"/>
              </a:rPr>
              <a:t>TANYA </a:t>
            </a:r>
            <a:r>
              <a:rPr kumimoji="1" lang="en-US" sz="2800" b="1" dirty="0" smtClean="0">
                <a:solidFill>
                  <a:srgbClr val="3366CC"/>
                </a:solidFill>
                <a:effectLst/>
                <a:latin typeface="Rockwell Condensed" pitchFamily="18" charset="0"/>
                <a:cs typeface="Times New Roman" pitchFamily="18" charset="0"/>
              </a:rPr>
              <a:t>JAWAB</a:t>
            </a:r>
            <a:endParaRPr kumimoji="1" lang="en-US" sz="2800" b="1" dirty="0">
              <a:solidFill>
                <a:srgbClr val="3366CC"/>
              </a:solidFill>
              <a:effectLst/>
              <a:latin typeface="Rockwell Condensed" pitchFamily="18" charset="0"/>
              <a:cs typeface="Times New Roman" pitchFamily="18" charset="0"/>
            </a:endParaRPr>
          </a:p>
          <a:p>
            <a:pPr marL="17462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sz="2800" b="1" dirty="0" smtClean="0">
                <a:solidFill>
                  <a:srgbClr val="3366CC"/>
                </a:solidFill>
                <a:effectLst/>
                <a:latin typeface="Rockwell Condensed" pitchFamily="18" charset="0"/>
                <a:cs typeface="Times New Roman" pitchFamily="18" charset="0"/>
              </a:rPr>
              <a:t>(</a:t>
            </a:r>
            <a:r>
              <a:rPr kumimoji="1" lang="id-ID" sz="2800" b="1" dirty="0" smtClean="0">
                <a:solidFill>
                  <a:srgbClr val="3366CC"/>
                </a:solidFill>
                <a:effectLst/>
                <a:latin typeface="Rockwell Condensed" pitchFamily="18" charset="0"/>
                <a:cs typeface="Times New Roman" pitchFamily="18" charset="0"/>
              </a:rPr>
              <a:t>45</a:t>
            </a:r>
            <a:r>
              <a:rPr kumimoji="1" lang="en-US" sz="2800" b="1" dirty="0" smtClean="0">
                <a:solidFill>
                  <a:srgbClr val="3366CC"/>
                </a:solidFill>
                <a:effectLst/>
                <a:latin typeface="Rockwell Condensed" pitchFamily="18" charset="0"/>
                <a:cs typeface="Times New Roman" pitchFamily="18" charset="0"/>
              </a:rPr>
              <a:t>’)</a:t>
            </a:r>
            <a:endParaRPr kumimoji="1" lang="en-US" sz="2800" b="1" dirty="0">
              <a:solidFill>
                <a:srgbClr val="3366CC"/>
              </a:solidFill>
              <a:effectLst/>
              <a:latin typeface="Rockwell Condensed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nimBg="1"/>
      <p:bldP spid="20483" grpId="0" animBg="1"/>
      <p:bldP spid="204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457200" y="11430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63500" indent="-63500" algn="l" defTabSz="396875">
              <a:lnSpc>
                <a:spcPct val="100000"/>
              </a:lnSpc>
              <a:spcBef>
                <a:spcPts val="1200"/>
              </a:spcBef>
              <a:buClr>
                <a:srgbClr val="66FFFF"/>
              </a:buClr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id-ID" b="1" dirty="0" smtClean="0">
                <a:solidFill>
                  <a:srgbClr val="002060"/>
                </a:solidFill>
              </a:rPr>
              <a:t>Profesionalisme</a:t>
            </a:r>
            <a:r>
              <a:rPr lang="id-ID" dirty="0" smtClean="0">
                <a:solidFill>
                  <a:srgbClr val="002060"/>
                </a:solidFill>
              </a:rPr>
              <a:t> (profésionalisme) ialah sifat-sifat (kemampuan, kemahiran, cara pelaksanaan sesuatu dan lain-lain) sebagaimana yang sewajarnya terdapat pada atau dilakukan oleh seorang </a:t>
            </a:r>
            <a:r>
              <a:rPr lang="id-ID" b="1" dirty="0" smtClean="0">
                <a:solidFill>
                  <a:srgbClr val="002060"/>
                </a:solidFill>
              </a:rPr>
              <a:t>profesional</a:t>
            </a:r>
            <a:r>
              <a:rPr lang="id-ID" dirty="0" smtClean="0">
                <a:solidFill>
                  <a:srgbClr val="002060"/>
                </a:solidFill>
              </a:rPr>
              <a:t>. </a:t>
            </a:r>
          </a:p>
          <a:p>
            <a:pPr marL="63500" indent="-63500" algn="l" defTabSz="396875">
              <a:lnSpc>
                <a:spcPct val="100000"/>
              </a:lnSpc>
              <a:spcBef>
                <a:spcPts val="1200"/>
              </a:spcBef>
              <a:buClr>
                <a:srgbClr val="66FFFF"/>
              </a:buClr>
              <a:buNone/>
            </a:pPr>
            <a:r>
              <a:rPr lang="id-ID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Profesional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adalah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pekerjaan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atau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kegiatan</a:t>
            </a:r>
            <a:r>
              <a:rPr lang="en-US" dirty="0" smtClean="0">
                <a:solidFill>
                  <a:srgbClr val="002060"/>
                </a:solidFill>
              </a:rPr>
              <a:t> yang </a:t>
            </a:r>
            <a:r>
              <a:rPr lang="en-US" dirty="0" err="1" smtClean="0">
                <a:solidFill>
                  <a:srgbClr val="002060"/>
                </a:solidFill>
              </a:rPr>
              <a:t>dilakukan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oleh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seseorang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menjadi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sumber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penghasilan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kehidupan</a:t>
            </a:r>
            <a:r>
              <a:rPr lang="en-US" dirty="0" smtClean="0">
                <a:solidFill>
                  <a:srgbClr val="002060"/>
                </a:solidFill>
              </a:rPr>
              <a:t> yang </a:t>
            </a:r>
            <a:r>
              <a:rPr lang="en-US" dirty="0" err="1" smtClean="0">
                <a:solidFill>
                  <a:srgbClr val="002060"/>
                </a:solidFill>
              </a:rPr>
              <a:t>memerlukan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keahlian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kemahiran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atau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kecakapan</a:t>
            </a:r>
            <a:r>
              <a:rPr lang="en-US" dirty="0" smtClean="0">
                <a:solidFill>
                  <a:srgbClr val="002060"/>
                </a:solidFill>
              </a:rPr>
              <a:t> yang </a:t>
            </a:r>
            <a:r>
              <a:rPr lang="en-US" dirty="0" err="1" smtClean="0">
                <a:solidFill>
                  <a:srgbClr val="002060"/>
                </a:solidFill>
              </a:rPr>
              <a:t>memenuhi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standar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mutu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atau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norma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tertentu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serta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memerlukan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pendidikan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profesi</a:t>
            </a:r>
            <a:r>
              <a:rPr lang="id-ID" dirty="0" smtClean="0">
                <a:solidFill>
                  <a:srgbClr val="002060"/>
                </a:solidFill>
              </a:rPr>
              <a:t> (UU Guru dan Dosen, psl 1 ayat 4)</a:t>
            </a:r>
          </a:p>
          <a:p>
            <a:pPr marL="63500" indent="-63500" algn="l" defTabSz="396875">
              <a:lnSpc>
                <a:spcPct val="100000"/>
              </a:lnSpc>
              <a:spcBef>
                <a:spcPts val="1200"/>
              </a:spcBef>
              <a:buClr>
                <a:srgbClr val="66FFFF"/>
              </a:buClr>
              <a:buNone/>
            </a:pPr>
            <a:r>
              <a:rPr lang="id-ID" dirty="0" smtClean="0">
                <a:solidFill>
                  <a:srgbClr val="002060"/>
                </a:solidFill>
              </a:rPr>
              <a:t>Jadi, profesionalisme adalah tingkah laku, kepakaran atau kualit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id-ID" dirty="0" smtClean="0">
                <a:solidFill>
                  <a:srgbClr val="002060"/>
                </a:solidFill>
              </a:rPr>
              <a:t> dari seseorang yang profesional (Longman, 1987).</a:t>
            </a:r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533400" y="329625"/>
            <a:ext cx="7848600" cy="584775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defRPr/>
            </a:pPr>
            <a:r>
              <a:rPr lang="en-US" sz="3200" b="1" dirty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PENGERTIAN </a:t>
            </a:r>
            <a:r>
              <a:rPr lang="id-ID" sz="32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PROFESIONALISME</a:t>
            </a:r>
            <a:endParaRPr lang="en-US" sz="3200" b="1" dirty="0">
              <a:solidFill>
                <a:srgbClr val="000099"/>
              </a:solidFill>
              <a:effectLst/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685800" y="14478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396875">
              <a:buClrTx/>
              <a:buSzPct val="100000"/>
              <a:buNone/>
            </a:pPr>
            <a:r>
              <a:rPr lang="id-ID" sz="2200" b="1" dirty="0" smtClean="0">
                <a:solidFill>
                  <a:srgbClr val="002060"/>
                </a:solidFill>
                <a:effectLst/>
                <a:latin typeface="Arial Rounded MT Bold" pitchFamily="34" charset="0"/>
                <a:cs typeface="Times New Roman" pitchFamily="18" charset="0"/>
              </a:rPr>
              <a:t>Etika adalah seperangkat nilai-nilai yang menjadi pegangan asesor di dalam berprerilaku dalam melaksanakan tugasnya sebagai asesor profesional.</a:t>
            </a:r>
          </a:p>
          <a:p>
            <a:pPr algn="l">
              <a:buClrTx/>
              <a:buSzPct val="100000"/>
              <a:buNone/>
            </a:pPr>
            <a:r>
              <a:rPr lang="id-ID" sz="2200" b="1" dirty="0" smtClean="0">
                <a:solidFill>
                  <a:srgbClr val="002060"/>
                </a:solidFill>
                <a:effectLst/>
                <a:latin typeface="Arial Rounded MT Bold" pitchFamily="34" charset="0"/>
                <a:cs typeface="Times New Roman" pitchFamily="18" charset="0"/>
              </a:rPr>
              <a:t>Etika ini menyatu didalam kepribadian seorang asesor. Kandungan etika ini termasuk, nilai-nilai seperti </a:t>
            </a:r>
            <a:r>
              <a:rPr lang="id-ID" sz="2200" b="1" dirty="0" smtClean="0">
                <a:solidFill>
                  <a:srgbClr val="002060"/>
                </a:solidFill>
                <a:latin typeface="Arial Rounded MT Bold" pitchFamily="34" charset="0"/>
              </a:rPr>
              <a:t>j</a:t>
            </a:r>
            <a:r>
              <a:rPr lang="en-US" sz="2200" b="1" dirty="0" err="1" smtClean="0">
                <a:solidFill>
                  <a:srgbClr val="002060"/>
                </a:solidFill>
                <a:latin typeface="Arial Rounded MT Bold" pitchFamily="34" charset="0"/>
              </a:rPr>
              <a:t>ujur</a:t>
            </a:r>
            <a:r>
              <a:rPr lang="id-ID" sz="2200" b="1" dirty="0" smtClean="0">
                <a:solidFill>
                  <a:srgbClr val="002060"/>
                </a:solidFill>
                <a:latin typeface="Arial Rounded MT Bold" pitchFamily="34" charset="0"/>
              </a:rPr>
              <a:t>, amanah, </a:t>
            </a:r>
            <a:r>
              <a:rPr lang="en-US" sz="2200" b="1" dirty="0" err="1" smtClean="0">
                <a:solidFill>
                  <a:srgbClr val="002060"/>
                </a:solidFill>
                <a:latin typeface="Arial Rounded MT Bold" pitchFamily="34" charset="0"/>
              </a:rPr>
              <a:t>independen</a:t>
            </a:r>
            <a:r>
              <a:rPr lang="id-ID" sz="2200" b="1" dirty="0" smtClean="0">
                <a:solidFill>
                  <a:srgbClr val="002060"/>
                </a:solidFill>
                <a:latin typeface="Arial Rounded MT Bold" pitchFamily="34" charset="0"/>
              </a:rPr>
              <a:t>, a</a:t>
            </a:r>
            <a:r>
              <a:rPr lang="en-US" sz="2200" b="1" dirty="0" err="1" smtClean="0">
                <a:solidFill>
                  <a:srgbClr val="002060"/>
                </a:solidFill>
                <a:latin typeface="Arial Rounded MT Bold" pitchFamily="34" charset="0"/>
              </a:rPr>
              <a:t>dil</a:t>
            </a:r>
            <a:r>
              <a:rPr lang="id-ID" sz="2200" b="1" dirty="0" smtClean="0">
                <a:solidFill>
                  <a:srgbClr val="002060"/>
                </a:solidFill>
                <a:latin typeface="Arial Rounded MT Bold" pitchFamily="34" charset="0"/>
              </a:rPr>
              <a:t>, </a:t>
            </a:r>
            <a:r>
              <a:rPr lang="en-US" sz="2200" b="1" dirty="0" err="1" smtClean="0">
                <a:solidFill>
                  <a:srgbClr val="002060"/>
                </a:solidFill>
                <a:latin typeface="Arial Rounded MT Bold" pitchFamily="34" charset="0"/>
              </a:rPr>
              <a:t>keunggulan</a:t>
            </a:r>
            <a:r>
              <a:rPr lang="en-US" sz="2200" b="1" dirty="0" smtClean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 Rounded MT Bold" pitchFamily="34" charset="0"/>
              </a:rPr>
              <a:t>mutu</a:t>
            </a:r>
            <a:r>
              <a:rPr lang="id-ID" sz="2200" b="1" dirty="0" smtClean="0">
                <a:solidFill>
                  <a:srgbClr val="002060"/>
                </a:solidFill>
                <a:latin typeface="Arial Rounded MT Bold" pitchFamily="34" charset="0"/>
              </a:rPr>
              <a:t>, </a:t>
            </a:r>
            <a:r>
              <a:rPr lang="en-US" sz="2200" b="1" dirty="0" err="1" smtClean="0">
                <a:solidFill>
                  <a:srgbClr val="002060"/>
                </a:solidFill>
                <a:latin typeface="Arial Rounded MT Bold" pitchFamily="34" charset="0"/>
              </a:rPr>
              <a:t>kese</a:t>
            </a:r>
            <a:r>
              <a:rPr lang="id-ID" sz="2200" b="1" dirty="0" smtClean="0">
                <a:solidFill>
                  <a:srgbClr val="002060"/>
                </a:solidFill>
                <a:latin typeface="Arial Rounded MT Bold" pitchFamily="34" charset="0"/>
              </a:rPr>
              <a:t>taraan, t</a:t>
            </a:r>
            <a:r>
              <a:rPr lang="en-US" sz="2200" b="1" dirty="0" err="1" smtClean="0">
                <a:solidFill>
                  <a:srgbClr val="002060"/>
                </a:solidFill>
                <a:latin typeface="Arial Rounded MT Bold" pitchFamily="34" charset="0"/>
              </a:rPr>
              <a:t>erbuka</a:t>
            </a:r>
            <a:r>
              <a:rPr lang="id-ID" sz="2200" b="1" dirty="0" smtClean="0">
                <a:solidFill>
                  <a:srgbClr val="002060"/>
                </a:solidFill>
                <a:latin typeface="Arial Rounded MT Bold" pitchFamily="34" charset="0"/>
              </a:rPr>
              <a:t>, </a:t>
            </a:r>
            <a:r>
              <a:rPr lang="en-US" sz="2200" b="1" dirty="0" err="1" smtClean="0">
                <a:solidFill>
                  <a:srgbClr val="002060"/>
                </a:solidFill>
                <a:latin typeface="Arial Rounded MT Bold" pitchFamily="34" charset="0"/>
              </a:rPr>
              <a:t>akuntab</a:t>
            </a:r>
            <a:r>
              <a:rPr lang="id-ID" sz="2200" b="1" dirty="0" smtClean="0">
                <a:solidFill>
                  <a:srgbClr val="002060"/>
                </a:solidFill>
                <a:latin typeface="Arial Rounded MT Bold" pitchFamily="34" charset="0"/>
              </a:rPr>
              <a:t>el, dan </a:t>
            </a:r>
            <a:r>
              <a:rPr lang="en-US" sz="2200" b="1" dirty="0" err="1" smtClean="0">
                <a:solidFill>
                  <a:srgbClr val="002060"/>
                </a:solidFill>
                <a:latin typeface="Arial Rounded MT Bold" pitchFamily="34" charset="0"/>
              </a:rPr>
              <a:t>bertanggung</a:t>
            </a:r>
            <a:r>
              <a:rPr lang="en-US" sz="2200" b="1" dirty="0" smtClean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 Rounded MT Bold" pitchFamily="34" charset="0"/>
              </a:rPr>
              <a:t>jawab</a:t>
            </a:r>
            <a:r>
              <a:rPr lang="id-ID" sz="2200" b="1" dirty="0" smtClean="0">
                <a:solidFill>
                  <a:srgbClr val="002060"/>
                </a:solidFill>
                <a:latin typeface="Arial Rounded MT Bold" pitchFamily="34" charset="0"/>
              </a:rPr>
              <a:t>.</a:t>
            </a:r>
          </a:p>
          <a:p>
            <a:pPr algn="l">
              <a:buClrTx/>
              <a:buSzPct val="100000"/>
              <a:buNone/>
            </a:pPr>
            <a:r>
              <a:rPr lang="id-ID" sz="2200" b="1" dirty="0" smtClean="0">
                <a:solidFill>
                  <a:srgbClr val="002060"/>
                </a:solidFill>
                <a:effectLst/>
                <a:latin typeface="Arial Rounded MT Bold" pitchFamily="34" charset="0"/>
                <a:cs typeface="Times New Roman" pitchFamily="18" charset="0"/>
              </a:rPr>
              <a:t>Sopan santun, disiplin, menghormati orang lain dalam melaksanakan tugas sebagai asesor juga merupakan bagian dari etika</a:t>
            </a:r>
            <a:r>
              <a:rPr lang="en-US" sz="2200" b="1" dirty="0" smtClean="0">
                <a:solidFill>
                  <a:srgbClr val="002060"/>
                </a:solidFill>
                <a:effectLst/>
                <a:latin typeface="Arial Rounded MT Bold" pitchFamily="34" charset="0"/>
                <a:cs typeface="Times New Roman" pitchFamily="18" charset="0"/>
              </a:rPr>
              <a:t>.</a:t>
            </a:r>
            <a:endParaRPr lang="id-ID" sz="2200" b="1" dirty="0" smtClean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990600" y="572869"/>
            <a:ext cx="7239000" cy="646331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PENGERTIAN </a:t>
            </a:r>
            <a:r>
              <a:rPr lang="id-ID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ETIKA</a:t>
            </a:r>
            <a:endParaRPr lang="en-US" sz="3600" b="1" dirty="0">
              <a:solidFill>
                <a:srgbClr val="000099"/>
              </a:solidFill>
              <a:effectLst/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685800" y="15240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l">
              <a:buNone/>
            </a:pPr>
            <a:r>
              <a:rPr lang="id-ID" dirty="0" smtClean="0">
                <a:solidFill>
                  <a:srgbClr val="002060"/>
                </a:solidFill>
              </a:rPr>
              <a:t>Asesor adalah tenaga profesional yang telah memenuhi persyaratan untuk diangkat dan ditugasi oleh BAN-S/M sebagai lembaga akreditasi untuk melakukan penilaian dan visitasi di sekolah/madrasah sebagai bagian dari proses akreditasi </a:t>
            </a:r>
          </a:p>
          <a:p>
            <a:pPr lvl="0" algn="l">
              <a:buNone/>
            </a:pPr>
            <a:r>
              <a:rPr lang="id-ID" dirty="0" smtClean="0">
                <a:solidFill>
                  <a:srgbClr val="002060"/>
                </a:solidFill>
              </a:rPr>
              <a:t>Asesor Profesional :</a:t>
            </a:r>
          </a:p>
          <a:p>
            <a:pPr lvl="0" algn="l">
              <a:buNone/>
            </a:pPr>
            <a:r>
              <a:rPr lang="id-ID" dirty="0" smtClean="0">
                <a:solidFill>
                  <a:srgbClr val="002060"/>
                </a:solidFill>
              </a:rPr>
              <a:t>Adalah seseorang yang memiliki kemampuan atau keahlian dan memenuhi kualifikasi untuk melakukan visitasi </a:t>
            </a:r>
            <a:r>
              <a:rPr lang="en-GB" dirty="0" err="1" smtClean="0">
                <a:solidFill>
                  <a:srgbClr val="002060"/>
                </a:solidFill>
              </a:rPr>
              <a:t>sekolah</a:t>
            </a:r>
            <a:r>
              <a:rPr lang="en-GB" dirty="0" smtClean="0">
                <a:solidFill>
                  <a:srgbClr val="002060"/>
                </a:solidFill>
              </a:rPr>
              <a:t>/</a:t>
            </a:r>
            <a:r>
              <a:rPr lang="en-GB" dirty="0" err="1" smtClean="0">
                <a:solidFill>
                  <a:srgbClr val="002060"/>
                </a:solidFill>
              </a:rPr>
              <a:t>madrasah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dalam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rangka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perlaksanaan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akreditasi</a:t>
            </a:r>
            <a:endParaRPr lang="id-ID" dirty="0" smtClean="0">
              <a:solidFill>
                <a:srgbClr val="002060"/>
              </a:solidFill>
            </a:endParaRPr>
          </a:p>
          <a:p>
            <a:pPr marL="63500" indent="-63500" algn="l" defTabSz="396875">
              <a:lnSpc>
                <a:spcPct val="90000"/>
              </a:lnSpc>
              <a:spcBef>
                <a:spcPct val="0"/>
              </a:spcBef>
              <a:buClr>
                <a:srgbClr val="66FFFF"/>
              </a:buClr>
              <a:buFont typeface="Wingdings" pitchFamily="2" charset="2"/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914400" y="420469"/>
            <a:ext cx="7239000" cy="646331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id-ID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ASESOR</a:t>
            </a:r>
            <a:endParaRPr lang="en-US" sz="3600" b="1" dirty="0">
              <a:solidFill>
                <a:srgbClr val="000099"/>
              </a:solidFill>
              <a:effectLst/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4648200"/>
          </a:xfrm>
          <a:noFill/>
        </p:spPr>
        <p:txBody>
          <a:bodyPr>
            <a:normAutofit lnSpcReduction="10000"/>
          </a:bodyPr>
          <a:lstStyle/>
          <a:p>
            <a:pPr lvl="0"/>
            <a:r>
              <a:rPr lang="id-ID" sz="2000" b="1" dirty="0" smtClean="0"/>
              <a:t>memiliki pengetahuan tentang sekolah/madrasah;</a:t>
            </a:r>
          </a:p>
          <a:p>
            <a:pPr lvl="0"/>
            <a:r>
              <a:rPr lang="id-ID" sz="2000" b="1" dirty="0" smtClean="0"/>
              <a:t>memiliki kemampuan, kompetensi, dan integritas diri serta komitmen untuk melaksanakan tugas;</a:t>
            </a:r>
          </a:p>
          <a:p>
            <a:pPr lvl="0"/>
            <a:r>
              <a:rPr lang="id-ID" sz="2000" b="1" dirty="0" smtClean="0"/>
              <a:t>memahami dan menguasai konsep serta prinsip-prinsip dasar akreditasi sekolah/madrasah termasuk mekanisme pelaksanaan visitasi;</a:t>
            </a:r>
          </a:p>
          <a:p>
            <a:pPr lvl="0"/>
            <a:r>
              <a:rPr lang="id-ID" sz="2000" b="1" dirty="0" smtClean="0"/>
              <a:t>mampu menggunakan perangkat akreditasi dan program aplikasi penskoran dan pemeringkatan hasil akreditasi;</a:t>
            </a:r>
          </a:p>
          <a:p>
            <a:pPr lvl="0"/>
            <a:r>
              <a:rPr lang="id-ID" sz="2000" b="1" dirty="0" smtClean="0"/>
              <a:t>memiliki kemampuan untuk menggali berbagai data dan informasi yang esensial, akurat, dan valid serta komprehensif untuk menggambarkan kelayakan sekolah/madrasah;</a:t>
            </a:r>
          </a:p>
          <a:p>
            <a:r>
              <a:rPr lang="id-ID" sz="2000" b="1" dirty="0" smtClean="0"/>
              <a:t>telah mengikuti pendidikan dan pelatihan, serta berhasil memperoleh sertifikat yang dikeluarkan oleh BAN-S/M dan ditandatangan Ketua BAP-S/M;</a:t>
            </a:r>
            <a:endParaRPr lang="en-US" sz="2000" b="1" dirty="0" smtClean="0">
              <a:solidFill>
                <a:srgbClr val="008000"/>
              </a:solidFill>
            </a:endParaRPr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8610600" cy="609600"/>
          </a:xfrm>
          <a:noFill/>
        </p:spPr>
        <p:txBody>
          <a:bodyPr anchorCtr="1">
            <a:normAutofit fontScale="90000"/>
          </a:bodyPr>
          <a:lstStyle/>
          <a:p>
            <a:pPr eaLnBrk="1" hangingPunct="1">
              <a:defRPr/>
            </a:pPr>
            <a:r>
              <a:rPr lang="id-ID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KOMPETENSI 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 ASESOR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  <p:bldP spid="1003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47800"/>
            <a:ext cx="7162800" cy="4953000"/>
          </a:xfrm>
          <a:noFill/>
        </p:spPr>
        <p:txBody>
          <a:bodyPr>
            <a:noAutofit/>
          </a:bodyPr>
          <a:lstStyle/>
          <a:p>
            <a:pPr lvl="0">
              <a:buNone/>
            </a:pPr>
            <a:r>
              <a:rPr lang="id-ID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Memiliki kompetensi kepribadian meliputi:</a:t>
            </a:r>
          </a:p>
          <a:p>
            <a:pPr marL="538163" indent="-538163">
              <a:buClrTx/>
              <a:buSzPct val="100000"/>
              <a:buFont typeface="+mj-lt"/>
              <a:buAutoNum type="arabicPeriod"/>
            </a:pPr>
            <a:r>
              <a:rPr lang="id-ID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J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ujur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538163" indent="-538163">
              <a:buClrTx/>
              <a:buSzPct val="100000"/>
              <a:buFont typeface="+mj-lt"/>
              <a:buAutoNum type="arabicPeriod"/>
            </a:pPr>
            <a:r>
              <a:rPr lang="id-ID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Amanah </a:t>
            </a:r>
          </a:p>
          <a:p>
            <a:pPr marL="538163" indent="-538163">
              <a:buClrTx/>
              <a:buSzPct val="100000"/>
              <a:buFont typeface="+mj-lt"/>
              <a:buAutoNum type="arabicPeriod"/>
            </a:pP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Independen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538163" indent="-538163">
              <a:buClrTx/>
              <a:buSzPct val="100000"/>
              <a:buFont typeface="+mj-lt"/>
              <a:buAutoNum type="arabicPeriod"/>
            </a:pPr>
            <a:r>
              <a:rPr lang="id-ID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dil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538163" indent="-538163">
              <a:buClrTx/>
              <a:buSzPct val="100000"/>
              <a:buFont typeface="+mj-lt"/>
              <a:buAutoNum type="arabicPeriod"/>
            </a:pP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Keunggulan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mutu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538163" indent="-538163">
              <a:buClrTx/>
              <a:buSzPct val="100000"/>
              <a:buFont typeface="+mj-lt"/>
              <a:buAutoNum type="arabicPeriod"/>
            </a:pP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Kese</a:t>
            </a:r>
            <a:r>
              <a:rPr lang="id-ID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taraan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538163" indent="-538163">
              <a:buClrTx/>
              <a:buSzPct val="100000"/>
              <a:buFont typeface="+mj-lt"/>
              <a:buAutoNum type="arabicPeriod"/>
            </a:pPr>
            <a:r>
              <a:rPr lang="id-ID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erbuka</a:t>
            </a:r>
            <a:endParaRPr lang="id-ID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538163" indent="-538163">
              <a:buClrTx/>
              <a:buSzPct val="100000"/>
              <a:buFont typeface="+mj-lt"/>
              <a:buAutoNum type="arabicPeriod"/>
            </a:pP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Akuntab</a:t>
            </a:r>
            <a:r>
              <a:rPr lang="id-ID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el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538163" indent="-538163">
              <a:buClrTx/>
              <a:buSzPct val="100000"/>
              <a:buFont typeface="+mj-lt"/>
              <a:buAutoNum type="arabicPeriod"/>
            </a:pP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Bertanggung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jawab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538163" indent="-538163">
              <a:buClrTx/>
              <a:buSzPct val="100000"/>
              <a:buFont typeface="+mj-lt"/>
              <a:buAutoNum type="arabicPeriod"/>
            </a:pPr>
            <a:r>
              <a:rPr lang="id-ID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Dapat m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enjaga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rahasia</a:t>
            </a:r>
            <a:r>
              <a:rPr lang="id-ID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jabatan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514350" indent="-514350">
              <a:buSzPct val="100000"/>
              <a:buFontTx/>
              <a:buAutoNum type="arabicPeriod"/>
            </a:pPr>
            <a:endParaRPr lang="en-US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305800" cy="609600"/>
          </a:xfrm>
          <a:noFill/>
        </p:spPr>
        <p:txBody>
          <a:bodyPr anchorCtr="1">
            <a:normAutofit fontScale="90000"/>
          </a:bodyPr>
          <a:lstStyle/>
          <a:p>
            <a:pPr eaLnBrk="1" hangingPunct="1">
              <a:defRPr/>
            </a:pPr>
            <a:r>
              <a:rPr lang="id-ID" sz="4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KOMPETENSI </a:t>
            </a:r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ASESOR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  <p:bldP spid="1003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1313" indent="-341313" algn="l">
              <a:buSzPct val="100000"/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latin typeface="+mn-lt"/>
                <a:cs typeface="Andalus" pitchFamily="18" charset="-78"/>
              </a:rPr>
              <a:t>Asesor harus memiliki tanggung jawab untuk melaksanakan tugasnya secara sungguh-sungguh dengan berpedoman kepada norma-norma pelaksanaan visitasi, sehingga hasil akreditasi yang diberikan kepada sekolah benar-benar mencerminkan tingkat kelayakan sekolah yang sesungguhnya.</a:t>
            </a:r>
          </a:p>
          <a:p>
            <a:pPr marL="341313" indent="-341313" algn="l">
              <a:buSzPct val="100000"/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latin typeface="+mn-lt"/>
                <a:cs typeface="Andalus" pitchFamily="18" charset="-78"/>
              </a:rPr>
              <a:t>Asesor harus memiliki tanggung jawab untuk menjaga kerahasiaan hasil visitasi dan melaporkannya secara objektif ke BAN S/M</a:t>
            </a:r>
            <a:endParaRPr lang="en-US" b="1" dirty="0">
              <a:solidFill>
                <a:schemeClr val="tx1"/>
              </a:solidFill>
              <a:effectLst/>
              <a:latin typeface="+mn-lt"/>
              <a:cs typeface="Andalus" pitchFamily="18" charset="-78"/>
            </a:endParaRPr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914400" y="609600"/>
            <a:ext cx="7239000" cy="646331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id-ID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TANGGUNG JAWAB </a:t>
            </a:r>
            <a:r>
              <a:rPr lang="en-US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A</a:t>
            </a:r>
            <a:r>
              <a:rPr lang="id-ID" sz="3600" b="1" dirty="0" smtClean="0">
                <a:solidFill>
                  <a:srgbClr val="000099"/>
                </a:solidFill>
                <a:effectLst/>
                <a:latin typeface="Bookman Old Style" pitchFamily="18" charset="0"/>
                <a:cs typeface="Times New Roman" pitchFamily="18" charset="0"/>
              </a:rPr>
              <a:t>SESOR</a:t>
            </a:r>
            <a:endParaRPr lang="en-US" sz="3600" b="1" dirty="0">
              <a:solidFill>
                <a:srgbClr val="000099"/>
              </a:solidFill>
              <a:effectLst/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Designs\Azure.pot</Template>
  <TotalTime>5970</TotalTime>
  <Words>703</Words>
  <Application>Microsoft Office PowerPoint</Application>
  <PresentationFormat>On-screen Show (4:3)</PresentationFormat>
  <Paragraphs>82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Oriel</vt:lpstr>
      <vt:lpstr>Slide 1</vt:lpstr>
      <vt:lpstr>Slide 2</vt:lpstr>
      <vt:lpstr>STRATEGI</vt:lpstr>
      <vt:lpstr>Slide 4</vt:lpstr>
      <vt:lpstr>Slide 5</vt:lpstr>
      <vt:lpstr>Slide 6</vt:lpstr>
      <vt:lpstr>KOMPETENSI  ASESOR</vt:lpstr>
      <vt:lpstr>KOMPETENSI ASESOR</vt:lpstr>
      <vt:lpstr>Slide 9</vt:lpstr>
      <vt:lpstr>Slide 10</vt:lpstr>
      <vt:lpstr>Slide 11</vt:lpstr>
      <vt:lpstr>Slide 12</vt:lpstr>
      <vt:lpstr>Tata Tertib Visitasi</vt:lpstr>
      <vt:lpstr>Slide 14</vt:lpstr>
      <vt:lpstr>LARANGAN BAGI PIHAK SEKOLAH/MADRASAH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DASAR PEMBANGUNAN PENDIDIKAN  JANGKA MENENGAH  2004-2009</dc:title>
  <dc:creator>HHS4 - HHS FTUI</dc:creator>
  <cp:lastModifiedBy>Jafriansen</cp:lastModifiedBy>
  <cp:revision>552</cp:revision>
  <cp:lastPrinted>1601-01-01T00:00:00Z</cp:lastPrinted>
  <dcterms:created xsi:type="dcterms:W3CDTF">2004-11-29T04:48:26Z</dcterms:created>
  <dcterms:modified xsi:type="dcterms:W3CDTF">2012-04-25T05:18:18Z</dcterms:modified>
</cp:coreProperties>
</file>