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033" r:id="rId1"/>
    <p:sldMasterId id="2147486045" r:id="rId2"/>
  </p:sldMasterIdLst>
  <p:notesMasterIdLst>
    <p:notesMasterId r:id="rId21"/>
  </p:notesMasterIdLst>
  <p:handoutMasterIdLst>
    <p:handoutMasterId r:id="rId22"/>
  </p:handoutMasterIdLst>
  <p:sldIdLst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1" r:id="rId11"/>
    <p:sldId id="550" r:id="rId12"/>
    <p:sldId id="514" r:id="rId13"/>
    <p:sldId id="503" r:id="rId14"/>
    <p:sldId id="515" r:id="rId15"/>
    <p:sldId id="504" r:id="rId16"/>
    <p:sldId id="505" r:id="rId17"/>
    <p:sldId id="506" r:id="rId18"/>
    <p:sldId id="507" r:id="rId19"/>
    <p:sldId id="544" r:id="rId20"/>
  </p:sldIdLst>
  <p:sldSz cx="9144000" cy="6858000" type="screen4x3"/>
  <p:notesSz cx="6858000" cy="9947275"/>
  <p:custDataLst>
    <p:tags r:id="rId23"/>
  </p:custDataLst>
  <p:defaultTextStyle>
    <a:defPPr>
      <a:defRPr lang="en-US"/>
    </a:defPPr>
    <a:lvl1pPr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buChar char="n"/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CC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CC"/>
    <a:srgbClr val="004376"/>
    <a:srgbClr val="004F8A"/>
    <a:srgbClr val="5DD5FF"/>
    <a:srgbClr val="003300"/>
    <a:srgbClr val="FFFFFF"/>
    <a:srgbClr val="008000"/>
    <a:srgbClr val="FF7C80"/>
    <a:srgbClr val="FFFF00"/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47" autoAdjust="0"/>
    <p:restoredTop sz="94660" autoAdjust="0"/>
  </p:normalViewPr>
  <p:slideViewPr>
    <p:cSldViewPr>
      <p:cViewPr varScale="1">
        <p:scale>
          <a:sx n="81" d="100"/>
          <a:sy n="81" d="100"/>
        </p:scale>
        <p:origin x="-1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9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9" y="3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7877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6" tIns="45568" rIns="91136" bIns="4556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9" y="9447877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6" tIns="45568" rIns="91136" bIns="455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fld id="{02726063-857F-4243-8DD9-CD8635545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46125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3" y="4725639"/>
            <a:ext cx="5028579" cy="447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80" y="3"/>
            <a:ext cx="2972421" cy="49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9573"/>
            <a:ext cx="2972421" cy="49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36" tIns="45568" rIns="91136" bIns="45568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80" y="9449573"/>
            <a:ext cx="2972421" cy="49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36" tIns="45568" rIns="91136" bIns="455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928E512B-FE34-4348-85CF-3E38B8E48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512B-FE34-4348-85CF-3E38B8E483D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46125"/>
            <a:ext cx="4975225" cy="37306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6" y="4723940"/>
            <a:ext cx="5485157" cy="4477631"/>
          </a:xfrm>
          <a:noFill/>
          <a:ln/>
        </p:spPr>
        <p:txBody>
          <a:bodyPr lIns="133541" tIns="66772" rIns="133541" bIns="66772"/>
          <a:lstStyle/>
          <a:p>
            <a:endParaRPr lang="id-ID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46125"/>
            <a:ext cx="4975225" cy="373062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6" y="4723940"/>
            <a:ext cx="5485157" cy="4477631"/>
          </a:xfrm>
          <a:noFill/>
          <a:ln/>
        </p:spPr>
        <p:txBody>
          <a:bodyPr lIns="133541" tIns="66772" rIns="133541" bIns="66772"/>
          <a:lstStyle/>
          <a:p>
            <a:endParaRPr lang="id-ID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46125"/>
            <a:ext cx="4975225" cy="3730625"/>
          </a:xfrm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6" y="4723940"/>
            <a:ext cx="5485157" cy="447763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33541" tIns="66772" rIns="133541" bIns="66772"/>
          <a:lstStyle/>
          <a:p>
            <a:endParaRPr lang="id-ID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E57767-86CD-4DC4-BC41-89F3B301B4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6DBC27D-8A0B-4743-B577-B3EF339463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270E3-7888-45AB-8E42-E36D99B68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4ABBDA-A2D3-4EC8-A030-57AB8E85A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918DBF-4207-4282-A9C4-04A70F276D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4C86EB5-AC65-4509-8CA2-1C7850DC9C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A4DD41-B7AB-4FB8-8B20-12F8C74991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3971A-78E1-4F0E-82E7-F61352FD07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02E0FB-64FD-4203-916D-CE614E94CB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B52B2A-E4D5-452E-89B3-F42789C4BC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79682BA-4EFE-4694-B1BC-E2EC1DD663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C593491-F349-41C5-A1C4-E962F9C09B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FCD41C0-3141-48A0-BACA-4F7D78A23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FC72067-C97A-4A10-9A60-96131CCA72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5B6B6E-F3D4-4E7A-90F6-6764F9B861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1CD0EF-DA53-4F43-8D91-DC1DC7D13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FC3A7F1-1B3D-4F94-BA55-BC1AED9DBE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37E46A-B07E-4911-8CCB-580A547EA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13C38AB-250C-467F-86F0-29EF7EC742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D64508-CEAE-4A9A-BC86-00D939020C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15C20C-F031-460F-BDA2-D74C7DA6B0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307C573-9597-4D7D-AE7C-8E67684D55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6C605AEF-656F-4DA0-91CC-FDA99D40D8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4" r:id="rId1"/>
    <p:sldLayoutId id="2147486035" r:id="rId2"/>
    <p:sldLayoutId id="2147486036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6C605AEF-656F-4DA0-91CC-FDA99D40D8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6" r:id="rId1"/>
    <p:sldLayoutId id="2147486047" r:id="rId2"/>
    <p:sldLayoutId id="2147486048" r:id="rId3"/>
    <p:sldLayoutId id="2147486049" r:id="rId4"/>
    <p:sldLayoutId id="2147486050" r:id="rId5"/>
    <p:sldLayoutId id="2147486051" r:id="rId6"/>
    <p:sldLayoutId id="2147486052" r:id="rId7"/>
    <p:sldLayoutId id="2147486053" r:id="rId8"/>
    <p:sldLayoutId id="2147486054" r:id="rId9"/>
    <p:sldLayoutId id="2147486055" r:id="rId10"/>
    <p:sldLayoutId id="214748605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1066800" y="3166628"/>
            <a:ext cx="6858000" cy="100823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84088" tIns="42044" rIns="84088" bIns="42044" anchor="b">
            <a:spAutoFit/>
          </a:bodyPr>
          <a:lstStyle/>
          <a:p>
            <a:pPr defTabSz="8413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PANDUAN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VISITASI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</p:txBody>
      </p:sp>
      <p:pic>
        <p:nvPicPr>
          <p:cNvPr id="174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27050"/>
            <a:ext cx="9144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524000"/>
            <a:ext cx="2597151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3400" y="5029200"/>
            <a:ext cx="7924800" cy="9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id-ID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ahoma" pitchFamily="34" charset="0"/>
              </a:rPr>
              <a:t>Disampaikan pada 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ahoma" pitchFamily="34" charset="0"/>
              </a:rPr>
              <a:t>TOT </a:t>
            </a:r>
            <a:r>
              <a:rPr lang="id-ID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ahoma" pitchFamily="34" charset="0"/>
              </a:rPr>
              <a:t>Asesor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ahoma" pitchFamily="34" charset="0"/>
              </a:rPr>
              <a:t>Tahun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ahoma" pitchFamily="34" charset="0"/>
              </a:rPr>
              <a:t>2012</a:t>
            </a:r>
            <a:endParaRPr lang="id-ID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2362201"/>
            <a:ext cx="3650359" cy="8310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id-ID" sz="4400" b="1" kern="1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 Ref"/>
              </a:rPr>
              <a:t>M</a:t>
            </a:r>
            <a:r>
              <a:rPr lang="en-US" sz="4400" b="1" kern="10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 Ref"/>
              </a:rPr>
              <a:t>ateri</a:t>
            </a:r>
            <a:r>
              <a:rPr lang="id-ID" sz="4400" b="1" kern="1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 Ref"/>
              </a:rPr>
              <a:t> VI 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72"/>
          <p:cNvSpPr>
            <a:spLocks noChangeShapeType="1"/>
          </p:cNvSpPr>
          <p:nvPr/>
        </p:nvSpPr>
        <p:spPr bwMode="auto">
          <a:xfrm>
            <a:off x="4572000" y="3068637"/>
            <a:ext cx="0" cy="3603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72"/>
          <p:cNvSpPr>
            <a:spLocks noChangeShapeType="1"/>
          </p:cNvSpPr>
          <p:nvPr/>
        </p:nvSpPr>
        <p:spPr bwMode="auto">
          <a:xfrm>
            <a:off x="4572000" y="1849438"/>
            <a:ext cx="0" cy="36036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143000" y="3810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/>
          <a:lstStyle/>
          <a:p>
            <a:pPr algn="ctr" defTabSz="841375">
              <a:buNone/>
            </a:pPr>
            <a:r>
              <a:rPr lang="en-US" sz="2800" b="1" u="sng" dirty="0" smtClean="0">
                <a:solidFill>
                  <a:srgbClr val="C00000"/>
                </a:solidFill>
                <a:latin typeface="Arial Rounded MT Bold" pitchFamily="34" charset="0"/>
              </a:rPr>
              <a:t>TATA CARA PELAKSANAAN VISITASI</a:t>
            </a:r>
            <a:endParaRPr lang="en-US" sz="2800" b="1" u="sng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309446" y="1318846"/>
            <a:ext cx="4519246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 algn="l">
              <a:spcAft>
                <a:spcPts val="1000"/>
              </a:spcAft>
              <a:buNone/>
            </a:pPr>
            <a:r>
              <a:rPr lang="fi-FI" dirty="0">
                <a:solidFill>
                  <a:schemeClr val="tx1"/>
                </a:solidFill>
                <a:effectLst/>
                <a:latin typeface="Berlin Sans FB Demi" pitchFamily="34" charset="0"/>
                <a:cs typeface="Arial" charset="0"/>
              </a:rPr>
              <a:t>1. </a:t>
            </a:r>
            <a:r>
              <a:rPr lang="fi-FI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Arial" charset="0"/>
              </a:rPr>
              <a:t>Persiapan Visitasi oleh Asesor</a:t>
            </a:r>
            <a:endParaRPr lang="en-US" dirty="0">
              <a:solidFill>
                <a:schemeClr val="tx1"/>
              </a:solidFill>
              <a:effectLst/>
              <a:latin typeface="Berlin Sans FB Demi" pitchFamily="34" charset="0"/>
              <a:cs typeface="Arial" charset="0"/>
            </a:endParaRP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1875692" y="2215662"/>
            <a:ext cx="5410200" cy="8382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Arial" charset="0"/>
              </a:rPr>
              <a:t>2.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Arial" charset="0"/>
              </a:rPr>
              <a:t>	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Arial" charset="0"/>
              </a:rPr>
              <a:t>Klarifikasi,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V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erifikasi, </a:t>
            </a:r>
            <a:r>
              <a:rPr lang="en-US" b="1" dirty="0" err="1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dan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 Validasi Data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d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an Informasi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o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leh Asesor</a:t>
            </a:r>
            <a:endParaRPr lang="en-US" b="1" dirty="0" smtClean="0">
              <a:solidFill>
                <a:schemeClr val="tx1"/>
              </a:solidFill>
              <a:effectLst/>
              <a:latin typeface="Berlin Sans FB Demi" pitchFamily="34" charset="0"/>
              <a:cs typeface="Times New Roman" pitchFamily="18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lang="en-US" b="1" dirty="0">
              <a:solidFill>
                <a:schemeClr val="tx1"/>
              </a:solidFill>
              <a:latin typeface="Berlin Sans FB Demi" pitchFamily="34" charset="0"/>
              <a:cs typeface="Arial" charset="0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803031" y="3429000"/>
            <a:ext cx="7543800" cy="8382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d-ID" b="1" dirty="0">
                <a:solidFill>
                  <a:schemeClr val="tx1"/>
                </a:solidFill>
                <a:effectLst/>
                <a:latin typeface="Berlin Sans FB Demi" pitchFamily="34" charset="0"/>
              </a:rPr>
              <a:t>3.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</a:rPr>
              <a:t>	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</a:rPr>
              <a:t>Penyampaian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emuan secara Umum oleh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im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sesor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kepada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ekolah/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  <a:ea typeface="Verdana" pitchFamily="34" charset="0"/>
                <a:cs typeface="Verdana" pitchFamily="34" charset="0"/>
              </a:rPr>
              <a:t>adrasah dlm Temu Akhir</a:t>
            </a:r>
            <a:endParaRPr lang="en-US" b="1" dirty="0" smtClean="0">
              <a:solidFill>
                <a:schemeClr val="tx1"/>
              </a:solidFill>
              <a:effectLst/>
              <a:latin typeface="Berlin Sans FB Dem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Line 72"/>
          <p:cNvSpPr>
            <a:spLocks noChangeShapeType="1"/>
          </p:cNvSpPr>
          <p:nvPr/>
        </p:nvSpPr>
        <p:spPr bwMode="auto">
          <a:xfrm>
            <a:off x="4572000" y="4287837"/>
            <a:ext cx="0" cy="3603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2033954" y="4648200"/>
            <a:ext cx="5105400" cy="8382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i-FI" b="1" dirty="0">
                <a:solidFill>
                  <a:schemeClr val="tx1"/>
                </a:solidFill>
                <a:effectLst/>
                <a:latin typeface="Berlin Sans FB Demi" pitchFamily="34" charset="0"/>
              </a:rPr>
              <a:t>4. </a:t>
            </a:r>
            <a:r>
              <a:rPr lang="fi-FI" b="1" dirty="0" smtClean="0">
                <a:solidFill>
                  <a:schemeClr val="tx1"/>
                </a:solidFill>
                <a:effectLst/>
                <a:latin typeface="Berlin Sans FB Demi" pitchFamily="34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effectLst/>
                <a:latin typeface="Berlin Sans FB Demi" pitchFamily="34" charset="0"/>
                <a:cs typeface="Mangal" pitchFamily="18" charset="0"/>
              </a:rPr>
              <a:t>Penyusunan Laporan Tim Asesor Berdasarkan Laporan Individual </a:t>
            </a:r>
            <a:endParaRPr lang="en-US" b="1" dirty="0" smtClean="0">
              <a:solidFill>
                <a:srgbClr val="000000"/>
              </a:solidFill>
              <a:effectLst/>
              <a:latin typeface="Berlin Sans FB Demi" pitchFamily="34" charset="0"/>
              <a:cs typeface="Times New Roman" pitchFamily="18" charset="0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b="1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52" name="Line 72"/>
          <p:cNvSpPr>
            <a:spLocks noChangeShapeType="1"/>
          </p:cNvSpPr>
          <p:nvPr/>
        </p:nvSpPr>
        <p:spPr bwMode="auto">
          <a:xfrm>
            <a:off x="4572000" y="5486400"/>
            <a:ext cx="0" cy="3603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914400" y="5867400"/>
            <a:ext cx="7467600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d-ID" b="1" dirty="0" smtClean="0">
                <a:solidFill>
                  <a:schemeClr val="tx1"/>
                </a:solidFill>
                <a:effectLst/>
                <a:latin typeface="Berlin Sans FB Demi" pitchFamily="34" charset="0"/>
              </a:rPr>
              <a:t>5. </a:t>
            </a:r>
            <a:r>
              <a:rPr lang="en-US" b="1" dirty="0" smtClean="0">
                <a:solidFill>
                  <a:schemeClr val="tx1"/>
                </a:solidFill>
                <a:effectLst/>
                <a:latin typeface="Berlin Sans FB Demi" pitchFamily="34" charset="0"/>
              </a:rPr>
              <a:t>	</a:t>
            </a:r>
            <a:r>
              <a:rPr lang="id-ID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Penyerahan Laporan Tim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Asesor</a:t>
            </a:r>
            <a:r>
              <a:rPr lang="en-US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 </a:t>
            </a:r>
            <a:r>
              <a:rPr lang="id-ID" dirty="0" smtClean="0">
                <a:solidFill>
                  <a:schemeClr val="tx1"/>
                </a:solidFill>
                <a:effectLst/>
                <a:latin typeface="Berlin Sans FB Demi" pitchFamily="34" charset="0"/>
                <a:cs typeface="Mangal" pitchFamily="18" charset="0"/>
              </a:rPr>
              <a:t>kepada BAP-S/M</a:t>
            </a:r>
            <a:endParaRPr lang="en-US" b="1" dirty="0" smtClean="0">
              <a:solidFill>
                <a:schemeClr val="tx1"/>
              </a:solidFill>
              <a:effectLst/>
              <a:latin typeface="Berlin Sans FB Dem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5" grpId="0" animBg="1"/>
      <p:bldP spid="43" grpId="0"/>
      <p:bldP spid="44" grpId="0" animBg="1" autoUpdateAnimBg="0"/>
      <p:bldP spid="47" grpId="0" animBg="1" autoUpdateAnimBg="0"/>
      <p:bldP spid="49" grpId="0" animBg="1" autoUpdateAnimBg="0"/>
      <p:bldP spid="50" grpId="0" animBg="1"/>
      <p:bldP spid="51" grpId="0" animBg="1" autoUpdateAnimBg="0"/>
      <p:bldP spid="52" grpId="0" animBg="1"/>
      <p:bldP spid="5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533400"/>
            <a:ext cx="5105400" cy="685800"/>
          </a:xfrm>
          <a:solidFill>
            <a:srgbClr val="996600"/>
          </a:solidFill>
          <a:ln>
            <a:noFill/>
          </a:ln>
        </p:spPr>
        <p:txBody>
          <a:bodyPr/>
          <a:lstStyle/>
          <a:p>
            <a:pPr marL="457200" indent="-457200" algn="ctr" eaLnBrk="1" hangingPunct="1">
              <a:lnSpc>
                <a:spcPct val="120000"/>
              </a:lnSpc>
              <a:buFontTx/>
              <a:buNone/>
              <a:defRPr/>
            </a:pP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Ad.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 1. PERSIAPAN VISITASI</a:t>
            </a:r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914400" y="1066800"/>
            <a:ext cx="7620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 Narrow" pitchFamily="34" charset="0"/>
            </a:endParaRP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533400" y="1524000"/>
            <a:ext cx="8153400" cy="435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Sebelum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melaksanakan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visitasi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, </a:t>
            </a:r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asesor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harus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: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pPr marL="342900" indent="-342900" algn="l">
              <a:defRPr/>
            </a:pP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Mempelajari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dan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mencermati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hasil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isian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instrumen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akreditasi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sekolah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madrasah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.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pPr marL="342900" indent="-342900" algn="l">
              <a:defRPr/>
            </a:pP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Mencari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tahu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informasi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awal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tentang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kondisi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dan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kinerja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sekolah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madrasah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.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pPr marL="342900" indent="-342900" algn="l">
              <a:defRPr/>
            </a:pP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Mempersiapkan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format-format yang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akan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digunakan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dalam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visitasi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.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9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9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 descr="Walnut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696200" cy="4648200"/>
          </a:xfrm>
          <a:noFill/>
        </p:spPr>
        <p:txBody>
          <a:bodyPr>
            <a:normAutofit lnSpcReduction="10000"/>
          </a:bodyPr>
          <a:lstStyle/>
          <a:p>
            <a:pPr marL="339725" indent="-339725" eaLnBrk="1" hangingPunct="1">
              <a:spcBef>
                <a:spcPts val="1200"/>
              </a:spcBef>
              <a:buClrTx/>
              <a:buSzPct val="110000"/>
              <a:buFont typeface="Wingdings" pitchFamily="2" charset="2"/>
              <a:buChar char="§"/>
            </a:pPr>
            <a:r>
              <a:rPr lang="id-ID" sz="2800" dirty="0" smtClean="0">
                <a:solidFill>
                  <a:schemeClr val="tx2"/>
                </a:solidFill>
                <a:latin typeface="Arial Rounded MT Bold" pitchFamily="34" charset="0"/>
              </a:rPr>
              <a:t>BAP-S/M menunjuk dan men</a:t>
            </a:r>
            <a:r>
              <a:rPr lang="en-US" sz="2800" dirty="0" err="1" smtClean="0">
                <a:solidFill>
                  <a:schemeClr val="tx2"/>
                </a:solidFill>
                <a:latin typeface="Arial Rounded MT Bold" pitchFamily="34" charset="0"/>
              </a:rPr>
              <a:t>ugaskan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id-ID" sz="2800" dirty="0" smtClean="0">
                <a:solidFill>
                  <a:schemeClr val="tx2"/>
                </a:solidFill>
                <a:latin typeface="Arial Rounded MT Bold" pitchFamily="34" charset="0"/>
              </a:rPr>
              <a:t>tim asesor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. </a:t>
            </a:r>
          </a:p>
          <a:p>
            <a:pPr marL="339725" indent="-339725" eaLnBrk="1" hangingPunct="1">
              <a:spcBef>
                <a:spcPts val="1200"/>
              </a:spcBef>
              <a:buClrTx/>
              <a:buSzPct val="110000"/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chemeClr val="tx2"/>
                </a:solidFill>
                <a:latin typeface="Arial Rounded MT Bold" pitchFamily="34" charset="0"/>
              </a:rPr>
              <a:t>Asesor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 Rounded MT Bold" pitchFamily="34" charset="0"/>
              </a:rPr>
              <a:t>melengkapi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 Rounded MT Bold" pitchFamily="34" charset="0"/>
              </a:rPr>
              <a:t>perangkat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 Rounded MT Bold" pitchFamily="34" charset="0"/>
              </a:rPr>
              <a:t>akreditasi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Arial Rounded MT Bold" pitchFamily="34" charset="0"/>
              </a:rPr>
              <a:t>dan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 format-format yang </a:t>
            </a:r>
            <a:r>
              <a:rPr lang="en-US" sz="2800" dirty="0" err="1" smtClean="0">
                <a:solidFill>
                  <a:schemeClr val="tx2"/>
                </a:solidFill>
                <a:latin typeface="Arial Rounded MT Bold" pitchFamily="34" charset="0"/>
              </a:rPr>
              <a:t>dibutuhkan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.</a:t>
            </a:r>
          </a:p>
          <a:p>
            <a:pPr marL="339725" indent="-339725" eaLnBrk="1" hangingPunct="1">
              <a:spcBef>
                <a:spcPts val="1200"/>
              </a:spcBef>
              <a:buClrTx/>
              <a:buSzPct val="110000"/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chemeClr val="tx2"/>
                </a:solidFill>
                <a:latin typeface="Arial Rounded MT Bold" pitchFamily="34" charset="0"/>
              </a:rPr>
              <a:t>Asesor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id-ID" sz="2800" dirty="0" smtClean="0">
                <a:solidFill>
                  <a:schemeClr val="tx2"/>
                </a:solidFill>
                <a:latin typeface="Arial Rounded MT Bold" pitchFamily="34" charset="0"/>
              </a:rPr>
              <a:t>memberikan catatan pada setiap komponen, sehingga memiliki pengetahuan awal tentang kondisi dan kinerja sekolah/madrasah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.</a:t>
            </a:r>
          </a:p>
          <a:p>
            <a:pPr marL="339725" indent="-339725" eaLnBrk="1" hangingPunct="1">
              <a:spcBef>
                <a:spcPts val="1200"/>
              </a:spcBef>
              <a:buClrTx/>
              <a:buSzPct val="110000"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A</a:t>
            </a:r>
            <a:r>
              <a:rPr lang="id-ID" sz="2800" dirty="0" smtClean="0">
                <a:solidFill>
                  <a:schemeClr val="tx2"/>
                </a:solidFill>
                <a:latin typeface="Arial Rounded MT Bold" pitchFamily="34" charset="0"/>
              </a:rPr>
              <a:t>sesor membuat surat pernyataan tentang pelaksanaan tugas visitasi</a:t>
            </a:r>
            <a:r>
              <a:rPr lang="en-US" sz="2800" dirty="0" smtClean="0">
                <a:solidFill>
                  <a:schemeClr val="tx2"/>
                </a:solidFill>
                <a:latin typeface="Arial Rounded MT Bold" pitchFamily="34" charset="0"/>
              </a:rPr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533400"/>
            <a:ext cx="6858000" cy="609600"/>
          </a:xfrm>
          <a:prstGeom prst="rect">
            <a:avLst/>
          </a:prstGeom>
          <a:solidFill>
            <a:srgbClr val="996600"/>
          </a:solidFill>
        </p:spPr>
        <p:txBody>
          <a:bodyPr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Rounded MT Bold" pitchFamily="34" charset="0"/>
                <a:ea typeface="+mn-ea"/>
                <a:cs typeface="+mn-cs"/>
              </a:rPr>
              <a:t>Ad.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Rounded MT Bold" pitchFamily="34" charset="0"/>
                <a:ea typeface="+mn-ea"/>
                <a:cs typeface="+mn-cs"/>
              </a:rPr>
              <a:t> 1. PERSIAPAN VISITASI 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Rounded MT Bold" pitchFamily="34" charset="0"/>
                <a:ea typeface="+mn-ea"/>
                <a:cs typeface="+mn-cs"/>
              </a:rPr>
              <a:t>lanjutan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Rounded MT Bold" pitchFamily="34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924800" cy="533400"/>
          </a:xfrm>
          <a:solidFill>
            <a:srgbClr val="008000"/>
          </a:solidFill>
          <a:ln>
            <a:noFill/>
          </a:ln>
        </p:spPr>
        <p:txBody>
          <a:bodyPr lIns="92075" tIns="46038" rIns="92075" bIns="46038"/>
          <a:lstStyle/>
          <a:p>
            <a:pPr eaLnBrk="1" hangingPunct="1"/>
            <a:r>
              <a:rPr lang="en-US" sz="2600" b="1" dirty="0" smtClean="0">
                <a:solidFill>
                  <a:srgbClr val="FFFF00"/>
                </a:solidFill>
                <a:latin typeface="Tahoma" pitchFamily="34" charset="0"/>
              </a:rPr>
              <a:t>FORMAT YANG DIPERLUKAN DALAM VISITASI</a:t>
            </a:r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8001000" cy="4572000"/>
          </a:xfrm>
          <a:noFill/>
        </p:spPr>
        <p:txBody>
          <a:bodyPr>
            <a:normAutofit lnSpcReduction="10000"/>
          </a:bodyPr>
          <a:lstStyle/>
          <a:p>
            <a:pPr marL="457200" indent="-45720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Dokumen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/copy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instrumen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akreditasi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sekolah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/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madrasah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.</a:t>
            </a:r>
          </a:p>
          <a:p>
            <a:pPr marL="457200" indent="-45720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Format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isian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untuk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melakukan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klarifikasi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,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verifikasi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,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dan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validasi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untuk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setiap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komponen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.</a:t>
            </a:r>
          </a:p>
          <a:p>
            <a:pPr marL="457200" indent="-45720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Format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perhitungan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/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skoring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hasil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visitasi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.</a:t>
            </a:r>
          </a:p>
          <a:p>
            <a:pPr marL="457200" indent="-45720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Format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catatan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hasil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visitasi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untuk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tiap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komponen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.</a:t>
            </a:r>
          </a:p>
          <a:p>
            <a:pPr marL="457200" indent="-457200" eaLnBrk="1" hangingPunct="1">
              <a:spcBef>
                <a:spcPts val="1200"/>
              </a:spcBef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Format saran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dan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rekomendasi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dari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hasil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003300"/>
                </a:solidFill>
                <a:latin typeface="Maiandra GD" pitchFamily="34" charset="0"/>
              </a:rPr>
              <a:t>visitasi</a:t>
            </a:r>
            <a:r>
              <a:rPr lang="en-US" sz="2800" b="1" dirty="0" smtClean="0">
                <a:solidFill>
                  <a:srgbClr val="003300"/>
                </a:solidFill>
                <a:latin typeface="Maiandra GD" pitchFamily="34" charset="0"/>
              </a:rPr>
              <a:t>.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0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0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0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0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0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305800" cy="533400"/>
          </a:xfrm>
          <a:solidFill>
            <a:srgbClr val="FFFF00"/>
          </a:solidFill>
          <a:ln>
            <a:noFill/>
          </a:ln>
        </p:spPr>
        <p:txBody>
          <a:bodyPr anchorCtr="1">
            <a:noAutofit/>
          </a:bodyPr>
          <a:lstStyle/>
          <a:p>
            <a:pPr eaLnBrk="1" hangingPunct="1">
              <a:defRPr/>
            </a:pPr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Ad.2. </a:t>
            </a:r>
            <a:r>
              <a:rPr lang="id-ID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KLARIFIKASI,  </a:t>
            </a:r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id-ID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ERIFIKASI, DAN VALIDASI DATA</a:t>
            </a:r>
            <a:endParaRPr lang="en-US" sz="20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153400" cy="5257800"/>
          </a:xfr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39725" indent="-339725" eaLnBrk="1" hangingPunct="1">
              <a:lnSpc>
                <a:spcPct val="110000"/>
              </a:lnSpc>
              <a:spcBef>
                <a:spcPts val="1200"/>
              </a:spcBef>
              <a:buSzPct val="100000"/>
            </a:pP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A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sesor melakukan visitasi ke sekolah/madrasah yang akan diakreditasi. </a:t>
            </a:r>
            <a:endParaRPr lang="en-US" sz="2600" b="1" dirty="0" smtClean="0">
              <a:solidFill>
                <a:schemeClr val="tx2"/>
              </a:solidFill>
              <a:latin typeface="Maiandra GD" pitchFamily="34" charset="0"/>
            </a:endParaRPr>
          </a:p>
          <a:p>
            <a:pPr marL="339725" indent="-339725" eaLnBrk="1" hangingPunct="1">
              <a:lnSpc>
                <a:spcPct val="110000"/>
              </a:lnSpc>
              <a:spcBef>
                <a:spcPts val="1200"/>
              </a:spcBef>
              <a:buSzPct val="100000"/>
            </a:pP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Asesor menemui kepala sekolah/madrasah </a:t>
            </a:r>
            <a:r>
              <a:rPr lang="en-US" sz="2600" b="1" dirty="0" err="1" smtClean="0">
                <a:solidFill>
                  <a:schemeClr val="tx2"/>
                </a:solidFill>
                <a:latin typeface="Maiandra GD" pitchFamily="34" charset="0"/>
              </a:rPr>
              <a:t>dan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 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warga sekolah/madrasah </a:t>
            </a:r>
            <a:r>
              <a:rPr lang="en-US" sz="2600" b="1" dirty="0" err="1" smtClean="0">
                <a:solidFill>
                  <a:schemeClr val="tx2"/>
                </a:solidFill>
                <a:latin typeface="Maiandra GD" pitchFamily="34" charset="0"/>
              </a:rPr>
              <a:t>untuk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 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menyampaikan tujuan 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visitasi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 (</a:t>
            </a:r>
            <a:r>
              <a:rPr lang="en-US" sz="2600" b="1" dirty="0" err="1" smtClean="0">
                <a:solidFill>
                  <a:schemeClr val="tx2"/>
                </a:solidFill>
                <a:latin typeface="Maiandra GD" pitchFamily="34" charset="0"/>
              </a:rPr>
              <a:t>temu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Maiandra GD" pitchFamily="34" charset="0"/>
              </a:rPr>
              <a:t>awal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).</a:t>
            </a:r>
            <a:endParaRPr lang="en-US" sz="2600" b="1" dirty="0" smtClean="0">
              <a:solidFill>
                <a:schemeClr val="tx2"/>
              </a:solidFill>
              <a:latin typeface="Maiandra GD" pitchFamily="34" charset="0"/>
            </a:endParaRPr>
          </a:p>
          <a:p>
            <a:pPr marL="339725" indent="-339725" eaLnBrk="1" hangingPunct="1">
              <a:lnSpc>
                <a:spcPct val="110000"/>
              </a:lnSpc>
              <a:spcBef>
                <a:spcPts val="1200"/>
              </a:spcBef>
              <a:buSzPct val="100000"/>
            </a:pPr>
            <a:r>
              <a:rPr lang="en-US" sz="2600" b="1" dirty="0" err="1" smtClean="0">
                <a:solidFill>
                  <a:schemeClr val="tx2"/>
                </a:solidFill>
                <a:latin typeface="Maiandra GD" pitchFamily="34" charset="0"/>
              </a:rPr>
              <a:t>Asesor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 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membandingkan data instrumen akreditasi dengan kondisi nyata sekolah/madrasah melalui pengamatan, observasi kelas, wawancara, dan pencermatan ulang data pendukung. </a:t>
            </a:r>
            <a:endParaRPr lang="en-US" sz="2600" b="1" dirty="0" smtClean="0">
              <a:solidFill>
                <a:schemeClr val="tx2"/>
              </a:solidFill>
              <a:latin typeface="Maiandra GD" pitchFamily="34" charset="0"/>
            </a:endParaRPr>
          </a:p>
          <a:p>
            <a:pPr marL="339725" indent="-339725" eaLnBrk="1" hangingPunct="1">
              <a:lnSpc>
                <a:spcPct val="110000"/>
              </a:lnSpc>
              <a:spcBef>
                <a:spcPts val="1200"/>
              </a:spcBef>
              <a:buSzPct val="100000"/>
            </a:pP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Asesor juga dimungkinkan untuk melakukan pencarian data dan informasi tambahan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.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 </a:t>
            </a:r>
            <a:endParaRPr lang="en-US" sz="2600" b="1" dirty="0" smtClean="0">
              <a:solidFill>
                <a:schemeClr val="tx2"/>
              </a:solidFill>
              <a:latin typeface="Maiandra GD" pitchFamily="34" charset="0"/>
            </a:endParaRPr>
          </a:p>
          <a:p>
            <a:pPr marL="339725" indent="-339725" eaLnBrk="1" hangingPunct="1">
              <a:lnSpc>
                <a:spcPct val="110000"/>
              </a:lnSpc>
              <a:spcBef>
                <a:spcPts val="1200"/>
              </a:spcBef>
              <a:buSzPct val="100000"/>
            </a:pP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K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epala </a:t>
            </a:r>
            <a:r>
              <a:rPr lang="en-US" sz="2600" b="1" dirty="0" err="1" smtClean="0">
                <a:solidFill>
                  <a:schemeClr val="tx2"/>
                </a:solidFill>
                <a:latin typeface="Maiandra GD" pitchFamily="34" charset="0"/>
              </a:rPr>
              <a:t>sekolah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/</a:t>
            </a:r>
            <a:r>
              <a:rPr lang="en-US" sz="2600" b="1" dirty="0" err="1" smtClean="0">
                <a:solidFill>
                  <a:schemeClr val="tx2"/>
                </a:solidFill>
                <a:latin typeface="Maiandra GD" pitchFamily="34" charset="0"/>
              </a:rPr>
              <a:t>madrasah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 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membuat 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s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urat 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p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ernyataan tentang 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p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elaksanaan 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v</a:t>
            </a:r>
            <a:r>
              <a:rPr lang="id-ID" sz="2600" b="1" dirty="0" smtClean="0">
                <a:solidFill>
                  <a:schemeClr val="tx2"/>
                </a:solidFill>
                <a:latin typeface="Maiandra GD" pitchFamily="34" charset="0"/>
              </a:rPr>
              <a:t>isitasi</a:t>
            </a:r>
            <a:r>
              <a:rPr lang="en-US" sz="2600" b="1" dirty="0" smtClean="0">
                <a:solidFill>
                  <a:schemeClr val="tx2"/>
                </a:solidFill>
                <a:latin typeface="Maiandra GD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620000" cy="609600"/>
          </a:xfrm>
          <a:solidFill>
            <a:srgbClr val="FFFF00"/>
          </a:solidFill>
        </p:spPr>
        <p:txBody>
          <a:bodyPr anchorCtr="1">
            <a:norm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Ad.3. </a:t>
            </a:r>
            <a:r>
              <a:rPr lang="id-ID" sz="3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PENYAMPAIAN  TEMUAN</a:t>
            </a:r>
            <a:endParaRPr lang="en-US" sz="3200" dirty="0" smtClean="0">
              <a:solidFill>
                <a:srgbClr val="66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5334000"/>
          </a:xfrm>
        </p:spPr>
        <p:txBody>
          <a:bodyPr>
            <a:noAutofit/>
          </a:bodyPr>
          <a:lstStyle/>
          <a:p>
            <a:pPr marL="339725" indent="-339725" eaLnBrk="1" hangingPunct="1">
              <a:spcBef>
                <a:spcPts val="1200"/>
              </a:spcBef>
              <a:buSzPct val="100000"/>
              <a:defRPr/>
            </a:pPr>
            <a:r>
              <a:rPr lang="id-ID" sz="2600" b="1" dirty="0" smtClean="0">
                <a:latin typeface="Maiandra GD" pitchFamily="34" charset="0"/>
              </a:rPr>
              <a:t>Setelah melakukan verifikasi</a:t>
            </a:r>
            <a:r>
              <a:rPr lang="en-US" sz="2600" b="1" dirty="0" smtClean="0">
                <a:latin typeface="Maiandra GD" pitchFamily="34" charset="0"/>
              </a:rPr>
              <a:t>, </a:t>
            </a:r>
            <a:r>
              <a:rPr lang="id-ID" sz="2600" b="1" dirty="0" smtClean="0">
                <a:latin typeface="Maiandra GD" pitchFamily="34" charset="0"/>
              </a:rPr>
              <a:t>tim asesor melakukan pertemuan dengan warga </a:t>
            </a:r>
            <a:r>
              <a:rPr lang="id-ID" sz="2600" b="1" dirty="0" smtClean="0">
                <a:latin typeface="Maiandra GD" pitchFamily="34" charset="0"/>
              </a:rPr>
              <a:t>sekolah/madrasah</a:t>
            </a:r>
            <a:r>
              <a:rPr lang="en-US" sz="2600" b="1" dirty="0" smtClean="0">
                <a:latin typeface="Maiandra GD" pitchFamily="34" charset="0"/>
              </a:rPr>
              <a:t> (</a:t>
            </a:r>
            <a:r>
              <a:rPr lang="en-US" sz="2600" b="1" dirty="0" err="1" smtClean="0">
                <a:latin typeface="Maiandra GD" pitchFamily="34" charset="0"/>
              </a:rPr>
              <a:t>temu</a:t>
            </a:r>
            <a:r>
              <a:rPr lang="en-US" sz="2600" b="1" dirty="0" smtClean="0">
                <a:latin typeface="Maiandra GD" pitchFamily="34" charset="0"/>
              </a:rPr>
              <a:t> </a:t>
            </a:r>
            <a:r>
              <a:rPr lang="en-US" sz="2600" b="1" dirty="0" err="1" smtClean="0">
                <a:latin typeface="Maiandra GD" pitchFamily="34" charset="0"/>
              </a:rPr>
              <a:t>akhir</a:t>
            </a:r>
            <a:r>
              <a:rPr lang="en-US" sz="2600" b="1" dirty="0" smtClean="0">
                <a:latin typeface="Maiandra GD" pitchFamily="34" charset="0"/>
              </a:rPr>
              <a:t>)</a:t>
            </a:r>
            <a:r>
              <a:rPr lang="id-ID" sz="2600" b="1" dirty="0" smtClean="0">
                <a:latin typeface="Maiandra GD" pitchFamily="34" charset="0"/>
              </a:rPr>
              <a:t>. </a:t>
            </a:r>
            <a:endParaRPr lang="en-US" sz="2600" b="1" dirty="0" smtClean="0">
              <a:latin typeface="Maiandra GD" pitchFamily="34" charset="0"/>
            </a:endParaRPr>
          </a:p>
          <a:p>
            <a:pPr marL="339725" indent="-339725" eaLnBrk="1" hangingPunct="1">
              <a:spcBef>
                <a:spcPts val="1200"/>
              </a:spcBef>
              <a:buSzPct val="100000"/>
              <a:defRPr/>
            </a:pPr>
            <a:r>
              <a:rPr lang="id-ID" sz="2600" b="1" dirty="0" smtClean="0">
                <a:latin typeface="Maiandra GD" pitchFamily="34" charset="0"/>
              </a:rPr>
              <a:t>Pertemuan </a:t>
            </a:r>
            <a:r>
              <a:rPr lang="en-US" sz="2600" b="1" dirty="0" err="1" smtClean="0">
                <a:latin typeface="Maiandra GD" pitchFamily="34" charset="0"/>
              </a:rPr>
              <a:t>ini</a:t>
            </a:r>
            <a:r>
              <a:rPr lang="en-US" sz="2600" b="1" dirty="0" smtClean="0">
                <a:latin typeface="Maiandra GD" pitchFamily="34" charset="0"/>
              </a:rPr>
              <a:t> </a:t>
            </a:r>
            <a:r>
              <a:rPr lang="id-ID" sz="2600" b="1" dirty="0" smtClean="0">
                <a:latin typeface="Maiandra GD" pitchFamily="34" charset="0"/>
              </a:rPr>
              <a:t>untuk </a:t>
            </a:r>
            <a:r>
              <a:rPr lang="id-ID" sz="2600" b="1" dirty="0" smtClean="0">
                <a:latin typeface="Maiandra GD" pitchFamily="34" charset="0"/>
              </a:rPr>
              <a:t>mengklarifikasi berbagai temuan penting atau ketidaksesuaian yang sangat signifikan antara fakta dengan isian instrumen akreditasi.</a:t>
            </a:r>
            <a:endParaRPr lang="en-US" sz="2600" b="1" dirty="0" smtClean="0">
              <a:latin typeface="Maiandra GD" pitchFamily="34" charset="0"/>
            </a:endParaRPr>
          </a:p>
          <a:p>
            <a:pPr marL="339725" indent="-339725" eaLnBrk="1" hangingPunct="1">
              <a:spcBef>
                <a:spcPts val="1200"/>
              </a:spcBef>
              <a:buSzPct val="100000"/>
              <a:defRPr/>
            </a:pPr>
            <a:r>
              <a:rPr lang="id-ID" sz="2600" b="1" dirty="0" smtClean="0">
                <a:latin typeface="Maiandra GD" pitchFamily="34" charset="0"/>
              </a:rPr>
              <a:t>Pada tahap klarifikasi, sekolah/madrasah memiliki hak jawab untuk mengklarifikasi</a:t>
            </a:r>
            <a:r>
              <a:rPr lang="en-US" sz="2600" b="1" dirty="0" smtClean="0">
                <a:latin typeface="Maiandra GD" pitchFamily="34" charset="0"/>
              </a:rPr>
              <a:t>.</a:t>
            </a:r>
          </a:p>
          <a:p>
            <a:pPr marL="339725" indent="-339725" eaLnBrk="1" hangingPunct="1">
              <a:spcBef>
                <a:spcPts val="1200"/>
              </a:spcBef>
              <a:buSzPct val="100000"/>
              <a:defRPr/>
            </a:pPr>
            <a:r>
              <a:rPr lang="id-ID" sz="2600" b="1" dirty="0" smtClean="0">
                <a:latin typeface="Maiandra GD" pitchFamily="34" charset="0"/>
              </a:rPr>
              <a:t>Klarifikasi bukan merupakan langkah kompromi antara tim asesor dengan sekolah/madrasah untuk memperoleh hasil akreditasi secara tidak benar. </a:t>
            </a:r>
            <a:endParaRPr lang="en-US" sz="2600" b="1" dirty="0" smtClean="0">
              <a:latin typeface="Maiandra G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57200"/>
            <a:ext cx="7543800" cy="685800"/>
          </a:xfrm>
          <a:solidFill>
            <a:srgbClr val="FFC000"/>
          </a:solidFill>
        </p:spPr>
        <p:txBody>
          <a:bodyPr anchor="ctr" anchorCtr="1">
            <a:norm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Ad.4. </a:t>
            </a:r>
            <a:r>
              <a:rPr lang="id-ID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PENYUSUNAN </a:t>
            </a: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id-ID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APORAN</a:t>
            </a:r>
            <a:r>
              <a:rPr lang="en-US" sz="28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5334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40000"/>
              </a:spcAft>
              <a:defRPr/>
            </a:pPr>
            <a:r>
              <a:rPr lang="en-US" sz="2600" b="1" dirty="0" smtClean="0">
                <a:solidFill>
                  <a:srgbClr val="003300"/>
                </a:solidFill>
                <a:latin typeface="Arial Narrow" pitchFamily="34" charset="0"/>
              </a:rPr>
              <a:t>M</a:t>
            </a:r>
            <a:r>
              <a:rPr lang="id-ID" sz="2600" b="1" dirty="0" smtClean="0">
                <a:solidFill>
                  <a:srgbClr val="003300"/>
                </a:solidFill>
                <a:latin typeface="Arial Narrow" pitchFamily="34" charset="0"/>
              </a:rPr>
              <a:t>asing-masing anggota tim asesor menyusun laporan individual </a:t>
            </a:r>
            <a:r>
              <a:rPr lang="en-US" sz="2600" b="1" dirty="0" smtClean="0">
                <a:solidFill>
                  <a:srgbClr val="003300"/>
                </a:solidFill>
                <a:latin typeface="Arial Narrow" pitchFamily="34" charset="0"/>
              </a:rPr>
              <a:t>yang </a:t>
            </a:r>
            <a:r>
              <a:rPr lang="id-ID" sz="2600" b="1" dirty="0" smtClean="0">
                <a:solidFill>
                  <a:srgbClr val="003300"/>
                </a:solidFill>
                <a:latin typeface="Arial Narrow" pitchFamily="34" charset="0"/>
              </a:rPr>
              <a:t>memuat nilai dan catatan untuk masing-masing komponen</a:t>
            </a:r>
            <a:r>
              <a:rPr lang="en-US" sz="2600" b="1" dirty="0" smtClean="0">
                <a:solidFill>
                  <a:srgbClr val="003300"/>
                </a:solidFill>
                <a:latin typeface="Arial Narrow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defRPr/>
            </a:pPr>
            <a:r>
              <a:rPr lang="id-ID" sz="2600" b="1" dirty="0" smtClean="0">
                <a:solidFill>
                  <a:srgbClr val="003300"/>
                </a:solidFill>
                <a:latin typeface="Arial Narrow" pitchFamily="34" charset="0"/>
              </a:rPr>
              <a:t>Laporan individual dijadikan bahan untuk didiskusikan bersama-sama dengan anggota tim asesor lainnya untuk menyusun laporan tentang pelaksanaan </a:t>
            </a:r>
            <a:r>
              <a:rPr lang="en-US" sz="2600" b="1" dirty="0" err="1" smtClean="0">
                <a:solidFill>
                  <a:srgbClr val="003300"/>
                </a:solidFill>
                <a:latin typeface="Arial Narrow" pitchFamily="34" charset="0"/>
              </a:rPr>
              <a:t>dan</a:t>
            </a:r>
            <a:r>
              <a:rPr lang="en-US" sz="2600" b="1" dirty="0" smtClean="0">
                <a:solidFill>
                  <a:srgbClr val="003300"/>
                </a:solidFill>
                <a:latin typeface="Arial Narrow" pitchFamily="34" charset="0"/>
              </a:rPr>
              <a:t> </a:t>
            </a:r>
            <a:r>
              <a:rPr lang="id-ID" sz="2600" b="1" dirty="0" smtClean="0">
                <a:solidFill>
                  <a:srgbClr val="003300"/>
                </a:solidFill>
                <a:latin typeface="Arial Narrow" pitchFamily="34" charset="0"/>
              </a:rPr>
              <a:t>hasil visitasi. </a:t>
            </a:r>
            <a:endParaRPr lang="en-US" sz="2600" b="1" dirty="0" smtClean="0">
              <a:solidFill>
                <a:srgbClr val="003300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defRPr/>
            </a:pPr>
            <a:r>
              <a:rPr lang="id-ID" sz="2600" b="1" dirty="0" smtClean="0">
                <a:solidFill>
                  <a:srgbClr val="003300"/>
                </a:solidFill>
                <a:latin typeface="Arial Narrow" pitchFamily="34" charset="0"/>
              </a:rPr>
              <a:t>Dalam diskusi tersebut dibahas berbagai komponen, aspek, dan indikator akreditasi sesuai dengan hasil verifikasi, validasi, dan pendalaman data serta informasi untuk menetapkan laporan akhir dan perumusan rekomendasi</a:t>
            </a:r>
            <a:r>
              <a:rPr lang="en-US" sz="2600" b="1" dirty="0" smtClean="0">
                <a:solidFill>
                  <a:srgbClr val="003300"/>
                </a:solidFill>
                <a:latin typeface="Arial Narrow" pitchFamily="34" charset="0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685800"/>
          </a:xfrm>
          <a:solidFill>
            <a:schemeClr val="bg2"/>
          </a:solidFill>
          <a:ln>
            <a:noFill/>
          </a:ln>
        </p:spPr>
        <p:txBody>
          <a:bodyPr anchorCtr="1"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004376"/>
                </a:solidFill>
                <a:latin typeface="Arial Rounded MT Bold" pitchFamily="34" charset="0"/>
              </a:rPr>
              <a:t>Ad.5. </a:t>
            </a:r>
            <a:r>
              <a:rPr lang="id-ID" sz="3600" b="1" dirty="0" smtClean="0">
                <a:solidFill>
                  <a:srgbClr val="004376"/>
                </a:solidFill>
                <a:latin typeface="Arial Rounded MT Bold" pitchFamily="34" charset="0"/>
              </a:rPr>
              <a:t>PENY</a:t>
            </a:r>
            <a:r>
              <a:rPr lang="en-US" sz="3600" b="1" dirty="0" smtClean="0">
                <a:solidFill>
                  <a:srgbClr val="004376"/>
                </a:solidFill>
                <a:latin typeface="Arial Rounded MT Bold" pitchFamily="34" charset="0"/>
              </a:rPr>
              <a:t>ERAHAN L</a:t>
            </a:r>
            <a:r>
              <a:rPr lang="id-ID" sz="3600" b="1" dirty="0" smtClean="0">
                <a:solidFill>
                  <a:srgbClr val="004376"/>
                </a:solidFill>
                <a:latin typeface="Arial Rounded MT Bold" pitchFamily="34" charset="0"/>
              </a:rPr>
              <a:t>APORAN</a:t>
            </a:r>
            <a:r>
              <a:rPr lang="en-US" sz="3600" dirty="0" smtClean="0">
                <a:solidFill>
                  <a:srgbClr val="004376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7620000" cy="4876800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►"/>
            </a:pPr>
            <a:r>
              <a:rPr lang="en-US" sz="2900" b="1" dirty="0" err="1" smtClean="0">
                <a:latin typeface="Maiandra GD" pitchFamily="34" charset="0"/>
              </a:rPr>
              <a:t>Laporan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tim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asesor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mencakup</a:t>
            </a:r>
            <a:r>
              <a:rPr lang="en-US" sz="2900" b="1" dirty="0" smtClean="0">
                <a:latin typeface="Maiandra GD" pitchFamily="34" charset="0"/>
              </a:rPr>
              <a:t>: </a:t>
            </a:r>
            <a:r>
              <a:rPr lang="en-US" sz="2900" b="1" dirty="0" err="1" smtClean="0">
                <a:latin typeface="Maiandra GD" pitchFamily="34" charset="0"/>
              </a:rPr>
              <a:t>hasil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penilaian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visitasi</a:t>
            </a:r>
            <a:r>
              <a:rPr lang="en-US" sz="2900" b="1" dirty="0" smtClean="0">
                <a:latin typeface="Maiandra GD" pitchFamily="34" charset="0"/>
              </a:rPr>
              <a:t>, yang </a:t>
            </a:r>
            <a:r>
              <a:rPr lang="en-US" sz="2900" b="1" dirty="0" err="1" smtClean="0">
                <a:latin typeface="Maiandra GD" pitchFamily="34" charset="0"/>
              </a:rPr>
              <a:t>dilengkapi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pernyataan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kepala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sekolah</a:t>
            </a:r>
            <a:r>
              <a:rPr lang="en-US" sz="2900" b="1" dirty="0" smtClean="0">
                <a:latin typeface="Maiandra GD" pitchFamily="34" charset="0"/>
              </a:rPr>
              <a:t>/</a:t>
            </a:r>
            <a:r>
              <a:rPr lang="en-US" sz="2900" b="1" dirty="0" err="1" smtClean="0">
                <a:latin typeface="Maiandra GD" pitchFamily="34" charset="0"/>
              </a:rPr>
              <a:t>madrasah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tentang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pelaksanaan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visitasi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dan</a:t>
            </a:r>
            <a:r>
              <a:rPr lang="en-US" sz="2900" b="1" dirty="0" smtClean="0">
                <a:latin typeface="Maiandra GD" pitchFamily="34" charset="0"/>
              </a:rPr>
              <a:t> saran-saran </a:t>
            </a:r>
            <a:r>
              <a:rPr lang="en-US" sz="2900" b="1" dirty="0" err="1" smtClean="0">
                <a:latin typeface="Maiandra GD" pitchFamily="34" charset="0"/>
              </a:rPr>
              <a:t>pembinaan</a:t>
            </a:r>
            <a:r>
              <a:rPr lang="en-US" sz="2900" b="1" dirty="0" smtClean="0">
                <a:latin typeface="Maiandra GD" pitchFamily="34" charset="0"/>
              </a:rPr>
              <a:t>, </a:t>
            </a:r>
            <a:r>
              <a:rPr lang="en-US" sz="2900" b="1" dirty="0" err="1" smtClean="0">
                <a:latin typeface="Maiandra GD" pitchFamily="34" charset="0"/>
              </a:rPr>
              <a:t>pengembangan</a:t>
            </a:r>
            <a:r>
              <a:rPr lang="en-US" sz="2900" b="1" dirty="0" smtClean="0">
                <a:latin typeface="Maiandra GD" pitchFamily="34" charset="0"/>
              </a:rPr>
              <a:t>, </a:t>
            </a:r>
            <a:r>
              <a:rPr lang="en-US" sz="2900" b="1" dirty="0" err="1" smtClean="0">
                <a:latin typeface="Maiandra GD" pitchFamily="34" charset="0"/>
              </a:rPr>
              <a:t>dan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peningkatan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kinerja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sekolah</a:t>
            </a:r>
            <a:r>
              <a:rPr lang="en-US" sz="2900" b="1" dirty="0" smtClean="0">
                <a:latin typeface="Maiandra GD" pitchFamily="34" charset="0"/>
              </a:rPr>
              <a:t>/</a:t>
            </a:r>
            <a:r>
              <a:rPr lang="en-US" sz="2900" b="1" dirty="0" err="1" smtClean="0">
                <a:latin typeface="Maiandra GD" pitchFamily="34" charset="0"/>
              </a:rPr>
              <a:t>madrasah</a:t>
            </a:r>
            <a:r>
              <a:rPr lang="en-US" sz="2900" b="1" dirty="0" smtClean="0">
                <a:latin typeface="Maiandra GD" pitchFamily="34" charset="0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►"/>
            </a:pPr>
            <a:r>
              <a:rPr lang="en-US" sz="2900" b="1" dirty="0" err="1" smtClean="0">
                <a:latin typeface="Maiandra GD" pitchFamily="34" charset="0"/>
              </a:rPr>
              <a:t>Laporan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tim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asesor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dilengkapi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laporan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individu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masing-masing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asesor</a:t>
            </a:r>
            <a:r>
              <a:rPr lang="en-US" sz="2900" b="1" dirty="0" smtClean="0">
                <a:latin typeface="Maiandra GD" pitchFamily="34" charset="0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►"/>
            </a:pPr>
            <a:r>
              <a:rPr lang="en-US" sz="2900" b="1" dirty="0" err="1" smtClean="0">
                <a:latin typeface="Maiandra GD" pitchFamily="34" charset="0"/>
              </a:rPr>
              <a:t>Penyerahan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laporan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dilakukan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sesegera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mungkin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dengan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berita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acara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serah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terima</a:t>
            </a:r>
            <a:r>
              <a:rPr lang="en-US" sz="2900" b="1" dirty="0" smtClean="0">
                <a:latin typeface="Maiandra GD" pitchFamily="34" charset="0"/>
              </a:rPr>
              <a:t> </a:t>
            </a:r>
            <a:r>
              <a:rPr lang="en-US" sz="2900" b="1" dirty="0" err="1" smtClean="0">
                <a:latin typeface="Maiandra GD" pitchFamily="34" charset="0"/>
              </a:rPr>
              <a:t>laporan</a:t>
            </a:r>
            <a:r>
              <a:rPr lang="en-US" sz="2900" b="1" dirty="0" smtClean="0">
                <a:latin typeface="Maiandra GD" pitchFamily="34" charset="0"/>
              </a:rPr>
              <a:t> Tim </a:t>
            </a:r>
            <a:r>
              <a:rPr lang="en-US" sz="2900" b="1" dirty="0" err="1" smtClean="0">
                <a:latin typeface="Maiandra GD" pitchFamily="34" charset="0"/>
              </a:rPr>
              <a:t>Asesor</a:t>
            </a:r>
            <a:r>
              <a:rPr lang="en-US" sz="2900" b="1" dirty="0" smtClean="0">
                <a:latin typeface="Maiandra GD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0" name="WordArt 12"/>
          <p:cNvSpPr>
            <a:spLocks noChangeArrowheads="1" noChangeShapeType="1" noTextEdit="1"/>
          </p:cNvSpPr>
          <p:nvPr/>
        </p:nvSpPr>
        <p:spPr bwMode="auto">
          <a:xfrm>
            <a:off x="2133600" y="2590800"/>
            <a:ext cx="4724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en-US" sz="3600" kern="10" dirty="0" err="1">
                <a:ln w="9525">
                  <a:solidFill>
                    <a:srgbClr val="333300"/>
                  </a:solidFill>
                  <a:round/>
                  <a:headEnd/>
                  <a:tailEnd/>
                </a:ln>
                <a:solidFill>
                  <a:srgbClr val="3366CC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Rounded MT Bold"/>
              </a:rPr>
              <a:t>Terima</a:t>
            </a:r>
            <a:r>
              <a:rPr lang="en-US" sz="3600" kern="10" dirty="0">
                <a:ln w="9525">
                  <a:solidFill>
                    <a:srgbClr val="333300"/>
                  </a:solidFill>
                  <a:round/>
                  <a:headEnd/>
                  <a:tailEnd/>
                </a:ln>
                <a:solidFill>
                  <a:srgbClr val="3366CC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Rounded MT Bold"/>
              </a:rPr>
              <a:t> </a:t>
            </a:r>
            <a:r>
              <a:rPr lang="en-US" sz="3600" kern="10" dirty="0" err="1">
                <a:ln w="9525">
                  <a:solidFill>
                    <a:srgbClr val="333300"/>
                  </a:solidFill>
                  <a:round/>
                  <a:headEnd/>
                  <a:tailEnd/>
                </a:ln>
                <a:solidFill>
                  <a:srgbClr val="3366CC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Rounded MT Bold"/>
              </a:rPr>
              <a:t>kasih</a:t>
            </a:r>
            <a:endParaRPr lang="en-US" sz="3600" kern="10" dirty="0">
              <a:ln w="9525">
                <a:solidFill>
                  <a:srgbClr val="333300"/>
                </a:solidFill>
                <a:round/>
                <a:headEnd/>
                <a:tailEnd/>
              </a:ln>
              <a:solidFill>
                <a:srgbClr val="3366CC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/>
          <p:cNvSpPr txBox="1">
            <a:spLocks noChangeArrowheads="1"/>
          </p:cNvSpPr>
          <p:nvPr/>
        </p:nvSpPr>
        <p:spPr bwMode="auto">
          <a:xfrm>
            <a:off x="2971800" y="1044714"/>
            <a:ext cx="3124200" cy="70788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4000" b="1" dirty="0">
                <a:solidFill>
                  <a:srgbClr val="FF0000"/>
                </a:solidFill>
                <a:effectLst/>
                <a:latin typeface="Arial Rounded MT Bold" pitchFamily="34" charset="0"/>
                <a:cs typeface="Times New Roman" pitchFamily="18" charset="0"/>
              </a:rPr>
              <a:t>TUJUAN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2134612"/>
            <a:ext cx="7620000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 typeface="Wingdings" pitchFamily="2" charset="2"/>
              <a:buNone/>
            </a:pP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Melalui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pemaparan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materi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diskusi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dan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praktik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lapangan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peserta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pelatihan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dapat</a:t>
            </a:r>
            <a:r>
              <a:rPr lang="id-ID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memahami dan mampu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menjelaskan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konsep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visitasi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meliputi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pengertian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tujuan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prinsip-prinsip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tata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cara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pelaksanaan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dan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pelaporan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hasil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visitasi</a:t>
            </a:r>
            <a:endParaRPr lang="en-US" sz="3200" b="1" dirty="0">
              <a:solidFill>
                <a:srgbClr val="0000FF"/>
              </a:solidFill>
              <a:effectLst/>
              <a:latin typeface="Maiandra G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nimBg="1"/>
      <p:bldP spid="194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3200" y="1219200"/>
            <a:ext cx="3657600" cy="685800"/>
          </a:xfrm>
          <a:noFill/>
          <a:ln>
            <a:noFill/>
          </a:ln>
        </p:spPr>
        <p:txBody>
          <a:bodyPr anchorCtr="1"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STRATEGI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752600" y="2667000"/>
            <a:ext cx="3352800" cy="1676400"/>
          </a:xfrm>
          <a:prstGeom prst="homePlate">
            <a:avLst>
              <a:gd name="adj" fmla="val 21370"/>
            </a:avLst>
          </a:prstGeom>
          <a:solidFill>
            <a:schemeClr val="bg1"/>
          </a:solidFill>
          <a:ln w="28575">
            <a:solidFill>
              <a:srgbClr val="004376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rgbClr val="004F8A"/>
                </a:solidFill>
                <a:effectLst/>
                <a:latin typeface="Rockwell Condensed" pitchFamily="18" charset="0"/>
                <a:cs typeface="Times New Roman" pitchFamily="18" charset="0"/>
              </a:rPr>
              <a:t>PENJELASAN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800" b="1" dirty="0" smtClean="0">
                <a:solidFill>
                  <a:srgbClr val="004F8A"/>
                </a:solidFill>
                <a:effectLst/>
                <a:latin typeface="Rockwell Condensed" pitchFamily="18" charset="0"/>
                <a:cs typeface="Times New Roman" pitchFamily="18" charset="0"/>
              </a:rPr>
              <a:t>(30</a:t>
            </a:r>
            <a:r>
              <a:rPr kumimoji="1" lang="en-US" sz="2800" b="1" dirty="0">
                <a:solidFill>
                  <a:srgbClr val="004F8A"/>
                </a:solidFill>
                <a:effectLst/>
                <a:latin typeface="Rockwell Condensed" pitchFamily="18" charset="0"/>
                <a:cs typeface="Times New Roman" pitchFamily="18" charset="0"/>
              </a:rPr>
              <a:t>’)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5029200" y="2667000"/>
            <a:ext cx="2286000" cy="1676400"/>
          </a:xfrm>
          <a:prstGeom prst="chevron">
            <a:avLst>
              <a:gd name="adj" fmla="val 15814"/>
            </a:avLst>
          </a:prstGeom>
          <a:solidFill>
            <a:schemeClr val="bg1"/>
          </a:solidFill>
          <a:ln w="28575">
            <a:solidFill>
              <a:srgbClr val="004376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marL="1746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sz="2800" b="1" dirty="0">
                <a:solidFill>
                  <a:srgbClr val="004F8A"/>
                </a:solidFill>
                <a:effectLst/>
                <a:latin typeface="Rockwell Condensed" pitchFamily="18" charset="0"/>
                <a:cs typeface="Times New Roman" pitchFamily="18" charset="0"/>
              </a:rPr>
              <a:t>TANYA </a:t>
            </a:r>
          </a:p>
          <a:p>
            <a:pPr marL="1746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sz="2800" b="1" dirty="0">
                <a:solidFill>
                  <a:srgbClr val="004F8A"/>
                </a:solidFill>
                <a:effectLst/>
                <a:latin typeface="Rockwell Condensed" pitchFamily="18" charset="0"/>
                <a:cs typeface="Times New Roman" pitchFamily="18" charset="0"/>
              </a:rPr>
              <a:t>JAWAB</a:t>
            </a:r>
          </a:p>
          <a:p>
            <a:pPr marL="17462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sz="2800" b="1" dirty="0" smtClean="0">
                <a:solidFill>
                  <a:srgbClr val="004F8A"/>
                </a:solidFill>
                <a:effectLst/>
                <a:latin typeface="Rockwell Condensed" pitchFamily="18" charset="0"/>
                <a:cs typeface="Times New Roman" pitchFamily="18" charset="0"/>
              </a:rPr>
              <a:t>(15</a:t>
            </a:r>
            <a:r>
              <a:rPr kumimoji="1" lang="en-US" sz="2800" b="1" dirty="0">
                <a:solidFill>
                  <a:srgbClr val="004F8A"/>
                </a:solidFill>
                <a:effectLst/>
                <a:latin typeface="Rockwell Condensed" pitchFamily="18" charset="0"/>
                <a:cs typeface="Times New Roman" pitchFamily="18" charset="0"/>
              </a:rPr>
              <a:t>’)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/>
      <p:bldP spid="20483" grpId="0" animBg="1"/>
      <p:bldP spid="204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762000" y="16764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63500" indent="-63500" algn="l" defTabSz="396875">
              <a:lnSpc>
                <a:spcPct val="90000"/>
              </a:lnSpc>
              <a:spcBef>
                <a:spcPct val="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3200" b="1" dirty="0" err="1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Visitasi</a:t>
            </a:r>
            <a:r>
              <a:rPr lang="en-US" sz="3200" b="1" dirty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adalah</a:t>
            </a:r>
            <a:r>
              <a:rPr lang="en-US" sz="2800" b="1" dirty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k</a:t>
            </a:r>
            <a:r>
              <a:rPr lang="id-ID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unjungan </a:t>
            </a:r>
            <a:r>
              <a:rPr lang="id-ID" sz="3200" b="1" dirty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ke sekolah</a:t>
            </a:r>
            <a:r>
              <a:rPr lang="id-ID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/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id-ID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madrasah </a:t>
            </a:r>
            <a:r>
              <a:rPr lang="id-ID" sz="3200" b="1" dirty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yang dilakukan oleh asesor untuk melakukan klarifikasi, verifikasi, dan validasi data serta informasi yang telah disampaikan oleh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sekolah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atau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id-ID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madrasah </a:t>
            </a:r>
            <a:r>
              <a:rPr lang="id-ID" sz="3200" b="1" dirty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melalui pengisian instrumen</a:t>
            </a:r>
            <a:r>
              <a:rPr lang="en-US" sz="3200" b="1" dirty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akreditasi</a:t>
            </a:r>
            <a:r>
              <a:rPr lang="en-US" sz="3200" b="1" dirty="0" smtClean="0">
                <a:solidFill>
                  <a:srgbClr val="0000FF"/>
                </a:solidFill>
                <a:effectLst/>
                <a:latin typeface="Maiandra GD" pitchFamily="34" charset="0"/>
                <a:cs typeface="Times New Roman" pitchFamily="18" charset="0"/>
              </a:rPr>
              <a:t>.</a:t>
            </a:r>
            <a:endParaRPr lang="en-US" sz="2800" b="1" dirty="0">
              <a:solidFill>
                <a:srgbClr val="0000FF"/>
              </a:solidFill>
              <a:effectLst/>
              <a:latin typeface="Maiandra GD" pitchFamily="34" charset="0"/>
              <a:cs typeface="Times New Roman" pitchFamily="18" charset="0"/>
            </a:endParaRPr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1600200" y="953869"/>
            <a:ext cx="58674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3600" b="1" dirty="0">
                <a:solidFill>
                  <a:srgbClr val="000099"/>
                </a:solidFill>
                <a:effectLst/>
                <a:latin typeface="Berlin Sans FB Demi" pitchFamily="34" charset="0"/>
                <a:cs typeface="Times New Roman" pitchFamily="18" charset="0"/>
              </a:rPr>
              <a:t>PENGERTIAN VISITASI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 autoUpdateAnimBg="0" advAuto="0"/>
      <p:bldP spid="3973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609600" y="17526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74675" indent="-574675" algn="l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>
                <a:srgbClr val="66FFFF"/>
              </a:buClr>
              <a:buFont typeface="Wingdings" pitchFamily="2" charset="2"/>
              <a:buBlip>
                <a:blip r:embed="rId3"/>
              </a:buBlip>
            </a:pPr>
            <a:r>
              <a:rPr lang="id-ID" sz="3200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Me</a:t>
            </a:r>
            <a:r>
              <a:rPr lang="en-US" sz="3200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yakinkan</a:t>
            </a:r>
            <a:r>
              <a:rPr lang="en-US" sz="3200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id-ID" sz="3200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keabsahan serta kesesuaian antara fakta </a:t>
            </a:r>
            <a:r>
              <a:rPr lang="en-US" sz="3200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di</a:t>
            </a:r>
            <a:r>
              <a:rPr lang="en-US" sz="3200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lapangan</a:t>
            </a:r>
            <a:r>
              <a:rPr lang="en-US" sz="3200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id-ID" sz="3200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dengan data yang diperoleh melalui pengisian instrumen</a:t>
            </a:r>
            <a:r>
              <a:rPr lang="en-US" sz="3200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akreditasi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.</a:t>
            </a:r>
            <a:endParaRPr lang="en-US" sz="3200" b="1" dirty="0">
              <a:solidFill>
                <a:schemeClr val="tx1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marL="574675" indent="-574675" algn="l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>
                <a:srgbClr val="66FFFF"/>
              </a:buClr>
              <a:buFont typeface="Wingdings" pitchFamily="2" charset="2"/>
              <a:buBlip>
                <a:blip r:embed="rId3"/>
              </a:buBlip>
            </a:pPr>
            <a:r>
              <a:rPr lang="en-US" sz="3200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Mem</a:t>
            </a:r>
            <a:r>
              <a:rPr lang="id-ID" sz="3200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peroleh data dan informasi tambahan mengenai keadaan yang sesungguhnya dari sekolah/madrasah yang diakreditasi</a:t>
            </a:r>
            <a:r>
              <a:rPr lang="en-US" sz="3200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.</a:t>
            </a:r>
            <a:endParaRPr lang="fi-FI" sz="3200" b="1" dirty="0">
              <a:solidFill>
                <a:schemeClr val="tx1"/>
              </a:solidFill>
              <a:effectLst/>
              <a:latin typeface="Maiandra GD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725269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4000" b="1" dirty="0" smtClean="0">
                <a:solidFill>
                  <a:srgbClr val="990033"/>
                </a:solidFill>
                <a:effectLst/>
                <a:latin typeface="Berlin Sans FB Demi" pitchFamily="34" charset="0"/>
                <a:cs typeface="Times New Roman" pitchFamily="18" charset="0"/>
              </a:rPr>
              <a:t>TUJUAN  VISITASI</a:t>
            </a:r>
            <a:endParaRPr lang="en-US" sz="4000" b="1" dirty="0">
              <a:solidFill>
                <a:srgbClr val="990033"/>
              </a:solidFill>
              <a:effectLst/>
              <a:latin typeface="Berlin Sans FB Dem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ChangeArrowheads="1"/>
          </p:cNvSpPr>
          <p:nvPr/>
        </p:nvSpPr>
        <p:spPr bwMode="auto">
          <a:xfrm rot="10800000" flipV="1">
            <a:off x="609600" y="990598"/>
            <a:ext cx="8001000" cy="54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39725" indent="-339725" algn="l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  <a:effectLst/>
                <a:latin typeface="Maiandra GD" pitchFamily="34" charset="0"/>
                <a:cs typeface="Times New Roman" pitchFamily="18" charset="0"/>
              </a:rPr>
              <a:t>EFEKTIF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: </a:t>
            </a:r>
            <a:r>
              <a:rPr lang="id-ID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mampu menjaring informasi yang akurat dan valid sebagai dasar pengambilan keputusan yang tepat bagi semua pihak yang </a:t>
            </a:r>
            <a:r>
              <a:rPr lang="id-ID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memerlukannya</a:t>
            </a:r>
            <a:r>
              <a:rPr lang="en-US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. </a:t>
            </a:r>
            <a:endParaRPr lang="en-US" b="1" dirty="0">
              <a:solidFill>
                <a:schemeClr val="tx1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marL="339725" indent="-339725" algn="l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  <a:effectLst/>
                <a:latin typeface="Maiandra GD" pitchFamily="34" charset="0"/>
                <a:cs typeface="Times New Roman" pitchFamily="18" charset="0"/>
              </a:rPr>
              <a:t>EFISIEN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: </a:t>
            </a:r>
            <a:r>
              <a:rPr lang="id-ID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  <a:sym typeface="Wingdings" pitchFamily="2" charset="2"/>
              </a:rPr>
              <a:t>dibatasi pada hal-hal yang pokok saja, namun cukup memberikan gambaran yang utuh dan terfokus pada substansi yang telah </a:t>
            </a:r>
            <a:r>
              <a:rPr lang="id-ID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  <a:sym typeface="Wingdings" pitchFamily="2" charset="2"/>
              </a:rPr>
              <a:t>ditetapkan</a:t>
            </a:r>
            <a:r>
              <a:rPr lang="en-US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  <a:sym typeface="Wingdings" pitchFamily="2" charset="2"/>
              </a:rPr>
              <a:t>.</a:t>
            </a:r>
            <a:endParaRPr lang="en-US" b="1" dirty="0">
              <a:solidFill>
                <a:schemeClr val="tx1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marL="339725" indent="-339725" algn="l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  <a:effectLst/>
                <a:latin typeface="Maiandra GD" pitchFamily="34" charset="0"/>
                <a:cs typeface="Times New Roman" pitchFamily="18" charset="0"/>
              </a:rPr>
              <a:t>OBJEKTIF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  <a:sym typeface="Wingdings" pitchFamily="2" charset="2"/>
              </a:rPr>
              <a:t>: B</a:t>
            </a:r>
            <a:r>
              <a:rPr lang="id-ID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  <a:sym typeface="Wingdings" pitchFamily="2" charset="2"/>
              </a:rPr>
              <a:t>erdasarkan kenyataan pada sejumlah indikator yang dapat </a:t>
            </a:r>
            <a:r>
              <a:rPr lang="id-ID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  <a:sym typeface="Wingdings" pitchFamily="2" charset="2"/>
              </a:rPr>
              <a:t>diamati</a:t>
            </a:r>
            <a:r>
              <a:rPr lang="en-US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  <a:sym typeface="Wingdings" pitchFamily="2" charset="2"/>
              </a:rPr>
              <a:t>.</a:t>
            </a:r>
            <a:endParaRPr lang="en-US" b="1" dirty="0">
              <a:solidFill>
                <a:schemeClr val="tx1"/>
              </a:solidFill>
              <a:effectLst/>
              <a:latin typeface="Maiandra GD" pitchFamily="34" charset="0"/>
              <a:cs typeface="Times New Roman" pitchFamily="18" charset="0"/>
            </a:endParaRPr>
          </a:p>
          <a:p>
            <a:pPr marL="339725" indent="-339725" algn="l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  <a:effectLst/>
                <a:latin typeface="Maiandra GD" pitchFamily="34" charset="0"/>
                <a:cs typeface="Times New Roman" pitchFamily="18" charset="0"/>
              </a:rPr>
              <a:t>MANDIRI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: </a:t>
            </a:r>
            <a:r>
              <a:rPr lang="id-ID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mendorong </a:t>
            </a:r>
            <a:r>
              <a:rPr lang="en-US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sekolah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madrasah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id-ID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melakukan </a:t>
            </a:r>
            <a:r>
              <a:rPr lang="en-US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pengisian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instrumen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akreditasi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id-ID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secara akurat sbg salah satu fungsi pokok manajemen penyelenggaraan </a:t>
            </a:r>
            <a:r>
              <a:rPr lang="en-US" b="1" dirty="0" err="1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sekolah</a:t>
            </a:r>
            <a:r>
              <a:rPr lang="en-US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/ </a:t>
            </a:r>
            <a:r>
              <a:rPr lang="en-US" b="1" dirty="0" err="1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madrasah</a:t>
            </a:r>
            <a:r>
              <a:rPr lang="en-US" b="1" dirty="0" smtClean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 </a:t>
            </a:r>
            <a:r>
              <a:rPr lang="id-ID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dlm rangka pemberdayaan sekolah/madrasah</a:t>
            </a:r>
            <a:r>
              <a:rPr lang="en-US" b="1" dirty="0">
                <a:solidFill>
                  <a:schemeClr val="tx1"/>
                </a:solidFill>
                <a:effectLst/>
                <a:latin typeface="Maiandra GD" pitchFamily="34" charset="0"/>
                <a:cs typeface="Times New Roman" pitchFamily="18" charset="0"/>
              </a:rPr>
              <a:t>. </a:t>
            </a:r>
          </a:p>
        </p:txBody>
      </p:sp>
      <p:sp>
        <p:nvSpPr>
          <p:cNvPr id="318476" name="Rectangle 12"/>
          <p:cNvSpPr>
            <a:spLocks noChangeArrowheads="1"/>
          </p:cNvSpPr>
          <p:nvPr/>
        </p:nvSpPr>
        <p:spPr bwMode="auto">
          <a:xfrm>
            <a:off x="2286001" y="5029201"/>
            <a:ext cx="36195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algn="l">
              <a:lnSpc>
                <a:spcPct val="90000"/>
              </a:lnSpc>
              <a:spcBef>
                <a:spcPct val="0"/>
              </a:spcBef>
              <a:buClr>
                <a:srgbClr val="66FFFF"/>
              </a:buClr>
              <a:buFont typeface="Wingdings" pitchFamily="2" charset="2"/>
              <a:buNone/>
            </a:pPr>
            <a:endParaRPr lang="id-ID" sz="4400" b="1">
              <a:solidFill>
                <a:srgbClr val="FFFF00"/>
              </a:solidFill>
              <a:effectLst/>
              <a:latin typeface="AGaramond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4572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4000" b="1" dirty="0" smtClean="0">
                <a:solidFill>
                  <a:srgbClr val="990033"/>
                </a:solidFill>
                <a:effectLst/>
                <a:latin typeface="Berlin Sans FB Demi" pitchFamily="34" charset="0"/>
                <a:cs typeface="Times New Roman" pitchFamily="18" charset="0"/>
              </a:rPr>
              <a:t>PRINSIP VISITASI</a:t>
            </a:r>
            <a:endParaRPr lang="en-US" sz="4000" b="1" dirty="0">
              <a:solidFill>
                <a:srgbClr val="990033"/>
              </a:solidFill>
              <a:effectLst/>
              <a:latin typeface="Berlin Sans FB Dem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  <p:bldP spid="31847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153400" cy="5410200"/>
          </a:xfrm>
        </p:spPr>
        <p:txBody>
          <a:bodyPr lIns="84088" tIns="42044" rIns="84088" bIns="42044"/>
          <a:lstStyle/>
          <a:p>
            <a:pPr marL="457200" indent="-457200" eaLnBrk="1" hangingPunct="1">
              <a:spcBef>
                <a:spcPct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800" b="1" dirty="0" smtClean="0">
                <a:latin typeface="Maiandra GD" pitchFamily="34" charset="0"/>
              </a:rPr>
              <a:t>V</a:t>
            </a:r>
            <a:r>
              <a:rPr lang="id-ID" sz="2800" b="1" dirty="0" smtClean="0">
                <a:latin typeface="Maiandra GD" pitchFamily="34" charset="0"/>
              </a:rPr>
              <a:t>isitasi dilakukan selambat-lambatnya 5 bulan setelah BAP-S/M menerima instrumen</a:t>
            </a:r>
            <a:r>
              <a:rPr lang="en-US" sz="2800" b="1" dirty="0" smtClean="0">
                <a:latin typeface="Maiandra GD" pitchFamily="34" charset="0"/>
              </a:rPr>
              <a:t> </a:t>
            </a:r>
            <a:r>
              <a:rPr lang="en-US" sz="2800" b="1" dirty="0" err="1" smtClean="0">
                <a:latin typeface="Maiandra GD" pitchFamily="34" charset="0"/>
              </a:rPr>
              <a:t>akreditasi</a:t>
            </a:r>
            <a:r>
              <a:rPr lang="en-US" sz="2800" b="1" dirty="0" smtClean="0">
                <a:latin typeface="Maiandra GD" pitchFamily="34" charset="0"/>
              </a:rPr>
              <a:t> </a:t>
            </a:r>
            <a:r>
              <a:rPr lang="en-US" sz="2800" b="1" dirty="0" err="1" smtClean="0">
                <a:latin typeface="Maiandra GD" pitchFamily="34" charset="0"/>
              </a:rPr>
              <a:t>sekolah</a:t>
            </a:r>
            <a:r>
              <a:rPr lang="en-US" sz="2800" b="1" dirty="0" smtClean="0">
                <a:latin typeface="Maiandra GD" pitchFamily="34" charset="0"/>
              </a:rPr>
              <a:t>/</a:t>
            </a:r>
            <a:r>
              <a:rPr lang="en-US" sz="2800" b="1" dirty="0" err="1" smtClean="0">
                <a:latin typeface="Maiandra GD" pitchFamily="34" charset="0"/>
              </a:rPr>
              <a:t>madrasah</a:t>
            </a:r>
            <a:r>
              <a:rPr lang="id-ID" sz="2800" b="1" dirty="0" smtClean="0">
                <a:latin typeface="Maiandra GD" pitchFamily="34" charset="0"/>
              </a:rPr>
              <a:t>. </a:t>
            </a:r>
            <a:endParaRPr lang="en-US" sz="2800" b="1" dirty="0" smtClean="0">
              <a:latin typeface="Maiandra GD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id-ID" sz="2800" b="1" dirty="0" smtClean="0">
                <a:latin typeface="Maiandra GD" pitchFamily="34" charset="0"/>
              </a:rPr>
              <a:t>Periode pendaftaran akreditasi dan penjadwalan kegiatan visitasi ditetapkan oleh BAP-S/M, sesuai dengan jumlah </a:t>
            </a:r>
            <a:r>
              <a:rPr lang="en-US" sz="2800" b="1" dirty="0" err="1" smtClean="0">
                <a:latin typeface="Maiandra GD" pitchFamily="34" charset="0"/>
              </a:rPr>
              <a:t>sekolah</a:t>
            </a:r>
            <a:r>
              <a:rPr lang="en-US" sz="2800" b="1" dirty="0" smtClean="0">
                <a:latin typeface="Maiandra GD" pitchFamily="34" charset="0"/>
              </a:rPr>
              <a:t>/</a:t>
            </a:r>
            <a:r>
              <a:rPr lang="en-US" sz="2800" b="1" dirty="0" err="1" smtClean="0">
                <a:latin typeface="Maiandra GD" pitchFamily="34" charset="0"/>
              </a:rPr>
              <a:t>madrasah</a:t>
            </a:r>
            <a:r>
              <a:rPr lang="en-US" sz="2800" b="1" dirty="0" smtClean="0">
                <a:latin typeface="Maiandra GD" pitchFamily="34" charset="0"/>
              </a:rPr>
              <a:t> </a:t>
            </a:r>
            <a:r>
              <a:rPr lang="id-ID" sz="2800" b="1" dirty="0" smtClean="0">
                <a:latin typeface="Maiandra GD" pitchFamily="34" charset="0"/>
              </a:rPr>
              <a:t>yang layak untuk diakreditasi. </a:t>
            </a:r>
            <a:endParaRPr lang="en-US" sz="2800" b="1" dirty="0" smtClean="0">
              <a:latin typeface="Maiandra GD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id-ID" sz="2800" b="1" dirty="0" smtClean="0">
                <a:latin typeface="Maiandra GD" pitchFamily="34" charset="0"/>
              </a:rPr>
              <a:t>Visitasi dilaksanakan selama 2-3 hari kerja. </a:t>
            </a:r>
            <a:endParaRPr lang="en-US" sz="2800" b="1" dirty="0" smtClean="0">
              <a:latin typeface="Maiandra GD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id-ID" sz="2800" b="1" dirty="0" smtClean="0">
                <a:latin typeface="Maiandra GD" pitchFamily="34" charset="0"/>
              </a:rPr>
              <a:t>Perpanjangan waktu visitasi dapat diberikan oleh BAP-S/M, apabila dipandang perlu. </a:t>
            </a:r>
            <a:endParaRPr lang="en-US" sz="2800" b="1" dirty="0" smtClean="0">
              <a:latin typeface="Maiandra GD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id-ID" sz="2800" b="1" dirty="0" smtClean="0">
                <a:latin typeface="Maiandra GD" pitchFamily="34" charset="0"/>
              </a:rPr>
              <a:t>Hasil visitasi harus dilaporkan paling lambat satu minggu setelah penugasan visitasi</a:t>
            </a:r>
            <a:r>
              <a:rPr lang="en-US" sz="2800" b="1" dirty="0" smtClean="0">
                <a:latin typeface="Maiandra GD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455069"/>
            <a:ext cx="70866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990033"/>
                </a:solidFill>
                <a:effectLst/>
                <a:latin typeface="Berlin Sans FB Demi" pitchFamily="34" charset="0"/>
                <a:cs typeface="Times New Roman" pitchFamily="18" charset="0"/>
              </a:rPr>
              <a:t>WAKTU PELAKSANAAN VISITASI</a:t>
            </a:r>
            <a:endParaRPr lang="en-US" sz="3200" b="1" dirty="0">
              <a:solidFill>
                <a:srgbClr val="990033"/>
              </a:solidFill>
              <a:effectLst/>
              <a:latin typeface="Berlin Sans FB Dem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81000"/>
            <a:ext cx="6477000" cy="609600"/>
          </a:xfrm>
          <a:noFill/>
        </p:spPr>
        <p:txBody>
          <a:bodyPr anchor="ctr" anchorCtr="1">
            <a:norm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 Demi" pitchFamily="34" charset="0"/>
              </a:rPr>
              <a:t>PETUGAS VISITASI / ASESOR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153400" cy="5410200"/>
          </a:xfrm>
          <a:noFill/>
        </p:spPr>
        <p:txBody>
          <a:bodyPr>
            <a:normAutofit fontScale="77500" lnSpcReduction="20000"/>
          </a:bodyPr>
          <a:lstStyle/>
          <a:p>
            <a:pPr marL="339725" indent="-339725" eaLnBrk="1" hangingPunct="1"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3366CC"/>
                </a:solidFill>
                <a:latin typeface="Maiandra GD" pitchFamily="34" charset="0"/>
              </a:rPr>
              <a:t>A</a:t>
            </a:r>
            <a:r>
              <a:rPr lang="id-ID" sz="2800" b="1" dirty="0" smtClean="0">
                <a:solidFill>
                  <a:srgbClr val="3366CC"/>
                </a:solidFill>
                <a:latin typeface="Maiandra GD" pitchFamily="34" charset="0"/>
              </a:rPr>
              <a:t>sesor adalah tenaga profesional yang telah memenuhi persyaratan untuk diangkat dan ditugasi oleh BAN-S/M</a:t>
            </a:r>
            <a:r>
              <a:rPr lang="en-US" sz="2800" b="1" dirty="0" smtClean="0">
                <a:solidFill>
                  <a:srgbClr val="3366CC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3366CC"/>
                </a:solidFill>
                <a:latin typeface="Maiandra GD" pitchFamily="34" charset="0"/>
              </a:rPr>
              <a:t>atau</a:t>
            </a:r>
            <a:r>
              <a:rPr lang="en-US" sz="2800" b="1" dirty="0" smtClean="0">
                <a:solidFill>
                  <a:srgbClr val="3366CC"/>
                </a:solidFill>
                <a:latin typeface="Maiandra GD" pitchFamily="34" charset="0"/>
              </a:rPr>
              <a:t> BAP-S/M </a:t>
            </a:r>
            <a:r>
              <a:rPr lang="id-ID" sz="2800" b="1" dirty="0" smtClean="0">
                <a:solidFill>
                  <a:srgbClr val="3366CC"/>
                </a:solidFill>
                <a:latin typeface="Maiandra GD" pitchFamily="34" charset="0"/>
              </a:rPr>
              <a:t>untuk melakukan penilaian dan visitasi di </a:t>
            </a:r>
            <a:r>
              <a:rPr lang="en-US" sz="2800" b="1" dirty="0" err="1" smtClean="0">
                <a:solidFill>
                  <a:srgbClr val="3366CC"/>
                </a:solidFill>
                <a:latin typeface="Maiandra GD" pitchFamily="34" charset="0"/>
              </a:rPr>
              <a:t>sekolah</a:t>
            </a:r>
            <a:r>
              <a:rPr lang="en-US" sz="2800" b="1" dirty="0" smtClean="0">
                <a:solidFill>
                  <a:srgbClr val="3366CC"/>
                </a:solidFill>
                <a:latin typeface="Maiandra GD" pitchFamily="34" charset="0"/>
              </a:rPr>
              <a:t>/ </a:t>
            </a:r>
            <a:r>
              <a:rPr lang="en-US" sz="2800" b="1" dirty="0" err="1" smtClean="0">
                <a:solidFill>
                  <a:srgbClr val="3366CC"/>
                </a:solidFill>
                <a:latin typeface="Maiandra GD" pitchFamily="34" charset="0"/>
              </a:rPr>
              <a:t>madrasah</a:t>
            </a:r>
            <a:r>
              <a:rPr lang="en-US" sz="2800" b="1" dirty="0" smtClean="0">
                <a:solidFill>
                  <a:srgbClr val="3366CC"/>
                </a:solidFill>
                <a:latin typeface="Maiandra GD" pitchFamily="34" charset="0"/>
              </a:rPr>
              <a:t> </a:t>
            </a:r>
            <a:r>
              <a:rPr lang="id-ID" sz="2800" b="1" dirty="0" smtClean="0">
                <a:solidFill>
                  <a:srgbClr val="3366CC"/>
                </a:solidFill>
                <a:latin typeface="Maiandra GD" pitchFamily="34" charset="0"/>
              </a:rPr>
              <a:t>sebagai bagian dari proses akreditasi. </a:t>
            </a:r>
            <a:endParaRPr lang="en-US" sz="2800" b="1" dirty="0" smtClean="0">
              <a:solidFill>
                <a:srgbClr val="3366CC"/>
              </a:solidFill>
              <a:latin typeface="Maiandra GD" pitchFamily="34" charset="0"/>
            </a:endParaRPr>
          </a:p>
          <a:p>
            <a:pPr marL="339725" indent="-339725" eaLnBrk="1" hangingPunct="1"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id-ID" sz="2800" b="1" dirty="0" smtClean="0">
                <a:solidFill>
                  <a:srgbClr val="3366CC"/>
                </a:solidFill>
                <a:latin typeface="Maiandra GD" pitchFamily="34" charset="0"/>
              </a:rPr>
              <a:t>Jumlah anggota tim asesor disesuaikan dengan kebutuhan dengan jumlah minimal 2 </a:t>
            </a:r>
            <a:r>
              <a:rPr lang="en-US" sz="2800" b="1" dirty="0" smtClean="0">
                <a:solidFill>
                  <a:srgbClr val="3366CC"/>
                </a:solidFill>
                <a:latin typeface="Maiandra GD" pitchFamily="34" charset="0"/>
              </a:rPr>
              <a:t>(</a:t>
            </a:r>
            <a:r>
              <a:rPr lang="en-US" sz="2800" b="1" dirty="0" err="1" smtClean="0">
                <a:solidFill>
                  <a:srgbClr val="3366CC"/>
                </a:solidFill>
                <a:latin typeface="Maiandra GD" pitchFamily="34" charset="0"/>
              </a:rPr>
              <a:t>dua</a:t>
            </a:r>
            <a:r>
              <a:rPr lang="en-US" sz="2800" b="1" dirty="0" smtClean="0">
                <a:solidFill>
                  <a:srgbClr val="3366CC"/>
                </a:solidFill>
                <a:latin typeface="Maiandra GD" pitchFamily="34" charset="0"/>
              </a:rPr>
              <a:t>) </a:t>
            </a:r>
            <a:r>
              <a:rPr lang="id-ID" sz="2800" b="1" dirty="0" smtClean="0">
                <a:solidFill>
                  <a:srgbClr val="3366CC"/>
                </a:solidFill>
                <a:latin typeface="Maiandra GD" pitchFamily="34" charset="0"/>
              </a:rPr>
              <a:t>orang untuk setiap sekolah/madrasah. </a:t>
            </a:r>
            <a:endParaRPr lang="en-US" sz="2800" b="1" dirty="0" smtClean="0">
              <a:solidFill>
                <a:srgbClr val="3366CC"/>
              </a:solidFill>
              <a:latin typeface="Maiandra GD" pitchFamily="34" charset="0"/>
            </a:endParaRPr>
          </a:p>
          <a:p>
            <a:pPr marL="339725" indent="-339725"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id-ID" sz="2800" b="1" dirty="0" smtClean="0">
                <a:solidFill>
                  <a:srgbClr val="3366CC"/>
                </a:solidFill>
                <a:latin typeface="Maiandra GD" pitchFamily="34" charset="0"/>
              </a:rPr>
              <a:t>Asesor diangkat untuk periode tertentu sesuai surat tugas yang dikeluarkan oleh BAP-S/M dan dapat diangkat kembali jika kinerjanya dianggap layak untuk melaksanakan tugas tersebut</a:t>
            </a:r>
            <a:r>
              <a:rPr lang="en-US" sz="2800" b="1" dirty="0" smtClean="0">
                <a:solidFill>
                  <a:srgbClr val="3366CC"/>
                </a:solidFill>
                <a:latin typeface="Maiandra GD" pitchFamily="34" charset="0"/>
              </a:rPr>
              <a:t>. </a:t>
            </a:r>
          </a:p>
          <a:p>
            <a:pPr marL="339725" indent="-339725"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id-ID" sz="2800" b="1" dirty="0" smtClean="0">
                <a:solidFill>
                  <a:srgbClr val="3366CC"/>
                </a:solidFill>
                <a:latin typeface="Maiandra GD" pitchFamily="34" charset="0"/>
              </a:rPr>
              <a:t>Asesor harus memiliki tanggung jawab untuk melaksanakan tugasnya secara sungguh-sungguh dengan berpedoman kepada norma-norma pelaksanaan visitasi</a:t>
            </a:r>
            <a:r>
              <a:rPr lang="en-US" sz="2800" b="1" dirty="0" smtClean="0">
                <a:solidFill>
                  <a:srgbClr val="3366CC"/>
                </a:solidFill>
                <a:latin typeface="Maiandra GD" pitchFamily="34" charset="0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25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7924800" cy="457200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39725" indent="-339725" eaLnBrk="1" hangingPunct="1">
              <a:buClrTx/>
              <a:buFont typeface="Monotype Sorts" pitchFamily="2" charset="2"/>
              <a:buAutoNum type="arabicPeriod"/>
            </a:pPr>
            <a:r>
              <a:rPr lang="en-US" sz="3000" b="1" dirty="0" err="1" smtClean="0">
                <a:latin typeface="Maiandra GD" pitchFamily="34" charset="0"/>
              </a:rPr>
              <a:t>Visitasi</a:t>
            </a:r>
            <a:r>
              <a:rPr lang="en-US" sz="3000" b="1" dirty="0" smtClean="0">
                <a:latin typeface="Maiandra GD" pitchFamily="34" charset="0"/>
              </a:rPr>
              <a:t> </a:t>
            </a:r>
            <a:r>
              <a:rPr lang="id-ID" sz="3000" b="1" dirty="0" smtClean="0">
                <a:latin typeface="Maiandra GD" pitchFamily="34" charset="0"/>
              </a:rPr>
              <a:t>dilakukan oleh asesor bersertifikat </a:t>
            </a:r>
            <a:r>
              <a:rPr lang="en-US" sz="3000" b="1" dirty="0" smtClean="0">
                <a:latin typeface="Maiandra GD" pitchFamily="34" charset="0"/>
              </a:rPr>
              <a:t>BAN-S/M </a:t>
            </a:r>
            <a:r>
              <a:rPr lang="en-US" sz="3000" b="1" dirty="0" err="1" smtClean="0">
                <a:latin typeface="Maiandra GD" pitchFamily="34" charset="0"/>
              </a:rPr>
              <a:t>atau</a:t>
            </a:r>
            <a:r>
              <a:rPr lang="en-US" sz="3000" b="1" dirty="0" smtClean="0">
                <a:latin typeface="Maiandra GD" pitchFamily="34" charset="0"/>
              </a:rPr>
              <a:t> </a:t>
            </a:r>
            <a:r>
              <a:rPr lang="id-ID" sz="3000" b="1" dirty="0" smtClean="0">
                <a:latin typeface="Maiandra GD" pitchFamily="34" charset="0"/>
              </a:rPr>
              <a:t>BA</a:t>
            </a:r>
            <a:r>
              <a:rPr lang="en-US" sz="3000" b="1" dirty="0" smtClean="0">
                <a:latin typeface="Maiandra GD" pitchFamily="34" charset="0"/>
              </a:rPr>
              <a:t>P</a:t>
            </a:r>
            <a:r>
              <a:rPr lang="id-ID" sz="3000" b="1" dirty="0" smtClean="0">
                <a:latin typeface="Maiandra GD" pitchFamily="34" charset="0"/>
              </a:rPr>
              <a:t>-S/M</a:t>
            </a:r>
            <a:r>
              <a:rPr lang="en-US" sz="3000" b="1" dirty="0" smtClean="0">
                <a:latin typeface="Maiandra GD" pitchFamily="34" charset="0"/>
              </a:rPr>
              <a:t>.</a:t>
            </a:r>
          </a:p>
          <a:p>
            <a:pPr marL="339725" indent="-339725" eaLnBrk="1" hangingPunct="1">
              <a:buClrTx/>
              <a:buFont typeface="Monotype Sorts" pitchFamily="2" charset="2"/>
              <a:buAutoNum type="arabicPeriod"/>
            </a:pPr>
            <a:r>
              <a:rPr lang="en-US" sz="3000" b="1" dirty="0" err="1" smtClean="0">
                <a:latin typeface="Maiandra GD" pitchFamily="34" charset="0"/>
              </a:rPr>
              <a:t>Visitasi</a:t>
            </a:r>
            <a:r>
              <a:rPr lang="en-US" sz="3000" b="1" dirty="0" smtClean="0">
                <a:latin typeface="Maiandra GD" pitchFamily="34" charset="0"/>
              </a:rPr>
              <a:t> </a:t>
            </a:r>
            <a:r>
              <a:rPr lang="en-US" sz="3000" b="1" dirty="0" err="1" smtClean="0">
                <a:latin typeface="Maiandra GD" pitchFamily="34" charset="0"/>
              </a:rPr>
              <a:t>dilakukan</a:t>
            </a:r>
            <a:r>
              <a:rPr lang="en-US" sz="3000" b="1" dirty="0" smtClean="0">
                <a:latin typeface="Maiandra GD" pitchFamily="34" charset="0"/>
              </a:rPr>
              <a:t> </a:t>
            </a:r>
            <a:r>
              <a:rPr lang="en-US" sz="3000" b="1" dirty="0" err="1" smtClean="0">
                <a:latin typeface="Maiandra GD" pitchFamily="34" charset="0"/>
              </a:rPr>
              <a:t>secara</a:t>
            </a:r>
            <a:r>
              <a:rPr lang="en-US" sz="3000" b="1" dirty="0" smtClean="0">
                <a:latin typeface="Maiandra GD" pitchFamily="34" charset="0"/>
              </a:rPr>
              <a:t> </a:t>
            </a:r>
            <a:r>
              <a:rPr lang="id-ID" sz="3000" b="1" dirty="0" smtClean="0">
                <a:latin typeface="Maiandra GD" pitchFamily="34" charset="0"/>
              </a:rPr>
              <a:t>obyektif</a:t>
            </a:r>
            <a:r>
              <a:rPr lang="en-US" sz="3000" b="1" dirty="0" smtClean="0">
                <a:latin typeface="Maiandra GD" pitchFamily="34" charset="0"/>
              </a:rPr>
              <a:t>,</a:t>
            </a:r>
            <a:r>
              <a:rPr lang="id-ID" sz="3000" b="1" dirty="0" smtClean="0">
                <a:latin typeface="Maiandra GD" pitchFamily="34" charset="0"/>
              </a:rPr>
              <a:t> bertanggungjawab, </a:t>
            </a:r>
            <a:r>
              <a:rPr lang="en-US" sz="3000" b="1" dirty="0" err="1" smtClean="0">
                <a:latin typeface="Maiandra GD" pitchFamily="34" charset="0"/>
              </a:rPr>
              <a:t>dan</a:t>
            </a:r>
            <a:r>
              <a:rPr lang="en-US" sz="3000" b="1" dirty="0" smtClean="0">
                <a:latin typeface="Maiandra GD" pitchFamily="34" charset="0"/>
              </a:rPr>
              <a:t> </a:t>
            </a:r>
            <a:r>
              <a:rPr lang="id-ID" sz="3000" b="1" dirty="0" smtClean="0">
                <a:latin typeface="Maiandra GD" pitchFamily="34" charset="0"/>
              </a:rPr>
              <a:t>bebas dari tekanan</a:t>
            </a:r>
            <a:r>
              <a:rPr lang="en-US" sz="3000" b="1" dirty="0" smtClean="0">
                <a:latin typeface="Maiandra GD" pitchFamily="34" charset="0"/>
              </a:rPr>
              <a:t>.</a:t>
            </a:r>
          </a:p>
          <a:p>
            <a:pPr marL="339725" indent="-339725" eaLnBrk="1" hangingPunct="1">
              <a:buClrTx/>
              <a:buFont typeface="Monotype Sorts" pitchFamily="2" charset="2"/>
              <a:buAutoNum type="arabicPeriod"/>
            </a:pPr>
            <a:r>
              <a:rPr lang="id-ID" sz="3000" b="1" dirty="0" smtClean="0">
                <a:latin typeface="Maiandra GD" pitchFamily="34" charset="0"/>
              </a:rPr>
              <a:t>Asesor wajib menjunjung tinggi kerahasiaan hasil</a:t>
            </a:r>
            <a:r>
              <a:rPr lang="en-US" sz="3000" b="1" dirty="0" smtClean="0">
                <a:latin typeface="Maiandra GD" pitchFamily="34" charset="0"/>
              </a:rPr>
              <a:t> </a:t>
            </a:r>
            <a:r>
              <a:rPr lang="en-US" sz="3000" b="1" dirty="0" err="1" smtClean="0">
                <a:latin typeface="Maiandra GD" pitchFamily="34" charset="0"/>
              </a:rPr>
              <a:t>visitasi</a:t>
            </a:r>
            <a:r>
              <a:rPr lang="en-US" sz="3000" b="1" dirty="0" smtClean="0">
                <a:latin typeface="Maiandra GD" pitchFamily="34" charset="0"/>
              </a:rPr>
              <a:t>.</a:t>
            </a:r>
          </a:p>
          <a:p>
            <a:pPr marL="339725" indent="-339725" eaLnBrk="1" hangingPunct="1">
              <a:buClrTx/>
              <a:buFont typeface="Monotype Sorts" pitchFamily="2" charset="2"/>
              <a:buAutoNum type="arabicPeriod"/>
            </a:pPr>
            <a:r>
              <a:rPr lang="id-ID" sz="3000" b="1" dirty="0" smtClean="0">
                <a:latin typeface="Maiandra GD" pitchFamily="34" charset="0"/>
              </a:rPr>
              <a:t>Asesor melaksanakan visitasi sesuai dengan surat tugas yang telah dikeluarkan oleh BAP-S/M. </a:t>
            </a:r>
            <a:endParaRPr lang="en-US" sz="3000" b="1" dirty="0" smtClean="0">
              <a:latin typeface="Maiandra G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535936"/>
            <a:ext cx="7239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C00000"/>
                </a:solidFill>
                <a:effectLst/>
                <a:latin typeface="Berlin Sans FB Demi" pitchFamily="34" charset="0"/>
              </a:rPr>
              <a:t>KETENTUAN PELAKSANAAN VISITASI</a:t>
            </a:r>
            <a:endParaRPr lang="en-US" sz="3200" dirty="0">
              <a:effectLst/>
              <a:latin typeface="Berlin Sans FB Dem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Designs\Azure.pot</Template>
  <TotalTime>6120</TotalTime>
  <Words>866</Words>
  <Application>Microsoft Office PowerPoint</Application>
  <PresentationFormat>On-screen Show (4:3)</PresentationFormat>
  <Paragraphs>81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Aspect</vt:lpstr>
      <vt:lpstr>1_Aspect</vt:lpstr>
      <vt:lpstr>Slide 1</vt:lpstr>
      <vt:lpstr>Slide 2</vt:lpstr>
      <vt:lpstr>STRATEGI</vt:lpstr>
      <vt:lpstr>Slide 4</vt:lpstr>
      <vt:lpstr>Slide 5</vt:lpstr>
      <vt:lpstr>Slide 6</vt:lpstr>
      <vt:lpstr>Slide 7</vt:lpstr>
      <vt:lpstr>PETUGAS VISITASI / ASESOR</vt:lpstr>
      <vt:lpstr>Slide 9</vt:lpstr>
      <vt:lpstr>Slide 10</vt:lpstr>
      <vt:lpstr>Slide 11</vt:lpstr>
      <vt:lpstr>Slide 12</vt:lpstr>
      <vt:lpstr>FORMAT YANG DIPERLUKAN DALAM VISITASI</vt:lpstr>
      <vt:lpstr>Ad.2. KLARIFIKASI,  VERIFIKASI, DAN VALIDASI DATA</vt:lpstr>
      <vt:lpstr>Ad.3. PENYAMPAIAN  TEMUAN</vt:lpstr>
      <vt:lpstr>Ad.4. PENYUSUNAN LAPORAN </vt:lpstr>
      <vt:lpstr>Ad.5. PENYERAHAN LAPORAN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DASAR PEMBANGUNAN PENDIDIKAN  JANGKA MENENGAH  2004-2009</dc:title>
  <dc:creator>HHS4 - HHS FTUI</dc:creator>
  <cp:lastModifiedBy>Jafriansen</cp:lastModifiedBy>
  <cp:revision>528</cp:revision>
  <cp:lastPrinted>1601-01-01T00:00:00Z</cp:lastPrinted>
  <dcterms:created xsi:type="dcterms:W3CDTF">2004-11-29T04:48:26Z</dcterms:created>
  <dcterms:modified xsi:type="dcterms:W3CDTF">2012-05-14T04:50:32Z</dcterms:modified>
</cp:coreProperties>
</file>