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21" r:id="rId1"/>
  </p:sldMasterIdLst>
  <p:notesMasterIdLst>
    <p:notesMasterId r:id="rId35"/>
  </p:notesMasterIdLst>
  <p:handoutMasterIdLst>
    <p:handoutMasterId r:id="rId36"/>
  </p:handoutMasterIdLst>
  <p:sldIdLst>
    <p:sldId id="516" r:id="rId2"/>
    <p:sldId id="517" r:id="rId3"/>
    <p:sldId id="552" r:id="rId4"/>
    <p:sldId id="519" r:id="rId5"/>
    <p:sldId id="520" r:id="rId6"/>
    <p:sldId id="521" r:id="rId7"/>
    <p:sldId id="554" r:id="rId8"/>
    <p:sldId id="522" r:id="rId9"/>
    <p:sldId id="523" r:id="rId10"/>
    <p:sldId id="555" r:id="rId11"/>
    <p:sldId id="556" r:id="rId12"/>
    <p:sldId id="557" r:id="rId13"/>
    <p:sldId id="558" r:id="rId14"/>
    <p:sldId id="559" r:id="rId15"/>
    <p:sldId id="560" r:id="rId16"/>
    <p:sldId id="530" r:id="rId17"/>
    <p:sldId id="531" r:id="rId18"/>
    <p:sldId id="561" r:id="rId19"/>
    <p:sldId id="468" r:id="rId20"/>
    <p:sldId id="545" r:id="rId21"/>
    <p:sldId id="546" r:id="rId22"/>
    <p:sldId id="547" r:id="rId23"/>
    <p:sldId id="548" r:id="rId24"/>
    <p:sldId id="473" r:id="rId25"/>
    <p:sldId id="474" r:id="rId26"/>
    <p:sldId id="476" r:id="rId27"/>
    <p:sldId id="477" r:id="rId28"/>
    <p:sldId id="478" r:id="rId29"/>
    <p:sldId id="479" r:id="rId30"/>
    <p:sldId id="481" r:id="rId31"/>
    <p:sldId id="482" r:id="rId32"/>
    <p:sldId id="483" r:id="rId33"/>
    <p:sldId id="544" r:id="rId34"/>
  </p:sldIdLst>
  <p:sldSz cx="9144000" cy="6858000" type="screen4x3"/>
  <p:notesSz cx="6761163" cy="9942513"/>
  <p:custDataLst>
    <p:tags r:id="rId37"/>
  </p:custDataLst>
  <p:defaultTextStyle>
    <a:defPPr>
      <a:defRPr lang="en-US"/>
    </a:defPPr>
    <a:lvl1pPr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333300"/>
    <a:srgbClr val="FFFF99"/>
    <a:srgbClr val="FFFF66"/>
    <a:srgbClr val="004F8A"/>
    <a:srgbClr val="3366CC"/>
    <a:srgbClr val="5DD5FF"/>
    <a:srgbClr val="004376"/>
    <a:srgbClr val="0033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47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184" y="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35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184" y="944335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fld id="{02726063-857F-4243-8DD9-CD8635545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96" y="4723374"/>
            <a:ext cx="4957574" cy="44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714" y="0"/>
            <a:ext cx="2930450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049"/>
            <a:ext cx="2930450" cy="4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714" y="9445049"/>
            <a:ext cx="2930450" cy="4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28E512B-FE34-4348-85CF-3E38B8E48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1677"/>
            <a:ext cx="5407705" cy="4475488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1677"/>
            <a:ext cx="5407705" cy="4475488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1677"/>
            <a:ext cx="5407705" cy="4475488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1677"/>
            <a:ext cx="5407705" cy="4475488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1677"/>
            <a:ext cx="5407705" cy="4475488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46125"/>
            <a:ext cx="4967287" cy="3727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31" y="4723374"/>
            <a:ext cx="5407705" cy="4473791"/>
          </a:xfrm>
          <a:noFill/>
          <a:ln/>
        </p:spPr>
        <p:txBody>
          <a:bodyPr lIns="133168" tIns="66586" rIns="133168" bIns="66586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FFE57767-86CD-4DC4-BC41-89F3B301B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BC27D-8A0B-4743-B577-B3EF339463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270E3-7888-45AB-8E42-E36D99B68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C593491-F349-41C5-A1C4-E962F9C09B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B1CD0EF-DA53-4F43-8D91-DC1DC7D13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7F1-1B3D-4F94-BA55-BC1AED9DBE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7E46A-B07E-4911-8CCB-580A547EA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13C38AB-250C-467F-86F0-29EF7EC742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64508-CEAE-4A9A-BC86-00D939020C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4F15C20C-F031-460F-BDA2-D74C7DA6B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307C573-9597-4D7D-AE7C-8E67684D55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F77B1E-7F22-4EB3-A952-DE64779FCE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  <p:sldLayoutId id="2147486024" r:id="rId3"/>
    <p:sldLayoutId id="2147486025" r:id="rId4"/>
    <p:sldLayoutId id="2147486026" r:id="rId5"/>
    <p:sldLayoutId id="2147486027" r:id="rId6"/>
    <p:sldLayoutId id="2147486028" r:id="rId7"/>
    <p:sldLayoutId id="2147486029" r:id="rId8"/>
    <p:sldLayoutId id="2147486030" r:id="rId9"/>
    <p:sldLayoutId id="2147486031" r:id="rId10"/>
    <p:sldLayoutId id="214748603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Text Box 64" descr="Zig zag"/>
          <p:cNvSpPr txBox="1">
            <a:spLocks noChangeArrowheads="1"/>
          </p:cNvSpPr>
          <p:nvPr/>
        </p:nvSpPr>
        <p:spPr bwMode="auto">
          <a:xfrm>
            <a:off x="609600" y="338334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cs typeface="Arial" pitchFamily="34" charset="0"/>
              </a:rPr>
              <a:t>TEKNIK PENYUSUNAN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cs typeface="Arial" pitchFamily="34" charset="0"/>
              </a:rPr>
              <a:t>LAPORAN INDIVIDU DAN KELOMPOK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cs typeface="Arial" pitchFamily="34" charset="0"/>
              </a:rPr>
              <a:t>HASIL </a:t>
            </a:r>
            <a:r>
              <a:rPr lang="id-ID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cs typeface="Arial" pitchFamily="34" charset="0"/>
              </a:rPr>
              <a:t>AKREDITASI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cs typeface="Arial" pitchFamily="34" charset="0"/>
              </a:rPr>
              <a:t> SD/MI</a:t>
            </a:r>
            <a:endParaRPr lang="id-ID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aiandra GD" pitchFamily="34" charset="0"/>
              <a:cs typeface="Arial" pitchFamily="34" charset="0"/>
            </a:endParaRPr>
          </a:p>
        </p:txBody>
      </p:sp>
      <p:pic>
        <p:nvPicPr>
          <p:cNvPr id="8" name="Picture 7" descr="logo_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176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581400" y="2438400"/>
            <a:ext cx="1917513" cy="49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MATERI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VII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Sans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14400" y="5486400"/>
            <a:ext cx="7488237" cy="75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4569" tIns="37285" rIns="74569" bIns="37285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id-ID" sz="2000" dirty="0">
                <a:solidFill>
                  <a:srgbClr val="0000D2"/>
                </a:solidFill>
                <a:latin typeface="Arial Unicode MS" pitchFamily="34" charset="-128"/>
              </a:rPr>
              <a:t>Disampaikan pada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d-ID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TOT </a:t>
            </a:r>
            <a:r>
              <a:rPr lang="id-ID" sz="2000" b="1" dirty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Asesor Akreditasi </a:t>
            </a:r>
            <a:r>
              <a:rPr lang="en-US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 SD/MI</a:t>
            </a:r>
            <a:r>
              <a:rPr lang="id-ID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 </a:t>
            </a:r>
            <a:r>
              <a:rPr lang="en-US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Tahun</a:t>
            </a:r>
            <a:r>
              <a:rPr lang="en-US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 </a:t>
            </a:r>
            <a:r>
              <a:rPr lang="id-ID" sz="2000" b="1" dirty="0" smtClean="0">
                <a:solidFill>
                  <a:srgbClr val="000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2012</a:t>
            </a:r>
            <a:endParaRPr lang="id-ID" sz="2000" b="1" dirty="0">
              <a:solidFill>
                <a:srgbClr val="000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</a:endParaRPr>
          </a:p>
        </p:txBody>
      </p:sp>
    </p:spTree>
  </p:cSld>
  <p:clrMapOvr>
    <a:masterClrMapping/>
  </p:clrMapOvr>
  <p:transition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" presetClass="emph" presetSubtype="0" repeatCount="indefinite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6" grpId="0"/>
      <p:bldP spid="3136" grpId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03"/>
          <p:cNvGraphicFramePr>
            <a:graphicFrameLocks noGrp="1"/>
          </p:cNvGraphicFramePr>
          <p:nvPr>
            <p:ph sz="quarter" idx="1"/>
          </p:nvPr>
        </p:nvGraphicFramePr>
        <p:xfrm>
          <a:off x="1828800" y="685800"/>
          <a:ext cx="5791200" cy="6065520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838200"/>
                <a:gridCol w="838200"/>
                <a:gridCol w="2209800"/>
              </a:tblGrid>
              <a:tr h="2095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Butir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Bobot Butir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Skor Butir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Skor Tertimbang Perolehan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Huruf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Angka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2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2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2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2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Jumlah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154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57500" y="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8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Laporan Kelompok </a:t>
            </a:r>
            <a:endParaRPr kumimoji="0" lang="id-ID" sz="18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304800"/>
            <a:ext cx="1676400" cy="381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1. Standar Isi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29400" y="304800"/>
            <a:ext cx="9906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Maiandra GD" pitchFamily="34" charset="0"/>
                <a:ea typeface="+mj-ea"/>
                <a:cs typeface="+mj-cs"/>
              </a:rPr>
              <a:t>B</a:t>
            </a:r>
            <a:endParaRPr kumimoji="0" lang="id-ID" sz="14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6858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Rekapitulasi Nilai Akhir Hasil Akreditasi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(Form C) </a:t>
            </a:r>
            <a:endParaRPr kumimoji="0" lang="id-ID" sz="3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752600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marL="0" lvl="3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dirty="0" smtClean="0">
                <a:solidFill>
                  <a:srgbClr val="004F8A"/>
                </a:solidFill>
                <a:effectLst/>
                <a:latin typeface="Maiandra GD" pitchFamily="34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1.   </a:t>
            </a: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Form C adalah form untuk merekap seluruh hasil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         pengisian Form B. Penghitungan dilakukan secara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         bersama-sama antara asesor I dan II. </a:t>
            </a:r>
            <a:endParaRPr lang="sv-SE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" y="3527425"/>
            <a:ext cx="83058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600" dirty="0" smtClean="0">
                <a:solidFill>
                  <a:srgbClr val="004F8A"/>
                </a:solidFill>
                <a:effectLst/>
                <a:latin typeface="Arial Narrow" pitchFamily="34" charset="0"/>
              </a:rPr>
              <a:t>    </a:t>
            </a:r>
            <a:r>
              <a:rPr lang="id-ID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2.  </a:t>
            </a:r>
            <a:r>
              <a:rPr lang="en-US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Penghitungan hendaknya dilakukan secara cermat,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hati-hati, dan dilakukan pengecekan ulang, sehingga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tidak terjadi kesalahan yang merugikan pihak manapun.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id-ID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304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Langkah-langkah Pengisian</a:t>
            </a:r>
            <a:r>
              <a:rPr lang="id-ID" sz="3200" b="1" dirty="0" smtClean="0">
                <a:solidFill>
                  <a:srgbClr val="FF0000"/>
                </a:solidFill>
                <a:effectLst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</a:t>
            </a:r>
            <a:r>
              <a:rPr kumimoji="0" lang="en-US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C </a:t>
            </a:r>
            <a:r>
              <a:rPr kumimoji="0" lang="id-ID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endParaRPr kumimoji="0" lang="id-ID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219200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marL="0" lvl="3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dirty="0" smtClean="0">
                <a:solidFill>
                  <a:srgbClr val="004F8A"/>
                </a:solidFill>
                <a:effectLst/>
                <a:latin typeface="Maiandra GD" pitchFamily="34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1.  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Pindahkan atau masukkan seluruh Jumlah Skor Tertimbang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          Perolehan tiap-tiap standar yang ada pada lembar penilaian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          Form B ke dalam Form C kolom 5</a:t>
            </a:r>
            <a:endParaRPr lang="sv-SE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" y="26670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600" dirty="0" smtClean="0">
                <a:solidFill>
                  <a:srgbClr val="004F8A"/>
                </a:solidFill>
                <a:effectLst/>
                <a:latin typeface="Arial Narrow" pitchFamily="34" charset="0"/>
              </a:rPr>
              <a:t>    </a:t>
            </a:r>
            <a:r>
              <a:rPr lang="id-ID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2.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Penghitungan hendaknya dilakukan secara cermat,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Hitunglah</a:t>
            </a:r>
            <a:endParaRPr lang="sv-SE" sz="2200" dirty="0" smtClean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Nilai Komponen untuk setiap komponen akreditasi dengan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cara: Jumlah Skor Tertimbang Perolehan (kolom 5) dibagi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dengan Jumlah Skor Tertimbang Maksimum (kolom 4)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Kemudian dikalikan dengan Bobot Komponen (kolom 3) 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dan hasilnya dimasukan pada kolom Nilai Komponen 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Akreditasi (kolom 6).</a:t>
            </a:r>
            <a:endParaRPr lang="id-ID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5262027"/>
            <a:ext cx="7467600" cy="1138773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lang="en-US" sz="1800" dirty="0">
                <a:solidFill>
                  <a:srgbClr val="C00000"/>
                </a:solidFill>
                <a:effectLst/>
                <a:latin typeface="Arial" charset="0"/>
              </a:rPr>
            </a:br>
            <a:r>
              <a:rPr lang="sv-SE" sz="1800" dirty="0">
                <a:solidFill>
                  <a:srgbClr val="C00000"/>
                </a:solidFill>
                <a:effectLst/>
                <a:latin typeface="Arial" charset="0"/>
                <a:ea typeface="Times New Roman" pitchFamily="18" charset="0"/>
                <a:cs typeface="Arial Narrow" pitchFamily="34" charset="0"/>
              </a:rPr>
              <a:t> </a:t>
            </a:r>
            <a:r>
              <a:rPr lang="sv-SE" sz="1600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Nilai Komponen       </a:t>
            </a:r>
            <a:r>
              <a:rPr lang="sv-SE" sz="1600" dirty="0" smtClean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Jumlah </a:t>
            </a:r>
            <a:r>
              <a:rPr lang="sv-SE" sz="1600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Skor Tertimbang Perolehan</a:t>
            </a:r>
            <a:endParaRPr lang="en-US" sz="1600" dirty="0">
              <a:solidFill>
                <a:srgbClr val="C00000"/>
              </a:solidFill>
              <a:effectLst/>
              <a:latin typeface="Arial" charset="0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1600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     Akreditasi        =  </a:t>
            </a:r>
            <a:r>
              <a:rPr lang="sv-SE" sz="1600" dirty="0" smtClean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------------------------------------------------  x  </a:t>
            </a:r>
            <a:r>
              <a:rPr lang="sv-SE" sz="1600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Bobot Komponen</a:t>
            </a:r>
            <a:endParaRPr lang="en-US" sz="1600" dirty="0">
              <a:solidFill>
                <a:srgbClr val="C00000"/>
              </a:solidFill>
              <a:effectLst/>
              <a:latin typeface="Arial" charset="0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1600" dirty="0" smtClean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		 Jumlah </a:t>
            </a:r>
            <a:r>
              <a:rPr lang="sv-SE" sz="1600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Skor Tertimbang Maksimum</a:t>
            </a:r>
            <a:r>
              <a:rPr lang="sv-SE" sz="1600" b="1" dirty="0">
                <a:solidFill>
                  <a:srgbClr val="C00000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Langkah-langkah Pengisian</a:t>
            </a:r>
            <a:r>
              <a:rPr lang="id-ID" sz="3200" b="1" dirty="0" smtClean="0">
                <a:solidFill>
                  <a:srgbClr val="FF0000"/>
                </a:solidFill>
                <a:effectLst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</a:t>
            </a:r>
            <a:r>
              <a:rPr kumimoji="0" lang="en-US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C </a:t>
            </a:r>
            <a:r>
              <a:rPr kumimoji="0" lang="id-ID" sz="2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(lanjutan)  </a:t>
            </a:r>
            <a:endParaRPr kumimoji="0" lang="id-ID" sz="2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47800"/>
            <a:ext cx="8763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600" dirty="0" smtClean="0">
                <a:solidFill>
                  <a:srgbClr val="004F8A"/>
                </a:solidFill>
                <a:effectLst/>
                <a:latin typeface="Arial Narrow" pitchFamily="34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3</a:t>
            </a:r>
            <a:r>
              <a:rPr lang="id-ID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.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Hitunglah Nilai Komponen Akreditasi Skala Ratusan untuk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setiap komponen dihitung dengan cara:  Nilai Komponen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Akreditasi  (kolom </a:t>
            </a:r>
            <a:r>
              <a:rPr lang="sv-SE" sz="2200" i="1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6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) dibagi dengan Bobot Komponen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(kolom 3) kemudian dikalikan dengan 100 (seratus) dan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hasilnya dimasukkan pada kolom Nilai Komponen Akreditasi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Skala Ratusan</a:t>
            </a:r>
            <a:r>
              <a:rPr lang="sv-SE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(kolom 7).</a:t>
            </a:r>
            <a:endParaRPr lang="id-ID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946525"/>
            <a:ext cx="7543800" cy="10064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b="1" dirty="0">
                <a:solidFill>
                  <a:srgbClr val="FFFF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                                                  </a:t>
            </a:r>
            <a:r>
              <a:rPr lang="sv-SE" sz="1600" dirty="0" smtClean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Nilai </a:t>
            </a:r>
            <a:r>
              <a:rPr lang="sv-SE" sz="1600" dirty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Komponen Akreditasi</a:t>
            </a:r>
            <a:endParaRPr lang="en-US" sz="1600" dirty="0">
              <a:solidFill>
                <a:srgbClr val="0000FF"/>
              </a:solidFill>
              <a:effectLst/>
              <a:latin typeface="Arial" charset="0"/>
              <a:ea typeface="Times New Roman" pitchFamily="18" charset="0"/>
              <a:cs typeface="Trebuchet MS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1600" dirty="0">
                <a:solidFill>
                  <a:srgbClr val="FFFF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   </a:t>
            </a:r>
            <a:r>
              <a:rPr lang="sv-SE" sz="1600" dirty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Nilai Komponen Akreditasi </a:t>
            </a:r>
            <a:r>
              <a:rPr lang="sv-SE" sz="1600" dirty="0" smtClean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Skala </a:t>
            </a:r>
            <a:r>
              <a:rPr lang="sv-SE" sz="1600" dirty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Ratusan =  ------------------------------------ x 100</a:t>
            </a:r>
            <a:endParaRPr lang="en-US" sz="1600" dirty="0">
              <a:solidFill>
                <a:srgbClr val="0000FF"/>
              </a:solidFill>
              <a:effectLst/>
              <a:latin typeface="Arial" charset="0"/>
              <a:ea typeface="Times New Roman" pitchFamily="18" charset="0"/>
              <a:cs typeface="Trebuchet MS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1800" dirty="0">
                <a:solidFill>
                  <a:srgbClr val="FFFF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                                                                          </a:t>
            </a:r>
            <a:r>
              <a:rPr lang="sv-SE" sz="1600" dirty="0" smtClean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Bobot </a:t>
            </a:r>
            <a:r>
              <a:rPr lang="sv-SE" sz="1600" dirty="0">
                <a:solidFill>
                  <a:srgbClr val="0000FF"/>
                </a:solidFill>
                <a:effectLst/>
                <a:latin typeface="Arial" charset="0"/>
                <a:ea typeface="Times New Roman" pitchFamily="18" charset="0"/>
                <a:cs typeface="Trebuchet MS" pitchFamily="34" charset="0"/>
              </a:rPr>
              <a:t>Komponen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85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Langkah-langkah Pengisian</a:t>
            </a:r>
            <a:r>
              <a:rPr lang="id-ID" sz="3200" b="1" dirty="0" smtClean="0">
                <a:solidFill>
                  <a:srgbClr val="FF0000"/>
                </a:solidFill>
                <a:effectLst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</a:t>
            </a:r>
            <a:r>
              <a:rPr kumimoji="0" lang="en-US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C </a:t>
            </a:r>
            <a:r>
              <a:rPr kumimoji="0" lang="id-ID" sz="2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(lanjutan)  </a:t>
            </a:r>
            <a:endParaRPr kumimoji="0" lang="id-ID" sz="2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7526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600" dirty="0" smtClean="0">
                <a:solidFill>
                  <a:srgbClr val="004F8A"/>
                </a:solidFill>
                <a:effectLst/>
                <a:latin typeface="Arial Narrow" pitchFamily="34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4</a:t>
            </a:r>
            <a:r>
              <a:rPr lang="id-ID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.  </a:t>
            </a:r>
            <a:r>
              <a:rPr lang="en-US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Nilai Akhir Akreditasi diperoleh dengan cara menjumlahkan </a:t>
            </a:r>
          </a:p>
          <a:p>
            <a:pPr marL="800100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sv-SE" sz="2200" dirty="0" smtClean="0">
                <a:solidFill>
                  <a:srgbClr val="0000FF"/>
                </a:solidFill>
                <a:effectLst/>
                <a:latin typeface="Maiandra GD" pitchFamily="34" charset="0"/>
                <a:ea typeface="Times New Roman" pitchFamily="18" charset="0"/>
                <a:cs typeface="Trebuchet MS" pitchFamily="34" charset="0"/>
              </a:rPr>
              <a:t>Nilai Komponen dari setiap komponen akreditasi.</a:t>
            </a:r>
            <a:endParaRPr lang="id-ID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28293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     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Nilai Akhir Akreditasi dituliskan dalam bentuk bilangan bulat tanpa koma. Ketentuan pembulatan Nilai Akhir Akreditasi adalah sebagai berikut:</a:t>
            </a:r>
          </a:p>
          <a:p>
            <a:pPr marL="914400" lvl="1" indent="-457200"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effectLst/>
                <a:latin typeface="Maiandra GD" pitchFamily="34" charset="0"/>
                <a:sym typeface="Wingdings" pitchFamily="2" charset="2"/>
              </a:rPr>
              <a:t></a:t>
            </a: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  <a:sym typeface="Wingdings" pitchFamily="2" charset="2"/>
              </a:rPr>
              <a:t>  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jika lebih dari 0,50 dibulatkan menjadi 1;</a:t>
            </a:r>
          </a:p>
          <a:p>
            <a:pPr marL="914400" lvl="1" indent="-457200"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effectLst/>
                <a:latin typeface="Maiandra GD" pitchFamily="34" charset="0"/>
                <a:sym typeface="Wingdings" pitchFamily="2" charset="2"/>
              </a:rPr>
              <a:t>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 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jika sama dengan 0,50 dibulatkan menjadi 1; dan</a:t>
            </a:r>
          </a:p>
          <a:p>
            <a:pPr marL="914400" lvl="1" indent="-457200"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effectLst/>
                <a:latin typeface="Maiandra GD" pitchFamily="34" charset="0"/>
                <a:sym typeface="Wingdings" pitchFamily="2" charset="2"/>
              </a:rPr>
              <a:t></a:t>
            </a: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jika kurang dari 0,50 dibulatkan menjadi 0.</a:t>
            </a:r>
            <a:endParaRPr lang="en-US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roup 149"/>
          <p:cNvGraphicFramePr>
            <a:graphicFrameLocks noGrp="1"/>
          </p:cNvGraphicFramePr>
          <p:nvPr/>
        </p:nvGraphicFramePr>
        <p:xfrm>
          <a:off x="152400" y="1752600"/>
          <a:ext cx="8534400" cy="4572003"/>
        </p:xfrm>
        <a:graphic>
          <a:graphicData uri="http://schemas.openxmlformats.org/drawingml/2006/table">
            <a:tbl>
              <a:tblPr/>
              <a:tblGrid>
                <a:gridCol w="514350"/>
                <a:gridCol w="1924050"/>
                <a:gridCol w="1066800"/>
                <a:gridCol w="1219200"/>
                <a:gridCol w="1219200"/>
                <a:gridCol w="1143000"/>
                <a:gridCol w="1447800"/>
              </a:tblGrid>
              <a:tr h="833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Komponen Akreditasi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Bobot Komponen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Jumlah Skor Tertimbang Maksimum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Jumlah Skor Tertimbang Perolehan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Nilai Komponen Akreditasi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Nilai Komponen Akreditasi Skala Ratusan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9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(1)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(2)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(3)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(4)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(5)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(6)=(5):(4)x(3)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(7)=(6):(3)x100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Isi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70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Proses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94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Kompetensi Lulusan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93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Pendidik &amp; Tendik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198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88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Sarana &amp; Prasarana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308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Pengelolaan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Pembiayaan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312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96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Penilaian Pendidikan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244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                                                             Nilai Akhir Akreditasi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79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17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                                                             Nilai Akhir Akreditasi  (pembulatan)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8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762000"/>
            <a:ext cx="7620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Arial" charset="0"/>
              </a:rPr>
              <a:t>   </a:t>
            </a:r>
            <a:r>
              <a:rPr lang="id-ID" sz="2200" b="1" dirty="0">
                <a:solidFill>
                  <a:srgbClr val="333300"/>
                </a:solidFill>
                <a:effectLst/>
                <a:latin typeface="Arial" charset="0"/>
              </a:rPr>
              <a:t>Contoh: Rekapitulasi Nilai Akreditasi Komponen dan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d-ID" sz="2200" b="1" dirty="0">
                <a:solidFill>
                  <a:srgbClr val="333300"/>
                </a:solidFill>
                <a:effectLst/>
                <a:latin typeface="Arial" charset="0"/>
              </a:rPr>
              <a:t>                  Nilai Akhir Akreditasi </a:t>
            </a:r>
            <a:r>
              <a:rPr lang="id-ID" sz="2200" b="1" dirty="0" smtClean="0">
                <a:solidFill>
                  <a:srgbClr val="333300"/>
                </a:solidFill>
                <a:effectLst/>
                <a:latin typeface="Arial" charset="0"/>
              </a:rPr>
              <a:t>S</a:t>
            </a:r>
            <a:r>
              <a:rPr lang="en-US" sz="2200" b="1" dirty="0" smtClean="0">
                <a:solidFill>
                  <a:srgbClr val="333300"/>
                </a:solidFill>
                <a:effectLst/>
                <a:latin typeface="Arial" charset="0"/>
              </a:rPr>
              <a:t>D</a:t>
            </a:r>
            <a:r>
              <a:rPr lang="id-ID" sz="2200" b="1" dirty="0" smtClean="0">
                <a:solidFill>
                  <a:srgbClr val="333300"/>
                </a:solidFill>
                <a:effectLst/>
                <a:latin typeface="Arial" charset="0"/>
              </a:rPr>
              <a:t>/M</a:t>
            </a:r>
            <a:r>
              <a:rPr lang="en-US" sz="2200" b="1" dirty="0" smtClean="0">
                <a:solidFill>
                  <a:srgbClr val="333300"/>
                </a:solidFill>
                <a:effectLst/>
                <a:latin typeface="Arial" charset="0"/>
              </a:rPr>
              <a:t>I</a:t>
            </a:r>
            <a:endParaRPr lang="id-ID" sz="2200" b="1" dirty="0">
              <a:solidFill>
                <a:srgbClr val="333300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467600" y="228600"/>
            <a:ext cx="12192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8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Maiandra GD" pitchFamily="34" charset="0"/>
                <a:ea typeface="+mj-ea"/>
                <a:cs typeface="+mj-cs"/>
              </a:rPr>
              <a:t>C</a:t>
            </a:r>
            <a:endParaRPr kumimoji="0" lang="id-ID" sz="18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1785799"/>
            <a:ext cx="8001000" cy="34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352425" algn="l"/>
              </a:tabLst>
            </a:pP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Sekolah/Madrasah dinyatakan Terakreditasi jika memenuhi seluruh kriteria berikut.</a:t>
            </a:r>
            <a:endParaRPr lang="en-US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1. 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Memperoleh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Nilai Akhir Akreditasi sekurang-kurangnya 56.</a:t>
            </a:r>
            <a:endParaRPr lang="en-US" sz="2200" dirty="0">
              <a:solidFill>
                <a:srgbClr val="990000"/>
              </a:solidFill>
              <a:effectLst/>
              <a:latin typeface="Maiandra GD" pitchFamily="34" charset="0"/>
            </a:endParaRPr>
          </a:p>
          <a:p>
            <a:pPr marL="406400" indent="-40640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2. </a:t>
            </a:r>
            <a:r>
              <a:rPr lang="en-US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Tidak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lebih dari dua Nilai Komponen Akreditasi Skala </a:t>
            </a:r>
            <a:r>
              <a:rPr lang="en-US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 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Ratusan</a:t>
            </a:r>
            <a:r>
              <a:rPr lang="en-US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kurang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dari 56.</a:t>
            </a:r>
            <a:endParaRPr lang="en-US" sz="2200" dirty="0">
              <a:solidFill>
                <a:srgbClr val="990000"/>
              </a:solidFill>
              <a:effectLst/>
              <a:latin typeface="Maiandra GD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3. 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Tidak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ada Nilai Komponen Akreditasi Skala Ratusan kurang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</a:t>
            </a:r>
            <a:r>
              <a:rPr lang="id-ID" sz="2200" dirty="0" smtClean="0">
                <a:solidFill>
                  <a:srgbClr val="990000"/>
                </a:solidFill>
                <a:effectLst/>
                <a:latin typeface="Maiandra GD" pitchFamily="34" charset="0"/>
              </a:rPr>
              <a:t>dari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40.</a:t>
            </a:r>
            <a:endParaRPr lang="en-US" sz="2200" dirty="0">
              <a:solidFill>
                <a:srgbClr val="990000"/>
              </a:solidFill>
              <a:effectLst/>
              <a:latin typeface="Maiandra GD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lang="id-ID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Sekolah/Madrasah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dinyatakan Tidak Terakreditasi (TT), jika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id-ID" sz="220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tidak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memenuhi</a:t>
            </a:r>
            <a:r>
              <a:rPr lang="en-US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kriteria di atas.</a:t>
            </a:r>
          </a:p>
        </p:txBody>
      </p:sp>
      <p:sp>
        <p:nvSpPr>
          <p:cNvPr id="7" name="Text Box 177"/>
          <p:cNvSpPr txBox="1">
            <a:spLocks noChangeArrowheads="1"/>
          </p:cNvSpPr>
          <p:nvPr/>
        </p:nvSpPr>
        <p:spPr bwMode="auto">
          <a:xfrm>
            <a:off x="1143000" y="762000"/>
            <a:ext cx="4800600" cy="523220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d-ID" sz="2800" b="1" dirty="0">
                <a:solidFill>
                  <a:srgbClr val="0000FF"/>
                </a:solidFill>
                <a:effectLst/>
                <a:latin typeface="Arial Rounded MT Bold" pitchFamily="34" charset="0"/>
                <a:cs typeface="Arial" charset="0"/>
              </a:rPr>
              <a:t>Kriteria Status Akreditasi</a:t>
            </a:r>
            <a:endParaRPr lang="en-US" sz="2800" b="1" dirty="0">
              <a:solidFill>
                <a:srgbClr val="0000FF"/>
              </a:solidFill>
              <a:effectLst/>
              <a:latin typeface="Arial Rounded MT Bold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189912" cy="442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0000FF"/>
                </a:solidFill>
                <a:effectLst/>
                <a:latin typeface="Maiandra GD" pitchFamily="34" charset="0"/>
              </a:rPr>
              <a:t>Sekolah/Madrasah memperoleh peringkat akreditasi sebagai berikut.</a:t>
            </a:r>
            <a:endParaRPr lang="en-US" sz="2200" dirty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1.   Peringkat akreditasi A (Sangat Baik), jika memperoleh Nilai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 Akhir Akreditasi (NA) sebesar 86 sampai dengan 100, </a:t>
            </a:r>
          </a:p>
          <a:p>
            <a:pPr algn="l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 atau 86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NA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100.</a:t>
            </a:r>
            <a:endParaRPr lang="en-US" sz="2200" dirty="0">
              <a:solidFill>
                <a:srgbClr val="990000"/>
              </a:solidFill>
              <a:effectLst/>
              <a:latin typeface="Maiandra GD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2.   Peringkat akreditasi B (Baik),</a:t>
            </a:r>
            <a:r>
              <a:rPr lang="id-ID" sz="2200" b="1" dirty="0">
                <a:solidFill>
                  <a:srgbClr val="990000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jika</a:t>
            </a:r>
            <a:r>
              <a:rPr lang="id-ID" sz="2200" b="1" dirty="0">
                <a:solidFill>
                  <a:srgbClr val="990000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memperoleh</a:t>
            </a:r>
            <a:r>
              <a:rPr lang="id-ID" sz="2200" b="1" dirty="0">
                <a:solidFill>
                  <a:srgbClr val="990000"/>
                </a:solidFill>
                <a:effectLst/>
                <a:latin typeface="Maiandra GD" pitchFamily="34" charset="0"/>
              </a:rPr>
              <a:t> 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Nilai Akhir</a:t>
            </a:r>
          </a:p>
          <a:p>
            <a:pPr algn="l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 Akreditasi sebesar 71 sampai dengan 85, atau 71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NA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85.</a:t>
            </a:r>
            <a:endParaRPr lang="en-US" sz="2200" dirty="0">
              <a:solidFill>
                <a:srgbClr val="990000"/>
              </a:solidFill>
              <a:effectLst/>
              <a:latin typeface="Maiandra GD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3.   Peringkat akreditasi C (Cukup Baik), jika memperoleh Nilai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 Akhir Akreditasi sebesar 56 sampai dengan 70,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  <a:tabLst>
                <a:tab pos="342900" algn="l"/>
              </a:tabLst>
            </a:pP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     atau 56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NA </a:t>
            </a:r>
            <a:r>
              <a:rPr lang="id-ID" sz="2200" u="sng" dirty="0">
                <a:solidFill>
                  <a:srgbClr val="990000"/>
                </a:solidFill>
                <a:effectLst/>
                <a:latin typeface="Maiandra GD" pitchFamily="34" charset="0"/>
              </a:rPr>
              <a:t>&lt;</a:t>
            </a:r>
            <a:r>
              <a:rPr lang="id-ID" sz="2200" dirty="0">
                <a:solidFill>
                  <a:srgbClr val="990000"/>
                </a:solidFill>
                <a:effectLst/>
                <a:latin typeface="Maiandra GD" pitchFamily="34" charset="0"/>
              </a:rPr>
              <a:t> 70.</a:t>
            </a:r>
          </a:p>
        </p:txBody>
      </p:sp>
      <p:sp>
        <p:nvSpPr>
          <p:cNvPr id="8" name="Text Box 177"/>
          <p:cNvSpPr txBox="1">
            <a:spLocks noChangeArrowheads="1"/>
          </p:cNvSpPr>
          <p:nvPr/>
        </p:nvSpPr>
        <p:spPr bwMode="auto">
          <a:xfrm>
            <a:off x="1066800" y="533400"/>
            <a:ext cx="5867400" cy="523220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d-ID" sz="2800" b="1" dirty="0" smtClean="0">
                <a:solidFill>
                  <a:srgbClr val="0000FF"/>
                </a:solidFill>
                <a:effectLst/>
                <a:latin typeface="Arial Rounded MT Bold" pitchFamily="34" charset="0"/>
                <a:cs typeface="Arial" charset="0"/>
              </a:rPr>
              <a:t>Pemeringkatan Hasil Akreditasi</a:t>
            </a:r>
            <a:endParaRPr lang="id-ID" sz="2800" b="1" dirty="0">
              <a:solidFill>
                <a:srgbClr val="0000FF"/>
              </a:solidFill>
              <a:effectLst/>
              <a:latin typeface="Arial Rounded MT Bold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49"/>
          <p:cNvGraphicFramePr>
            <a:graphicFrameLocks noGrp="1"/>
          </p:cNvGraphicFramePr>
          <p:nvPr/>
        </p:nvGraphicFramePr>
        <p:xfrm>
          <a:off x="152400" y="1523999"/>
          <a:ext cx="8534400" cy="4254121"/>
        </p:xfrm>
        <a:graphic>
          <a:graphicData uri="http://schemas.openxmlformats.org/drawingml/2006/table">
            <a:tbl>
              <a:tblPr/>
              <a:tblGrid>
                <a:gridCol w="514350"/>
                <a:gridCol w="1924050"/>
                <a:gridCol w="1066800"/>
                <a:gridCol w="1219200"/>
                <a:gridCol w="1219200"/>
                <a:gridCol w="1066800"/>
                <a:gridCol w="1524000"/>
              </a:tblGrid>
              <a:tr h="7753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Komponen Akreditasi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Bobot Komponen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Jumlah Skor Tertimbang Maksimum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Jumlah Skor Tertimbang Perolehan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Nilai Komponen Akreditasi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Nilai Komponen Akreditasi Skala Ratusan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6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(1)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(2)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(3)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(4)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(5)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(6)=(5):(4)x(3)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(7)=(6):(3)x100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Isi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70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Proses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94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Kompetensi Lulusan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93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Pendidik &amp; Tendik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198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88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Sarana &amp; Prasarana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308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9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Impact" pitchFamily="34" charset="0"/>
                        </a:rPr>
                        <a:t>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Pengelolaan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200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46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Pembiayaan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312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96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Penilaian Pendidikan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244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92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                                                             Nilai Akhir Akreditasi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79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109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Arial" charset="0"/>
                        </a:rPr>
                        <a:t>                                                             Nilai Akhir Akreditasi  (pembulatan)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8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609600"/>
            <a:ext cx="7620000" cy="8002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Arial" charset="0"/>
              </a:rPr>
              <a:t>   </a:t>
            </a:r>
            <a:r>
              <a:rPr lang="id-ID" sz="2200" b="1" dirty="0">
                <a:solidFill>
                  <a:srgbClr val="333300"/>
                </a:solidFill>
                <a:effectLst/>
                <a:latin typeface="Arial" charset="0"/>
              </a:rPr>
              <a:t>Contoh: Rekapitulasi Nilai Akreditasi Komponen dan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d-ID" sz="2200" b="1" dirty="0">
                <a:solidFill>
                  <a:srgbClr val="333300"/>
                </a:solidFill>
                <a:effectLst/>
                <a:latin typeface="Arial" charset="0"/>
              </a:rPr>
              <a:t>                  Nilai Akhir Akreditasi </a:t>
            </a:r>
            <a:r>
              <a:rPr lang="id-ID" sz="2200" b="1" dirty="0" smtClean="0">
                <a:solidFill>
                  <a:srgbClr val="333300"/>
                </a:solidFill>
                <a:effectLst/>
                <a:latin typeface="Arial" charset="0"/>
              </a:rPr>
              <a:t>S</a:t>
            </a:r>
            <a:r>
              <a:rPr lang="en-US" sz="2200" b="1" dirty="0" smtClean="0">
                <a:solidFill>
                  <a:srgbClr val="333300"/>
                </a:solidFill>
                <a:effectLst/>
                <a:latin typeface="Arial" charset="0"/>
              </a:rPr>
              <a:t>D</a:t>
            </a:r>
            <a:r>
              <a:rPr lang="id-ID" sz="2200" b="1" dirty="0" smtClean="0">
                <a:solidFill>
                  <a:srgbClr val="333300"/>
                </a:solidFill>
                <a:effectLst/>
                <a:latin typeface="Arial" charset="0"/>
              </a:rPr>
              <a:t>/M</a:t>
            </a:r>
            <a:r>
              <a:rPr lang="en-US" sz="2200" b="1" dirty="0" smtClean="0">
                <a:solidFill>
                  <a:srgbClr val="333300"/>
                </a:solidFill>
                <a:effectLst/>
                <a:latin typeface="Arial" charset="0"/>
              </a:rPr>
              <a:t>I</a:t>
            </a:r>
            <a:endParaRPr lang="id-ID" sz="2200" b="1" dirty="0">
              <a:solidFill>
                <a:srgbClr val="333300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391400" y="152400"/>
            <a:ext cx="12192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8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Maiandra GD" pitchFamily="34" charset="0"/>
                <a:ea typeface="+mj-ea"/>
                <a:cs typeface="+mj-cs"/>
              </a:rPr>
              <a:t>C</a:t>
            </a:r>
            <a:endParaRPr kumimoji="0" lang="id-ID" sz="18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851" y="5983069"/>
            <a:ext cx="6703749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id-ID" sz="18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Status Akreditasi	      : Terakreditasi / </a:t>
            </a:r>
            <a:r>
              <a:rPr lang="id-ID" sz="1800" strike="sngStrike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Tidak Terakreditasi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Peringkat Akreditasi   :   A / </a:t>
            </a:r>
            <a:r>
              <a:rPr lang="id-ID" sz="1800" strike="sngStrike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r>
              <a:rPr lang="id-ID" sz="18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/ </a:t>
            </a:r>
            <a:r>
              <a:rPr lang="id-ID" sz="1800" strike="sngStrike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lang="id-ID" sz="1800" strike="sngStrike" dirty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30175" y="1048385"/>
            <a:ext cx="8251825" cy="55810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00100" lvl="2" algn="l" ea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1" lang="id-ID" sz="2600" b="1" dirty="0" smtClean="0">
                <a:solidFill>
                  <a:srgbClr val="003300"/>
                </a:solidFill>
                <a:effectLst/>
                <a:latin typeface="Maiandra GD" pitchFamily="34" charset="0"/>
                <a:cs typeface="Times New Roman" pitchFamily="18" charset="0"/>
              </a:rPr>
              <a:t>Berdasarkan hasil visitasi, tuliskan saran dan rekomendasi untuk setiap standar dalam rangka pembinaan, pengembangan dan peningkatan mutu sekolah/madrasah. </a:t>
            </a:r>
          </a:p>
          <a:p>
            <a:pPr lvl="2" algn="l" ea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1" lang="id-ID" sz="2600" b="1" dirty="0" smtClean="0">
                <a:solidFill>
                  <a:srgbClr val="FF0000"/>
                </a:solidFill>
                <a:effectLst/>
                <a:latin typeface="Maiandra GD" pitchFamily="34" charset="0"/>
                <a:cs typeface="Times New Roman" pitchFamily="18" charset="0"/>
              </a:rPr>
              <a:t>(Saran-saran bersifat teknis dan spesifik sesuai hasil temuan untuk setiap standar)</a:t>
            </a:r>
            <a:endParaRPr kumimoji="1" lang="id-ID" sz="2600" b="1" dirty="0" smtClean="0">
              <a:solidFill>
                <a:srgbClr val="FF0000"/>
              </a:solidFill>
              <a:effectLst/>
              <a:latin typeface="Book Antiqua" pitchFamily="18" charset="0"/>
              <a:cs typeface="Times New Roman" pitchFamily="18" charset="0"/>
            </a:endParaRPr>
          </a:p>
          <a:p>
            <a:pPr marL="793750" lvl="2"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id-ID" dirty="0" smtClean="0">
                <a:solidFill>
                  <a:srgbClr val="003300"/>
                </a:solidFill>
                <a:effectLst/>
                <a:latin typeface="Maiandra GD" pitchFamily="34" charset="0"/>
                <a:cs typeface="Times New Roman" pitchFamily="18" charset="0"/>
              </a:rPr>
              <a:t> Standar Isi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b="1" dirty="0">
              <a:solidFill>
                <a:schemeClr val="folHlink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b="1" dirty="0">
              <a:solidFill>
                <a:srgbClr val="FF0066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1600" b="1" dirty="0">
              <a:solidFill>
                <a:srgbClr val="FFFFFF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1600" b="1" dirty="0">
              <a:solidFill>
                <a:srgbClr val="FFFFFF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2000" b="1" dirty="0">
              <a:solidFill>
                <a:srgbClr val="FFFFFF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2000" b="1" dirty="0" smtClean="0">
              <a:solidFill>
                <a:srgbClr val="FFFFFF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2000" b="1" dirty="0" smtClean="0">
              <a:solidFill>
                <a:srgbClr val="FFFFFF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 b="1" dirty="0" smtClean="0">
                <a:solidFill>
                  <a:srgbClr val="FFFFFF"/>
                </a:solidFill>
                <a:effectLst/>
                <a:latin typeface="Maiandra GD" pitchFamily="34" charset="0"/>
                <a:cs typeface="Times New Roman" pitchFamily="18" charset="0"/>
              </a:rPr>
              <a:t>   </a:t>
            </a:r>
            <a:endParaRPr kumimoji="1" lang="en-US" sz="2000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-1905000" y="5181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id-ID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31939" y="14343064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5800" y="304800"/>
            <a:ext cx="75438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 Rounded MT Bold" pitchFamily="34" charset="0"/>
                <a:cs typeface="Times New Roman" pitchFamily="18" charset="0"/>
              </a:rPr>
              <a:t>FORMAT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Arial Rounded MT Bold" pitchFamily="34" charset="0"/>
                <a:cs typeface="Times New Roman" pitchFamily="18" charset="0"/>
              </a:rPr>
              <a:t>SARAN-REKOMENDASI</a:t>
            </a:r>
            <a:endParaRPr lang="en-US" sz="2800" dirty="0">
              <a:solidFill>
                <a:schemeClr val="tx1"/>
              </a:solidFill>
              <a:effectLst/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241424" y="4191000"/>
            <a:ext cx="7445375" cy="2286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>
              <a:defRPr/>
            </a:pP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066800" y="2332038"/>
            <a:ext cx="71628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41375" ea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id-ID" sz="3200" b="1" dirty="0" smtClean="0">
                <a:solidFill>
                  <a:srgbClr val="0000CC"/>
                </a:solidFill>
                <a:effectLst/>
                <a:latin typeface="Maiandra GD" pitchFamily="34" charset="0"/>
                <a:cs typeface="Arial" charset="0"/>
              </a:rPr>
              <a:t>Melalui pemaparan materi dan diskusi peserta pelatihan dapat memahami dan mampu menyusun laporan visitasi secara individu dan kelompok</a:t>
            </a:r>
            <a:endParaRPr kumimoji="1" lang="id-ID" sz="3200" b="1" dirty="0">
              <a:solidFill>
                <a:srgbClr val="0000CC"/>
              </a:solidFill>
              <a:effectLst/>
              <a:latin typeface="Maiandra GD" pitchFamily="34" charset="0"/>
              <a:cs typeface="Arial" charset="0"/>
            </a:endParaRPr>
          </a:p>
        </p:txBody>
      </p:sp>
      <p:sp>
        <p:nvSpPr>
          <p:cNvPr id="10244" name="Rectangle 7"/>
          <p:cNvSpPr>
            <a:spLocks/>
          </p:cNvSpPr>
          <p:nvPr/>
        </p:nvSpPr>
        <p:spPr bwMode="auto">
          <a:xfrm>
            <a:off x="3048000" y="1122363"/>
            <a:ext cx="30480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dirty="0">
                <a:solidFill>
                  <a:srgbClr val="FF0000"/>
                </a:solidFill>
                <a:effectLst/>
                <a:latin typeface="Arial Rounded MT Bold" pitchFamily="34" charset="0"/>
                <a:cs typeface="Arial" charset="0"/>
              </a:rPr>
              <a:t>TUJUAN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57314" y="14460379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81000" y="422115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2. Standar Proses</a:t>
            </a:r>
            <a:r>
              <a:rPr kumimoji="1" lang="id-ID" sz="1600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 </a:t>
            </a:r>
            <a:r>
              <a:rPr kumimoji="1" lang="id-ID" sz="2000" b="1" dirty="0" smtClean="0">
                <a:solidFill>
                  <a:srgbClr val="FFFFFF"/>
                </a:solidFill>
                <a:effectLst/>
                <a:latin typeface="Book Antiqua" pitchFamily="18" charset="0"/>
                <a:cs typeface="Times New Roman" pitchFamily="18" charset="0"/>
              </a:rPr>
              <a:t>   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9555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5800" y="40797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347011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3. Standar Kompetensi Lulusan</a:t>
            </a:r>
            <a:r>
              <a:rPr kumimoji="1" lang="id-ID" sz="2000" b="1" dirty="0" smtClean="0">
                <a:solidFill>
                  <a:srgbClr val="FFFFFF"/>
                </a:solidFill>
                <a:effectLst/>
                <a:latin typeface="Book Antiqua" pitchFamily="18" charset="0"/>
                <a:cs typeface="Times New Roman" pitchFamily="18" charset="0"/>
              </a:rPr>
              <a:t> 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57314" y="14384179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81000" y="34591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4. Standar Sarana dan Prasarana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8793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5800" y="40035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3393915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5. Standar Pendidik dan Tenaga Kependidikan</a:t>
            </a:r>
            <a:r>
              <a:rPr kumimoji="1" lang="id-ID" sz="2000" b="1" dirty="0" smtClean="0">
                <a:solidFill>
                  <a:srgbClr val="FFFFFF"/>
                </a:solidFill>
                <a:effectLst/>
                <a:latin typeface="Book Antiqua" pitchFamily="18" charset="0"/>
                <a:cs typeface="Times New Roman" pitchFamily="18" charset="0"/>
              </a:rPr>
              <a:t> 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57314" y="14460379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81000" y="422115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6. Standar Pengelolaan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9555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5800" y="4079715"/>
            <a:ext cx="8001000" cy="23622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3470115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7. Standar Pembiayaan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281114" y="14460379"/>
            <a:ext cx="2519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r>
              <a:rPr kumimoji="1" lang="en-US" sz="900"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</a:t>
            </a:r>
            <a:endParaRPr kumimoji="1" lang="en-US"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04800" y="422115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8. Standar Pembiayaan</a:t>
            </a:r>
            <a:endParaRPr kumimoji="1" lang="id-ID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09600" y="955515"/>
            <a:ext cx="8077200" cy="25908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088" tIns="42044" rIns="84088" bIns="42044" anchor="ctr"/>
          <a:lstStyle/>
          <a:p>
            <a:pPr algn="l"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0" y="3851115"/>
            <a:ext cx="5181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id-ID" b="1" dirty="0" smtClean="0">
                <a:solidFill>
                  <a:srgbClr val="003300"/>
                </a:solidFill>
                <a:effectLst/>
                <a:latin typeface="Book Antiqua" pitchFamily="18" charset="0"/>
                <a:cs typeface="Times New Roman" pitchFamily="18" charset="0"/>
              </a:rPr>
              <a:t>Tim Asesor :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sz="2000" b="1" dirty="0">
              <a:solidFill>
                <a:schemeClr val="tx1"/>
              </a:solidFill>
              <a:effectLst/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6705600" cy="685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b="1" dirty="0" smtClean="0">
                <a:solidFill>
                  <a:srgbClr val="004F8A"/>
                </a:solidFill>
                <a:latin typeface="Berlin Sans FB Demi" pitchFamily="34" charset="0"/>
              </a:rPr>
              <a:t>SARAN DAN REKOMENDASI 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685800" y="1450770"/>
            <a:ext cx="7620000" cy="122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id-ID" sz="3200" b="1" dirty="0" smtClean="0">
                <a:solidFill>
                  <a:srgbClr val="004F8A"/>
                </a:solidFill>
                <a:effectLst/>
                <a:latin typeface="Maiandra GD" pitchFamily="34" charset="0"/>
              </a:rPr>
              <a:t>Berdasarkan hasil temuan di lapangan selama pelaksanaan visitasi, asesor …</a:t>
            </a:r>
            <a:endParaRPr lang="id-ID" sz="3200" b="1" dirty="0">
              <a:solidFill>
                <a:srgbClr val="004F8A"/>
              </a:solidFill>
              <a:effectLst/>
              <a:latin typeface="Maiandra GD" pitchFamily="34" charset="0"/>
            </a:endParaRPr>
          </a:p>
        </p:txBody>
      </p:sp>
      <p:sp>
        <p:nvSpPr>
          <p:cNvPr id="61446" name="Rectangle 16"/>
          <p:cNvSpPr>
            <a:spLocks noChangeArrowheads="1"/>
          </p:cNvSpPr>
          <p:nvPr/>
        </p:nvSpPr>
        <p:spPr bwMode="auto">
          <a:xfrm>
            <a:off x="685800" y="2895600"/>
            <a:ext cx="7772400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tabLst>
                <a:tab pos="463550" algn="l"/>
              </a:tabLst>
            </a:pPr>
            <a:r>
              <a:rPr lang="id-ID" sz="2800" b="1" dirty="0" smtClean="0">
                <a:solidFill>
                  <a:srgbClr val="004376"/>
                </a:solidFill>
                <a:effectLst/>
                <a:latin typeface="Maiandra GD" pitchFamily="34" charset="0"/>
              </a:rPr>
              <a:t>Memberikan saran-saran sesuai dengan temuan di lapangan untuk setiap komponen;</a:t>
            </a:r>
          </a:p>
          <a:p>
            <a:pPr marL="342900" indent="-342900" algn="l">
              <a:tabLst>
                <a:tab pos="463550" algn="l"/>
              </a:tabLst>
            </a:pPr>
            <a:r>
              <a:rPr lang="id-ID" sz="2800" b="1" dirty="0" smtClean="0">
                <a:solidFill>
                  <a:srgbClr val="004376"/>
                </a:solidFill>
                <a:effectLst/>
                <a:latin typeface="Maiandra GD" pitchFamily="34" charset="0"/>
              </a:rPr>
              <a:t>Menyusun rekomendasi untuk sekolah/madrasah sesuai dengan kondisi objektif sekolah/madrasah</a:t>
            </a:r>
            <a:r>
              <a:rPr lang="en-US" sz="2800" b="1" dirty="0" smtClean="0">
                <a:solidFill>
                  <a:srgbClr val="004376"/>
                </a:solidFill>
                <a:effectLst/>
                <a:latin typeface="Maiandra GD" pitchFamily="34" charset="0"/>
              </a:rPr>
              <a:t>.</a:t>
            </a:r>
            <a:endParaRPr lang="id-ID" sz="2800" b="1" dirty="0">
              <a:solidFill>
                <a:srgbClr val="004376"/>
              </a:solidFill>
              <a:effectLst/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3048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id-ID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Hasil akreditasi disertai dengan rekomendasi untuk tindak lanjut kepada </a:t>
            </a:r>
            <a:r>
              <a:rPr lang="en-US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s</a:t>
            </a:r>
            <a:r>
              <a:rPr lang="id-ID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ekolah/</a:t>
            </a:r>
            <a:r>
              <a:rPr lang="en-US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m</a:t>
            </a:r>
            <a:r>
              <a:rPr lang="id-ID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adrasah, sesuai fungsi akreditasi sebagai sistem evaluasi, pengawasan dan peningkatan mutu. 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id-ID" sz="2800" b="1" dirty="0" smtClean="0">
                <a:solidFill>
                  <a:srgbClr val="004F8A"/>
                </a:solidFill>
                <a:effectLst/>
                <a:latin typeface="Maiandra GD" pitchFamily="34" charset="0"/>
                <a:cs typeface="Times New Roman" pitchFamily="18" charset="0"/>
              </a:rPr>
              <a:t>Rekomendasi dan penjelasan harus bersifat deskriptif dan spesifik untuk mempermudah sekolah/madrasah melakukan perbaikan internal berdasarkan saran asesor tentang c</a:t>
            </a:r>
            <a:r>
              <a:rPr lang="id-ID" sz="2800" b="1" dirty="0" smtClean="0">
                <a:solidFill>
                  <a:srgbClr val="004F8A"/>
                </a:solidFill>
                <a:effectLst/>
                <a:latin typeface="Maiandra GD" pitchFamily="34" charset="0"/>
              </a:rPr>
              <a:t>ara mengatasi berbagai kendala dan permasalahan.</a:t>
            </a:r>
            <a:r>
              <a:rPr lang="id-ID" sz="2800" dirty="0" smtClean="0">
                <a:solidFill>
                  <a:srgbClr val="004F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aiandra GD" pitchFamily="34" charset="0"/>
              </a:rPr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3400" y="457200"/>
            <a:ext cx="7543800" cy="685800"/>
          </a:xfrm>
          <a:prstGeom prst="rect">
            <a:avLst/>
          </a:prstGeom>
          <a:noFill/>
        </p:spPr>
        <p:txBody>
          <a:bodyPr lIns="92075" tIns="46038" rIns="92075" bIns="46038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F8A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REKOMENDASI DAN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4F8A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 PENJELASAN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4F8A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Berlin Sans FB Dem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905000"/>
            <a:ext cx="7067550" cy="2973388"/>
          </a:xfrm>
          <a:noFill/>
        </p:spPr>
        <p:txBody>
          <a:bodyPr lIns="84088" tIns="42044" rIns="84088" bIns="42044">
            <a:noAutofit/>
          </a:bodyPr>
          <a:lstStyle/>
          <a:p>
            <a:pPr marL="0" indent="0" defTabSz="841375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Rekomendasi merupakan catatan, arahan, saran dan/atau masukan untuk perbaikan dan peningkatan suatu, sistem  proses dan kepemimpinan dalam suatu organisasi, yang didasarkan kepada hasil temuan dari lapangan.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90600" y="685800"/>
            <a:ext cx="7543800" cy="91440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F8A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PENGERTIAN REKOMENDASI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8800"/>
            <a:ext cx="7467600" cy="2719388"/>
          </a:xfrm>
        </p:spPr>
        <p:txBody>
          <a:bodyPr lIns="84088" tIns="42044" rIns="84088" bIns="42044">
            <a:noAutofit/>
          </a:bodyPr>
          <a:lstStyle/>
          <a:p>
            <a:pPr marL="0" indent="0" defTabSz="841375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id-ID" sz="3300" b="1" dirty="0" smtClean="0">
                <a:solidFill>
                  <a:srgbClr val="004F8A"/>
                </a:solidFill>
                <a:latin typeface="Maiandra GD" pitchFamily="34" charset="0"/>
              </a:rPr>
              <a:t>Memberikan gambaran kepada sekolah/madrasah tentang bagaimana cara mengatasi berbagai kendala dan permasalahan yang dihadapi dalam meningkatkan mutu sekolah/madrasah.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685800"/>
            <a:ext cx="7848600" cy="762000"/>
          </a:xfrm>
          <a:prstGeom prst="rect">
            <a:avLst/>
          </a:prstGeom>
          <a:noFill/>
        </p:spPr>
        <p:txBody>
          <a:bodyPr lIns="92075" tIns="46038" rIns="92075" bIns="46038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F8A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TUJUAN PEMBERIAN REKOMENDASI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14563"/>
            <a:ext cx="7162800" cy="2205037"/>
          </a:xfrm>
          <a:solidFill>
            <a:srgbClr val="FFFFFF"/>
          </a:solidFill>
        </p:spPr>
        <p:txBody>
          <a:bodyPr lIns="84088" tIns="42044" rIns="84088" bIns="42044">
            <a:normAutofit/>
          </a:bodyPr>
          <a:lstStyle/>
          <a:p>
            <a:pPr marL="0" indent="0" defTabSz="841375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id-ID" sz="3200" b="1" dirty="0" smtClean="0">
                <a:solidFill>
                  <a:srgbClr val="003300"/>
                </a:solidFill>
                <a:latin typeface="Maiandra GD" pitchFamily="34" charset="0"/>
              </a:rPr>
              <a:t>Rekomendasi ditujukan kepada sistem, proses kelembagaan dan atau kepada individu, pemimpin dan anggota organisasi sekolah/madrasah.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066800"/>
            <a:ext cx="7391400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vert="horz" lIns="84088" tIns="42044" rIns="84088" bIns="42044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 Demi" pitchFamily="34" charset="0"/>
                <a:ea typeface="+mj-ea"/>
                <a:cs typeface="+mj-cs"/>
              </a:rPr>
              <a:t>RUANG LINGKUP REKOMENDASI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5867400" cy="609600"/>
          </a:xfr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84088" tIns="42044" rIns="84088" bIns="42044" anchor="b">
            <a:no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Berlin Sans FB Demi" pitchFamily="34" charset="0"/>
              </a:rPr>
              <a:t>RUMUSAN REKOMENDASI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229600" cy="4876800"/>
          </a:xfrm>
          <a:noFill/>
        </p:spPr>
        <p:txBody>
          <a:bodyPr lIns="84088" tIns="42044" rIns="84088" bIns="42044">
            <a:no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id-ID" sz="2600" b="1" dirty="0" smtClean="0">
                <a:solidFill>
                  <a:srgbClr val="003300"/>
                </a:solidFill>
                <a:latin typeface="Maiandra GD" pitchFamily="34" charset="0"/>
              </a:rPr>
              <a:t>Dirumuskan berdasarkan kekurangan dan kelemahan yang merupakan hasil temuan dari lapangan.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id-ID" sz="2600" b="1" dirty="0" smtClean="0">
                <a:solidFill>
                  <a:srgbClr val="003300"/>
                </a:solidFill>
                <a:latin typeface="Maiandra GD" pitchFamily="34" charset="0"/>
              </a:rPr>
              <a:t>Harus sistematik dan merupakan solusi atas kekurangan dan kelemahan tersebut.</a:t>
            </a:r>
          </a:p>
          <a:p>
            <a:pPr marL="457200" indent="-457200" defTabSz="841375">
              <a:buClr>
                <a:srgbClr val="C00000"/>
              </a:buClr>
              <a:buFont typeface="Wingdings" pitchFamily="2" charset="2"/>
              <a:buChar char="Ø"/>
            </a:pPr>
            <a:r>
              <a:rPr lang="id-ID" sz="2600" b="1" dirty="0" smtClean="0">
                <a:solidFill>
                  <a:srgbClr val="003300"/>
                </a:solidFill>
                <a:latin typeface="Maiandra GD" pitchFamily="34" charset="0"/>
              </a:rPr>
              <a:t>Merupakan alternatif pemecahan masalah yang operasional dan dapat dikerjakan/visibel.</a:t>
            </a:r>
          </a:p>
          <a:p>
            <a:pPr marL="457200" indent="-457200" defTabSz="841375">
              <a:buClr>
                <a:srgbClr val="C00000"/>
              </a:buClr>
              <a:buFont typeface="Wingdings" pitchFamily="2" charset="2"/>
              <a:buChar char="Ø"/>
            </a:pPr>
            <a:r>
              <a:rPr lang="id-ID" sz="2600" b="1" dirty="0" smtClean="0">
                <a:solidFill>
                  <a:srgbClr val="003300"/>
                </a:solidFill>
                <a:latin typeface="Maiandra GD" pitchFamily="34" charset="0"/>
              </a:rPr>
              <a:t>Ditujukan kepada proses dan sistem: kelembagaan, unit kerja, atau individu (kepemimpinan/anggota) dalam organisasi.</a:t>
            </a:r>
          </a:p>
          <a:p>
            <a:pPr marL="457200" indent="-457200" defTabSz="841375">
              <a:buClr>
                <a:srgbClr val="C00000"/>
              </a:buClr>
              <a:buFont typeface="Wingdings" pitchFamily="2" charset="2"/>
              <a:buChar char="Ø"/>
            </a:pPr>
            <a:r>
              <a:rPr lang="id-ID" sz="2600" b="1" dirty="0" smtClean="0">
                <a:solidFill>
                  <a:srgbClr val="003300"/>
                </a:solidFill>
                <a:latin typeface="Maiandra GD" pitchFamily="34" charset="0"/>
              </a:rPr>
              <a:t>Solusi terhadap suatu permasalahan dapat direkomendasikan beberapa alternatif pemecahan.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676400" y="2667000"/>
            <a:ext cx="3352800" cy="1676400"/>
          </a:xfrm>
          <a:prstGeom prst="homePlate">
            <a:avLst>
              <a:gd name="adj" fmla="val 21370"/>
            </a:avLst>
          </a:prstGeom>
          <a:solidFill>
            <a:srgbClr val="3366CC"/>
          </a:solidFill>
          <a:ln w="2857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 b="1" dirty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PENJELASAN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 b="1" dirty="0" smtClean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(30</a:t>
            </a:r>
            <a:r>
              <a:rPr kumimoji="1" lang="en-US" sz="3200" b="1" dirty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’)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029200" y="2667000"/>
            <a:ext cx="2286000" cy="1676400"/>
          </a:xfrm>
          <a:prstGeom prst="chevron">
            <a:avLst>
              <a:gd name="adj" fmla="val 15814"/>
            </a:avLst>
          </a:prstGeom>
          <a:solidFill>
            <a:srgbClr val="3366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TANYA </a:t>
            </a:r>
          </a:p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JAWAB</a:t>
            </a:r>
          </a:p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 smtClean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(15</a:t>
            </a:r>
            <a:r>
              <a:rPr kumimoji="1" lang="en-US" sz="2800" b="1" dirty="0">
                <a:solidFill>
                  <a:schemeClr val="bg1"/>
                </a:solidFill>
                <a:effectLst/>
                <a:latin typeface="Maiandra GD" pitchFamily="34" charset="0"/>
                <a:cs typeface="Times New Roman" pitchFamily="18" charset="0"/>
              </a:rPr>
              <a:t>’)</a:t>
            </a:r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2819400" y="1350963"/>
            <a:ext cx="30480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dirty="0" smtClean="0">
                <a:solidFill>
                  <a:srgbClr val="FF0000"/>
                </a:solidFill>
                <a:effectLst/>
                <a:latin typeface="Arial Rounded MT Bold" pitchFamily="34" charset="0"/>
                <a:cs typeface="Arial" charset="0"/>
              </a:rPr>
              <a:t>STRATEGI</a:t>
            </a:r>
            <a:endParaRPr lang="en-US" sz="4000" b="1" dirty="0">
              <a:solidFill>
                <a:srgbClr val="FF0000"/>
              </a:solidFill>
              <a:effectLst/>
              <a:latin typeface="Arial Rounded MT Bold" pitchFamily="34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 descr="Brown marble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8305800" cy="685800"/>
          </a:xfrm>
          <a:noFill/>
        </p:spPr>
        <p:txBody>
          <a:bodyPr lIns="84088" tIns="42044" rIns="84088" bIns="42044" anchor="b">
            <a:normAutofit/>
          </a:bodyPr>
          <a:lstStyle/>
          <a:p>
            <a:pPr eaLnBrk="1" hangingPunct="1">
              <a:defRPr/>
            </a:pPr>
            <a:r>
              <a:rPr lang="id-ID" dirty="0" smtClean="0">
                <a:solidFill>
                  <a:srgbClr val="003300"/>
                </a:solidFill>
                <a:latin typeface="Arial Rounded MT Bold" pitchFamily="34" charset="0"/>
              </a:rPr>
              <a:t>Contoh Rekomendasi </a:t>
            </a:r>
            <a:r>
              <a:rPr lang="id-ID" sz="3100" dirty="0" smtClean="0">
                <a:solidFill>
                  <a:srgbClr val="003300"/>
                </a:solidFill>
                <a:latin typeface="Arial Rounded MT Bold" pitchFamily="34" charset="0"/>
              </a:rPr>
              <a:t>(1)</a:t>
            </a:r>
          </a:p>
        </p:txBody>
      </p:sp>
      <p:sp>
        <p:nvSpPr>
          <p:cNvPr id="34820" name="Rectangle 3" descr="Walnut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667000"/>
            <a:ext cx="7772400" cy="3581400"/>
          </a:xfr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lIns="84088" tIns="42044" rIns="84088" bIns="42044"/>
          <a:lstStyle/>
          <a:p>
            <a:pPr marL="315913" indent="-315913" defTabSz="841375" eaLnBrk="1" hangingPunct="1">
              <a:lnSpc>
                <a:spcPct val="90000"/>
              </a:lnSpc>
              <a:buFontTx/>
              <a:buNone/>
            </a:pPr>
            <a:r>
              <a:rPr lang="id-ID" b="1" dirty="0" smtClean="0">
                <a:solidFill>
                  <a:srgbClr val="0000FF"/>
                </a:solidFill>
                <a:latin typeface="Maiandra GD" pitchFamily="34" charset="0"/>
              </a:rPr>
              <a:t>Rekomendasi</a:t>
            </a: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:</a:t>
            </a:r>
          </a:p>
          <a:p>
            <a:pPr marL="315913" indent="-315913" defTabSz="841375" eaLnBrk="1" hangingPunct="1">
              <a:lnSpc>
                <a:spcPct val="90000"/>
              </a:lnSpc>
              <a:buFontTx/>
              <a:buChar char="-"/>
            </a:pP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Sekolah/</a:t>
            </a:r>
            <a:r>
              <a:rPr lang="en-US" sz="2800" b="1" dirty="0" smtClean="0">
                <a:solidFill>
                  <a:srgbClr val="0000FF"/>
                </a:solidFill>
                <a:latin typeface="Maiandra GD" pitchFamily="34" charset="0"/>
              </a:rPr>
              <a:t>M</a:t>
            </a: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adrasah agar mengajukan bantuan ruang kelas baru kepada Dinas Pendidikan atau Direktorat terkait. </a:t>
            </a:r>
          </a:p>
          <a:p>
            <a:pPr marL="315913" indent="-315913" defTabSz="841375" eaLnBrk="1" hangingPunct="1">
              <a:lnSpc>
                <a:spcPct val="90000"/>
              </a:lnSpc>
              <a:buNone/>
            </a:pP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	ATAU</a:t>
            </a:r>
          </a:p>
          <a:p>
            <a:pPr marL="315913" indent="-315913" defTabSz="841375" eaLnBrk="1" hangingPunct="1">
              <a:lnSpc>
                <a:spcPct val="90000"/>
              </a:lnSpc>
              <a:buFontTx/>
              <a:buChar char="-"/>
            </a:pP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Sekolah/</a:t>
            </a:r>
            <a:r>
              <a:rPr lang="en-US" sz="2800" b="1" dirty="0" smtClean="0">
                <a:solidFill>
                  <a:srgbClr val="0000FF"/>
                </a:solidFill>
                <a:latin typeface="Maiandra GD" pitchFamily="34" charset="0"/>
              </a:rPr>
              <a:t>M</a:t>
            </a: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adrasah agar membatasi penerimaan siswa baru, sesuai dengan kapasitas</a:t>
            </a:r>
            <a:r>
              <a:rPr lang="en-US" sz="2800" b="1" dirty="0" smtClean="0">
                <a:solidFill>
                  <a:srgbClr val="0000FF"/>
                </a:solidFill>
                <a:latin typeface="Maiandra GD" pitchFamily="34" charset="0"/>
              </a:rPr>
              <a:t>/</a:t>
            </a:r>
            <a:r>
              <a:rPr lang="id-ID" sz="2800" b="1" dirty="0" smtClean="0">
                <a:solidFill>
                  <a:srgbClr val="0000FF"/>
                </a:solidFill>
                <a:latin typeface="Maiandra GD" pitchFamily="34" charset="0"/>
              </a:rPr>
              <a:t>jumlah ruang kelas</a:t>
            </a:r>
            <a:r>
              <a:rPr lang="en-US" sz="2800" b="1" dirty="0" smtClean="0">
                <a:solidFill>
                  <a:srgbClr val="0000FF"/>
                </a:solidFill>
                <a:latin typeface="Maiandra GD" pitchFamily="34" charset="0"/>
              </a:rPr>
              <a:t>.</a:t>
            </a:r>
            <a:endParaRPr lang="id-ID" sz="2800" b="1" dirty="0" smtClean="0">
              <a:solidFill>
                <a:srgbClr val="0000FF"/>
              </a:solidFill>
              <a:latin typeface="Maiandra GD" pitchFamily="34" charset="0"/>
            </a:endParaRPr>
          </a:p>
        </p:txBody>
      </p:sp>
      <p:sp>
        <p:nvSpPr>
          <p:cNvPr id="34821" name="Rectangle 4" descr="Recycled paper"/>
          <p:cNvSpPr>
            <a:spLocks noChangeArrowheads="1"/>
          </p:cNvSpPr>
          <p:nvPr/>
        </p:nvSpPr>
        <p:spPr bwMode="auto">
          <a:xfrm>
            <a:off x="685800" y="10668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88" tIns="42044" rIns="84088" bIns="42044"/>
          <a:lstStyle/>
          <a:p>
            <a:pPr marL="1031875" indent="-1031875" algn="l" defTabSz="841375" ea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en-US" dirty="0">
                <a:solidFill>
                  <a:srgbClr val="003300"/>
                </a:solidFill>
                <a:effectLst/>
                <a:latin typeface="Arial Rounded MT Bold" pitchFamily="34" charset="0"/>
                <a:cs typeface="Times New Roman" pitchFamily="18" charset="0"/>
              </a:rPr>
              <a:t>Data: </a:t>
            </a:r>
            <a:endParaRPr kumimoji="1" lang="en-US" dirty="0" smtClean="0">
              <a:solidFill>
                <a:srgbClr val="003300"/>
              </a:solidFill>
              <a:effectLst/>
              <a:latin typeface="Arial Rounded MT Bold" pitchFamily="34" charset="0"/>
              <a:cs typeface="Times New Roman" pitchFamily="18" charset="0"/>
            </a:endParaRPr>
          </a:p>
          <a:p>
            <a:pPr lvl="1" algn="l" defTabSz="841375" ea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id-ID" dirty="0" smtClean="0">
                <a:solidFill>
                  <a:srgbClr val="003300"/>
                </a:solidFill>
                <a:effectLst/>
                <a:latin typeface="Arial Rounded MT Bold" pitchFamily="34" charset="0"/>
                <a:cs typeface="Times New Roman" pitchFamily="18" charset="0"/>
              </a:rPr>
              <a:t>Jumlah ruang kelas tidak sesuai/memadai dibandingkan dengan jumlah rombongan belajar.</a:t>
            </a:r>
            <a:endParaRPr kumimoji="1" lang="id-ID" dirty="0">
              <a:solidFill>
                <a:srgbClr val="003300"/>
              </a:solidFill>
              <a:effectLst/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537" y="393700"/>
            <a:ext cx="2913063" cy="749300"/>
          </a:xfrm>
          <a:noFill/>
        </p:spPr>
        <p:txBody>
          <a:bodyPr lIns="84088" tIns="42044" rIns="84088" bIns="42044">
            <a:normAutofit/>
          </a:bodyPr>
          <a:lstStyle/>
          <a:p>
            <a:pPr eaLnBrk="1" hangingPunct="1"/>
            <a:r>
              <a:rPr lang="id-ID" sz="3600" dirty="0" smtClean="0">
                <a:solidFill>
                  <a:srgbClr val="003300"/>
                </a:solidFill>
                <a:latin typeface="Arial Rounded MT Bold" pitchFamily="34" charset="0"/>
              </a:rPr>
              <a:t>Contoh 2: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72400" cy="1828800"/>
          </a:xfrm>
          <a:noFill/>
        </p:spPr>
        <p:txBody>
          <a:bodyPr lIns="84088" tIns="42044" rIns="84088" bIns="42044">
            <a:normAutofit/>
          </a:bodyPr>
          <a:lstStyle/>
          <a:p>
            <a:pPr marL="315913" indent="-315913" defTabSz="841375" eaLnBrk="1" hangingPunct="1">
              <a:buNone/>
            </a:pPr>
            <a:r>
              <a:rPr lang="id-ID" sz="2800" dirty="0" smtClean="0">
                <a:solidFill>
                  <a:srgbClr val="003300"/>
                </a:solidFill>
                <a:latin typeface="Arial Rounded MT Bold" pitchFamily="34" charset="0"/>
              </a:rPr>
              <a:t>Data:</a:t>
            </a:r>
          </a:p>
          <a:p>
            <a:pPr marL="400050" lvl="1" indent="0" defTabSz="841375" eaLnBrk="1" hangingPunct="1">
              <a:buFont typeface="Wingdings" pitchFamily="2" charset="2"/>
              <a:buNone/>
            </a:pPr>
            <a:r>
              <a:rPr lang="id-ID" sz="2400" dirty="0" smtClean="0">
                <a:solidFill>
                  <a:srgbClr val="003300"/>
                </a:solidFill>
                <a:latin typeface="Arial Rounded MT Bold" pitchFamily="34" charset="0"/>
              </a:rPr>
              <a:t>Terdapat 6 guru di sekolah ini yang belum memiliki kualifikasi pendidikan sarjana (S1)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3124200"/>
            <a:ext cx="7848600" cy="25146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84088" tIns="42044" rIns="84088" bIns="42044" numCol="1" anchor="t" anchorCtr="0" compatLnSpc="1">
            <a:prstTxWarp prst="textNoShape">
              <a:avLst/>
            </a:prstTxWarp>
          </a:bodyPr>
          <a:lstStyle/>
          <a:p>
            <a:pPr marL="315913" marR="0" lvl="0" indent="-315913" algn="l" defTabSz="841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tabLst/>
              <a:defRPr/>
            </a:pPr>
            <a:r>
              <a: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Rekomendasi</a:t>
            </a:r>
            <a:r>
              <a:rPr kumimoji="0" lang="id-ID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:</a:t>
            </a:r>
          </a:p>
          <a:p>
            <a:pPr marL="315913" indent="-315913" algn="l" defTabSz="841375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kumimoji="0" lang="id-ID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   Kepala sekolah agar mendorong dan mencari sumber</a:t>
            </a:r>
            <a:r>
              <a:rPr kumimoji="0" lang="id-ID" sz="28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 </a:t>
            </a:r>
            <a:r>
              <a:rPr lang="id-ID" sz="2800" b="1" kern="0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dana (beasiswa) bagi 6 guru di sekolah ini mengikuti </a:t>
            </a:r>
            <a:r>
              <a:rPr kumimoji="0" lang="id-ID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pendidikan sarjana (S1).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4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3048000" cy="822325"/>
          </a:xfrm>
          <a:noFill/>
        </p:spPr>
        <p:txBody>
          <a:bodyPr lIns="84088" tIns="42044" rIns="84088" bIns="42044">
            <a:normAutofit/>
          </a:bodyPr>
          <a:lstStyle/>
          <a:p>
            <a:pPr eaLnBrk="1" hangingPunct="1">
              <a:defRPr/>
            </a:pPr>
            <a:r>
              <a:rPr lang="id-ID" sz="3600" b="1" dirty="0" smtClean="0">
                <a:solidFill>
                  <a:schemeClr val="tx1"/>
                </a:solidFill>
              </a:rPr>
              <a:t>Contoh 3:</a:t>
            </a:r>
          </a:p>
        </p:txBody>
      </p:sp>
      <p:sp>
        <p:nvSpPr>
          <p:cNvPr id="36868" name="Rectangle 3" descr="Bouquet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7696200" cy="1752600"/>
          </a:xfrm>
          <a:noFill/>
        </p:spPr>
        <p:txBody>
          <a:bodyPr lIns="84088" tIns="42044" rIns="84088" bIns="42044"/>
          <a:lstStyle/>
          <a:p>
            <a:pPr marL="315913" indent="-315913" defTabSz="841375" eaLnBrk="1" hangingPunct="1">
              <a:lnSpc>
                <a:spcPct val="90000"/>
              </a:lnSpc>
              <a:buNone/>
            </a:pPr>
            <a:r>
              <a:rPr lang="id-ID" sz="2800" dirty="0" smtClean="0">
                <a:solidFill>
                  <a:srgbClr val="003300"/>
                </a:solidFill>
                <a:latin typeface="Arial Rounded MT Bold" pitchFamily="34" charset="0"/>
              </a:rPr>
              <a:t>Data:</a:t>
            </a:r>
          </a:p>
          <a:p>
            <a:pPr marL="315913" indent="-315913" defTabSz="8413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800" dirty="0" smtClean="0">
                <a:solidFill>
                  <a:srgbClr val="003300"/>
                </a:solidFill>
                <a:latin typeface="Arial Rounded MT Bold" pitchFamily="34" charset="0"/>
              </a:rPr>
              <a:t>   </a:t>
            </a:r>
            <a:r>
              <a:rPr lang="en-US" sz="2800" dirty="0" smtClean="0">
                <a:solidFill>
                  <a:srgbClr val="003300"/>
                </a:solidFill>
                <a:latin typeface="Arial Rounded MT Bold" pitchFamily="34" charset="0"/>
              </a:rPr>
              <a:t> </a:t>
            </a:r>
            <a:r>
              <a:rPr lang="id-ID" sz="2800" dirty="0" smtClean="0">
                <a:solidFill>
                  <a:srgbClr val="003300"/>
                </a:solidFill>
                <a:latin typeface="Arial Rounded MT Bold" pitchFamily="34" charset="0"/>
              </a:rPr>
              <a:t>Sekolah memiliki jumlah buku pelajaran atau buku referensi lainnya yang kurang memadai.</a:t>
            </a:r>
          </a:p>
        </p:txBody>
      </p:sp>
      <p:sp>
        <p:nvSpPr>
          <p:cNvPr id="4" name="Rectangle 3" descr="Bouquet"/>
          <p:cNvSpPr txBox="1">
            <a:spLocks noChangeArrowheads="1"/>
          </p:cNvSpPr>
          <p:nvPr/>
        </p:nvSpPr>
        <p:spPr bwMode="auto">
          <a:xfrm>
            <a:off x="990600" y="3581400"/>
            <a:ext cx="7467600" cy="22098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84088" tIns="42044" rIns="84088" bIns="42044" numCol="1" anchor="t" anchorCtr="0" compatLnSpc="1">
            <a:prstTxWarp prst="textNoShape">
              <a:avLst/>
            </a:prstTxWarp>
          </a:bodyPr>
          <a:lstStyle/>
          <a:p>
            <a:pPr marL="315913" marR="0" lvl="0" indent="-315913" algn="l" defTabSz="84137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tabLst/>
              <a:defRPr/>
            </a:pPr>
            <a:r>
              <a:rPr kumimoji="0" lang="id-ID" sz="3200" b="1" i="0" u="none" strike="noStrike" kern="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Rekomendasi</a:t>
            </a:r>
            <a:r>
              <a:rPr kumimoji="0" lang="id-ID" sz="2800" b="1" i="0" u="none" strike="noStrike" kern="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: </a:t>
            </a:r>
          </a:p>
          <a:p>
            <a:pPr marL="315913" marR="0" lvl="0" indent="-315913" algn="l" defTabSz="8413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id-ID" sz="2800" b="1" i="0" u="none" strike="noStrike" kern="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n-ea"/>
                <a:cs typeface="+mn-cs"/>
              </a:rPr>
              <a:t>   Sekolah perlu melakukan upaya pemenuhan buku sesuai jenis dan jumlah yang dibutuhkan (buku teks, BSE= buku sekolah elektronik)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0" name="WordArt 12"/>
          <p:cNvSpPr>
            <a:spLocks noChangeArrowheads="1" noChangeShapeType="1" noTextEdit="1"/>
          </p:cNvSpPr>
          <p:nvPr/>
        </p:nvSpPr>
        <p:spPr bwMode="auto">
          <a:xfrm>
            <a:off x="1905000" y="2743200"/>
            <a:ext cx="5029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id-ID" sz="3600" kern="10" dirty="0" smtClean="0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Terima kasih</a:t>
            </a:r>
            <a:endParaRPr lang="id-ID" sz="3600" kern="10" dirty="0">
              <a:ln w="9525">
                <a:solidFill>
                  <a:srgbClr val="33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66800" y="1447800"/>
            <a:ext cx="739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8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Form A adalah form untuk mencatat hasil penilaian asesor secara individual berdasarkan isian instrumen akreditasi oleh sekolah/madrasah dibandingkan dengan hasil visitasi asesor.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id-ID" sz="2800" b="1" dirty="0" smtClean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id-ID" sz="28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Form A ini merupakan laporan individu sebagai bahan untuk dimusyawarahkan atau dikompromikan dengan asesor lain untuk menyusun laporan tim. </a:t>
            </a:r>
            <a:endParaRPr lang="id-ID" sz="2800" b="1" dirty="0">
              <a:solidFill>
                <a:srgbClr val="0000FF"/>
              </a:solidFill>
              <a:effectLst/>
              <a:latin typeface="Maiandra GD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533400"/>
            <a:ext cx="67818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Pengisian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Laporan Individu (Form A) </a:t>
            </a:r>
            <a:endParaRPr kumimoji="0" lang="id-ID" sz="3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6096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Langkah-langkah Pengisian</a:t>
            </a:r>
            <a:r>
              <a:rPr lang="id-ID" sz="3200" b="1" dirty="0" smtClean="0">
                <a:solidFill>
                  <a:srgbClr val="FF0000"/>
                </a:solidFill>
                <a:effectLst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 A </a:t>
            </a:r>
            <a:endParaRPr kumimoji="0" lang="id-ID" sz="3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838504"/>
            <a:ext cx="7315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id-ID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Tuliskan hasil penilaian menurut sekolah/ madrasah ke kolom 2 dalam bentuk huruf yaitu</a:t>
            </a:r>
            <a:r>
              <a:rPr lang="en-US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    </a:t>
            </a:r>
            <a:r>
              <a:rPr lang="id-ID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A = 4; B = 3; C = 2; D = 1, atau E = 0. </a:t>
            </a:r>
          </a:p>
          <a:p>
            <a:pPr marL="457200" indent="-457200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id-ID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Tuliskan hasil penilaian menurut asesor ke kolom 3 dalam bentuk huruf seperti pada point 1.  </a:t>
            </a:r>
          </a:p>
          <a:p>
            <a:pPr marL="457200" indent="-457200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id-ID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Berilah catatan pada kolom 4, apabila ada perbedaan penilaian antara sekolah/ madrasah dengan asesor.</a:t>
            </a:r>
            <a:endParaRPr lang="id-ID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066800"/>
          <a:ext cx="7696200" cy="5750630"/>
        </p:xfrm>
        <a:graphic>
          <a:graphicData uri="http://schemas.openxmlformats.org/drawingml/2006/table">
            <a:tbl>
              <a:tblPr/>
              <a:tblGrid>
                <a:gridCol w="685800"/>
                <a:gridCol w="2133600"/>
                <a:gridCol w="2176249"/>
                <a:gridCol w="2700551"/>
              </a:tblGrid>
              <a:tr h="2880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No Butir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Skor Butir Menurut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Catatan /Penjelasan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Sekolah/Madrasah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Menurut Asesor 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9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(1)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(2)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(3)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(4)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2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3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4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5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6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7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8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9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10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11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12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13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14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15</a:t>
                      </a: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16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17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 dirty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18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 dirty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Jumlah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 dirty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28900" y="22860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20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Laporan Individu </a:t>
            </a:r>
            <a:endParaRPr kumimoji="0" lang="id-ID" sz="20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685800"/>
            <a:ext cx="1676400" cy="381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1. Standar Isi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010400" y="533400"/>
            <a:ext cx="12954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6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A</a:t>
            </a:r>
            <a:endParaRPr kumimoji="0" lang="id-ID" sz="16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528150"/>
          <a:ext cx="7696200" cy="3926220"/>
        </p:xfrm>
        <a:graphic>
          <a:graphicData uri="http://schemas.openxmlformats.org/drawingml/2006/table">
            <a:tbl>
              <a:tblPr/>
              <a:tblGrid>
                <a:gridCol w="685800"/>
                <a:gridCol w="2133600"/>
                <a:gridCol w="2176249"/>
                <a:gridCol w="2700551"/>
              </a:tblGrid>
              <a:tr h="2880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No Butir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Skor Butir Menurut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Catatan /Penjelasan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1691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Sekolah/Madrasah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id-ID" sz="1600" b="0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Menurut Asesor </a:t>
                      </a:r>
                      <a:endParaRPr lang="id-ID" sz="1600" b="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9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(1)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(2)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(3)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050" i="1" noProof="0" dirty="0" smtClean="0">
                          <a:latin typeface="Calibri" pitchFamily="34" charset="0"/>
                          <a:ea typeface="Times New Roman"/>
                          <a:cs typeface="Trebuchet MS"/>
                        </a:rPr>
                        <a:t>(4)</a:t>
                      </a:r>
                      <a:endParaRPr lang="id-ID" sz="105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19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20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21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22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23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24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25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26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27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28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29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solidFill>
                          <a:srgbClr val="000000"/>
                        </a:solidFill>
                        <a:latin typeface="Calibri" pitchFamily="34" charset="0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400" noProof="0" dirty="0" smtClean="0">
                          <a:latin typeface="Calibri" pitchFamily="34" charset="0"/>
                          <a:ea typeface="Times New Roman"/>
                          <a:cs typeface="Mangal"/>
                        </a:rPr>
                        <a:t>Jumlah</a:t>
                      </a:r>
                      <a:endParaRPr lang="id-ID" sz="1400" noProof="0" dirty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id-ID" sz="1400" noProof="0" dirty="0">
                        <a:latin typeface="Calibri" pitchFamily="34" charset="0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9144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600" b="1" dirty="0" smtClean="0">
                <a:solidFill>
                  <a:srgbClr val="0000FF"/>
                </a:solidFill>
                <a:effectLst/>
                <a:latin typeface="Maiandra GD" pitchFamily="34" charset="0"/>
                <a:ea typeface="+mj-ea"/>
                <a:cs typeface="+mj-cs"/>
              </a:rPr>
              <a:t>2</a:t>
            </a:r>
            <a:r>
              <a:rPr kumimoji="0" lang="id-ID" sz="16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. Standar Proses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0" y="457200"/>
            <a:ext cx="12954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Format</a:t>
            </a:r>
            <a:r>
              <a:rPr kumimoji="0" lang="id-ID" sz="16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A</a:t>
            </a:r>
            <a:endParaRPr kumimoji="0" lang="id-ID" sz="1600" b="1" i="0" u="none" strike="noStrike" kern="1200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381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Pengisian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Laporan Kelompok (Form B) </a:t>
            </a:r>
            <a:endParaRPr kumimoji="0" lang="id-ID" sz="3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371600"/>
            <a:ext cx="800100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id-ID" dirty="0" smtClean="0">
                <a:solidFill>
                  <a:srgbClr val="0000FF"/>
                </a:solidFill>
                <a:effectLst/>
              </a:rPr>
              <a:t>Laporan kelompok (laporan asesor I dan II secara bersama-sama) menggunakan Form B. </a:t>
            </a:r>
            <a:endParaRPr lang="en-US" dirty="0" smtClean="0">
              <a:solidFill>
                <a:srgbClr val="0000FF"/>
              </a:solidFill>
              <a:effectLst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id-ID" dirty="0" smtClean="0">
                <a:solidFill>
                  <a:srgbClr val="0000FF"/>
                </a:solidFill>
                <a:effectLst/>
              </a:rPr>
              <a:t>Skor yang diperoleh </a:t>
            </a:r>
            <a:r>
              <a:rPr lang="id-ID" b="1" dirty="0" smtClean="0">
                <a:solidFill>
                  <a:srgbClr val="0000FF"/>
                </a:solidFill>
                <a:effectLst/>
              </a:rPr>
              <a:t>bukan</a:t>
            </a:r>
            <a:r>
              <a:rPr lang="id-ID" dirty="0" smtClean="0">
                <a:solidFill>
                  <a:srgbClr val="0000FF"/>
                </a:solidFill>
                <a:effectLst/>
              </a:rPr>
              <a:t> skor asesor I ditambah asesor II kemudian dibagi 2 (dua), akan tetapi merupakan hasil kesepakatan asesor I dan II, setelah mempertimbangkan kondisi sebenarnya dan bukti yang ada di sekolah/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 </a:t>
            </a:r>
            <a:r>
              <a:rPr lang="id-ID" dirty="0" smtClean="0">
                <a:solidFill>
                  <a:srgbClr val="0000FF"/>
                </a:solidFill>
                <a:effectLst/>
              </a:rPr>
              <a:t>madrasah. </a:t>
            </a:r>
            <a:endParaRPr lang="en-US" dirty="0" smtClean="0">
              <a:solidFill>
                <a:srgbClr val="0000FF"/>
              </a:solidFill>
              <a:effectLst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solidFill>
                  <a:srgbClr val="0000FF"/>
                </a:solidFill>
                <a:effectLst/>
              </a:rPr>
              <a:t>Setiap skor butir hendaknya benar-benar merupakan hasil kesepakatan berdasarkan musyawarah dan pemahaman bersama antara asesor I dan II terhadap kondi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s</a:t>
            </a:r>
            <a:r>
              <a:rPr lang="id-ID" dirty="0" smtClean="0">
                <a:solidFill>
                  <a:srgbClr val="0000FF"/>
                </a:solidFill>
                <a:effectLst/>
              </a:rPr>
              <a:t>i sebenarnya dan bukti yang ada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.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152400"/>
            <a:ext cx="7315200" cy="5334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Langkah-langkah Pengisian</a:t>
            </a:r>
            <a:r>
              <a:rPr lang="id-ID" sz="3200" b="1" dirty="0" smtClean="0">
                <a:solidFill>
                  <a:srgbClr val="FF0000"/>
                </a:solidFill>
                <a:effectLst/>
                <a:latin typeface="Maiandra GD" pitchFamily="34" charset="0"/>
                <a:ea typeface="+mj-ea"/>
                <a:cs typeface="+mj-cs"/>
              </a:rPr>
              <a:t> 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Form </a:t>
            </a:r>
            <a:r>
              <a:rPr kumimoji="0" lang="en-US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B</a:t>
            </a:r>
            <a:r>
              <a:rPr kumimoji="0" lang="id-ID" sz="3200" b="1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 </a:t>
            </a:r>
            <a:endParaRPr kumimoji="0" lang="id-ID" sz="3200" b="1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844689"/>
            <a:ext cx="7543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lvl="3" indent="-339725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AutoNum type="arabicPeriod"/>
            </a:pP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Tuliskan hasil penilaian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(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skor butir) menurut kesepakatan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asesor I dan II ke dalam kolom 3 dalam bentuk huruf (A, B, C, D, atau E).</a:t>
            </a:r>
            <a:endParaRPr lang="en-US" sz="2000" b="1" dirty="0" smtClean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marL="339725" lvl="3" indent="-339725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AutoNum type="arabicPeriod"/>
            </a:pP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Konversikan huruf yang telah dituliskan di kolom 3 ke kolom 4 dalam bentuk angka dengan ketentuan huruf A = 4; B = 3; C = 2; D = 1, dan E = 0.</a:t>
            </a:r>
            <a:endParaRPr lang="en-US" sz="2000" b="1" dirty="0" smtClean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marL="339725" lvl="3" indent="-339725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AutoNum type="arabicPeriod"/>
            </a:pP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Kalikan nilai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Bobot Butir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yang terdapat pada kolom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2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dengan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Skor Butir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yang ada pada kolom 4, dan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hasilnya dimasukkan ke dalam kolom 5. Hasil perkalian ini disebut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Skor Tertimbang Perolehan</a:t>
            </a:r>
            <a:r>
              <a:rPr lang="en-US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.</a:t>
            </a:r>
          </a:p>
          <a:p>
            <a:pPr marL="339725" lvl="3" indent="-339725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AutoNum type="arabicPeriod"/>
            </a:pP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Jumlahkan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Skor Tertimbang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Perolehan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untuk setiap standar secara vertikal dan tuliskan hasilnya pada (kolom 5) baris terakhir tiap komponen Form B. Skor hasil penjumlaha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n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 ini disebut </a:t>
            </a:r>
            <a:r>
              <a:rPr lang="id-ID" sz="2000" b="1" i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Jumlah Skor Tertimbang Perolehan</a:t>
            </a: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. </a:t>
            </a:r>
            <a:endParaRPr lang="en-US" sz="2000" b="1" dirty="0" smtClean="0">
              <a:solidFill>
                <a:srgbClr val="0000FF"/>
              </a:solidFill>
              <a:effectLst/>
              <a:latin typeface="Maiandra GD" pitchFamily="34" charset="0"/>
            </a:endParaRPr>
          </a:p>
          <a:p>
            <a:pPr marL="339725" lvl="3" indent="-339725" algn="l" eaLnBrk="0" hangingPunct="0">
              <a:lnSpc>
                <a:spcPct val="100000"/>
              </a:lnSpc>
              <a:spcBef>
                <a:spcPts val="1200"/>
              </a:spcBef>
              <a:buClrTx/>
              <a:buSzTx/>
              <a:buAutoNum type="arabicPeriod"/>
            </a:pPr>
            <a:r>
              <a:rPr lang="id-ID" sz="2000" b="1" dirty="0" smtClean="0">
                <a:solidFill>
                  <a:srgbClr val="0000FF"/>
                </a:solidFill>
                <a:effectLst/>
                <a:latin typeface="Maiandra GD" pitchFamily="34" charset="0"/>
              </a:rPr>
              <a:t>Lakukan penilaian untuk standar yang lain dengan cara  yang sama, seperti pada langkah 1 sampai langkah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6355</TotalTime>
  <Words>1910</Words>
  <Application>Microsoft Office PowerPoint</Application>
  <PresentationFormat>On-screen Show (4:3)</PresentationFormat>
  <Paragraphs>466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SARAN DAN REKOMENDASI </vt:lpstr>
      <vt:lpstr>Slide 25</vt:lpstr>
      <vt:lpstr>Slide 26</vt:lpstr>
      <vt:lpstr>Slide 27</vt:lpstr>
      <vt:lpstr>Slide 28</vt:lpstr>
      <vt:lpstr>RUMUSAN REKOMENDASI</vt:lpstr>
      <vt:lpstr>Contoh Rekomendasi (1)</vt:lpstr>
      <vt:lpstr>Contoh 2:</vt:lpstr>
      <vt:lpstr>Contoh 3: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DASAR PEMBANGUNAN PENDIDIKAN  JANGKA MENENGAH  2004-2009</dc:title>
  <dc:creator>HHS4 - HHS FTUI</dc:creator>
  <cp:lastModifiedBy>Jafriansen</cp:lastModifiedBy>
  <cp:revision>595</cp:revision>
  <cp:lastPrinted>1601-01-01T00:00:00Z</cp:lastPrinted>
  <dcterms:created xsi:type="dcterms:W3CDTF">2004-11-29T04:48:26Z</dcterms:created>
  <dcterms:modified xsi:type="dcterms:W3CDTF">2012-05-15T04:47:19Z</dcterms:modified>
</cp:coreProperties>
</file>