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3" r:id="rId1"/>
  </p:sldMasterIdLst>
  <p:notesMasterIdLst>
    <p:notesMasterId r:id="rId21"/>
  </p:notesMasterIdLst>
  <p:handoutMasterIdLst>
    <p:handoutMasterId r:id="rId22"/>
  </p:handoutMasterIdLst>
  <p:sldIdLst>
    <p:sldId id="434" r:id="rId2"/>
    <p:sldId id="539" r:id="rId3"/>
    <p:sldId id="541" r:id="rId4"/>
    <p:sldId id="438" r:id="rId5"/>
    <p:sldId id="559" r:id="rId6"/>
    <p:sldId id="553" r:id="rId7"/>
    <p:sldId id="562" r:id="rId8"/>
    <p:sldId id="556" r:id="rId9"/>
    <p:sldId id="557" r:id="rId10"/>
    <p:sldId id="548" r:id="rId11"/>
    <p:sldId id="554" r:id="rId12"/>
    <p:sldId id="563" r:id="rId13"/>
    <p:sldId id="564" r:id="rId14"/>
    <p:sldId id="565" r:id="rId15"/>
    <p:sldId id="566" r:id="rId16"/>
    <p:sldId id="567" r:id="rId17"/>
    <p:sldId id="561" r:id="rId18"/>
    <p:sldId id="552" r:id="rId19"/>
    <p:sldId id="519" r:id="rId20"/>
  </p:sldIdLst>
  <p:sldSz cx="9144000" cy="6858000" type="screen4x3"/>
  <p:notesSz cx="6761163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  <a:srgbClr val="FFFFCC"/>
    <a:srgbClr val="EFFFEF"/>
    <a:srgbClr val="00CCFF"/>
    <a:srgbClr val="D3F622"/>
    <a:srgbClr val="CC9900"/>
    <a:srgbClr val="FFF3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809" autoAdjust="0"/>
    <p:restoredTop sz="97535" autoAdjust="0"/>
  </p:normalViewPr>
  <p:slideViewPr>
    <p:cSldViewPr>
      <p:cViewPr>
        <p:scale>
          <a:sx n="67" d="100"/>
          <a:sy n="67" d="100"/>
        </p:scale>
        <p:origin x="-672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29635" cy="49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26" tIns="46764" rIns="93526" bIns="4676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006" y="1"/>
            <a:ext cx="2929635" cy="49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26" tIns="46764" rIns="93526" bIns="4676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601"/>
            <a:ext cx="2929635" cy="498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26" tIns="46764" rIns="93526" bIns="4676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006" y="9442601"/>
            <a:ext cx="2929635" cy="498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26" tIns="46764" rIns="93526" bIns="4676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9423A71-DEC7-430A-B395-F28BCCEB9C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29635" cy="49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26" tIns="46764" rIns="93526" bIns="4676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006" y="1"/>
            <a:ext cx="2929635" cy="49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26" tIns="46764" rIns="93526" bIns="4676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3763" y="744538"/>
            <a:ext cx="4973637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421" y="4723835"/>
            <a:ext cx="5408321" cy="447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26" tIns="46764" rIns="93526" bIns="467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601"/>
            <a:ext cx="2929635" cy="498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26" tIns="46764" rIns="93526" bIns="4676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006" y="9442601"/>
            <a:ext cx="2929635" cy="498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26" tIns="46764" rIns="93526" bIns="4676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92BF9F0-19CB-44F0-B94C-0ADB2E9675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837ED4A-B0BB-48C1-B6E2-612A15EF9B2C}" type="datetime1">
              <a:rPr lang="id-ID" smtClean="0"/>
              <a:pPr>
                <a:defRPr/>
              </a:pPr>
              <a:t>24/04/2012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8366F88-6C76-48AF-86E1-30F0E1B238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70C81A0-D27D-4785-B96B-438BE3282586}" type="datetime1">
              <a:rPr lang="id-ID" smtClean="0"/>
              <a:pPr>
                <a:defRPr/>
              </a:pPr>
              <a:t>24/04/2012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341E225-5D18-42B4-8054-AC9E65DECF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3AA518E-F077-4D2E-BB7A-C169CAA68BD4}" type="datetime1">
              <a:rPr lang="id-ID" smtClean="0"/>
              <a:pPr>
                <a:defRPr/>
              </a:pPr>
              <a:t>24/04/2012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F955D29-CADB-485B-8823-245D2D9C56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B90D456-64B5-4DB8-B9FE-93A19AB79AD4}" type="datetime1">
              <a:rPr lang="id-ID" smtClean="0"/>
              <a:pPr>
                <a:defRPr/>
              </a:pPr>
              <a:t>24/04/2012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294C342-B365-46D6-8CD8-3AA986D707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EF2C851-F3B1-415B-A469-8D3242911ED8}" type="datetime1">
              <a:rPr lang="id-ID" smtClean="0"/>
              <a:pPr>
                <a:defRPr/>
              </a:pPr>
              <a:t>24/04/2012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7D6AB62-DF4E-450E-A26D-617764FBBB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FCC358E-58CE-40E0-BA09-AF30E1437327}" type="datetime1">
              <a:rPr lang="id-ID" smtClean="0"/>
              <a:pPr>
                <a:defRPr/>
              </a:pPr>
              <a:t>24/04/2012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853C1FB-BF10-41CD-9EC3-75ADE7E7A3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5D070A7-5E1C-43F9-97F0-E2C1C8397719}" type="datetime1">
              <a:rPr lang="id-ID" smtClean="0"/>
              <a:pPr>
                <a:defRPr/>
              </a:pPr>
              <a:t>24/04/2012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1095C78-90D9-4ACC-A85A-4E64EB4F7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825848A-E09B-41C8-B3B4-A85ED6BBF425}" type="datetime1">
              <a:rPr lang="id-ID" smtClean="0"/>
              <a:pPr>
                <a:defRPr/>
              </a:pPr>
              <a:t>24/04/2012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E5ECDB9-B1F1-420E-A6FC-62B65807DE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34D86A9-A86B-4392-8BAC-918BA3F7316D}" type="datetime1">
              <a:rPr lang="id-ID" smtClean="0"/>
              <a:pPr>
                <a:defRPr/>
              </a:pPr>
              <a:t>24/04/2012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F4E0AF6-83D0-4858-AEFF-1A55AFF44F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55A054E-2F59-473A-86ED-770891FD21D2}" type="datetime1">
              <a:rPr lang="id-ID" smtClean="0"/>
              <a:pPr>
                <a:defRPr/>
              </a:pPr>
              <a:t>24/04/2012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1894977-214D-4963-B517-ED0BD1753B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A00B0D6-2026-489B-A637-9416C88154A5}" type="datetime1">
              <a:rPr lang="id-ID" smtClean="0"/>
              <a:pPr>
                <a:defRPr/>
              </a:pPr>
              <a:t>24/04/2012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84A621F-DD80-42EC-9590-9B6C45DFC6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fld id="{8837ED4A-B0BB-48C1-B6E2-612A15EF9B2C}" type="datetime1">
              <a:rPr lang="id-ID" smtClean="0"/>
              <a:pPr>
                <a:defRPr/>
              </a:pPr>
              <a:t>24/04/2012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fld id="{78366F88-6C76-48AF-86E1-30F0E1B238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381000" y="381000"/>
            <a:ext cx="8382000" cy="609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32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 algn="ctr" eaLnBrk="0" hangingPunct="0">
              <a:defRPr/>
            </a:pPr>
            <a:endParaRPr lang="en-US" sz="32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 algn="ctr" eaLnBrk="0" hangingPunct="0">
              <a:defRPr/>
            </a:pPr>
            <a:endParaRPr lang="en-US" sz="32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 algn="ctr" eaLnBrk="0" hangingPunct="0">
              <a:defRPr/>
            </a:pPr>
            <a:endParaRPr lang="en-US" sz="32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 algn="ctr" eaLnBrk="0" hangingPunct="0">
              <a:defRPr/>
            </a:pPr>
            <a:endParaRPr lang="en-US" sz="32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 algn="ctr" eaLnBrk="0" hangingPunct="0">
              <a:defRPr/>
            </a:pPr>
            <a:r>
              <a:rPr lang="id-ID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ndalus" pitchFamily="18" charset="-78"/>
                <a:cs typeface="Andalus" pitchFamily="18" charset="-78"/>
              </a:rPr>
              <a:t>MATERI VIII</a:t>
            </a:r>
            <a:endParaRPr lang="en-US" sz="32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 algn="ctr" eaLnBrk="0" hangingPunct="0">
              <a:defRPr/>
            </a:pPr>
            <a:endParaRPr lang="id-ID" sz="24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 algn="ctr" eaLnBrk="1" hangingPunct="1">
              <a:lnSpc>
                <a:spcPct val="90000"/>
              </a:lnSpc>
              <a:defRPr/>
            </a:pPr>
            <a:r>
              <a:rPr lang="id-ID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ea typeface="Dotum" pitchFamily="34" charset="-127"/>
                <a:cs typeface="Andalus" pitchFamily="18" charset="-78"/>
              </a:rPr>
              <a:t>STRATEGI DAN SISTEM PENILAIAN </a:t>
            </a:r>
          </a:p>
          <a:p>
            <a:pPr algn="ctr" eaLnBrk="1" hangingPunct="1">
              <a:lnSpc>
                <a:spcPct val="90000"/>
              </a:lnSpc>
              <a:defRPr/>
            </a:pPr>
            <a:r>
              <a:rPr lang="id-ID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ea typeface="Dotum" pitchFamily="34" charset="-127"/>
                <a:cs typeface="Andalus" pitchFamily="18" charset="-78"/>
              </a:rPr>
              <a:t>PELATIHAN ASESOR SEKOLAH/MADRASAH</a:t>
            </a:r>
            <a:endParaRPr lang="en-US" sz="32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ea typeface="Dotum" pitchFamily="34" charset="-127"/>
              <a:cs typeface="Andalus" pitchFamily="18" charset="-78"/>
            </a:endParaRPr>
          </a:p>
          <a:p>
            <a:pPr algn="ctr"/>
            <a:endParaRPr lang="en-US" sz="2400" dirty="0" smtClean="0">
              <a:latin typeface="Century" pitchFamily="18" charset="0"/>
              <a:cs typeface="Andalus" pitchFamily="2" charset="-78"/>
            </a:endParaRPr>
          </a:p>
          <a:p>
            <a:pPr algn="ctr"/>
            <a:endParaRPr lang="en-US" sz="2400" dirty="0" smtClean="0">
              <a:latin typeface="Century" pitchFamily="18" charset="0"/>
              <a:cs typeface="Andalus" pitchFamily="2" charset="-78"/>
            </a:endParaRPr>
          </a:p>
          <a:p>
            <a:pPr algn="ctr"/>
            <a:r>
              <a:rPr lang="id-ID" sz="2000" dirty="0" smtClean="0">
                <a:latin typeface="Century" pitchFamily="18" charset="0"/>
                <a:cs typeface="Andalus" pitchFamily="2" charset="-78"/>
              </a:rPr>
              <a:t>Disampaikan pada</a:t>
            </a:r>
            <a:r>
              <a:rPr lang="en-US" sz="2000" dirty="0" smtClean="0">
                <a:latin typeface="Century" pitchFamily="18" charset="0"/>
                <a:cs typeface="Andalus" pitchFamily="2" charset="-78"/>
              </a:rPr>
              <a:t> </a:t>
            </a:r>
          </a:p>
          <a:p>
            <a:pPr algn="ctr"/>
            <a:r>
              <a:rPr lang="id-ID" sz="2000" dirty="0" smtClean="0">
                <a:latin typeface="Century" pitchFamily="18" charset="0"/>
              </a:rPr>
              <a:t>ToT Asesor Akreditasi Sekolah/Madrasah</a:t>
            </a:r>
            <a:r>
              <a:rPr lang="en-US" sz="2000" dirty="0" smtClean="0">
                <a:latin typeface="Century" pitchFamily="18" charset="0"/>
              </a:rPr>
              <a:t> </a:t>
            </a:r>
            <a:r>
              <a:rPr lang="en-US" sz="2000" dirty="0" err="1" smtClean="0">
                <a:latin typeface="Century" pitchFamily="18" charset="0"/>
              </a:rPr>
              <a:t>Tahun</a:t>
            </a:r>
            <a:r>
              <a:rPr lang="en-US" sz="2000" dirty="0" smtClean="0">
                <a:latin typeface="Century" pitchFamily="18" charset="0"/>
              </a:rPr>
              <a:t> 2012</a:t>
            </a:r>
            <a:endParaRPr lang="id-ID" sz="2000" dirty="0" smtClean="0">
              <a:latin typeface="Century" pitchFamily="18" charset="0"/>
            </a:endParaRPr>
          </a:p>
          <a:p>
            <a:pPr algn="ctr" eaLnBrk="1" hangingPunct="1">
              <a:lnSpc>
                <a:spcPct val="90000"/>
              </a:lnSpc>
              <a:defRPr/>
            </a:pPr>
            <a:endParaRPr lang="en-US" sz="32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ea typeface="Dotum" pitchFamily="34" charset="-127"/>
              <a:cs typeface="Andalus" pitchFamily="18" charset="-78"/>
            </a:endParaRPr>
          </a:p>
          <a:p>
            <a:pPr algn="ctr" eaLnBrk="1" hangingPunct="1">
              <a:lnSpc>
                <a:spcPct val="90000"/>
              </a:lnSpc>
              <a:defRPr/>
            </a:pPr>
            <a:endParaRPr lang="en-US" sz="32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ea typeface="Dotum" pitchFamily="34" charset="-127"/>
              <a:cs typeface="Andalus" pitchFamily="18" charset="-78"/>
            </a:endParaRPr>
          </a:p>
          <a:p>
            <a:pPr algn="ctr" eaLnBrk="1" hangingPunct="1">
              <a:lnSpc>
                <a:spcPct val="90000"/>
              </a:lnSpc>
              <a:defRPr/>
            </a:pP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ea typeface="Dotum" pitchFamily="34" charset="-127"/>
              <a:cs typeface="Andalus" pitchFamily="18" charset="-78"/>
            </a:endParaRPr>
          </a:p>
        </p:txBody>
      </p:sp>
      <p:pic>
        <p:nvPicPr>
          <p:cNvPr id="3075" name="Picture 5" descr="logo_fi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6096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2057400"/>
            <a:ext cx="259715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3" presetClass="entr" presetSubtype="52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3" grpId="0" animBg="1"/>
      <p:bldP spid="80903" grpId="1" animBg="1"/>
      <p:bldP spid="80903" grpId="2" animBg="1"/>
      <p:bldP spid="80903" grpId="3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9080"/>
            <a:ext cx="8382000" cy="655320"/>
          </a:xfrm>
          <a:solidFill>
            <a:schemeClr val="bg1"/>
          </a:solidFill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id-ID" sz="3600" i="0" u="sng" dirty="0" smtClean="0">
                <a:solidFill>
                  <a:srgbClr val="C00000"/>
                </a:solidFill>
                <a:latin typeface="Arial Rounded MT Bold" pitchFamily="34" charset="0"/>
              </a:rPr>
              <a:t>SISTEM PENILAIAN</a:t>
            </a:r>
            <a:endParaRPr lang="en-US" sz="3600" i="0" u="sng" dirty="0" smtClean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382000" cy="5562600"/>
          </a:xfrm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pPr marL="342900" lvl="2" indent="-342900" eaLnBrk="1" hangingPunct="1">
              <a:spcBef>
                <a:spcPts val="0"/>
              </a:spcBef>
              <a:buNone/>
            </a:pPr>
            <a:endParaRPr lang="id-ID" sz="2800" dirty="0" smtClean="0">
              <a:solidFill>
                <a:srgbClr val="0000CC"/>
              </a:solidFill>
              <a:latin typeface="Arial Rounded MT Bold" pitchFamily="34" charset="0"/>
            </a:endParaRPr>
          </a:p>
          <a:p>
            <a:pPr marL="514350" lvl="2" indent="-514350" eaLnBrk="1" hangingPunct="1">
              <a:spcBef>
                <a:spcPts val="1200"/>
              </a:spcBef>
              <a:buFont typeface="+mj-lt"/>
              <a:buAutoNum type="arabicPeriod"/>
            </a:pPr>
            <a:r>
              <a:rPr lang="id-ID" sz="2800" dirty="0" smtClean="0">
                <a:solidFill>
                  <a:srgbClr val="0000CC"/>
                </a:solidFill>
                <a:latin typeface="Arial Rounded MT Bold" pitchFamily="34" charset="0"/>
              </a:rPr>
              <a:t>MEKANISME EVALUASI</a:t>
            </a:r>
            <a:endParaRPr lang="id-ID" sz="2800" b="1" dirty="0" smtClean="0">
              <a:solidFill>
                <a:srgbClr val="C00000"/>
              </a:solidFill>
              <a:latin typeface="Arial Rounded MT Bold" pitchFamily="34" charset="0"/>
              <a:cs typeface="Andalus" pitchFamily="18" charset="-78"/>
            </a:endParaRPr>
          </a:p>
          <a:p>
            <a:pPr marL="914400" lvl="2" indent="-381000">
              <a:spcBef>
                <a:spcPts val="1200"/>
              </a:spcBef>
              <a:buFont typeface="+mj-lt"/>
              <a:buAutoNum type="alphaLcPeriod"/>
            </a:pPr>
            <a:r>
              <a:rPr lang="id-ID" sz="2600" dirty="0" smtClean="0">
                <a:latin typeface="Arial Rounded MT Bold" pitchFamily="34" charset="0"/>
                <a:cs typeface="Andalus" pitchFamily="18" charset="-78"/>
              </a:rPr>
              <a:t>Menentukan mekanisme  penilaian peserta pelatihan</a:t>
            </a:r>
          </a:p>
          <a:p>
            <a:pPr marL="914400" lvl="2" indent="-381000">
              <a:spcBef>
                <a:spcPts val="1200"/>
              </a:spcBef>
              <a:buFont typeface="+mj-lt"/>
              <a:buAutoNum type="alphaLcPeriod"/>
            </a:pPr>
            <a:r>
              <a:rPr lang="id-ID" sz="2600" dirty="0" smtClean="0">
                <a:latin typeface="Arial Rounded MT Bold" pitchFamily="34" charset="0"/>
                <a:cs typeface="Andalus" pitchFamily="18" charset="-78"/>
              </a:rPr>
              <a:t>Menyusun sistem penilaian peserta pelatihan</a:t>
            </a:r>
          </a:p>
          <a:p>
            <a:pPr eaLnBrk="1" hangingPunct="1">
              <a:spcBef>
                <a:spcPts val="1200"/>
              </a:spcBef>
              <a:buNone/>
            </a:pPr>
            <a:endParaRPr lang="id-ID" sz="1300" dirty="0" smtClean="0">
              <a:solidFill>
                <a:srgbClr val="0000CC"/>
              </a:solidFill>
              <a:latin typeface="Arial Rounded MT Bold" pitchFamily="34" charset="0"/>
            </a:endParaRPr>
          </a:p>
          <a:p>
            <a:pPr marL="514350" indent="-514350" eaLnBrk="1" hangingPunct="1">
              <a:spcBef>
                <a:spcPts val="1200"/>
              </a:spcBef>
              <a:buFont typeface="+mj-lt"/>
              <a:buAutoNum type="arabicPeriod" startAt="2"/>
            </a:pPr>
            <a:r>
              <a:rPr lang="id-ID" sz="2800" dirty="0" smtClean="0">
                <a:solidFill>
                  <a:srgbClr val="0000CC"/>
                </a:solidFill>
                <a:latin typeface="Arial Rounded MT Bold" pitchFamily="34" charset="0"/>
              </a:rPr>
              <a:t>BAHAN EVALUASI</a:t>
            </a:r>
          </a:p>
          <a:p>
            <a:pPr marL="914400" lvl="2" indent="-381000">
              <a:spcBef>
                <a:spcPts val="1200"/>
              </a:spcBef>
              <a:buFont typeface="+mj-lt"/>
              <a:buAutoNum type="alphaLcPeriod"/>
            </a:pPr>
            <a:r>
              <a:rPr lang="id-ID" sz="2600" dirty="0" smtClean="0">
                <a:latin typeface="Arial Rounded MT Bold" pitchFamily="34" charset="0"/>
                <a:cs typeface="Andalus" pitchFamily="18" charset="-78"/>
              </a:rPr>
              <a:t>Menyiapkan format rekapitulasi penilaian peserta;</a:t>
            </a:r>
          </a:p>
          <a:p>
            <a:pPr marL="914400" lvl="2" indent="-381000">
              <a:spcBef>
                <a:spcPts val="1200"/>
              </a:spcBef>
              <a:buFont typeface="+mj-lt"/>
              <a:buAutoNum type="alphaLcPeriod"/>
            </a:pPr>
            <a:r>
              <a:rPr lang="id-ID" sz="2600" dirty="0" smtClean="0">
                <a:latin typeface="Arial Rounded MT Bold" pitchFamily="34" charset="0"/>
                <a:cs typeface="Andalus" pitchFamily="18" charset="-78"/>
              </a:rPr>
              <a:t>Menyiapkan format penilaian keterampilan melaksanakan visitasi;</a:t>
            </a:r>
          </a:p>
          <a:p>
            <a:pPr marL="914400" lvl="2" indent="-381000">
              <a:spcBef>
                <a:spcPts val="1200"/>
              </a:spcBef>
              <a:buFont typeface="+mj-lt"/>
              <a:buAutoNum type="alphaLcPeriod"/>
            </a:pPr>
            <a:r>
              <a:rPr lang="id-ID" sz="2600" dirty="0" smtClean="0">
                <a:latin typeface="Arial Rounded MT Bold" pitchFamily="34" charset="0"/>
                <a:cs typeface="Andalus" pitchFamily="18" charset="-78"/>
              </a:rPr>
              <a:t>Menyiapkan format penilaian keterampilan menyusun laporan </a:t>
            </a:r>
            <a:r>
              <a:rPr lang="en-US" sz="2600" dirty="0" err="1" smtClean="0">
                <a:latin typeface="Arial Rounded MT Bold" pitchFamily="34" charset="0"/>
                <a:cs typeface="Andalus" pitchFamily="18" charset="-78"/>
              </a:rPr>
              <a:t>individu</a:t>
            </a:r>
            <a:r>
              <a:rPr lang="id-ID" sz="2600" dirty="0" smtClean="0">
                <a:latin typeface="Arial Rounded MT Bold" pitchFamily="34" charset="0"/>
                <a:cs typeface="Andalus" pitchFamily="18" charset="-78"/>
              </a:rPr>
              <a:t>; dan</a:t>
            </a:r>
          </a:p>
          <a:p>
            <a:pPr marL="914400" lvl="2" indent="-381000">
              <a:spcBef>
                <a:spcPts val="1200"/>
              </a:spcBef>
              <a:buFont typeface="+mj-lt"/>
              <a:buAutoNum type="alphaLcPeriod"/>
            </a:pPr>
            <a:r>
              <a:rPr lang="id-ID" sz="2600" dirty="0" smtClean="0">
                <a:latin typeface="Arial Rounded MT Bold" pitchFamily="34" charset="0"/>
                <a:cs typeface="Andalus" pitchFamily="18" charset="-78"/>
              </a:rPr>
              <a:t>Menyiapkan format penilaian keterampilan menyusun laporan </a:t>
            </a:r>
            <a:r>
              <a:rPr lang="en-US" sz="2600" dirty="0" err="1" smtClean="0">
                <a:latin typeface="Arial Rounded MT Bold" pitchFamily="34" charset="0"/>
                <a:cs typeface="Andalus" pitchFamily="18" charset="-78"/>
              </a:rPr>
              <a:t>kelompok</a:t>
            </a:r>
            <a:r>
              <a:rPr lang="id-ID" sz="2600" dirty="0" smtClean="0">
                <a:latin typeface="Arial Rounded MT Bold" pitchFamily="34" charset="0"/>
                <a:cs typeface="Andalus" pitchFamily="18" charset="-78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4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3810" grpId="0" animBg="1"/>
      <p:bldP spid="24579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381000"/>
            <a:ext cx="8458200" cy="6096000"/>
          </a:xfrm>
          <a:solidFill>
            <a:schemeClr val="bg1"/>
          </a:solidFill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2200" dirty="0" smtClean="0">
              <a:solidFill>
                <a:srgbClr val="CC0000"/>
              </a:solidFill>
              <a:latin typeface="Arial Rounded MT Bold" pitchFamily="34" charset="0"/>
            </a:endParaRPr>
          </a:p>
          <a:p>
            <a:pPr marL="457200" indent="-457200" eaLnBrk="1" hangingPunct="1">
              <a:lnSpc>
                <a:spcPct val="80000"/>
              </a:lnSpc>
              <a:buSzPct val="100000"/>
              <a:buFont typeface="+mj-lt"/>
              <a:buAutoNum type="arabicPeriod" startAt="3"/>
            </a:pPr>
            <a:r>
              <a:rPr lang="id-ID" sz="2200" dirty="0" smtClean="0">
                <a:solidFill>
                  <a:srgbClr val="0000CC"/>
                </a:solidFill>
                <a:latin typeface="Arial Rounded MT Bold" pitchFamily="34" charset="0"/>
              </a:rPr>
              <a:t>KOMPONEN PENILAIAN:</a:t>
            </a:r>
          </a:p>
          <a:p>
            <a:pPr marL="808038" lvl="2" indent="-366713">
              <a:spcBef>
                <a:spcPts val="0"/>
              </a:spcBef>
              <a:buFont typeface="+mj-lt"/>
              <a:buAutoNum type="alphaLcPeriod"/>
            </a:pPr>
            <a:r>
              <a:rPr lang="id-ID" sz="2000" dirty="0" smtClean="0">
                <a:latin typeface="Arial Rounded MT Bold" pitchFamily="34" charset="0"/>
                <a:cs typeface="Andalus" pitchFamily="18" charset="-78"/>
              </a:rPr>
              <a:t>Penguasaan tentang kebijakan akreditasi dan profesionalisme asesor (bobot = </a:t>
            </a:r>
            <a:r>
              <a:rPr lang="en-US" sz="2000" dirty="0" smtClean="0">
                <a:latin typeface="Arial Rounded MT Bold" pitchFamily="34" charset="0"/>
                <a:cs typeface="Andalus" pitchFamily="18" charset="-78"/>
              </a:rPr>
              <a:t>10</a:t>
            </a:r>
            <a:r>
              <a:rPr lang="id-ID" sz="2000" dirty="0" smtClean="0">
                <a:latin typeface="Arial Rounded MT Bold" pitchFamily="34" charset="0"/>
                <a:cs typeface="Andalus" pitchFamily="18" charset="-78"/>
              </a:rPr>
              <a:t>%)</a:t>
            </a:r>
            <a:r>
              <a:rPr lang="en-US" sz="2000" dirty="0" smtClean="0">
                <a:latin typeface="Arial Rounded MT Bold" pitchFamily="34" charset="0"/>
                <a:cs typeface="Andalus" pitchFamily="18" charset="-78"/>
              </a:rPr>
              <a:t>.</a:t>
            </a:r>
            <a:endParaRPr lang="id-ID" sz="2000" dirty="0" smtClean="0">
              <a:latin typeface="Arial Rounded MT Bold" pitchFamily="34" charset="0"/>
              <a:cs typeface="Andalus" pitchFamily="18" charset="-78"/>
            </a:endParaRPr>
          </a:p>
          <a:p>
            <a:pPr marL="808038" lvl="2" indent="-366713">
              <a:spcBef>
                <a:spcPts val="0"/>
              </a:spcBef>
              <a:buFont typeface="+mj-lt"/>
              <a:buAutoNum type="alphaLcPeriod"/>
            </a:pPr>
            <a:r>
              <a:rPr lang="nb-NO" sz="2000" dirty="0" smtClean="0">
                <a:latin typeface="Arial Rounded MT Bold" pitchFamily="34" charset="0"/>
                <a:cs typeface="Andalus" pitchFamily="18" charset="-78"/>
              </a:rPr>
              <a:t>Prosedur dan mekanisme akreditasi (bobot = 10%).</a:t>
            </a:r>
            <a:endParaRPr lang="id-ID" sz="2000" dirty="0" smtClean="0">
              <a:latin typeface="Arial Rounded MT Bold" pitchFamily="34" charset="0"/>
              <a:cs typeface="Andalus" pitchFamily="18" charset="-78"/>
            </a:endParaRPr>
          </a:p>
          <a:p>
            <a:pPr marL="808038" lvl="2" indent="-366713">
              <a:spcBef>
                <a:spcPts val="0"/>
              </a:spcBef>
              <a:buFont typeface="+mj-lt"/>
              <a:buAutoNum type="alphaLcPeriod"/>
            </a:pPr>
            <a:r>
              <a:rPr lang="en-US" sz="2000" dirty="0" err="1" smtClean="0">
                <a:latin typeface="Arial Rounded MT Bold" pitchFamily="34" charset="0"/>
                <a:cs typeface="Andalus" pitchFamily="18" charset="-78"/>
              </a:rPr>
              <a:t>Instrumen</a:t>
            </a:r>
            <a:r>
              <a:rPr lang="en-US" sz="2000" dirty="0" smtClean="0">
                <a:latin typeface="Arial Rounded MT Bold" pitchFamily="34" charset="0"/>
                <a:cs typeface="Andalus" pitchFamily="18" charset="-78"/>
              </a:rPr>
              <a:t> </a:t>
            </a:r>
            <a:r>
              <a:rPr lang="en-US" sz="2000" dirty="0" err="1" smtClean="0">
                <a:latin typeface="Arial Rounded MT Bold" pitchFamily="34" charset="0"/>
                <a:cs typeface="Andalus" pitchFamily="18" charset="-78"/>
              </a:rPr>
              <a:t>dan</a:t>
            </a:r>
            <a:r>
              <a:rPr lang="en-US" sz="2000" dirty="0" smtClean="0">
                <a:latin typeface="Arial Rounded MT Bold" pitchFamily="34" charset="0"/>
                <a:cs typeface="Andalus" pitchFamily="18" charset="-78"/>
              </a:rPr>
              <a:t> </a:t>
            </a:r>
            <a:r>
              <a:rPr lang="en-US" sz="2000" dirty="0" err="1" smtClean="0">
                <a:latin typeface="Arial Rounded MT Bold" pitchFamily="34" charset="0"/>
                <a:cs typeface="Andalus" pitchFamily="18" charset="-78"/>
              </a:rPr>
              <a:t>juknis</a:t>
            </a:r>
            <a:r>
              <a:rPr lang="en-US" sz="2000" dirty="0" smtClean="0">
                <a:latin typeface="Arial Rounded MT Bold" pitchFamily="34" charset="0"/>
                <a:cs typeface="Andalus" pitchFamily="18" charset="-78"/>
              </a:rPr>
              <a:t> </a:t>
            </a:r>
            <a:r>
              <a:rPr lang="en-US" sz="2000" dirty="0" err="1" smtClean="0">
                <a:latin typeface="Arial Rounded MT Bold" pitchFamily="34" charset="0"/>
                <a:cs typeface="Andalus" pitchFamily="18" charset="-78"/>
              </a:rPr>
              <a:t>akreditasi</a:t>
            </a:r>
            <a:r>
              <a:rPr lang="en-US" sz="2000" dirty="0" smtClean="0">
                <a:latin typeface="Arial Rounded MT Bold" pitchFamily="34" charset="0"/>
                <a:cs typeface="Andalus" pitchFamily="18" charset="-78"/>
              </a:rPr>
              <a:t> (</a:t>
            </a:r>
            <a:r>
              <a:rPr lang="en-US" sz="2000" dirty="0" err="1" smtClean="0">
                <a:latin typeface="Arial Rounded MT Bold" pitchFamily="34" charset="0"/>
                <a:cs typeface="Andalus" pitchFamily="18" charset="-78"/>
              </a:rPr>
              <a:t>bobot</a:t>
            </a:r>
            <a:r>
              <a:rPr lang="en-US" sz="2000" dirty="0" smtClean="0">
                <a:latin typeface="Arial Rounded MT Bold" pitchFamily="34" charset="0"/>
                <a:cs typeface="Andalus" pitchFamily="18" charset="-78"/>
              </a:rPr>
              <a:t> = 20%).</a:t>
            </a:r>
            <a:endParaRPr lang="id-ID" sz="2000" dirty="0" smtClean="0">
              <a:latin typeface="Arial Rounded MT Bold" pitchFamily="34" charset="0"/>
              <a:cs typeface="Andalus" pitchFamily="18" charset="-78"/>
            </a:endParaRPr>
          </a:p>
          <a:p>
            <a:pPr marL="808038" lvl="2" indent="-366713">
              <a:spcBef>
                <a:spcPts val="0"/>
              </a:spcBef>
              <a:buFont typeface="+mj-lt"/>
              <a:buAutoNum type="alphaLcPeriod"/>
            </a:pPr>
            <a:r>
              <a:rPr lang="nb-NO" sz="2000" dirty="0" smtClean="0">
                <a:latin typeface="Arial Rounded MT Bold" pitchFamily="34" charset="0"/>
                <a:cs typeface="Andalus" pitchFamily="18" charset="-78"/>
              </a:rPr>
              <a:t>Teknik penskoran dan pemeringkatan akreditasi (bobot = 10%).</a:t>
            </a:r>
            <a:endParaRPr lang="id-ID" sz="2000" dirty="0" smtClean="0">
              <a:latin typeface="Arial Rounded MT Bold" pitchFamily="34" charset="0"/>
              <a:cs typeface="Andalus" pitchFamily="18" charset="-78"/>
            </a:endParaRPr>
          </a:p>
          <a:p>
            <a:pPr marL="808038" lvl="2" indent="-366713">
              <a:spcBef>
                <a:spcPts val="0"/>
              </a:spcBef>
              <a:buFont typeface="+mj-lt"/>
              <a:buAutoNum type="alphaLcPeriod"/>
            </a:pPr>
            <a:r>
              <a:rPr lang="fi-FI" sz="2000" dirty="0" smtClean="0">
                <a:latin typeface="Arial Rounded MT Bold" pitchFamily="34" charset="0"/>
                <a:cs typeface="Andalus" pitchFamily="18" charset="-78"/>
              </a:rPr>
              <a:t>Pedoman visitasi dan panduan penyusunan laporan visitasi (bobot = 10%).</a:t>
            </a:r>
            <a:endParaRPr lang="id-ID" sz="2000" dirty="0" smtClean="0">
              <a:latin typeface="Arial Rounded MT Bold" pitchFamily="34" charset="0"/>
              <a:cs typeface="Andalus" pitchFamily="18" charset="-78"/>
            </a:endParaRPr>
          </a:p>
          <a:p>
            <a:pPr marL="808038" lvl="2" indent="-366713">
              <a:spcBef>
                <a:spcPts val="0"/>
              </a:spcBef>
              <a:buFont typeface="+mj-lt"/>
              <a:buAutoNum type="alphaLcPeriod"/>
            </a:pPr>
            <a:r>
              <a:rPr lang="id-ID" sz="2000" dirty="0" smtClean="0">
                <a:latin typeface="Arial Rounded MT Bold" pitchFamily="34" charset="0"/>
                <a:cs typeface="Andalus" pitchFamily="18" charset="-78"/>
              </a:rPr>
              <a:t>Keterampilan melaksanakan visitasi (bobot = </a:t>
            </a:r>
            <a:r>
              <a:rPr lang="en-US" sz="2000" dirty="0" smtClean="0">
                <a:latin typeface="Arial Rounded MT Bold" pitchFamily="34" charset="0"/>
                <a:cs typeface="Andalus" pitchFamily="18" charset="-78"/>
              </a:rPr>
              <a:t>2</a:t>
            </a:r>
            <a:r>
              <a:rPr lang="id-ID" sz="2000" dirty="0" smtClean="0">
                <a:latin typeface="Arial Rounded MT Bold" pitchFamily="34" charset="0"/>
                <a:cs typeface="Andalus" pitchFamily="18" charset="-78"/>
              </a:rPr>
              <a:t>0%)</a:t>
            </a:r>
            <a:r>
              <a:rPr lang="en-US" sz="2000" dirty="0" smtClean="0">
                <a:latin typeface="Arial Rounded MT Bold" pitchFamily="34" charset="0"/>
                <a:cs typeface="Andalus" pitchFamily="18" charset="-78"/>
              </a:rPr>
              <a:t>.</a:t>
            </a:r>
            <a:endParaRPr lang="id-ID" sz="2000" dirty="0" smtClean="0">
              <a:latin typeface="Arial Rounded MT Bold" pitchFamily="34" charset="0"/>
              <a:cs typeface="Andalus" pitchFamily="18" charset="-78"/>
            </a:endParaRPr>
          </a:p>
          <a:p>
            <a:pPr marL="808038" lvl="2" indent="-366713">
              <a:spcBef>
                <a:spcPts val="0"/>
              </a:spcBef>
              <a:buFont typeface="+mj-lt"/>
              <a:buAutoNum type="alphaLcPeriod"/>
            </a:pPr>
            <a:r>
              <a:rPr lang="id-ID" sz="2000" dirty="0" smtClean="0">
                <a:latin typeface="Arial Rounded MT Bold" pitchFamily="34" charset="0"/>
                <a:cs typeface="Andalus" pitchFamily="18" charset="-78"/>
              </a:rPr>
              <a:t>Keterampilan menyusun laporan </a:t>
            </a:r>
            <a:r>
              <a:rPr lang="en-US" sz="2000" dirty="0" err="1" smtClean="0">
                <a:latin typeface="Arial Rounded MT Bold" pitchFamily="34" charset="0"/>
                <a:cs typeface="Andalus" pitchFamily="18" charset="-78"/>
              </a:rPr>
              <a:t>individu</a:t>
            </a:r>
            <a:r>
              <a:rPr lang="en-US" sz="2000" dirty="0" smtClean="0">
                <a:latin typeface="Arial Rounded MT Bold" pitchFamily="34" charset="0"/>
                <a:cs typeface="Andalus" pitchFamily="18" charset="-78"/>
              </a:rPr>
              <a:t> </a:t>
            </a:r>
            <a:r>
              <a:rPr lang="id-ID" sz="2000" dirty="0" smtClean="0">
                <a:latin typeface="Arial Rounded MT Bold" pitchFamily="34" charset="0"/>
                <a:cs typeface="Andalus" pitchFamily="18" charset="-78"/>
              </a:rPr>
              <a:t>(bobot = </a:t>
            </a:r>
            <a:r>
              <a:rPr lang="fi-FI" sz="2000" dirty="0" smtClean="0">
                <a:latin typeface="Arial Rounded MT Bold" pitchFamily="34" charset="0"/>
                <a:cs typeface="Andalus" pitchFamily="18" charset="-78"/>
              </a:rPr>
              <a:t>10</a:t>
            </a:r>
            <a:r>
              <a:rPr lang="id-ID" sz="2000" dirty="0" smtClean="0">
                <a:latin typeface="Arial Rounded MT Bold" pitchFamily="34" charset="0"/>
                <a:cs typeface="Andalus" pitchFamily="18" charset="-78"/>
              </a:rPr>
              <a:t>%)</a:t>
            </a:r>
            <a:r>
              <a:rPr lang="en-US" sz="2000" dirty="0" smtClean="0">
                <a:latin typeface="Arial Rounded MT Bold" pitchFamily="34" charset="0"/>
                <a:cs typeface="Andalus" pitchFamily="18" charset="-78"/>
              </a:rPr>
              <a:t>.</a:t>
            </a:r>
            <a:endParaRPr lang="id-ID" sz="2000" dirty="0" smtClean="0">
              <a:latin typeface="Arial Rounded MT Bold" pitchFamily="34" charset="0"/>
              <a:cs typeface="Andalus" pitchFamily="18" charset="-78"/>
            </a:endParaRPr>
          </a:p>
          <a:p>
            <a:pPr marL="808038" lvl="2" indent="-366713">
              <a:spcBef>
                <a:spcPts val="0"/>
              </a:spcBef>
              <a:buFont typeface="+mj-lt"/>
              <a:buAutoNum type="alphaLcPeriod"/>
            </a:pPr>
            <a:r>
              <a:rPr lang="id-ID" sz="2000" dirty="0" smtClean="0">
                <a:latin typeface="Arial Rounded MT Bold" pitchFamily="34" charset="0"/>
                <a:cs typeface="Andalus" pitchFamily="18" charset="-78"/>
              </a:rPr>
              <a:t>Keterampilan menyusun laporan </a:t>
            </a:r>
            <a:r>
              <a:rPr lang="en-US" sz="2000" dirty="0" err="1" smtClean="0">
                <a:latin typeface="Arial Rounded MT Bold" pitchFamily="34" charset="0"/>
                <a:cs typeface="Andalus" pitchFamily="18" charset="-78"/>
              </a:rPr>
              <a:t>kelompok</a:t>
            </a:r>
            <a:r>
              <a:rPr lang="en-US" sz="2000" dirty="0" smtClean="0">
                <a:latin typeface="Arial Rounded MT Bold" pitchFamily="34" charset="0"/>
                <a:cs typeface="Andalus" pitchFamily="18" charset="-78"/>
              </a:rPr>
              <a:t> </a:t>
            </a:r>
            <a:r>
              <a:rPr lang="id-ID" sz="2000" dirty="0" smtClean="0">
                <a:latin typeface="Arial Rounded MT Bold" pitchFamily="34" charset="0"/>
                <a:cs typeface="Andalus" pitchFamily="18" charset="-78"/>
              </a:rPr>
              <a:t>(bobot = </a:t>
            </a:r>
            <a:r>
              <a:rPr lang="fi-FI" sz="2000" dirty="0" smtClean="0">
                <a:latin typeface="Arial Rounded MT Bold" pitchFamily="34" charset="0"/>
                <a:cs typeface="Andalus" pitchFamily="18" charset="-78"/>
              </a:rPr>
              <a:t>10</a:t>
            </a:r>
            <a:r>
              <a:rPr lang="id-ID" sz="2000" dirty="0" smtClean="0">
                <a:latin typeface="Arial Rounded MT Bold" pitchFamily="34" charset="0"/>
                <a:cs typeface="Andalus" pitchFamily="18" charset="-78"/>
              </a:rPr>
              <a:t>%)</a:t>
            </a:r>
            <a:r>
              <a:rPr lang="en-US" sz="2000" dirty="0" smtClean="0">
                <a:latin typeface="Arial Rounded MT Bold" pitchFamily="34" charset="0"/>
                <a:cs typeface="Andalus" pitchFamily="18" charset="-78"/>
              </a:rPr>
              <a:t>.</a:t>
            </a:r>
          </a:p>
          <a:p>
            <a:pPr marL="808038" lvl="2" indent="-366713">
              <a:spcBef>
                <a:spcPts val="0"/>
              </a:spcBef>
              <a:buNone/>
            </a:pPr>
            <a:endParaRPr lang="id-ID" sz="2000" dirty="0" smtClean="0">
              <a:latin typeface="Arial Rounded MT Bold" pitchFamily="34" charset="0"/>
              <a:cs typeface="Andalus" pitchFamily="18" charset="-78"/>
            </a:endParaRPr>
          </a:p>
          <a:p>
            <a:pPr marL="457200" lvl="2" indent="-457200">
              <a:buFont typeface="+mj-lt"/>
              <a:buAutoNum type="arabicPeriod" startAt="4"/>
            </a:pPr>
            <a:r>
              <a:rPr lang="id-ID" dirty="0" smtClean="0">
                <a:solidFill>
                  <a:srgbClr val="0000CC"/>
                </a:solidFill>
                <a:latin typeface="Arial Rounded MT Bold" pitchFamily="34" charset="0"/>
              </a:rPr>
              <a:t>PERSYARATAN KELULUSAN:</a:t>
            </a:r>
            <a:endParaRPr lang="id-ID" dirty="0" smtClean="0">
              <a:solidFill>
                <a:srgbClr val="C00000"/>
              </a:solidFill>
              <a:latin typeface="Arial Rounded MT Bold" pitchFamily="34" charset="0"/>
              <a:cs typeface="Andalus" pitchFamily="18" charset="-78"/>
            </a:endParaRPr>
          </a:p>
          <a:p>
            <a:pPr marL="822325" lvl="0" indent="-381000">
              <a:spcBef>
                <a:spcPts val="0"/>
              </a:spcBef>
              <a:buFont typeface="+mj-lt"/>
              <a:buAutoNum type="alphaLcPeriod"/>
            </a:pPr>
            <a:r>
              <a:rPr lang="id-ID" sz="2000" dirty="0" smtClean="0">
                <a:latin typeface="Arial Rounded MT Bold" pitchFamily="34" charset="0"/>
                <a:cs typeface="Andalus" pitchFamily="18" charset="-78"/>
              </a:rPr>
              <a:t>Memperoleh nilai minimal 80; </a:t>
            </a:r>
          </a:p>
          <a:p>
            <a:pPr marL="822325" lvl="0" indent="-381000">
              <a:spcBef>
                <a:spcPts val="0"/>
              </a:spcBef>
              <a:buFont typeface="+mj-lt"/>
              <a:buAutoNum type="alphaLcPeriod"/>
            </a:pPr>
            <a:r>
              <a:rPr lang="id-ID" sz="2000" dirty="0" smtClean="0">
                <a:latin typeface="Arial Rounded MT Bold" pitchFamily="34" charset="0"/>
                <a:cs typeface="Andalus" pitchFamily="18" charset="-78"/>
              </a:rPr>
              <a:t>Kehadiran dalam pelatihan minimal 90%; dan</a:t>
            </a:r>
          </a:p>
          <a:p>
            <a:pPr marL="822325" indent="-381000">
              <a:spcBef>
                <a:spcPts val="0"/>
              </a:spcBef>
              <a:buFont typeface="+mj-lt"/>
              <a:buAutoNum type="alphaLcPeriod"/>
            </a:pPr>
            <a:r>
              <a:rPr lang="id-ID" sz="2000" dirty="0" smtClean="0">
                <a:latin typeface="Arial Rounded MT Bold" pitchFamily="34" charset="0"/>
                <a:cs typeface="Andalus" pitchFamily="18" charset="-78"/>
              </a:rPr>
              <a:t>Mematuhi tata tertib.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381000"/>
            <a:ext cx="8382000" cy="5943600"/>
          </a:xfrm>
          <a:solidFill>
            <a:schemeClr val="bg1"/>
          </a:solidFill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None/>
            </a:pPr>
            <a:endParaRPr lang="id-ID" sz="1000" b="1" dirty="0" smtClean="0">
              <a:solidFill>
                <a:srgbClr val="C00000"/>
              </a:solidFill>
              <a:latin typeface="Andalus" pitchFamily="18" charset="-78"/>
              <a:cs typeface="Andalus" pitchFamily="18" charset="-78"/>
            </a:endParaRPr>
          </a:p>
          <a:p>
            <a:pPr marL="533400" lvl="2" indent="-533400">
              <a:buFont typeface="+mj-lt"/>
              <a:buAutoNum type="arabicPeriod" startAt="5"/>
            </a:pPr>
            <a:r>
              <a:rPr lang="id-ID" sz="2800" dirty="0" smtClean="0">
                <a:solidFill>
                  <a:srgbClr val="0000CC"/>
                </a:solidFill>
                <a:latin typeface="Arial Rounded MT Bold" pitchFamily="34" charset="0"/>
              </a:rPr>
              <a:t>CARA MENILAI PESERTA:</a:t>
            </a:r>
            <a:endParaRPr lang="id-ID" sz="2800" b="1" dirty="0" smtClean="0">
              <a:solidFill>
                <a:srgbClr val="C00000"/>
              </a:solidFill>
              <a:latin typeface="Arial Rounded MT Bold" pitchFamily="34" charset="0"/>
              <a:cs typeface="Andalus" pitchFamily="18" charset="-78"/>
            </a:endParaRPr>
          </a:p>
          <a:p>
            <a:pPr marL="898525" lvl="2" indent="-365125">
              <a:spcBef>
                <a:spcPts val="1200"/>
              </a:spcBef>
              <a:buFont typeface="+mj-lt"/>
              <a:buAutoNum type="alphaLcPeriod"/>
            </a:pPr>
            <a:r>
              <a:rPr lang="id-ID" dirty="0" smtClean="0">
                <a:latin typeface="Arial Rounded MT Bold" pitchFamily="34" charset="0"/>
                <a:cs typeface="Andalus" pitchFamily="18" charset="-78"/>
              </a:rPr>
              <a:t>	</a:t>
            </a:r>
            <a:r>
              <a:rPr lang="en-US" dirty="0" err="1" smtClean="0">
                <a:latin typeface="Arial Rounded MT Bold" pitchFamily="34" charset="0"/>
                <a:cs typeface="Andalus" pitchFamily="18" charset="-78"/>
              </a:rPr>
              <a:t>Evaluasi</a:t>
            </a:r>
            <a:r>
              <a:rPr lang="en-US" dirty="0" smtClean="0">
                <a:latin typeface="Arial Rounded MT Bold" pitchFamily="34" charset="0"/>
                <a:cs typeface="Andalus" pitchFamily="18" charset="-78"/>
              </a:rPr>
              <a:t> </a:t>
            </a:r>
            <a:endParaRPr lang="id-ID" dirty="0" smtClean="0">
              <a:latin typeface="Arial Rounded MT Bold" pitchFamily="34" charset="0"/>
              <a:cs typeface="Andalus" pitchFamily="18" charset="-78"/>
            </a:endParaRPr>
          </a:p>
          <a:p>
            <a:pPr marL="898525" lvl="2" indent="-365125">
              <a:spcBef>
                <a:spcPts val="1200"/>
              </a:spcBef>
              <a:buNone/>
            </a:pPr>
            <a:r>
              <a:rPr lang="id-ID" dirty="0" smtClean="0">
                <a:latin typeface="Arial Rounded MT Bold" pitchFamily="34" charset="0"/>
                <a:cs typeface="Andalus" pitchFamily="18" charset="-78"/>
              </a:rPr>
              <a:t>	</a:t>
            </a:r>
            <a:r>
              <a:rPr lang="en-US" dirty="0" err="1" smtClean="0">
                <a:latin typeface="Arial Rounded MT Bold" pitchFamily="34" charset="0"/>
                <a:cs typeface="Andalus" pitchFamily="18" charset="-78"/>
              </a:rPr>
              <a:t>Evaluasi</a:t>
            </a:r>
            <a:r>
              <a:rPr lang="en-US" dirty="0" smtClean="0">
                <a:latin typeface="Arial Rounded MT Bold" pitchFamily="34" charset="0"/>
                <a:cs typeface="Andalus" pitchFamily="18" charset="-78"/>
              </a:rPr>
              <a:t> </a:t>
            </a:r>
            <a:r>
              <a:rPr lang="en-US" dirty="0" err="1" smtClean="0">
                <a:latin typeface="Arial Rounded MT Bold" pitchFamily="34" charset="0"/>
                <a:cs typeface="Andalus" pitchFamily="18" charset="-78"/>
              </a:rPr>
              <a:t>dilaksanakan</a:t>
            </a:r>
            <a:r>
              <a:rPr lang="en-US" dirty="0" smtClean="0">
                <a:latin typeface="Arial Rounded MT Bold" pitchFamily="34" charset="0"/>
                <a:cs typeface="Andalus" pitchFamily="18" charset="-78"/>
              </a:rPr>
              <a:t> </a:t>
            </a:r>
            <a:r>
              <a:rPr lang="en-US" dirty="0" err="1" smtClean="0">
                <a:latin typeface="Arial Rounded MT Bold" pitchFamily="34" charset="0"/>
                <a:cs typeface="Andalus" pitchFamily="18" charset="-78"/>
              </a:rPr>
              <a:t>selama</a:t>
            </a:r>
            <a:r>
              <a:rPr lang="en-US" dirty="0" smtClean="0">
                <a:latin typeface="Arial Rounded MT Bold" pitchFamily="34" charset="0"/>
                <a:cs typeface="Andalus" pitchFamily="18" charset="-78"/>
              </a:rPr>
              <a:t> 75 </a:t>
            </a:r>
            <a:r>
              <a:rPr lang="en-US" dirty="0" err="1" smtClean="0">
                <a:latin typeface="Arial Rounded MT Bold" pitchFamily="34" charset="0"/>
                <a:cs typeface="Andalus" pitchFamily="18" charset="-78"/>
              </a:rPr>
              <a:t>menit</a:t>
            </a:r>
            <a:r>
              <a:rPr lang="en-US" dirty="0" smtClean="0">
                <a:latin typeface="Arial Rounded MT Bold" pitchFamily="34" charset="0"/>
                <a:cs typeface="Andalus" pitchFamily="18" charset="-78"/>
              </a:rPr>
              <a:t> </a:t>
            </a:r>
            <a:r>
              <a:rPr lang="en-US" dirty="0" err="1" smtClean="0">
                <a:latin typeface="Arial Rounded MT Bold" pitchFamily="34" charset="0"/>
                <a:cs typeface="Andalus" pitchFamily="18" charset="-78"/>
              </a:rPr>
              <a:t>dengan</a:t>
            </a:r>
            <a:r>
              <a:rPr lang="en-US" dirty="0" smtClean="0">
                <a:latin typeface="Arial Rounded MT Bold" pitchFamily="34" charset="0"/>
                <a:cs typeface="Andalus" pitchFamily="18" charset="-78"/>
              </a:rPr>
              <a:t> </a:t>
            </a:r>
            <a:r>
              <a:rPr lang="en-US" dirty="0" err="1" smtClean="0">
                <a:latin typeface="Arial Rounded MT Bold" pitchFamily="34" charset="0"/>
                <a:cs typeface="Andalus" pitchFamily="18" charset="-78"/>
              </a:rPr>
              <a:t>jumlah</a:t>
            </a:r>
            <a:r>
              <a:rPr lang="en-US" dirty="0" smtClean="0">
                <a:latin typeface="Arial Rounded MT Bold" pitchFamily="34" charset="0"/>
                <a:cs typeface="Andalus" pitchFamily="18" charset="-78"/>
              </a:rPr>
              <a:t> </a:t>
            </a:r>
            <a:r>
              <a:rPr lang="en-US" dirty="0" err="1" smtClean="0">
                <a:latin typeface="Arial Rounded MT Bold" pitchFamily="34" charset="0"/>
                <a:cs typeface="Andalus" pitchFamily="18" charset="-78"/>
              </a:rPr>
              <a:t>soal</a:t>
            </a:r>
            <a:r>
              <a:rPr lang="en-US" dirty="0" smtClean="0">
                <a:latin typeface="Arial Rounded MT Bold" pitchFamily="34" charset="0"/>
                <a:cs typeface="Andalus" pitchFamily="18" charset="-78"/>
              </a:rPr>
              <a:t> 60 </a:t>
            </a:r>
            <a:r>
              <a:rPr lang="en-US" dirty="0" err="1" smtClean="0">
                <a:latin typeface="Arial Rounded MT Bold" pitchFamily="34" charset="0"/>
                <a:cs typeface="Andalus" pitchFamily="18" charset="-78"/>
              </a:rPr>
              <a:t>butir</a:t>
            </a:r>
            <a:r>
              <a:rPr lang="id-ID" dirty="0" smtClean="0">
                <a:latin typeface="Arial Rounded MT Bold" pitchFamily="34" charset="0"/>
                <a:cs typeface="Andalus" pitchFamily="18" charset="-78"/>
              </a:rPr>
              <a:t>.</a:t>
            </a:r>
            <a:r>
              <a:rPr lang="en-US" dirty="0" smtClean="0">
                <a:latin typeface="Arial Rounded MT Bold" pitchFamily="34" charset="0"/>
                <a:cs typeface="Andalus" pitchFamily="18" charset="-78"/>
              </a:rPr>
              <a:t> </a:t>
            </a:r>
            <a:endParaRPr lang="id-ID" dirty="0" smtClean="0">
              <a:latin typeface="Arial Rounded MT Bold" pitchFamily="34" charset="0"/>
              <a:cs typeface="Andalus" pitchFamily="18" charset="-78"/>
            </a:endParaRPr>
          </a:p>
          <a:p>
            <a:pPr marL="898525" lvl="2" indent="-365125">
              <a:spcBef>
                <a:spcPts val="1200"/>
              </a:spcBef>
              <a:buFont typeface="+mj-lt"/>
              <a:buAutoNum type="alphaLcPeriod" startAt="2"/>
            </a:pPr>
            <a:r>
              <a:rPr lang="id-ID" dirty="0" smtClean="0">
                <a:latin typeface="Arial Rounded MT Bold" pitchFamily="34" charset="0"/>
                <a:cs typeface="Andalus" pitchFamily="18" charset="-78"/>
              </a:rPr>
              <a:t>Praktik visitasi</a:t>
            </a:r>
          </a:p>
          <a:p>
            <a:pPr marL="898525" lvl="2" indent="-365125">
              <a:spcBef>
                <a:spcPts val="1200"/>
              </a:spcBef>
              <a:buNone/>
            </a:pPr>
            <a:r>
              <a:rPr lang="id-ID" dirty="0" smtClean="0">
                <a:latin typeface="Arial Rounded MT Bold" pitchFamily="34" charset="0"/>
                <a:cs typeface="Andalus" pitchFamily="18" charset="-78"/>
              </a:rPr>
              <a:t>	Pendamping menilai peserta pelatihan sesuai format yang ada, meliputi tiga aspek yaitu: </a:t>
            </a:r>
          </a:p>
          <a:p>
            <a:pPr marL="1341438" lvl="2" indent="-442913">
              <a:spcBef>
                <a:spcPts val="1200"/>
              </a:spcBef>
              <a:buFont typeface="+mj-lt"/>
              <a:buAutoNum type="arabicParenR"/>
            </a:pPr>
            <a:r>
              <a:rPr lang="id-ID" dirty="0" smtClean="0">
                <a:latin typeface="Arial Rounded MT Bold" pitchFamily="34" charset="0"/>
                <a:cs typeface="Andalus" pitchFamily="18" charset="-78"/>
              </a:rPr>
              <a:t>disiplin (nilai </a:t>
            </a:r>
            <a:r>
              <a:rPr lang="en-US" dirty="0" smtClean="0">
                <a:latin typeface="Arial Rounded MT Bold" pitchFamily="34" charset="0"/>
                <a:cs typeface="Andalus" pitchFamily="18" charset="-78"/>
              </a:rPr>
              <a:t>3</a:t>
            </a:r>
            <a:r>
              <a:rPr lang="id-ID" dirty="0" smtClean="0">
                <a:latin typeface="Arial Rounded MT Bold" pitchFamily="34" charset="0"/>
                <a:cs typeface="Andalus" pitchFamily="18" charset="-78"/>
              </a:rPr>
              <a:t>-</a:t>
            </a:r>
            <a:r>
              <a:rPr lang="en-US" dirty="0" smtClean="0">
                <a:latin typeface="Arial Rounded MT Bold" pitchFamily="34" charset="0"/>
                <a:cs typeface="Andalus" pitchFamily="18" charset="-78"/>
              </a:rPr>
              <a:t>6</a:t>
            </a:r>
            <a:r>
              <a:rPr lang="id-ID" dirty="0" smtClean="0">
                <a:latin typeface="Arial Rounded MT Bold" pitchFamily="34" charset="0"/>
                <a:cs typeface="Andalus" pitchFamily="18" charset="-78"/>
              </a:rPr>
              <a:t>),  </a:t>
            </a:r>
          </a:p>
          <a:p>
            <a:pPr marL="1341438" lvl="2" indent="-442913">
              <a:spcBef>
                <a:spcPts val="1200"/>
              </a:spcBef>
              <a:buFont typeface="+mj-lt"/>
              <a:buAutoNum type="arabicParenR"/>
            </a:pPr>
            <a:r>
              <a:rPr lang="id-ID" dirty="0" smtClean="0">
                <a:latin typeface="Arial Rounded MT Bold" pitchFamily="34" charset="0"/>
                <a:cs typeface="Andalus" pitchFamily="18" charset="-78"/>
              </a:rPr>
              <a:t>keaktifan (nilai </a:t>
            </a:r>
            <a:r>
              <a:rPr lang="en-US" dirty="0" smtClean="0">
                <a:latin typeface="Arial Rounded MT Bold" pitchFamily="34" charset="0"/>
                <a:cs typeface="Andalus" pitchFamily="18" charset="-78"/>
              </a:rPr>
              <a:t>4</a:t>
            </a:r>
            <a:r>
              <a:rPr lang="id-ID" dirty="0" smtClean="0">
                <a:latin typeface="Arial Rounded MT Bold" pitchFamily="34" charset="0"/>
                <a:cs typeface="Andalus" pitchFamily="18" charset="-78"/>
              </a:rPr>
              <a:t>-</a:t>
            </a:r>
            <a:r>
              <a:rPr lang="en-US" dirty="0" smtClean="0">
                <a:latin typeface="Arial Rounded MT Bold" pitchFamily="34" charset="0"/>
                <a:cs typeface="Andalus" pitchFamily="18" charset="-78"/>
              </a:rPr>
              <a:t>8</a:t>
            </a:r>
            <a:r>
              <a:rPr lang="id-ID" dirty="0" smtClean="0">
                <a:latin typeface="Arial Rounded MT Bold" pitchFamily="34" charset="0"/>
                <a:cs typeface="Andalus" pitchFamily="18" charset="-78"/>
              </a:rPr>
              <a:t>), dan </a:t>
            </a:r>
          </a:p>
          <a:p>
            <a:pPr marL="1341438" lvl="2" indent="-442913">
              <a:spcBef>
                <a:spcPts val="1200"/>
              </a:spcBef>
              <a:buFont typeface="+mj-lt"/>
              <a:buAutoNum type="arabicParenR"/>
            </a:pPr>
            <a:r>
              <a:rPr lang="id-ID" dirty="0" smtClean="0">
                <a:latin typeface="Arial Rounded MT Bold" pitchFamily="34" charset="0"/>
                <a:cs typeface="Andalus" pitchFamily="18" charset="-78"/>
              </a:rPr>
              <a:t>kerjasama (nilai </a:t>
            </a:r>
            <a:r>
              <a:rPr lang="en-US" dirty="0" smtClean="0">
                <a:latin typeface="Arial Rounded MT Bold" pitchFamily="34" charset="0"/>
                <a:cs typeface="Andalus" pitchFamily="18" charset="-78"/>
              </a:rPr>
              <a:t>3</a:t>
            </a:r>
            <a:r>
              <a:rPr lang="id-ID" dirty="0" smtClean="0">
                <a:latin typeface="Arial Rounded MT Bold" pitchFamily="34" charset="0"/>
                <a:cs typeface="Andalus" pitchFamily="18" charset="-78"/>
              </a:rPr>
              <a:t>-</a:t>
            </a:r>
            <a:r>
              <a:rPr lang="en-US" dirty="0" smtClean="0">
                <a:latin typeface="Arial Rounded MT Bold" pitchFamily="34" charset="0"/>
                <a:cs typeface="Andalus" pitchFamily="18" charset="-78"/>
              </a:rPr>
              <a:t>6</a:t>
            </a:r>
            <a:r>
              <a:rPr lang="id-ID" dirty="0" smtClean="0">
                <a:latin typeface="Arial Rounded MT Bold" pitchFamily="34" charset="0"/>
                <a:cs typeface="Andalus" pitchFamily="18" charset="-78"/>
              </a:rPr>
              <a:t>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52424" y="381000"/>
            <a:ext cx="8458200" cy="5638800"/>
          </a:xfrm>
          <a:solidFill>
            <a:schemeClr val="bg1"/>
          </a:solidFill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None/>
            </a:pPr>
            <a:endParaRPr lang="id-ID" sz="1000" b="1" dirty="0" smtClean="0">
              <a:solidFill>
                <a:srgbClr val="C00000"/>
              </a:solidFill>
              <a:latin typeface="Andalus" pitchFamily="18" charset="-78"/>
              <a:cs typeface="Andalus" pitchFamily="18" charset="-78"/>
            </a:endParaRPr>
          </a:p>
          <a:p>
            <a:pPr marL="533400" lvl="2" indent="-533400">
              <a:buFont typeface="+mj-lt"/>
              <a:buAutoNum type="arabicPeriod" startAt="5"/>
            </a:pPr>
            <a:r>
              <a:rPr lang="id-ID" sz="2800" dirty="0" smtClean="0">
                <a:solidFill>
                  <a:srgbClr val="0000CC"/>
                </a:solidFill>
                <a:latin typeface="Arial Rounded MT Bold" pitchFamily="34" charset="0"/>
              </a:rPr>
              <a:t>CARA MENILAI PESERTA:</a:t>
            </a:r>
            <a:endParaRPr lang="id-ID" sz="2800" b="1" dirty="0" smtClean="0">
              <a:solidFill>
                <a:srgbClr val="C00000"/>
              </a:solidFill>
              <a:latin typeface="Arial Rounded MT Bold" pitchFamily="34" charset="0"/>
              <a:cs typeface="Andalus" pitchFamily="18" charset="-78"/>
            </a:endParaRPr>
          </a:p>
          <a:p>
            <a:pPr marL="990600" lvl="2" indent="-457200">
              <a:spcBef>
                <a:spcPts val="1200"/>
              </a:spcBef>
              <a:buFont typeface="+mj-lt"/>
              <a:buAutoNum type="alphaLcPeriod" startAt="3"/>
            </a:pPr>
            <a:r>
              <a:rPr lang="id-ID" dirty="0" smtClean="0">
                <a:latin typeface="Arial Rounded MT Bold" pitchFamily="34" charset="0"/>
                <a:cs typeface="Andalus" pitchFamily="18" charset="-78"/>
              </a:rPr>
              <a:t>Laporan Individu</a:t>
            </a:r>
          </a:p>
          <a:p>
            <a:pPr marL="898525" lvl="2" indent="-365125">
              <a:spcBef>
                <a:spcPts val="1200"/>
              </a:spcBef>
              <a:buNone/>
            </a:pPr>
            <a:r>
              <a:rPr lang="id-ID" dirty="0" smtClean="0">
                <a:latin typeface="Arial Rounded MT Bold" pitchFamily="34" charset="0"/>
                <a:cs typeface="Andalus" pitchFamily="18" charset="-78"/>
              </a:rPr>
              <a:t>	Laporan individu dinilai meliputi  tiga aspek, yaitu:</a:t>
            </a:r>
          </a:p>
          <a:p>
            <a:pPr marL="1249363" lvl="2" indent="-350838">
              <a:spcBef>
                <a:spcPts val="1200"/>
              </a:spcBef>
              <a:buFont typeface="+mj-lt"/>
              <a:buAutoNum type="arabicParenR"/>
            </a:pPr>
            <a:r>
              <a:rPr lang="id-ID" dirty="0" smtClean="0">
                <a:latin typeface="Arial Rounded MT Bold" pitchFamily="34" charset="0"/>
                <a:cs typeface="Andalus" pitchFamily="18" charset="-78"/>
              </a:rPr>
              <a:t>Ketepatan pengisian skor butir perolehan menurut sekolah/madrasah (nilai 1-</a:t>
            </a:r>
            <a:r>
              <a:rPr lang="en-US" dirty="0" smtClean="0">
                <a:latin typeface="Arial Rounded MT Bold" pitchFamily="34" charset="0"/>
                <a:cs typeface="Andalus" pitchFamily="18" charset="-78"/>
              </a:rPr>
              <a:t>3</a:t>
            </a:r>
            <a:r>
              <a:rPr lang="id-ID" dirty="0" smtClean="0">
                <a:latin typeface="Arial Rounded MT Bold" pitchFamily="34" charset="0"/>
                <a:cs typeface="Andalus" pitchFamily="18" charset="-78"/>
              </a:rPr>
              <a:t>),</a:t>
            </a:r>
          </a:p>
          <a:p>
            <a:pPr marL="1249363" lvl="2" indent="-350838">
              <a:spcBef>
                <a:spcPts val="1200"/>
              </a:spcBef>
              <a:buFont typeface="+mj-lt"/>
              <a:buAutoNum type="arabicParenR"/>
            </a:pPr>
            <a:r>
              <a:rPr lang="id-ID" dirty="0" smtClean="0">
                <a:latin typeface="Arial Rounded MT Bold" pitchFamily="34" charset="0"/>
                <a:cs typeface="Andalus" pitchFamily="18" charset="-78"/>
              </a:rPr>
              <a:t>Kelengkapan pengisian skor butir perolehan menurut asesor (nilai 1-</a:t>
            </a:r>
            <a:r>
              <a:rPr lang="en-US" dirty="0" smtClean="0">
                <a:latin typeface="Arial Rounded MT Bold" pitchFamily="34" charset="0"/>
                <a:cs typeface="Andalus" pitchFamily="18" charset="-78"/>
              </a:rPr>
              <a:t>4</a:t>
            </a:r>
            <a:r>
              <a:rPr lang="id-ID" dirty="0" smtClean="0">
                <a:latin typeface="Arial Rounded MT Bold" pitchFamily="34" charset="0"/>
                <a:cs typeface="Andalus" pitchFamily="18" charset="-78"/>
              </a:rPr>
              <a:t>), dan</a:t>
            </a:r>
          </a:p>
          <a:p>
            <a:pPr marL="1249363" lvl="2" indent="-350838">
              <a:spcBef>
                <a:spcPts val="1200"/>
              </a:spcBef>
              <a:buFont typeface="+mj-lt"/>
              <a:buAutoNum type="arabicParenR"/>
            </a:pPr>
            <a:r>
              <a:rPr lang="id-ID" dirty="0" smtClean="0">
                <a:latin typeface="Arial Rounded MT Bold" pitchFamily="34" charset="0"/>
                <a:cs typeface="Andalus" pitchFamily="18" charset="-78"/>
              </a:rPr>
              <a:t>Kelengkapan pengisian catatan untuk skor yang berbeda antara sekolah/madrasah dengan asesor  (nilai 1-</a:t>
            </a:r>
            <a:r>
              <a:rPr lang="en-US" dirty="0" smtClean="0">
                <a:latin typeface="Arial Rounded MT Bold" pitchFamily="34" charset="0"/>
                <a:cs typeface="Andalus" pitchFamily="18" charset="-78"/>
              </a:rPr>
              <a:t>3</a:t>
            </a:r>
            <a:r>
              <a:rPr lang="id-ID" dirty="0" smtClean="0">
                <a:latin typeface="Arial Rounded MT Bold" pitchFamily="34" charset="0"/>
                <a:cs typeface="Andalus" pitchFamily="18" charset="-78"/>
              </a:rPr>
              <a:t>)</a:t>
            </a:r>
          </a:p>
          <a:p>
            <a:pPr marL="898525" lvl="2" indent="-365125">
              <a:buNone/>
            </a:pPr>
            <a:endParaRPr lang="en-US" sz="2000" b="1" dirty="0" smtClean="0">
              <a:solidFill>
                <a:srgbClr val="C00000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411480"/>
            <a:ext cx="8382000" cy="5836920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pPr marL="457200" indent="-457200" eaLnBrk="1" hangingPunct="1">
              <a:lnSpc>
                <a:spcPct val="80000"/>
              </a:lnSpc>
              <a:buNone/>
            </a:pPr>
            <a:endParaRPr lang="id-ID" sz="1000" b="1" dirty="0" smtClean="0">
              <a:solidFill>
                <a:srgbClr val="C00000"/>
              </a:solidFill>
              <a:latin typeface="Andalus" pitchFamily="18" charset="-78"/>
              <a:cs typeface="Andalus" pitchFamily="18" charset="-78"/>
            </a:endParaRPr>
          </a:p>
          <a:p>
            <a:pPr marL="533400" lvl="2" indent="-533400">
              <a:buFont typeface="+mj-lt"/>
              <a:buAutoNum type="arabicPeriod" startAt="5"/>
            </a:pPr>
            <a:r>
              <a:rPr lang="id-ID" sz="2600" dirty="0" smtClean="0">
                <a:solidFill>
                  <a:srgbClr val="0000CC"/>
                </a:solidFill>
                <a:latin typeface="Arial Rounded MT Bold" pitchFamily="34" charset="0"/>
              </a:rPr>
              <a:t>CARA MENILAI PESERTA:</a:t>
            </a:r>
            <a:endParaRPr lang="id-ID" sz="2600" b="1" dirty="0" smtClean="0">
              <a:solidFill>
                <a:srgbClr val="C00000"/>
              </a:solidFill>
              <a:latin typeface="Arial Rounded MT Bold" pitchFamily="34" charset="0"/>
              <a:cs typeface="Andalus" pitchFamily="18" charset="-78"/>
            </a:endParaRPr>
          </a:p>
          <a:p>
            <a:pPr marL="898525" lvl="2" indent="-365125">
              <a:spcBef>
                <a:spcPts val="1200"/>
              </a:spcBef>
              <a:buFont typeface="+mj-lt"/>
              <a:buAutoNum type="alphaLcPeriod" startAt="4"/>
            </a:pPr>
            <a:r>
              <a:rPr lang="id-ID" sz="2200" dirty="0" smtClean="0">
                <a:latin typeface="Arial Rounded MT Bold" pitchFamily="34" charset="0"/>
                <a:cs typeface="Andalus" pitchFamily="18" charset="-78"/>
              </a:rPr>
              <a:t>Laporan Kelompok</a:t>
            </a:r>
          </a:p>
          <a:p>
            <a:pPr marL="898525" lvl="2" indent="-365125">
              <a:spcBef>
                <a:spcPts val="1200"/>
              </a:spcBef>
              <a:buNone/>
            </a:pPr>
            <a:r>
              <a:rPr lang="id-ID" sz="2200" dirty="0" smtClean="0">
                <a:latin typeface="Arial Rounded MT Bold" pitchFamily="34" charset="0"/>
                <a:cs typeface="Andalus" pitchFamily="18" charset="-78"/>
              </a:rPr>
              <a:t>	Laporan kelompk dinilai  meliputi tiga aspek, yaitu:</a:t>
            </a:r>
          </a:p>
          <a:p>
            <a:pPr marL="1249363" lvl="2" indent="-350838">
              <a:spcBef>
                <a:spcPts val="1200"/>
              </a:spcBef>
              <a:buFont typeface="+mj-lt"/>
              <a:buAutoNum type="arabicParenR"/>
            </a:pPr>
            <a:r>
              <a:rPr lang="id-ID" sz="2200" dirty="0" smtClean="0">
                <a:latin typeface="Arial Rounded MT Bold" pitchFamily="34" charset="0"/>
                <a:cs typeface="Andalus" pitchFamily="18" charset="-78"/>
              </a:rPr>
              <a:t>Ketepatan pengisian form B (nilai 1-</a:t>
            </a:r>
            <a:r>
              <a:rPr lang="en-US" sz="2200" dirty="0" smtClean="0">
                <a:latin typeface="Arial Rounded MT Bold" pitchFamily="34" charset="0"/>
                <a:cs typeface="Andalus" pitchFamily="18" charset="-78"/>
              </a:rPr>
              <a:t>2</a:t>
            </a:r>
            <a:r>
              <a:rPr lang="id-ID" sz="2200" dirty="0" smtClean="0">
                <a:latin typeface="Arial Rounded MT Bold" pitchFamily="34" charset="0"/>
                <a:cs typeface="Andalus" pitchFamily="18" charset="-78"/>
              </a:rPr>
              <a:t>),</a:t>
            </a:r>
          </a:p>
          <a:p>
            <a:pPr marL="1249363" lvl="2" indent="-350838">
              <a:spcBef>
                <a:spcPts val="1200"/>
              </a:spcBef>
              <a:buFont typeface="+mj-lt"/>
              <a:buAutoNum type="arabicParenR"/>
            </a:pPr>
            <a:r>
              <a:rPr lang="id-ID" sz="2200" dirty="0" smtClean="0">
                <a:latin typeface="Arial Rounded MT Bold" pitchFamily="34" charset="0"/>
                <a:cs typeface="Andalus" pitchFamily="18" charset="-78"/>
              </a:rPr>
              <a:t>Ketepatan pengisian form C (nilai 1-</a:t>
            </a:r>
            <a:r>
              <a:rPr lang="en-US" sz="2200" dirty="0" smtClean="0">
                <a:latin typeface="Arial Rounded MT Bold" pitchFamily="34" charset="0"/>
                <a:cs typeface="Andalus" pitchFamily="18" charset="-78"/>
              </a:rPr>
              <a:t>2</a:t>
            </a:r>
            <a:r>
              <a:rPr lang="id-ID" sz="2200" dirty="0" smtClean="0">
                <a:latin typeface="Arial Rounded MT Bold" pitchFamily="34" charset="0"/>
                <a:cs typeface="Andalus" pitchFamily="18" charset="-78"/>
              </a:rPr>
              <a:t>),</a:t>
            </a:r>
          </a:p>
          <a:p>
            <a:pPr marL="1249363" lvl="2" indent="-350838">
              <a:spcBef>
                <a:spcPts val="1200"/>
              </a:spcBef>
              <a:buFont typeface="+mj-lt"/>
              <a:buAutoNum type="arabicParenR"/>
            </a:pPr>
            <a:r>
              <a:rPr lang="id-ID" sz="2200" dirty="0" smtClean="0">
                <a:latin typeface="Arial Rounded MT Bold" pitchFamily="34" charset="0"/>
                <a:cs typeface="Andalus" pitchFamily="18" charset="-78"/>
              </a:rPr>
              <a:t>Ketepatan penentuan status dan peringkat akreditasi (nilai 1-</a:t>
            </a:r>
            <a:r>
              <a:rPr lang="en-US" sz="2200" dirty="0" smtClean="0">
                <a:latin typeface="Arial Rounded MT Bold" pitchFamily="34" charset="0"/>
                <a:cs typeface="Andalus" pitchFamily="18" charset="-78"/>
              </a:rPr>
              <a:t>3</a:t>
            </a:r>
            <a:r>
              <a:rPr lang="id-ID" sz="2200" dirty="0" smtClean="0">
                <a:latin typeface="Arial Rounded MT Bold" pitchFamily="34" charset="0"/>
                <a:cs typeface="Andalus" pitchFamily="18" charset="-78"/>
              </a:rPr>
              <a:t>), dan</a:t>
            </a:r>
          </a:p>
          <a:p>
            <a:pPr marL="1249363" lvl="2" indent="-350838">
              <a:spcBef>
                <a:spcPts val="1200"/>
              </a:spcBef>
              <a:buFont typeface="+mj-lt"/>
              <a:buAutoNum type="arabicParenR"/>
            </a:pPr>
            <a:r>
              <a:rPr lang="id-ID" sz="2200" dirty="0" smtClean="0">
                <a:latin typeface="Arial Rounded MT Bold" pitchFamily="34" charset="0"/>
                <a:cs typeface="Andalus" pitchFamily="18" charset="-78"/>
              </a:rPr>
              <a:t>Kesesuaian skor butir dengan rekomendasi </a:t>
            </a:r>
            <a:r>
              <a:rPr lang="id-ID" sz="2200" dirty="0" smtClean="0">
                <a:latin typeface="Arial Rounded MT Bold" pitchFamily="34" charset="0"/>
                <a:cs typeface="Andalus" pitchFamily="18" charset="-78"/>
              </a:rPr>
              <a:t>pada </a:t>
            </a:r>
            <a:r>
              <a:rPr lang="id-ID" sz="2200" dirty="0" smtClean="0">
                <a:latin typeface="Arial Rounded MT Bold" pitchFamily="34" charset="0"/>
                <a:cs typeface="Andalus" pitchFamily="18" charset="-78"/>
              </a:rPr>
              <a:t>form D (nilai 1-</a:t>
            </a:r>
            <a:r>
              <a:rPr lang="en-US" sz="2200" dirty="0" smtClean="0">
                <a:latin typeface="Arial Rounded MT Bold" pitchFamily="34" charset="0"/>
                <a:cs typeface="Andalus" pitchFamily="18" charset="-78"/>
              </a:rPr>
              <a:t>3</a:t>
            </a:r>
            <a:r>
              <a:rPr lang="id-ID" sz="2200" dirty="0" smtClean="0">
                <a:latin typeface="Arial Rounded MT Bold" pitchFamily="34" charset="0"/>
                <a:cs typeface="Andalus" pitchFamily="18" charset="-78"/>
              </a:rPr>
              <a:t>).</a:t>
            </a:r>
          </a:p>
          <a:p>
            <a:pPr marL="990600" lvl="2" indent="-457200">
              <a:spcBef>
                <a:spcPts val="1200"/>
              </a:spcBef>
              <a:buFont typeface="+mj-lt"/>
              <a:buAutoNum type="alphaLcPeriod" startAt="5"/>
            </a:pPr>
            <a:r>
              <a:rPr lang="id-ID" sz="2200" dirty="0" smtClean="0">
                <a:latin typeface="Arial Rounded MT Bold" pitchFamily="34" charset="0"/>
                <a:cs typeface="Andalus" pitchFamily="18" charset="-78"/>
              </a:rPr>
              <a:t>Nilai Total</a:t>
            </a:r>
          </a:p>
          <a:p>
            <a:pPr marL="990600" lvl="2" indent="-457200">
              <a:spcBef>
                <a:spcPts val="1200"/>
              </a:spcBef>
              <a:buNone/>
            </a:pPr>
            <a:r>
              <a:rPr lang="id-ID" sz="2200" dirty="0" smtClean="0">
                <a:latin typeface="Arial Rounded MT Bold" pitchFamily="34" charset="0"/>
                <a:cs typeface="Andalus" pitchFamily="18" charset="-78"/>
              </a:rPr>
              <a:t>	Nilai </a:t>
            </a:r>
            <a:r>
              <a:rPr lang="en-US" sz="2200" dirty="0" err="1" smtClean="0">
                <a:latin typeface="Arial Rounded MT Bold" pitchFamily="34" charset="0"/>
                <a:cs typeface="Andalus" pitchFamily="18" charset="-78"/>
              </a:rPr>
              <a:t>evaluasi</a:t>
            </a:r>
            <a:r>
              <a:rPr lang="en-US" sz="2200" dirty="0" smtClean="0">
                <a:latin typeface="Arial Rounded MT Bold" pitchFamily="34" charset="0"/>
                <a:cs typeface="Andalus" pitchFamily="18" charset="-78"/>
              </a:rPr>
              <a:t> </a:t>
            </a:r>
            <a:r>
              <a:rPr lang="en-US" sz="2200" dirty="0" err="1" smtClean="0">
                <a:latin typeface="Arial Rounded MT Bold" pitchFamily="34" charset="0"/>
                <a:cs typeface="Andalus" pitchFamily="18" charset="-78"/>
              </a:rPr>
              <a:t>penguasaan</a:t>
            </a:r>
            <a:r>
              <a:rPr lang="en-US" sz="2200" dirty="0" smtClean="0">
                <a:latin typeface="Arial Rounded MT Bold" pitchFamily="34" charset="0"/>
                <a:cs typeface="Andalus" pitchFamily="18" charset="-78"/>
              </a:rPr>
              <a:t> </a:t>
            </a:r>
            <a:r>
              <a:rPr lang="en-US" sz="2200" dirty="0" err="1" smtClean="0">
                <a:latin typeface="Arial Rounded MT Bold" pitchFamily="34" charset="0"/>
                <a:cs typeface="Andalus" pitchFamily="18" charset="-78"/>
              </a:rPr>
              <a:t>materi</a:t>
            </a:r>
            <a:r>
              <a:rPr lang="id-ID" sz="2200" dirty="0" smtClean="0">
                <a:latin typeface="Arial Rounded MT Bold" pitchFamily="34" charset="0"/>
                <a:cs typeface="Andalus" pitchFamily="18" charset="-78"/>
              </a:rPr>
              <a:t>, praktik visitasi, laporan individu, dan laporan kelompok dijumlahkan untuk mendapatkan nilai total masing-masing peserta, yang akan digunakan sebagai penentu kelulusan peserta.</a:t>
            </a:r>
          </a:p>
          <a:p>
            <a:pPr marL="898525" lvl="2" indent="-365125">
              <a:buNone/>
            </a:pPr>
            <a:endParaRPr lang="en-US" sz="2000" b="1" dirty="0" smtClean="0">
              <a:solidFill>
                <a:srgbClr val="C00000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3774" y="873760"/>
          <a:ext cx="8555428" cy="566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9626"/>
                <a:gridCol w="1371600"/>
                <a:gridCol w="1295402"/>
                <a:gridCol w="1828800"/>
              </a:tblGrid>
              <a:tr h="44069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Komponen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Arial Rounded MT Bold" pitchFamily="34" charset="0"/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Jumlah</a:t>
                      </a:r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 </a:t>
                      </a:r>
                      <a:r>
                        <a:rPr lang="en-US" sz="2000" b="1" dirty="0" err="1" smtClean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Butir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Arial Rounded MT Bold" pitchFamily="34" charset="0"/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Bobot</a:t>
                      </a:r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 </a:t>
                      </a:r>
                      <a:r>
                        <a:rPr lang="en-US" sz="2000" b="1" dirty="0" err="1" smtClean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butir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Arial Rounded MT Bold" pitchFamily="34" charset="0"/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Nilai</a:t>
                      </a:r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 </a:t>
                      </a:r>
                      <a:r>
                        <a:rPr lang="en-US" sz="2000" b="1" dirty="0" err="1" smtClean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Maksimum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Arial Rounded MT Bold" pitchFamily="34" charset="0"/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</a:tr>
              <a:tr h="44069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Arial Rounded MT Bold" pitchFamily="34" charset="0"/>
                        </a:rPr>
                        <a:t>Materi</a:t>
                      </a:r>
                      <a:r>
                        <a:rPr lang="en-US" b="0" dirty="0" smtClean="0">
                          <a:latin typeface="Arial Rounded MT Bold" pitchFamily="34" charset="0"/>
                        </a:rPr>
                        <a:t> </a:t>
                      </a:r>
                      <a:r>
                        <a:rPr lang="en-US" b="0" dirty="0" err="1" smtClean="0">
                          <a:latin typeface="Arial Rounded MT Bold" pitchFamily="34" charset="0"/>
                        </a:rPr>
                        <a:t>Kebijakan</a:t>
                      </a:r>
                      <a:r>
                        <a:rPr lang="en-US" b="0" dirty="0" smtClean="0">
                          <a:latin typeface="Arial Rounded MT Bold" pitchFamily="34" charset="0"/>
                        </a:rPr>
                        <a:t> </a:t>
                      </a:r>
                      <a:r>
                        <a:rPr lang="en-US" b="0" dirty="0" err="1" smtClean="0">
                          <a:latin typeface="Arial Rounded MT Bold" pitchFamily="34" charset="0"/>
                        </a:rPr>
                        <a:t>akreditasi</a:t>
                      </a:r>
                      <a:r>
                        <a:rPr lang="en-US" b="0" dirty="0" smtClean="0">
                          <a:latin typeface="Arial Rounded MT Bold" pitchFamily="34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Arial Rounded MT Bold" pitchFamily="34" charset="0"/>
                        </a:rPr>
                        <a:t>dan</a:t>
                      </a:r>
                      <a:r>
                        <a:rPr lang="en-US" b="0" dirty="0" smtClean="0">
                          <a:latin typeface="Arial Rounded MT Bold" pitchFamily="34" charset="0"/>
                        </a:rPr>
                        <a:t> </a:t>
                      </a:r>
                      <a:r>
                        <a:rPr lang="en-US" b="0" dirty="0" err="1" smtClean="0">
                          <a:latin typeface="Arial Rounded MT Bold" pitchFamily="34" charset="0"/>
                        </a:rPr>
                        <a:t>Profesionalisme</a:t>
                      </a:r>
                      <a:r>
                        <a:rPr lang="en-US" b="0" baseline="0" dirty="0" smtClean="0">
                          <a:latin typeface="Arial Rounded MT Bold" pitchFamily="34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Arial Rounded MT Bold" pitchFamily="34" charset="0"/>
                        </a:rPr>
                        <a:t>Asesor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15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 0,67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10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 anchor="ctr"/>
                </a:tc>
              </a:tr>
              <a:tr h="44069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Arial Rounded MT Bold" pitchFamily="34" charset="0"/>
                        </a:rPr>
                        <a:t>Materi</a:t>
                      </a:r>
                      <a:r>
                        <a:rPr lang="en-US" b="0" dirty="0" smtClean="0">
                          <a:latin typeface="Arial Rounded MT Bold" pitchFamily="34" charset="0"/>
                        </a:rPr>
                        <a:t> </a:t>
                      </a:r>
                      <a:r>
                        <a:rPr lang="en-US" b="0" dirty="0" err="1" smtClean="0">
                          <a:latin typeface="Arial Rounded MT Bold" pitchFamily="34" charset="0"/>
                        </a:rPr>
                        <a:t>Mekanisme</a:t>
                      </a:r>
                      <a:r>
                        <a:rPr lang="en-US" b="0" dirty="0" smtClean="0">
                          <a:latin typeface="Arial Rounded MT Bold" pitchFamily="34" charset="0"/>
                        </a:rPr>
                        <a:t> </a:t>
                      </a:r>
                      <a:r>
                        <a:rPr lang="en-US" b="0" dirty="0" err="1" smtClean="0">
                          <a:latin typeface="Arial Rounded MT Bold" pitchFamily="34" charset="0"/>
                        </a:rPr>
                        <a:t>Akreditasi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10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1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10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  <a:tr h="44069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Arial Rounded MT Bold" pitchFamily="34" charset="0"/>
                        </a:rPr>
                        <a:t>Materi</a:t>
                      </a:r>
                      <a:r>
                        <a:rPr lang="en-US" b="0" dirty="0" smtClean="0">
                          <a:latin typeface="Arial Rounded MT Bold" pitchFamily="34" charset="0"/>
                        </a:rPr>
                        <a:t> </a:t>
                      </a:r>
                      <a:r>
                        <a:rPr lang="en-US" b="0" dirty="0" err="1" smtClean="0">
                          <a:latin typeface="Arial Rounded MT Bold" pitchFamily="34" charset="0"/>
                        </a:rPr>
                        <a:t>Perangkat</a:t>
                      </a:r>
                      <a:r>
                        <a:rPr lang="en-US" b="0" dirty="0" smtClean="0">
                          <a:latin typeface="Arial Rounded MT Bold" pitchFamily="34" charset="0"/>
                        </a:rPr>
                        <a:t> </a:t>
                      </a:r>
                      <a:r>
                        <a:rPr lang="en-US" b="0" dirty="0" err="1" smtClean="0">
                          <a:latin typeface="Arial Rounded MT Bold" pitchFamily="34" charset="0"/>
                        </a:rPr>
                        <a:t>Akreditasi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15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1,33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20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  <a:tr h="44069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Arial Rounded MT Bold" pitchFamily="34" charset="0"/>
                        </a:rPr>
                        <a:t>Materi</a:t>
                      </a:r>
                      <a:r>
                        <a:rPr lang="en-US" b="0" dirty="0" smtClean="0">
                          <a:latin typeface="Arial Rounded MT Bold" pitchFamily="34" charset="0"/>
                        </a:rPr>
                        <a:t> </a:t>
                      </a:r>
                      <a:r>
                        <a:rPr lang="en-US" b="0" dirty="0" err="1" smtClean="0">
                          <a:latin typeface="Arial Rounded MT Bold" pitchFamily="34" charset="0"/>
                        </a:rPr>
                        <a:t>Teknik</a:t>
                      </a:r>
                      <a:r>
                        <a:rPr lang="en-US" b="0" baseline="0" dirty="0" smtClean="0">
                          <a:latin typeface="Arial Rounded MT Bold" pitchFamily="34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Arial Rounded MT Bold" pitchFamily="34" charset="0"/>
                        </a:rPr>
                        <a:t>Penskoran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10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1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10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  <a:tr h="44069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Arial Rounded MT Bold" pitchFamily="34" charset="0"/>
                        </a:rPr>
                        <a:t>Materi</a:t>
                      </a:r>
                      <a:r>
                        <a:rPr lang="en-US" b="0" dirty="0" smtClean="0">
                          <a:latin typeface="Arial Rounded MT Bold" pitchFamily="34" charset="0"/>
                        </a:rPr>
                        <a:t> </a:t>
                      </a:r>
                      <a:r>
                        <a:rPr lang="en-US" b="0" dirty="0" err="1" smtClean="0">
                          <a:latin typeface="Arial Rounded MT Bold" pitchFamily="34" charset="0"/>
                        </a:rPr>
                        <a:t>Panduan</a:t>
                      </a:r>
                      <a:r>
                        <a:rPr lang="en-US" b="0" dirty="0" smtClean="0">
                          <a:latin typeface="Arial Rounded MT Bold" pitchFamily="34" charset="0"/>
                        </a:rPr>
                        <a:t> </a:t>
                      </a:r>
                      <a:r>
                        <a:rPr lang="en-US" b="0" dirty="0" err="1" smtClean="0">
                          <a:latin typeface="Arial Rounded MT Bold" pitchFamily="34" charset="0"/>
                        </a:rPr>
                        <a:t>visitasi</a:t>
                      </a:r>
                      <a:r>
                        <a:rPr lang="en-US" b="0" baseline="0" dirty="0" smtClean="0">
                          <a:latin typeface="Arial Rounded MT Bold" pitchFamily="34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Arial Rounded MT Bold" pitchFamily="34" charset="0"/>
                        </a:rPr>
                        <a:t>dan</a:t>
                      </a:r>
                      <a:r>
                        <a:rPr lang="en-US" b="0" baseline="0" dirty="0" smtClean="0">
                          <a:latin typeface="Arial Rounded MT Bold" pitchFamily="34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Arial Rounded MT Bold" pitchFamily="34" charset="0"/>
                        </a:rPr>
                        <a:t>penyusunan</a:t>
                      </a:r>
                      <a:r>
                        <a:rPr lang="en-US" b="0" baseline="0" dirty="0" smtClean="0">
                          <a:latin typeface="Arial Rounded MT Bold" pitchFamily="34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Arial Rounded MT Bold" pitchFamily="34" charset="0"/>
                        </a:rPr>
                        <a:t>laporan</a:t>
                      </a:r>
                      <a:r>
                        <a:rPr lang="en-US" b="0" baseline="0" dirty="0" smtClean="0">
                          <a:latin typeface="Arial Rounded MT Bold" pitchFamily="34" charset="0"/>
                        </a:rPr>
                        <a:t> 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10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1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10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 anchor="ctr"/>
                </a:tc>
              </a:tr>
              <a:tr h="44069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Arial Rounded MT Bold" pitchFamily="34" charset="0"/>
                        </a:rPr>
                        <a:t>Praktik</a:t>
                      </a:r>
                      <a:r>
                        <a:rPr lang="en-US" b="0" dirty="0" smtClean="0">
                          <a:latin typeface="Arial Rounded MT Bold" pitchFamily="34" charset="0"/>
                        </a:rPr>
                        <a:t> (</a:t>
                      </a:r>
                      <a:r>
                        <a:rPr lang="en-US" b="0" dirty="0" err="1" smtClean="0">
                          <a:latin typeface="Arial Rounded MT Bold" pitchFamily="34" charset="0"/>
                        </a:rPr>
                        <a:t>disiplin</a:t>
                      </a:r>
                      <a:r>
                        <a:rPr lang="en-US" b="0" dirty="0" smtClean="0">
                          <a:latin typeface="Arial Rounded MT Bold" pitchFamily="34" charset="0"/>
                        </a:rPr>
                        <a:t>, </a:t>
                      </a:r>
                      <a:r>
                        <a:rPr lang="en-US" b="0" dirty="0" err="1" smtClean="0">
                          <a:latin typeface="Arial Rounded MT Bold" pitchFamily="34" charset="0"/>
                        </a:rPr>
                        <a:t>keaktifan</a:t>
                      </a:r>
                      <a:r>
                        <a:rPr lang="en-US" b="0" dirty="0" smtClean="0">
                          <a:latin typeface="Arial Rounded MT Bold" pitchFamily="34" charset="0"/>
                        </a:rPr>
                        <a:t>, </a:t>
                      </a:r>
                      <a:r>
                        <a:rPr lang="en-US" b="0" dirty="0" err="1" smtClean="0">
                          <a:latin typeface="Arial Rounded MT Bold" pitchFamily="34" charset="0"/>
                        </a:rPr>
                        <a:t>dan</a:t>
                      </a:r>
                      <a:r>
                        <a:rPr lang="en-US" b="0" dirty="0" smtClean="0">
                          <a:latin typeface="Arial Rounded MT Bold" pitchFamily="34" charset="0"/>
                        </a:rPr>
                        <a:t> </a:t>
                      </a:r>
                      <a:r>
                        <a:rPr lang="en-US" b="0" dirty="0" err="1" smtClean="0">
                          <a:latin typeface="Arial Rounded MT Bold" pitchFamily="34" charset="0"/>
                        </a:rPr>
                        <a:t>kerjasama</a:t>
                      </a:r>
                      <a:r>
                        <a:rPr lang="en-US" b="0" dirty="0" smtClean="0">
                          <a:latin typeface="Arial Rounded MT Bold" pitchFamily="34" charset="0"/>
                        </a:rPr>
                        <a:t>)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-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20 </a:t>
                      </a:r>
                    </a:p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(6+8+6)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  <a:tr h="44069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Arial Rounded MT Bold" pitchFamily="34" charset="0"/>
                        </a:rPr>
                        <a:t>Laporan</a:t>
                      </a:r>
                      <a:r>
                        <a:rPr lang="en-US" b="0" baseline="0" dirty="0" smtClean="0">
                          <a:latin typeface="Arial Rounded MT Bold" pitchFamily="34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Arial Rounded MT Bold" pitchFamily="34" charset="0"/>
                        </a:rPr>
                        <a:t>Individu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-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10 </a:t>
                      </a:r>
                    </a:p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(3+4+3)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  <a:tr h="44069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Arial Rounded MT Bold" pitchFamily="34" charset="0"/>
                        </a:rPr>
                        <a:t>Laporan</a:t>
                      </a:r>
                      <a:r>
                        <a:rPr lang="en-US" b="0" baseline="0" dirty="0" smtClean="0">
                          <a:latin typeface="Arial Rounded MT Bold" pitchFamily="34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Arial Rounded MT Bold" pitchFamily="34" charset="0"/>
                        </a:rPr>
                        <a:t>Kelompok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-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(2+2+3+3)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  <a:tr h="44069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Arial Rounded MT Bold" pitchFamily="34" charset="0"/>
                        </a:rPr>
                        <a:t>Jumlah</a:t>
                      </a:r>
                      <a:endParaRPr lang="en-US" b="1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Rounded MT Bold" pitchFamily="34" charset="0"/>
                        </a:rPr>
                        <a:t>60</a:t>
                      </a:r>
                      <a:endParaRPr lang="en-US" b="1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Rounded MT Bold" pitchFamily="34" charset="0"/>
                        </a:rPr>
                        <a:t>100</a:t>
                      </a:r>
                      <a:endParaRPr lang="en-US" b="1" dirty="0"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381000"/>
            <a:ext cx="84582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PERHITUNGAN NILAI PELATIHAN ASESOR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9971" y="914400"/>
          <a:ext cx="8403035" cy="5562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7229"/>
                <a:gridCol w="1143000"/>
                <a:gridCol w="990600"/>
                <a:gridCol w="1447800"/>
                <a:gridCol w="914406"/>
              </a:tblGrid>
              <a:tr h="70053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Komponen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Arial Rounded MT Bold" pitchFamily="34" charset="0"/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Jumlah</a:t>
                      </a: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 </a:t>
                      </a:r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Butir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Arial Rounded MT Bold" pitchFamily="34" charset="0"/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Bobot</a:t>
                      </a: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 </a:t>
                      </a:r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butir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Arial Rounded MT Bold" pitchFamily="34" charset="0"/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Nilai</a:t>
                      </a: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 </a:t>
                      </a:r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Maksimum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Arial Rounded MT Bold" pitchFamily="34" charset="0"/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Kom-ponen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Arial Rounded MT Bold" pitchFamily="34" charset="0"/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</a:tr>
              <a:tr h="700537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Arial Rounded MT Bold" pitchFamily="34" charset="0"/>
                        </a:rPr>
                        <a:t>Materi</a:t>
                      </a:r>
                      <a:r>
                        <a:rPr lang="en-US" b="0" dirty="0" smtClean="0">
                          <a:latin typeface="Arial Rounded MT Bold" pitchFamily="34" charset="0"/>
                        </a:rPr>
                        <a:t> </a:t>
                      </a:r>
                      <a:r>
                        <a:rPr lang="en-US" b="0" dirty="0" err="1" smtClean="0">
                          <a:latin typeface="Arial Rounded MT Bold" pitchFamily="34" charset="0"/>
                        </a:rPr>
                        <a:t>Kebijakan</a:t>
                      </a:r>
                      <a:r>
                        <a:rPr lang="en-US" b="0" dirty="0" smtClean="0">
                          <a:latin typeface="Arial Rounded MT Bold" pitchFamily="34" charset="0"/>
                        </a:rPr>
                        <a:t> </a:t>
                      </a:r>
                      <a:r>
                        <a:rPr lang="en-US" b="0" dirty="0" err="1" smtClean="0">
                          <a:latin typeface="Arial Rounded MT Bold" pitchFamily="34" charset="0"/>
                        </a:rPr>
                        <a:t>akreditasi</a:t>
                      </a:r>
                      <a:r>
                        <a:rPr lang="en-US" b="0" dirty="0" smtClean="0">
                          <a:latin typeface="Arial Rounded MT Bold" pitchFamily="34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Arial Rounded MT Bold" pitchFamily="34" charset="0"/>
                        </a:rPr>
                        <a:t>dan</a:t>
                      </a:r>
                      <a:r>
                        <a:rPr lang="en-US" b="0" dirty="0" smtClean="0">
                          <a:latin typeface="Arial Rounded MT Bold" pitchFamily="34" charset="0"/>
                        </a:rPr>
                        <a:t> </a:t>
                      </a:r>
                      <a:r>
                        <a:rPr lang="en-US" b="0" dirty="0" err="1" smtClean="0">
                          <a:latin typeface="Arial Rounded MT Bold" pitchFamily="34" charset="0"/>
                        </a:rPr>
                        <a:t>Profesionalisme</a:t>
                      </a:r>
                      <a:r>
                        <a:rPr lang="en-US" b="0" baseline="0" dirty="0" smtClean="0">
                          <a:latin typeface="Arial Rounded MT Bold" pitchFamily="34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Arial Rounded MT Bold" pitchFamily="34" charset="0"/>
                        </a:rPr>
                        <a:t>Asesor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15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 0,67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10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6,7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 anchor="ctr"/>
                </a:tc>
              </a:tr>
              <a:tr h="482314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Arial Rounded MT Bold" pitchFamily="34" charset="0"/>
                        </a:rPr>
                        <a:t>Materi</a:t>
                      </a:r>
                      <a:r>
                        <a:rPr lang="en-US" b="0" dirty="0" smtClean="0">
                          <a:latin typeface="Arial Rounded MT Bold" pitchFamily="34" charset="0"/>
                        </a:rPr>
                        <a:t> </a:t>
                      </a:r>
                      <a:r>
                        <a:rPr lang="en-US" b="0" dirty="0" err="1" smtClean="0">
                          <a:latin typeface="Arial Rounded MT Bold" pitchFamily="34" charset="0"/>
                        </a:rPr>
                        <a:t>Mekanisme</a:t>
                      </a:r>
                      <a:r>
                        <a:rPr lang="en-US" b="0" dirty="0" smtClean="0">
                          <a:latin typeface="Arial Rounded MT Bold" pitchFamily="34" charset="0"/>
                        </a:rPr>
                        <a:t> </a:t>
                      </a:r>
                      <a:r>
                        <a:rPr lang="en-US" b="0" dirty="0" err="1" smtClean="0">
                          <a:latin typeface="Arial Rounded MT Bold" pitchFamily="34" charset="0"/>
                        </a:rPr>
                        <a:t>Akreditasi</a:t>
                      </a:r>
                      <a:r>
                        <a:rPr lang="en-US" b="0" dirty="0" smtClean="0">
                          <a:latin typeface="Arial Rounded MT Bold" pitchFamily="34" charset="0"/>
                        </a:rPr>
                        <a:t> 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10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1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9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9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  <a:tr h="482314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Arial Rounded MT Bold" pitchFamily="34" charset="0"/>
                        </a:rPr>
                        <a:t>Materi</a:t>
                      </a:r>
                      <a:r>
                        <a:rPr lang="en-US" b="0" dirty="0" smtClean="0">
                          <a:latin typeface="Arial Rounded MT Bold" pitchFamily="34" charset="0"/>
                        </a:rPr>
                        <a:t> </a:t>
                      </a:r>
                      <a:r>
                        <a:rPr lang="en-US" b="0" dirty="0" err="1" smtClean="0">
                          <a:latin typeface="Arial Rounded MT Bold" pitchFamily="34" charset="0"/>
                        </a:rPr>
                        <a:t>Perangkat</a:t>
                      </a:r>
                      <a:r>
                        <a:rPr lang="en-US" b="0" dirty="0" smtClean="0">
                          <a:latin typeface="Arial Rounded MT Bold" pitchFamily="34" charset="0"/>
                        </a:rPr>
                        <a:t> </a:t>
                      </a:r>
                      <a:r>
                        <a:rPr lang="en-US" b="0" dirty="0" err="1" smtClean="0">
                          <a:latin typeface="Arial Rounded MT Bold" pitchFamily="34" charset="0"/>
                        </a:rPr>
                        <a:t>Akreditasi</a:t>
                      </a:r>
                      <a:r>
                        <a:rPr lang="en-US" b="0" dirty="0" smtClean="0">
                          <a:latin typeface="Arial Rounded MT Bold" pitchFamily="34" charset="0"/>
                        </a:rPr>
                        <a:t> 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15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1,33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10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13,3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  <a:tr h="482314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Arial Rounded MT Bold" pitchFamily="34" charset="0"/>
                        </a:rPr>
                        <a:t>Materi</a:t>
                      </a:r>
                      <a:r>
                        <a:rPr lang="en-US" b="0" dirty="0" smtClean="0">
                          <a:latin typeface="Arial Rounded MT Bold" pitchFamily="34" charset="0"/>
                        </a:rPr>
                        <a:t> </a:t>
                      </a:r>
                      <a:r>
                        <a:rPr lang="en-US" b="0" dirty="0" err="1" smtClean="0">
                          <a:latin typeface="Arial Rounded MT Bold" pitchFamily="34" charset="0"/>
                        </a:rPr>
                        <a:t>Teknik</a:t>
                      </a:r>
                      <a:r>
                        <a:rPr lang="en-US" b="0" baseline="0" dirty="0" smtClean="0">
                          <a:latin typeface="Arial Rounded MT Bold" pitchFamily="34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Arial Rounded MT Bold" pitchFamily="34" charset="0"/>
                        </a:rPr>
                        <a:t>Penskoran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10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1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9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9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  <a:tr h="700537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Arial Rounded MT Bold" pitchFamily="34" charset="0"/>
                        </a:rPr>
                        <a:t>Materi</a:t>
                      </a:r>
                      <a:r>
                        <a:rPr lang="en-US" b="0" dirty="0" smtClean="0">
                          <a:latin typeface="Arial Rounded MT Bold" pitchFamily="34" charset="0"/>
                        </a:rPr>
                        <a:t> </a:t>
                      </a:r>
                      <a:r>
                        <a:rPr lang="en-US" b="0" dirty="0" err="1" smtClean="0">
                          <a:latin typeface="Arial Rounded MT Bold" pitchFamily="34" charset="0"/>
                        </a:rPr>
                        <a:t>Panduan</a:t>
                      </a:r>
                      <a:r>
                        <a:rPr lang="en-US" b="0" dirty="0" smtClean="0">
                          <a:latin typeface="Arial Rounded MT Bold" pitchFamily="34" charset="0"/>
                        </a:rPr>
                        <a:t> </a:t>
                      </a:r>
                      <a:r>
                        <a:rPr lang="en-US" b="0" dirty="0" err="1" smtClean="0">
                          <a:latin typeface="Arial Rounded MT Bold" pitchFamily="34" charset="0"/>
                        </a:rPr>
                        <a:t>Visitasi</a:t>
                      </a:r>
                      <a:r>
                        <a:rPr lang="en-US" b="0" baseline="0" dirty="0" smtClean="0">
                          <a:latin typeface="Arial Rounded MT Bold" pitchFamily="34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Arial Rounded MT Bold" pitchFamily="34" charset="0"/>
                        </a:rPr>
                        <a:t>dan</a:t>
                      </a:r>
                      <a:r>
                        <a:rPr lang="en-US" b="0" baseline="0" dirty="0" smtClean="0">
                          <a:latin typeface="Arial Rounded MT Bold" pitchFamily="34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Arial Rounded MT Bold" pitchFamily="34" charset="0"/>
                        </a:rPr>
                        <a:t>Penyusunan</a:t>
                      </a:r>
                      <a:r>
                        <a:rPr lang="en-US" b="0" baseline="0" dirty="0" smtClean="0">
                          <a:latin typeface="Arial Rounded MT Bold" pitchFamily="34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Arial Rounded MT Bold" pitchFamily="34" charset="0"/>
                        </a:rPr>
                        <a:t>Laporan</a:t>
                      </a:r>
                      <a:r>
                        <a:rPr lang="en-US" b="0" baseline="0" dirty="0" smtClean="0">
                          <a:latin typeface="Arial Rounded MT Bold" pitchFamily="34" charset="0"/>
                        </a:rPr>
                        <a:t> 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10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1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8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8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 anchor="ctr"/>
                </a:tc>
              </a:tr>
              <a:tr h="482314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Arial Rounded MT Bold" pitchFamily="34" charset="0"/>
                        </a:rPr>
                        <a:t>Praktik</a:t>
                      </a:r>
                      <a:r>
                        <a:rPr lang="en-US" b="0" dirty="0" smtClean="0">
                          <a:latin typeface="Arial Rounded MT Bold" pitchFamily="34" charset="0"/>
                        </a:rPr>
                        <a:t> </a:t>
                      </a:r>
                      <a:r>
                        <a:rPr lang="en-US" b="0" dirty="0" err="1" smtClean="0">
                          <a:latin typeface="Arial Rounded MT Bold" pitchFamily="34" charset="0"/>
                        </a:rPr>
                        <a:t>Visitasi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-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-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rgbClr val="CC0000"/>
                          </a:solidFill>
                          <a:latin typeface="Arial Rounded MT Bold" pitchFamily="34" charset="0"/>
                        </a:rPr>
                        <a:t>15</a:t>
                      </a:r>
                      <a:endParaRPr lang="en-US" b="0" i="1" dirty="0">
                        <a:solidFill>
                          <a:srgbClr val="CC000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15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  <a:tr h="482314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Arial Rounded MT Bold" pitchFamily="34" charset="0"/>
                        </a:rPr>
                        <a:t>Laporan</a:t>
                      </a:r>
                      <a:r>
                        <a:rPr lang="en-US" b="0" baseline="0" dirty="0" smtClean="0">
                          <a:latin typeface="Arial Rounded MT Bold" pitchFamily="34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Arial Rounded MT Bold" pitchFamily="34" charset="0"/>
                        </a:rPr>
                        <a:t>Individu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-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-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rgbClr val="CC0000"/>
                          </a:solidFill>
                          <a:latin typeface="Arial Rounded MT Bold" pitchFamily="34" charset="0"/>
                        </a:rPr>
                        <a:t>10</a:t>
                      </a:r>
                      <a:endParaRPr lang="en-US" b="0" i="1" dirty="0">
                        <a:solidFill>
                          <a:srgbClr val="CC000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10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  <a:tr h="482314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Arial Rounded MT Bold" pitchFamily="34" charset="0"/>
                        </a:rPr>
                        <a:t>Laporan</a:t>
                      </a:r>
                      <a:r>
                        <a:rPr lang="en-US" b="0" baseline="0" dirty="0" smtClean="0">
                          <a:latin typeface="Arial Rounded MT Bold" pitchFamily="34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Arial Rounded MT Bold" pitchFamily="34" charset="0"/>
                        </a:rPr>
                        <a:t>Kelompok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-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-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rgbClr val="CC0000"/>
                          </a:solidFill>
                          <a:latin typeface="Arial Rounded MT Bold" pitchFamily="34" charset="0"/>
                        </a:rPr>
                        <a:t>9</a:t>
                      </a:r>
                      <a:endParaRPr lang="en-US" b="0" i="1" dirty="0">
                        <a:solidFill>
                          <a:srgbClr val="CC000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 Rounded MT Bold" pitchFamily="34" charset="0"/>
                        </a:rPr>
                        <a:t>9</a:t>
                      </a:r>
                      <a:endParaRPr lang="en-US" b="0" dirty="0"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  <a:tr h="567102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Arial Rounded MT Bold" pitchFamily="34" charset="0"/>
                        </a:rPr>
                        <a:t>Jumlah</a:t>
                      </a:r>
                      <a:endParaRPr lang="en-US" b="1" dirty="0">
                        <a:latin typeface="Arial Rounded MT 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Rounded MT Bold" pitchFamily="34" charset="0"/>
                        </a:rPr>
                        <a:t>60</a:t>
                      </a:r>
                      <a:endParaRPr lang="en-US" b="1" dirty="0">
                        <a:latin typeface="Arial Rounded MT 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1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 Rounded MT Bold" pitchFamily="34" charset="0"/>
                        </a:rPr>
                        <a:t>80</a:t>
                      </a:r>
                      <a:endParaRPr lang="en-US" sz="2400" b="1" dirty="0">
                        <a:latin typeface="Arial Rounded MT Bold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1000" y="381000"/>
            <a:ext cx="8382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CONTOH PEROLEHAN NILAI PESERTA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143000"/>
            <a:ext cx="8382000" cy="51816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182563">
              <a:spcBef>
                <a:spcPts val="0"/>
              </a:spcBef>
              <a:defRPr/>
            </a:pPr>
            <a:r>
              <a:rPr lang="id-ID" sz="2400" b="1" kern="0" dirty="0">
                <a:solidFill>
                  <a:srgbClr val="0000FF"/>
                </a:solidFill>
                <a:latin typeface="Andalus" pitchFamily="18" charset="-78"/>
                <a:ea typeface="Tahoma" pitchFamily="34" charset="0"/>
                <a:cs typeface="Andalus" pitchFamily="18" charset="-78"/>
              </a:rPr>
              <a:t>Setelah selesai pelatihan asesor,  sebelum kegiatan ditutup, BAP-S/M mengevaluasi pelaksanaan pelatihan dengan membagikan angket kepada peserta pelatihan. </a:t>
            </a:r>
          </a:p>
          <a:p>
            <a:pPr marL="715963" indent="-533400">
              <a:spcBef>
                <a:spcPts val="0"/>
              </a:spcBef>
              <a:defRPr/>
            </a:pPr>
            <a:endParaRPr lang="id-ID" sz="2400" b="1" kern="0" dirty="0">
              <a:solidFill>
                <a:srgbClr val="0000FF"/>
              </a:solidFill>
              <a:latin typeface="Andalus" pitchFamily="18" charset="-78"/>
              <a:ea typeface="Tahoma" pitchFamily="34" charset="0"/>
              <a:cs typeface="Andalus" pitchFamily="18" charset="-78"/>
            </a:endParaRPr>
          </a:p>
          <a:p>
            <a:pPr marL="715963" indent="-533400">
              <a:spcBef>
                <a:spcPts val="0"/>
              </a:spcBef>
              <a:defRPr/>
            </a:pPr>
            <a:r>
              <a:rPr lang="id-ID" sz="2400" b="1" kern="0" dirty="0">
                <a:solidFill>
                  <a:srgbClr val="0000FF"/>
                </a:solidFill>
                <a:latin typeface="Andalus" pitchFamily="18" charset="-78"/>
                <a:ea typeface="Tahoma" pitchFamily="34" charset="0"/>
                <a:cs typeface="Andalus" pitchFamily="18" charset="-78"/>
              </a:rPr>
              <a:t>Angket tersebut setidak-tidaknya </a:t>
            </a:r>
            <a:r>
              <a:rPr lang="id-ID" sz="2400" b="1" kern="0" dirty="0" smtClean="0">
                <a:solidFill>
                  <a:srgbClr val="0000FF"/>
                </a:solidFill>
                <a:latin typeface="Andalus" pitchFamily="18" charset="-78"/>
                <a:ea typeface="Tahoma" pitchFamily="34" charset="0"/>
                <a:cs typeface="Andalus" pitchFamily="18" charset="-78"/>
              </a:rPr>
              <a:t>berisi penilaian  tentang:</a:t>
            </a:r>
            <a:endParaRPr lang="id-ID" sz="2400" b="1" kern="0" dirty="0">
              <a:solidFill>
                <a:srgbClr val="0000FF"/>
              </a:solidFill>
              <a:latin typeface="Andalus" pitchFamily="18" charset="-78"/>
              <a:ea typeface="Tahoma" pitchFamily="34" charset="0"/>
              <a:cs typeface="Andalus" pitchFamily="18" charset="-78"/>
            </a:endParaRPr>
          </a:p>
          <a:p>
            <a:pPr marL="715963" indent="-533400">
              <a:spcBef>
                <a:spcPts val="0"/>
              </a:spcBef>
              <a:buFontTx/>
              <a:buAutoNum type="arabicPeriod"/>
              <a:defRPr/>
            </a:pPr>
            <a:r>
              <a:rPr lang="id-ID" sz="2400" b="1" kern="0" dirty="0" smtClean="0">
                <a:solidFill>
                  <a:srgbClr val="0000FF"/>
                </a:solidFill>
                <a:latin typeface="Andalus" pitchFamily="18" charset="-78"/>
                <a:ea typeface="Tahoma" pitchFamily="34" charset="0"/>
                <a:cs typeface="Andalus" pitchFamily="18" charset="-78"/>
              </a:rPr>
              <a:t>Bahan-bahan pelathan</a:t>
            </a:r>
          </a:p>
          <a:p>
            <a:pPr marL="715963" indent="-533400">
              <a:spcBef>
                <a:spcPts val="0"/>
              </a:spcBef>
              <a:buFontTx/>
              <a:buAutoNum type="arabicPeriod"/>
              <a:defRPr/>
            </a:pPr>
            <a:r>
              <a:rPr lang="id-ID" sz="2400" b="1" kern="0" dirty="0" smtClean="0">
                <a:solidFill>
                  <a:srgbClr val="0000FF"/>
                </a:solidFill>
                <a:latin typeface="Andalus" pitchFamily="18" charset="-78"/>
                <a:ea typeface="Tahoma" pitchFamily="34" charset="0"/>
                <a:cs typeface="Andalus" pitchFamily="18" charset="-78"/>
              </a:rPr>
              <a:t>Materi pelatihan</a:t>
            </a:r>
          </a:p>
          <a:p>
            <a:pPr marL="715963" indent="-533400">
              <a:spcBef>
                <a:spcPts val="0"/>
              </a:spcBef>
              <a:buFontTx/>
              <a:buAutoNum type="arabicPeriod"/>
              <a:defRPr/>
            </a:pPr>
            <a:r>
              <a:rPr lang="id-ID" sz="2400" b="1" kern="0" dirty="0" smtClean="0">
                <a:solidFill>
                  <a:srgbClr val="0000FF"/>
                </a:solidFill>
                <a:latin typeface="Andalus" pitchFamily="18" charset="-78"/>
                <a:ea typeface="Tahoma" pitchFamily="34" charset="0"/>
                <a:cs typeface="Andalus" pitchFamily="18" charset="-78"/>
              </a:rPr>
              <a:t>Kecukupan waktu</a:t>
            </a:r>
          </a:p>
          <a:p>
            <a:pPr marL="715963" indent="-533400">
              <a:spcBef>
                <a:spcPts val="0"/>
              </a:spcBef>
              <a:buFontTx/>
              <a:buAutoNum type="arabicPeriod"/>
              <a:defRPr/>
            </a:pPr>
            <a:r>
              <a:rPr lang="id-ID" sz="2400" b="1" kern="0" dirty="0" smtClean="0">
                <a:solidFill>
                  <a:srgbClr val="0000FF"/>
                </a:solidFill>
                <a:latin typeface="Andalus" pitchFamily="18" charset="-78"/>
                <a:ea typeface="Tahoma" pitchFamily="34" charset="0"/>
                <a:cs typeface="Andalus" pitchFamily="18" charset="-78"/>
              </a:rPr>
              <a:t>Fasilitas tempat pelatihan dan ruangan</a:t>
            </a:r>
          </a:p>
          <a:p>
            <a:pPr marL="715963" indent="-533400">
              <a:spcBef>
                <a:spcPts val="0"/>
              </a:spcBef>
              <a:buFontTx/>
              <a:buAutoNum type="arabicPeriod"/>
              <a:defRPr/>
            </a:pPr>
            <a:r>
              <a:rPr lang="id-ID" sz="2400" b="1" kern="0" dirty="0" smtClean="0">
                <a:solidFill>
                  <a:srgbClr val="0000FF"/>
                </a:solidFill>
                <a:latin typeface="Andalus" pitchFamily="18" charset="-78"/>
                <a:ea typeface="Tahoma" pitchFamily="34" charset="0"/>
                <a:cs typeface="Andalus" pitchFamily="18" charset="-78"/>
              </a:rPr>
              <a:t>Sumber dan media pemebelajaran</a:t>
            </a:r>
          </a:p>
          <a:p>
            <a:pPr marL="715963" indent="-533400">
              <a:spcBef>
                <a:spcPts val="0"/>
              </a:spcBef>
              <a:buFontTx/>
              <a:buAutoNum type="arabicPeriod"/>
              <a:defRPr/>
            </a:pPr>
            <a:r>
              <a:rPr lang="id-ID" sz="2400" b="1" kern="0" dirty="0" smtClean="0">
                <a:solidFill>
                  <a:srgbClr val="0000FF"/>
                </a:solidFill>
                <a:latin typeface="Andalus" pitchFamily="18" charset="-78"/>
                <a:ea typeface="Tahoma" pitchFamily="34" charset="0"/>
                <a:cs typeface="Andalus" pitchFamily="18" charset="-78"/>
              </a:rPr>
              <a:t>Kualitas narasumber</a:t>
            </a:r>
          </a:p>
          <a:p>
            <a:pPr marL="715963" indent="-533400">
              <a:spcBef>
                <a:spcPts val="0"/>
              </a:spcBef>
              <a:buFontTx/>
              <a:buAutoNum type="arabicPeriod"/>
              <a:defRPr/>
            </a:pPr>
            <a:r>
              <a:rPr lang="id-ID" sz="2400" b="1" kern="0" dirty="0" smtClean="0">
                <a:solidFill>
                  <a:srgbClr val="0000FF"/>
                </a:solidFill>
                <a:latin typeface="Andalus" pitchFamily="18" charset="-78"/>
                <a:ea typeface="Tahoma" pitchFamily="34" charset="0"/>
                <a:cs typeface="Andalus" pitchFamily="18" charset="-78"/>
              </a:rPr>
              <a:t>Fasilitator</a:t>
            </a:r>
          </a:p>
          <a:p>
            <a:pPr marL="715963" indent="-533400">
              <a:spcBef>
                <a:spcPts val="0"/>
              </a:spcBef>
              <a:buFontTx/>
              <a:buAutoNum type="arabicPeriod"/>
              <a:defRPr/>
            </a:pPr>
            <a:r>
              <a:rPr lang="id-ID" sz="2400" b="1" kern="0" dirty="0" smtClean="0">
                <a:solidFill>
                  <a:srgbClr val="0000FF"/>
                </a:solidFill>
                <a:latin typeface="Andalus" pitchFamily="18" charset="-78"/>
                <a:ea typeface="Tahoma" pitchFamily="34" charset="0"/>
                <a:cs typeface="Andalus" pitchFamily="18" charset="-78"/>
              </a:rPr>
              <a:t>Akomodasi dan konsumsi</a:t>
            </a:r>
          </a:p>
          <a:p>
            <a:pPr marL="715963" indent="-533400">
              <a:spcBef>
                <a:spcPts val="0"/>
              </a:spcBef>
              <a:buFontTx/>
              <a:buAutoNum type="arabicPeriod"/>
              <a:defRPr/>
            </a:pPr>
            <a:r>
              <a:rPr lang="id-ID" sz="2400" b="1" kern="0" dirty="0" smtClean="0">
                <a:solidFill>
                  <a:srgbClr val="0000FF"/>
                </a:solidFill>
                <a:latin typeface="Andalus" pitchFamily="18" charset="-78"/>
                <a:ea typeface="Tahoma" pitchFamily="34" charset="0"/>
                <a:cs typeface="Andalus" pitchFamily="18" charset="-78"/>
              </a:rPr>
              <a:t>Saran-saran peserta pelatihan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1000" y="304800"/>
            <a:ext cx="8382000" cy="609600"/>
          </a:xfrm>
          <a:prstGeom prst="rect">
            <a:avLst/>
          </a:prstGeom>
          <a:solidFill>
            <a:schemeClr val="bg1"/>
          </a:solidFill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lnSpcReduction="1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d-ID" sz="3600" b="1" kern="0" dirty="0" smtClean="0">
                <a:solidFill>
                  <a:srgbClr val="CC0000"/>
                </a:solidFill>
                <a:latin typeface="Arial Rounded MT Bold" pitchFamily="34" charset="0"/>
              </a:rPr>
              <a:t>EVALUASI</a:t>
            </a:r>
            <a:r>
              <a:rPr kumimoji="0" lang="id-ID" sz="3600" b="1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 KEGIATAN</a:t>
            </a:r>
            <a:endParaRPr kumimoji="0" lang="en-US" sz="3600" b="1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82000" cy="838200"/>
          </a:xfrm>
          <a:solidFill>
            <a:schemeClr val="bg1"/>
          </a:solidFill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id-ID" sz="3600" i="0" dirty="0" smtClean="0">
                <a:solidFill>
                  <a:srgbClr val="0000FF"/>
                </a:solidFill>
                <a:latin typeface="Arial Rounded MT Bold" pitchFamily="34" charset="0"/>
              </a:rPr>
              <a:t>LAPORAN KEGIATAN</a:t>
            </a:r>
            <a:endParaRPr lang="en-US" sz="3600" i="0" dirty="0" smtClean="0">
              <a:solidFill>
                <a:srgbClr val="0000FF"/>
              </a:solidFill>
              <a:latin typeface="Arial Rounded MT Bold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82000" cy="4724400"/>
          </a:xfrm>
          <a:solidFill>
            <a:schemeClr val="bg1"/>
          </a:solidFill>
        </p:spPr>
        <p:txBody>
          <a:bodyPr/>
          <a:lstStyle/>
          <a:p>
            <a:pPr marL="0" indent="0" eaLnBrk="1" hangingPunct="1">
              <a:spcBef>
                <a:spcPts val="600"/>
              </a:spcBef>
              <a:buFontTx/>
              <a:buNone/>
            </a:pPr>
            <a:endParaRPr lang="id-ID" sz="2800" b="1" dirty="0" smtClean="0">
              <a:solidFill>
                <a:srgbClr val="0000FF"/>
              </a:solidFill>
              <a:latin typeface="Andalus" pitchFamily="18" charset="-78"/>
              <a:cs typeface="Andalus" pitchFamily="18" charset="-78"/>
            </a:endParaRPr>
          </a:p>
          <a:p>
            <a:pPr marL="365125" indent="0" eaLnBrk="1" hangingPunct="1">
              <a:spcBef>
                <a:spcPts val="600"/>
              </a:spcBef>
              <a:buFontTx/>
              <a:buNone/>
            </a:pPr>
            <a:r>
              <a:rPr lang="id-ID" sz="2800" b="1" dirty="0" smtClean="0">
                <a:solidFill>
                  <a:srgbClr val="0000FF"/>
                </a:solidFill>
                <a:latin typeface="Andalus" pitchFamily="18" charset="-78"/>
                <a:cs typeface="Andalus" pitchFamily="18" charset="-78"/>
              </a:rPr>
              <a:t>Setelah selesai kegiatan, BAP-S/M wajib menyusun dan menyampaikan laporan kegiatan pelatihan asesor kepada BAN-S/M.</a:t>
            </a:r>
          </a:p>
          <a:p>
            <a:pPr marL="715963" indent="-350838" eaLnBrk="1" hangingPunct="1">
              <a:spcBef>
                <a:spcPts val="600"/>
              </a:spcBef>
              <a:buFontTx/>
              <a:buNone/>
            </a:pPr>
            <a:r>
              <a:rPr lang="id-ID" sz="2800" b="1" dirty="0" smtClean="0">
                <a:solidFill>
                  <a:srgbClr val="0000FF"/>
                </a:solidFill>
                <a:latin typeface="Andalus" pitchFamily="18" charset="-78"/>
                <a:cs typeface="Andalus" pitchFamily="18" charset="-78"/>
              </a:rPr>
              <a:t>Laporan terdiri dari</a:t>
            </a:r>
          </a:p>
          <a:p>
            <a:pPr marL="715963" indent="-350838" eaLnBrk="1" hangingPunct="1">
              <a:spcBef>
                <a:spcPts val="600"/>
              </a:spcBef>
              <a:buFontTx/>
              <a:buAutoNum type="arabicPeriod"/>
            </a:pPr>
            <a:r>
              <a:rPr lang="id-ID" sz="2800" b="1" dirty="0" smtClean="0">
                <a:solidFill>
                  <a:srgbClr val="0000FF"/>
                </a:solidFill>
                <a:latin typeface="Andalus" pitchFamily="18" charset="-78"/>
                <a:cs typeface="Andalus" pitchFamily="18" charset="-78"/>
              </a:rPr>
              <a:t>Laporan pelaksanaan kegiatan</a:t>
            </a:r>
          </a:p>
          <a:p>
            <a:pPr marL="715963" indent="-350838" eaLnBrk="1" hangingPunct="1">
              <a:spcBef>
                <a:spcPts val="600"/>
              </a:spcBef>
              <a:buFontTx/>
              <a:buAutoNum type="arabicPeriod"/>
            </a:pPr>
            <a:r>
              <a:rPr lang="id-ID" sz="2800" b="1" dirty="0" smtClean="0">
                <a:solidFill>
                  <a:srgbClr val="0000FF"/>
                </a:solidFill>
                <a:latin typeface="Andalus" pitchFamily="18" charset="-78"/>
                <a:cs typeface="Andalus" pitchFamily="18" charset="-78"/>
              </a:rPr>
              <a:t>Laporan pertanggungjawaban keuangan</a:t>
            </a:r>
            <a:endParaRPr lang="en-US" sz="2800" b="1" dirty="0" smtClean="0">
              <a:solidFill>
                <a:srgbClr val="0000FF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4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3810" grpId="0" animBg="1"/>
      <p:bldP spid="24579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60" name="WordArt 12"/>
          <p:cNvSpPr>
            <a:spLocks noChangeArrowheads="1" noChangeShapeType="1" noTextEdit="1"/>
          </p:cNvSpPr>
          <p:nvPr/>
        </p:nvSpPr>
        <p:spPr bwMode="auto">
          <a:xfrm>
            <a:off x="1905000" y="2165076"/>
            <a:ext cx="5257800" cy="156872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id-ID" sz="3600" kern="10" dirty="0">
                <a:ln w="9525">
                  <a:noFill/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Arial Rounded MT Bold"/>
              </a:rPr>
              <a:t>Terima kasih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41375">
              <a:defRPr/>
            </a:pPr>
            <a:fld id="{B45BA75A-0D58-487A-89D5-9D21BBD641EC}" type="slidenum">
              <a:rPr lang="en-US"/>
              <a:pPr defTabSz="841375">
                <a:defRPr/>
              </a:pPr>
              <a:t>2</a:t>
            </a:fld>
            <a:endParaRPr lang="en-US"/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838200" y="2209800"/>
            <a:ext cx="7696200" cy="284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41375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lang="en-US" sz="3200" dirty="0" err="1">
                <a:solidFill>
                  <a:srgbClr val="0000FF"/>
                </a:solidFill>
                <a:latin typeface="Arial Rounded MT Bold" pitchFamily="34" charset="0"/>
              </a:rPr>
              <a:t>Melalui</a:t>
            </a:r>
            <a:r>
              <a:rPr lang="en-US" sz="3200" dirty="0">
                <a:solidFill>
                  <a:srgbClr val="0000FF"/>
                </a:solidFill>
                <a:latin typeface="Arial Rounded MT Bold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 Rounded MT Bold" pitchFamily="34" charset="0"/>
              </a:rPr>
              <a:t>pemaparan</a:t>
            </a:r>
            <a:r>
              <a:rPr lang="en-US" sz="3200" dirty="0">
                <a:solidFill>
                  <a:srgbClr val="0000FF"/>
                </a:solidFill>
                <a:latin typeface="Arial Rounded MT Bold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 Rounded MT Bold" pitchFamily="34" charset="0"/>
              </a:rPr>
              <a:t>materi</a:t>
            </a:r>
            <a:r>
              <a:rPr lang="en-US" sz="3200" dirty="0">
                <a:solidFill>
                  <a:srgbClr val="0000FF"/>
                </a:solidFill>
                <a:latin typeface="Arial Rounded MT Bold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 Rounded MT Bold" pitchFamily="34" charset="0"/>
              </a:rPr>
              <a:t>dan</a:t>
            </a:r>
            <a:r>
              <a:rPr lang="en-US" sz="3200" dirty="0">
                <a:solidFill>
                  <a:srgbClr val="0000FF"/>
                </a:solidFill>
                <a:latin typeface="Arial Rounded MT Bold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 Rounded MT Bold" pitchFamily="34" charset="0"/>
              </a:rPr>
              <a:t>diskusi</a:t>
            </a:r>
            <a:r>
              <a:rPr lang="en-US" sz="3200" dirty="0">
                <a:solidFill>
                  <a:srgbClr val="0000FF"/>
                </a:solidFill>
                <a:latin typeface="Arial Rounded MT Bold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 Rounded MT Bold" pitchFamily="34" charset="0"/>
              </a:rPr>
              <a:t>peserta</a:t>
            </a:r>
            <a:r>
              <a:rPr lang="en-US" sz="3200" dirty="0">
                <a:solidFill>
                  <a:srgbClr val="0000FF"/>
                </a:solidFill>
                <a:latin typeface="Arial Rounded MT Bold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 Rounded MT Bold" pitchFamily="34" charset="0"/>
              </a:rPr>
              <a:t>pelatihan</a:t>
            </a:r>
            <a:r>
              <a:rPr lang="en-US" sz="3200" dirty="0">
                <a:solidFill>
                  <a:srgbClr val="0000FF"/>
                </a:solidFill>
                <a:latin typeface="Arial Rounded MT Bold" pitchFamily="34" charset="0"/>
              </a:rPr>
              <a:t> </a:t>
            </a:r>
            <a:r>
              <a:rPr lang="id-ID" sz="3200" dirty="0">
                <a:solidFill>
                  <a:srgbClr val="0000FF"/>
                </a:solidFill>
                <a:latin typeface="Arial Rounded MT Bold" pitchFamily="34" charset="0"/>
              </a:rPr>
              <a:t>memahami dan mampu </a:t>
            </a:r>
            <a:r>
              <a:rPr lang="id-ID" sz="3200" dirty="0" smtClean="0">
                <a:solidFill>
                  <a:srgbClr val="0000FF"/>
                </a:solidFill>
                <a:latin typeface="Arial Rounded MT Bold" pitchFamily="34" charset="0"/>
              </a:rPr>
              <a:t>mengaplikasikan strategi dan sistem penilaian pelatihan asesor </a:t>
            </a:r>
            <a:r>
              <a:rPr lang="en-US" sz="3200" dirty="0" err="1" smtClean="0">
                <a:solidFill>
                  <a:srgbClr val="0000FF"/>
                </a:solidFill>
                <a:latin typeface="Arial Rounded MT Bold" pitchFamily="34" charset="0"/>
              </a:rPr>
              <a:t>sekolah</a:t>
            </a:r>
            <a:r>
              <a:rPr lang="en-US" sz="3200" dirty="0" smtClean="0">
                <a:solidFill>
                  <a:srgbClr val="0000FF"/>
                </a:solidFill>
                <a:latin typeface="Arial Rounded MT Bold" pitchFamily="34" charset="0"/>
              </a:rPr>
              <a:t>/</a:t>
            </a:r>
            <a:r>
              <a:rPr lang="en-US" sz="3200" dirty="0" err="1" smtClean="0">
                <a:solidFill>
                  <a:srgbClr val="0000FF"/>
                </a:solidFill>
                <a:latin typeface="Arial Rounded MT Bold" pitchFamily="34" charset="0"/>
              </a:rPr>
              <a:t>madrasah</a:t>
            </a:r>
            <a:r>
              <a:rPr lang="en-US" sz="3200" dirty="0">
                <a:solidFill>
                  <a:srgbClr val="0000FF"/>
                </a:solidFill>
                <a:latin typeface="Arial Rounded MT Bold" pitchFamily="34" charset="0"/>
              </a:rPr>
              <a:t>.</a:t>
            </a:r>
          </a:p>
        </p:txBody>
      </p:sp>
      <p:sp>
        <p:nvSpPr>
          <p:cNvPr id="10244" name="Rectangle 7"/>
          <p:cNvSpPr>
            <a:spLocks/>
          </p:cNvSpPr>
          <p:nvPr/>
        </p:nvSpPr>
        <p:spPr bwMode="auto">
          <a:xfrm>
            <a:off x="1905000" y="1046162"/>
            <a:ext cx="47244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en-US" sz="4000" b="1" dirty="0" err="1">
                <a:solidFill>
                  <a:srgbClr val="C00000"/>
                </a:solidFill>
                <a:latin typeface="Arial Rounded MT Bold" pitchFamily="34" charset="0"/>
              </a:rPr>
              <a:t>Tujuan</a:t>
            </a:r>
            <a:endParaRPr kumimoji="0" lang="en-US" sz="4000" b="1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 idx="4294967295"/>
          </p:nvPr>
        </p:nvSpPr>
        <p:spPr>
          <a:xfrm>
            <a:off x="2590800" y="969963"/>
            <a:ext cx="4114800" cy="782637"/>
          </a:xfrm>
        </p:spPr>
        <p:txBody>
          <a:bodyPr/>
          <a:lstStyle/>
          <a:p>
            <a:pPr algn="ctr" eaLnBrk="1" hangingPunct="1"/>
            <a:r>
              <a:rPr lang="id-ID" sz="4000" dirty="0" smtClean="0">
                <a:solidFill>
                  <a:srgbClr val="C00000"/>
                </a:solidFill>
                <a:latin typeface="Arial Rounded MT Bold" pitchFamily="34" charset="0"/>
              </a:rPr>
              <a:t>Strategi</a:t>
            </a:r>
            <a:endParaRPr lang="en-US" sz="4000" dirty="0" smtClean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11267" name="AutoShape 5"/>
          <p:cNvSpPr>
            <a:spLocks noChangeArrowheads="1"/>
          </p:cNvSpPr>
          <p:nvPr/>
        </p:nvSpPr>
        <p:spPr bwMode="auto">
          <a:xfrm>
            <a:off x="1889760" y="2438400"/>
            <a:ext cx="3352800" cy="1676400"/>
          </a:xfrm>
          <a:prstGeom prst="homePlate">
            <a:avLst>
              <a:gd name="adj" fmla="val 21370"/>
            </a:avLst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 err="1">
                <a:solidFill>
                  <a:schemeClr val="tx1"/>
                </a:solidFill>
                <a:latin typeface="Arial Rounded MT Bold" pitchFamily="34" charset="0"/>
              </a:rPr>
              <a:t>Penjelasan</a:t>
            </a:r>
            <a:endParaRPr lang="en-US" sz="2800" dirty="0">
              <a:solidFill>
                <a:schemeClr val="tx1"/>
              </a:solidFill>
              <a:latin typeface="Arial Rounded MT Bold" pitchFamily="34" charset="0"/>
            </a:endParaRPr>
          </a:p>
          <a:p>
            <a:pPr algn="ctr">
              <a:defRPr/>
            </a:pPr>
            <a:r>
              <a:rPr lang="en-US" sz="2800" dirty="0" smtClean="0">
                <a:solidFill>
                  <a:schemeClr val="tx1"/>
                </a:solidFill>
                <a:latin typeface="Arial Rounded MT Bold" pitchFamily="34" charset="0"/>
              </a:rPr>
              <a:t>(40’)</a:t>
            </a:r>
            <a:endParaRPr lang="en-US" sz="2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1268" name="AutoShape 9"/>
          <p:cNvSpPr>
            <a:spLocks noChangeArrowheads="1"/>
          </p:cNvSpPr>
          <p:nvPr/>
        </p:nvSpPr>
        <p:spPr bwMode="auto">
          <a:xfrm>
            <a:off x="5056823" y="2438400"/>
            <a:ext cx="2590800" cy="1676400"/>
          </a:xfrm>
          <a:prstGeom prst="chevron">
            <a:avLst>
              <a:gd name="adj" fmla="val 17396"/>
            </a:avLst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174625" algn="ctr">
              <a:defRPr/>
            </a:pPr>
            <a:r>
              <a:rPr lang="en-US" sz="2800" dirty="0">
                <a:solidFill>
                  <a:schemeClr val="tx1"/>
                </a:solidFill>
                <a:latin typeface="Arial Rounded MT Bold" pitchFamily="34" charset="0"/>
              </a:rPr>
              <a:t>Tanya </a:t>
            </a:r>
          </a:p>
          <a:p>
            <a:pPr marL="174625" algn="ctr">
              <a:defRPr/>
            </a:pPr>
            <a:r>
              <a:rPr lang="en-US" sz="2800" dirty="0" err="1">
                <a:solidFill>
                  <a:schemeClr val="tx1"/>
                </a:solidFill>
                <a:latin typeface="Arial Rounded MT Bold" pitchFamily="34" charset="0"/>
              </a:rPr>
              <a:t>jawab</a:t>
            </a:r>
            <a:endParaRPr lang="en-US" sz="2800" dirty="0">
              <a:solidFill>
                <a:schemeClr val="tx1"/>
              </a:solidFill>
              <a:latin typeface="Arial Rounded MT Bold" pitchFamily="34" charset="0"/>
            </a:endParaRPr>
          </a:p>
          <a:p>
            <a:pPr marL="174625" algn="ctr">
              <a:defRPr/>
            </a:pPr>
            <a:r>
              <a:rPr lang="en-US" sz="2800" dirty="0" smtClean="0">
                <a:solidFill>
                  <a:schemeClr val="tx1"/>
                </a:solidFill>
                <a:latin typeface="Arial Rounded MT Bold" pitchFamily="34" charset="0"/>
              </a:rPr>
              <a:t>(20’)</a:t>
            </a:r>
            <a:endParaRPr lang="en-US" sz="2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  <p:bldP spid="11267" grpId="0" animBg="1"/>
      <p:bldP spid="112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458200" cy="533400"/>
          </a:xfrm>
          <a:solidFill>
            <a:schemeClr val="bg1"/>
          </a:solidFill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id-ID" sz="3600" i="0" u="sng" dirty="0" smtClean="0">
                <a:solidFill>
                  <a:srgbClr val="C00000"/>
                </a:solidFill>
                <a:latin typeface="Arial Rounded MT Bold" pitchFamily="34" charset="0"/>
              </a:rPr>
              <a:t>PERSIAPAN</a:t>
            </a:r>
            <a:endParaRPr lang="en-US" sz="3600" i="0" u="sng" dirty="0" smtClean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458200" cy="54864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800" dirty="0" smtClean="0">
              <a:solidFill>
                <a:srgbClr val="CC0000"/>
              </a:solidFill>
              <a:latin typeface="Arial Rounded MT Bold" pitchFamily="34" charset="0"/>
            </a:endParaRP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id-ID" sz="2400" dirty="0" smtClean="0">
                <a:solidFill>
                  <a:srgbClr val="0000CC"/>
                </a:solidFill>
                <a:latin typeface="Arial Rounded MT Bold" pitchFamily="34" charset="0"/>
              </a:rPr>
              <a:t>ADMINISTRASI dan ATK:</a:t>
            </a:r>
          </a:p>
          <a:p>
            <a:pPr marL="457200" indent="-457200" eaLnBrk="1" hangingPunct="1">
              <a:lnSpc>
                <a:spcPct val="80000"/>
              </a:lnSpc>
              <a:buNone/>
            </a:pPr>
            <a:r>
              <a:rPr lang="id-ID" sz="2400" dirty="0" smtClean="0">
                <a:solidFill>
                  <a:srgbClr val="0000CC"/>
                </a:solidFill>
                <a:latin typeface="Arial Rounded MT Bold" pitchFamily="34" charset="0"/>
              </a:rPr>
              <a:t>	</a:t>
            </a:r>
            <a:r>
              <a:rPr lang="id-ID" sz="2300" dirty="0" smtClean="0">
                <a:latin typeface="Arial Rounded MT Bold" pitchFamily="34" charset="0"/>
              </a:rPr>
              <a:t>Surat menyurat, koordinasi dengan Di</a:t>
            </a:r>
            <a:r>
              <a:rPr lang="en-US" sz="2300" dirty="0" err="1" smtClean="0">
                <a:latin typeface="Arial Rounded MT Bold" pitchFamily="34" charset="0"/>
              </a:rPr>
              <a:t>sdik</a:t>
            </a:r>
            <a:r>
              <a:rPr lang="en-US" sz="2300" dirty="0" smtClean="0">
                <a:latin typeface="Arial Rounded MT Bold" pitchFamily="34" charset="0"/>
              </a:rPr>
              <a:t>/ </a:t>
            </a:r>
            <a:r>
              <a:rPr lang="en-US" sz="2300" dirty="0" err="1" smtClean="0">
                <a:latin typeface="Arial Rounded MT Bold" pitchFamily="34" charset="0"/>
              </a:rPr>
              <a:t>Kankemenag</a:t>
            </a:r>
            <a:r>
              <a:rPr lang="en-US" sz="2300" dirty="0" smtClean="0">
                <a:latin typeface="Arial Rounded MT Bold" pitchFamily="34" charset="0"/>
              </a:rPr>
              <a:t> </a:t>
            </a:r>
            <a:r>
              <a:rPr lang="id-ID" sz="2300" dirty="0" smtClean="0">
                <a:latin typeface="Arial Rounded MT Bold" pitchFamily="34" charset="0"/>
              </a:rPr>
              <a:t>untuk perijinan sekolah/madrasah sebagai tempat praktik visitasi, surat undangan ke kepala sekolah/madrasah untuk penjelasan</a:t>
            </a:r>
            <a:r>
              <a:rPr lang="en-US" sz="2300" dirty="0" smtClean="0">
                <a:latin typeface="Arial Rounded MT Bold" pitchFamily="34" charset="0"/>
              </a:rPr>
              <a:t>, p</a:t>
            </a:r>
            <a:r>
              <a:rPr lang="id-ID" sz="2300" dirty="0" smtClean="0">
                <a:latin typeface="Arial Rounded MT Bold" pitchFamily="34" charset="0"/>
              </a:rPr>
              <a:t>enyediaan ATK yang dibutuhkan</a:t>
            </a:r>
            <a:r>
              <a:rPr lang="en-US" sz="2300" dirty="0" smtClean="0">
                <a:latin typeface="Arial Rounded MT Bold" pitchFamily="34" charset="0"/>
              </a:rPr>
              <a:t>,</a:t>
            </a:r>
            <a:r>
              <a:rPr lang="id-ID" sz="2300" dirty="0" smtClean="0">
                <a:latin typeface="Arial Rounded MT Bold" pitchFamily="34" charset="0"/>
              </a:rPr>
              <a:t> </a:t>
            </a:r>
            <a:r>
              <a:rPr lang="en-US" sz="2300" dirty="0" smtClean="0">
                <a:latin typeface="Arial Rounded MT Bold" pitchFamily="34" charset="0"/>
              </a:rPr>
              <a:t>u</a:t>
            </a:r>
            <a:r>
              <a:rPr lang="id-ID" sz="2300" dirty="0" smtClean="0">
                <a:latin typeface="Arial Rounded MT Bold" pitchFamily="34" charset="0"/>
              </a:rPr>
              <a:t>ndangan acara pembu</a:t>
            </a:r>
            <a:r>
              <a:rPr lang="en-US" sz="2300" dirty="0" smtClean="0">
                <a:latin typeface="Arial Rounded MT Bold" pitchFamily="34" charset="0"/>
              </a:rPr>
              <a:t>k</a:t>
            </a:r>
            <a:r>
              <a:rPr lang="id-ID" sz="2300" dirty="0" smtClean="0">
                <a:latin typeface="Arial Rounded MT Bold" pitchFamily="34" charset="0"/>
              </a:rPr>
              <a:t>aan dan penutupan.</a:t>
            </a:r>
            <a:endParaRPr lang="en-US" sz="2300" dirty="0" smtClean="0">
              <a:latin typeface="Arial Rounded MT Bold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sz="800" dirty="0" smtClean="0">
              <a:solidFill>
                <a:srgbClr val="CC0000"/>
              </a:solidFill>
              <a:latin typeface="Arial Rounded MT Bold" pitchFamily="34" charset="0"/>
            </a:endParaRP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 startAt="2"/>
            </a:pPr>
            <a:r>
              <a:rPr lang="id-ID" sz="2400" dirty="0" smtClean="0">
                <a:solidFill>
                  <a:srgbClr val="0000CC"/>
                </a:solidFill>
                <a:latin typeface="Arial Rounded MT Bold" pitchFamily="34" charset="0"/>
              </a:rPr>
              <a:t>WAKTU dan TEMPAT: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 </a:t>
            </a:r>
            <a:endParaRPr lang="id-ID" sz="2400" dirty="0" smtClean="0">
              <a:solidFill>
                <a:srgbClr val="C00000"/>
              </a:solidFill>
              <a:latin typeface="Arial Rounded MT Bold" pitchFamily="34" charset="0"/>
            </a:endParaRPr>
          </a:p>
          <a:p>
            <a:pPr marL="808038" indent="-442913" eaLnBrk="1" hangingPunct="1">
              <a:lnSpc>
                <a:spcPct val="80000"/>
              </a:lnSpc>
              <a:spcBef>
                <a:spcPts val="200"/>
              </a:spcBef>
              <a:buFont typeface="+mj-lt"/>
              <a:buAutoNum type="alphaLcPeriod"/>
            </a:pPr>
            <a:r>
              <a:rPr lang="id-ID" sz="2300" dirty="0" smtClean="0">
                <a:latin typeface="Arial Rounded MT Bold" pitchFamily="34" charset="0"/>
              </a:rPr>
              <a:t>Penentuan tempat pelatihan.</a:t>
            </a:r>
          </a:p>
          <a:p>
            <a:pPr marL="808038" indent="-442913" eaLnBrk="1" hangingPunct="1">
              <a:lnSpc>
                <a:spcPct val="80000"/>
              </a:lnSpc>
              <a:spcBef>
                <a:spcPts val="200"/>
              </a:spcBef>
              <a:buFont typeface="+mj-lt"/>
              <a:buAutoNum type="alphaLcPeriod"/>
            </a:pPr>
            <a:r>
              <a:rPr lang="id-ID" sz="2300" dirty="0" smtClean="0">
                <a:latin typeface="Arial Rounded MT Bold" pitchFamily="34" charset="0"/>
              </a:rPr>
              <a:t>Penentuan sekolah/madrasah tempat praktik  visitasi.</a:t>
            </a:r>
          </a:p>
          <a:p>
            <a:pPr marL="808038" indent="-442913" eaLnBrk="1" hangingPunct="1">
              <a:lnSpc>
                <a:spcPct val="80000"/>
              </a:lnSpc>
              <a:spcBef>
                <a:spcPts val="200"/>
              </a:spcBef>
              <a:buFont typeface="+mj-lt"/>
              <a:buAutoNum type="alphaLcPeriod"/>
            </a:pPr>
            <a:r>
              <a:rPr lang="id-ID" sz="2300" dirty="0" smtClean="0">
                <a:latin typeface="Arial Rounded MT Bold" pitchFamily="34" charset="0"/>
              </a:rPr>
              <a:t>Penentuan jadwal pelatihan</a:t>
            </a:r>
            <a:r>
              <a:rPr lang="en-US" sz="2300" dirty="0" smtClean="0">
                <a:latin typeface="Arial Rounded MT Bold" pitchFamily="34" charset="0"/>
              </a:rPr>
              <a:t>.</a:t>
            </a:r>
            <a:r>
              <a:rPr lang="en-US" sz="2400" dirty="0" smtClean="0">
                <a:latin typeface="Arial Rounded MT Bold" pitchFamily="34" charset="0"/>
              </a:rPr>
              <a:t> </a:t>
            </a:r>
            <a:endParaRPr lang="id-ID" sz="2400" dirty="0" smtClean="0">
              <a:latin typeface="Arial Rounded MT Bold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id-ID" sz="800" dirty="0" smtClean="0">
              <a:solidFill>
                <a:srgbClr val="C00000"/>
              </a:solidFill>
              <a:latin typeface="Arial Rounded MT Bold" pitchFamily="34" charset="0"/>
            </a:endParaRP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 startAt="3"/>
            </a:pPr>
            <a:r>
              <a:rPr lang="id-ID" sz="2400" dirty="0" smtClean="0">
                <a:solidFill>
                  <a:srgbClr val="0000CC"/>
                </a:solidFill>
                <a:latin typeface="Arial Rounded MT Bold" pitchFamily="34" charset="0"/>
              </a:rPr>
              <a:t>SELEKSI CALON PESERTA PELATIHAN: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 </a:t>
            </a:r>
            <a:endParaRPr lang="id-ID" sz="2400" dirty="0" smtClean="0">
              <a:solidFill>
                <a:srgbClr val="C00000"/>
              </a:solidFill>
              <a:latin typeface="Arial Rounded MT Bold" pitchFamily="34" charset="0"/>
            </a:endParaRPr>
          </a:p>
          <a:p>
            <a:pPr marL="808038" indent="-442913" eaLnBrk="1" hangingPunct="1">
              <a:lnSpc>
                <a:spcPct val="80000"/>
              </a:lnSpc>
              <a:spcBef>
                <a:spcPts val="200"/>
              </a:spcBef>
              <a:buFont typeface="+mj-lt"/>
              <a:buAutoNum type="alphaLcPeriod"/>
            </a:pPr>
            <a:r>
              <a:rPr lang="id-ID" sz="2300" dirty="0" smtClean="0">
                <a:latin typeface="Arial Rounded MT Bold" pitchFamily="34" charset="0"/>
              </a:rPr>
              <a:t>Penentuan persyaratan calon peserta.</a:t>
            </a:r>
          </a:p>
          <a:p>
            <a:pPr marL="808038" indent="-442913" eaLnBrk="1" hangingPunct="1">
              <a:lnSpc>
                <a:spcPct val="80000"/>
              </a:lnSpc>
              <a:spcBef>
                <a:spcPts val="200"/>
              </a:spcBef>
              <a:buFont typeface="+mj-lt"/>
              <a:buAutoNum type="alphaLcPeriod"/>
            </a:pPr>
            <a:r>
              <a:rPr lang="id-ID" sz="2300" dirty="0" smtClean="0">
                <a:latin typeface="Arial Rounded MT Bold" pitchFamily="34" charset="0"/>
              </a:rPr>
              <a:t>Pendaftaran calon peserta pelatihan.</a:t>
            </a:r>
          </a:p>
          <a:p>
            <a:pPr marL="808038" indent="-442913" eaLnBrk="1" hangingPunct="1">
              <a:lnSpc>
                <a:spcPct val="80000"/>
              </a:lnSpc>
              <a:spcBef>
                <a:spcPts val="200"/>
              </a:spcBef>
              <a:buFont typeface="+mj-lt"/>
              <a:buAutoNum type="alphaLcPeriod"/>
            </a:pPr>
            <a:r>
              <a:rPr lang="id-ID" sz="2300" dirty="0" smtClean="0">
                <a:latin typeface="Arial Rounded MT Bold" pitchFamily="34" charset="0"/>
              </a:rPr>
              <a:t>Seleksi calon peserta pelatihan.</a:t>
            </a:r>
            <a:endParaRPr lang="en-US" sz="2400" dirty="0" smtClean="0">
              <a:latin typeface="Arial Rounded MT Bold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solidFill>
                <a:srgbClr val="CC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4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3810" grpId="0" animBg="1"/>
      <p:bldP spid="24579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381000"/>
            <a:ext cx="8458200" cy="58674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900" dirty="0" smtClean="0">
              <a:solidFill>
                <a:srgbClr val="CC0000"/>
              </a:solidFill>
              <a:latin typeface="Arial Rounded MT Bold" pitchFamily="34" charset="0"/>
            </a:endParaRP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 startAt="4"/>
            </a:pPr>
            <a:r>
              <a:rPr lang="id-ID" sz="2400" dirty="0" smtClean="0">
                <a:solidFill>
                  <a:srgbClr val="0000CC"/>
                </a:solidFill>
                <a:latin typeface="Arial Rounded MT Bold" pitchFamily="34" charset="0"/>
              </a:rPr>
              <a:t>MATERI PELATIHAN</a:t>
            </a:r>
          </a:p>
          <a:p>
            <a:pPr marL="800100" indent="-358775" eaLnBrk="1" hangingPunct="1">
              <a:spcBef>
                <a:spcPts val="600"/>
              </a:spcBef>
              <a:buFont typeface="+mj-lt"/>
              <a:buAutoNum type="alphaLcPeriod"/>
            </a:pPr>
            <a:r>
              <a:rPr lang="en-US" sz="2600" dirty="0" err="1" smtClean="0">
                <a:latin typeface="Arial Rounded MT Bold" pitchFamily="34" charset="0"/>
              </a:rPr>
              <a:t>Bahan</a:t>
            </a:r>
            <a:r>
              <a:rPr lang="en-US" sz="2600" dirty="0" smtClean="0">
                <a:latin typeface="Arial Rounded MT Bold" pitchFamily="34" charset="0"/>
              </a:rPr>
              <a:t> </a:t>
            </a:r>
            <a:r>
              <a:rPr lang="en-US" sz="2600" dirty="0" err="1" smtClean="0">
                <a:latin typeface="Arial Rounded MT Bold" pitchFamily="34" charset="0"/>
              </a:rPr>
              <a:t>presentasi</a:t>
            </a:r>
            <a:r>
              <a:rPr lang="en-US" sz="2600" dirty="0" smtClean="0">
                <a:latin typeface="Arial Rounded MT Bold" pitchFamily="34" charset="0"/>
              </a:rPr>
              <a:t> (Hard &amp; Soft copy): k</a:t>
            </a:r>
            <a:r>
              <a:rPr lang="id-ID" sz="2600" dirty="0" smtClean="0">
                <a:latin typeface="Arial Rounded MT Bold" pitchFamily="34" charset="0"/>
              </a:rPr>
              <a:t>ebijakan, mekanisme, </a:t>
            </a:r>
            <a:r>
              <a:rPr lang="en-US" sz="2600" dirty="0" err="1" smtClean="0">
                <a:latin typeface="Arial Rounded MT Bold" pitchFamily="34" charset="0"/>
              </a:rPr>
              <a:t>profesionalisme</a:t>
            </a:r>
            <a:r>
              <a:rPr lang="en-US" sz="2600" dirty="0" smtClean="0">
                <a:latin typeface="Arial Rounded MT Bold" pitchFamily="34" charset="0"/>
              </a:rPr>
              <a:t> </a:t>
            </a:r>
            <a:r>
              <a:rPr lang="en-US" sz="2600" dirty="0" err="1" smtClean="0">
                <a:latin typeface="Arial Rounded MT Bold" pitchFamily="34" charset="0"/>
              </a:rPr>
              <a:t>asesor</a:t>
            </a:r>
            <a:r>
              <a:rPr lang="en-US" sz="2600" dirty="0" smtClean="0">
                <a:latin typeface="Arial Rounded MT Bold" pitchFamily="34" charset="0"/>
              </a:rPr>
              <a:t>, </a:t>
            </a:r>
            <a:r>
              <a:rPr lang="id-ID" sz="2600" dirty="0" smtClean="0">
                <a:latin typeface="Arial Rounded MT Bold" pitchFamily="34" charset="0"/>
              </a:rPr>
              <a:t>perangkat akreditasi, teknik penskoran</a:t>
            </a:r>
            <a:r>
              <a:rPr lang="en-US" sz="2600" dirty="0" smtClean="0">
                <a:latin typeface="Arial Rounded MT Bold" pitchFamily="34" charset="0"/>
              </a:rPr>
              <a:t> </a:t>
            </a:r>
            <a:r>
              <a:rPr lang="en-US" sz="2600" dirty="0" err="1" smtClean="0">
                <a:latin typeface="Arial Rounded MT Bold" pitchFamily="34" charset="0"/>
              </a:rPr>
              <a:t>dan</a:t>
            </a:r>
            <a:r>
              <a:rPr lang="en-US" sz="2600" dirty="0" smtClean="0">
                <a:latin typeface="Arial Rounded MT Bold" pitchFamily="34" charset="0"/>
              </a:rPr>
              <a:t> </a:t>
            </a:r>
            <a:r>
              <a:rPr lang="en-US" sz="2600" dirty="0" err="1" smtClean="0">
                <a:latin typeface="Arial Rounded MT Bold" pitchFamily="34" charset="0"/>
              </a:rPr>
              <a:t>pemeringkatan</a:t>
            </a:r>
            <a:r>
              <a:rPr lang="en-US" sz="2600" dirty="0" smtClean="0">
                <a:latin typeface="Arial Rounded MT Bold" pitchFamily="34" charset="0"/>
              </a:rPr>
              <a:t> </a:t>
            </a:r>
            <a:r>
              <a:rPr lang="en-US" sz="2600" dirty="0" err="1" smtClean="0">
                <a:latin typeface="Arial Rounded MT Bold" pitchFamily="34" charset="0"/>
              </a:rPr>
              <a:t>hasil</a:t>
            </a:r>
            <a:r>
              <a:rPr lang="en-US" sz="2600" dirty="0" smtClean="0">
                <a:latin typeface="Arial Rounded MT Bold" pitchFamily="34" charset="0"/>
              </a:rPr>
              <a:t> </a:t>
            </a:r>
            <a:r>
              <a:rPr lang="en-US" sz="2600" dirty="0" err="1" smtClean="0">
                <a:latin typeface="Arial Rounded MT Bold" pitchFamily="34" charset="0"/>
              </a:rPr>
              <a:t>akreditasi</a:t>
            </a:r>
            <a:r>
              <a:rPr lang="en-US" sz="2600" dirty="0" smtClean="0">
                <a:latin typeface="Arial Rounded MT Bold" pitchFamily="34" charset="0"/>
              </a:rPr>
              <a:t> </a:t>
            </a:r>
            <a:r>
              <a:rPr lang="en-US" sz="2600" dirty="0" err="1" smtClean="0">
                <a:latin typeface="Arial Rounded MT Bold" pitchFamily="34" charset="0"/>
              </a:rPr>
              <a:t>dengan</a:t>
            </a:r>
            <a:r>
              <a:rPr lang="en-US" sz="2600" dirty="0" smtClean="0">
                <a:latin typeface="Arial Rounded MT Bold" pitchFamily="34" charset="0"/>
              </a:rPr>
              <a:t> program </a:t>
            </a:r>
            <a:r>
              <a:rPr lang="en-US" sz="2600" dirty="0" err="1" smtClean="0">
                <a:latin typeface="Arial Rounded MT Bold" pitchFamily="34" charset="0"/>
              </a:rPr>
              <a:t>aplikasi</a:t>
            </a:r>
            <a:r>
              <a:rPr lang="id-ID" sz="2600" dirty="0" smtClean="0">
                <a:latin typeface="Arial Rounded MT Bold" pitchFamily="34" charset="0"/>
              </a:rPr>
              <a:t>, panduan visitasi </a:t>
            </a:r>
            <a:r>
              <a:rPr lang="en-US" sz="2600" dirty="0" err="1" smtClean="0">
                <a:latin typeface="Arial Rounded MT Bold" pitchFamily="34" charset="0"/>
              </a:rPr>
              <a:t>dan</a:t>
            </a:r>
            <a:r>
              <a:rPr lang="en-US" sz="2600" dirty="0" smtClean="0">
                <a:latin typeface="Arial Rounded MT Bold" pitchFamily="34" charset="0"/>
              </a:rPr>
              <a:t> </a:t>
            </a:r>
            <a:r>
              <a:rPr lang="id-ID" sz="2600" dirty="0" smtClean="0">
                <a:latin typeface="Arial Rounded MT Bold" pitchFamily="34" charset="0"/>
              </a:rPr>
              <a:t>penyusunan laporan individu dan kelompok</a:t>
            </a:r>
          </a:p>
          <a:p>
            <a:pPr marL="800100" indent="-358775" eaLnBrk="1" hangingPunct="1">
              <a:spcBef>
                <a:spcPts val="600"/>
              </a:spcBef>
              <a:buFont typeface="+mj-lt"/>
              <a:buAutoNum type="alphaLcPeriod"/>
            </a:pPr>
            <a:r>
              <a:rPr lang="id-ID" sz="2600" dirty="0" smtClean="0">
                <a:latin typeface="Arial Rounded MT Bold" pitchFamily="34" charset="0"/>
              </a:rPr>
              <a:t>Perangkat akreditasi</a:t>
            </a:r>
          </a:p>
          <a:p>
            <a:pPr marL="800100" indent="-358775" eaLnBrk="1" hangingPunct="1">
              <a:spcBef>
                <a:spcPts val="600"/>
              </a:spcBef>
              <a:buFont typeface="+mj-lt"/>
              <a:buAutoNum type="alphaLcPeriod"/>
            </a:pPr>
            <a:r>
              <a:rPr lang="id-ID" sz="2600" dirty="0" smtClean="0">
                <a:latin typeface="Arial Rounded MT Bold" pitchFamily="34" charset="0"/>
              </a:rPr>
              <a:t>Format latihan soal</a:t>
            </a:r>
          </a:p>
          <a:p>
            <a:pPr marL="800100" indent="-358775" eaLnBrk="1" hangingPunct="1">
              <a:spcBef>
                <a:spcPts val="600"/>
              </a:spcBef>
              <a:buFont typeface="+mj-lt"/>
              <a:buAutoNum type="alphaLcPeriod"/>
            </a:pPr>
            <a:r>
              <a:rPr lang="id-ID" sz="2600" dirty="0" smtClean="0">
                <a:latin typeface="Arial Rounded MT Bold" pitchFamily="34" charset="0"/>
              </a:rPr>
              <a:t>Format laporan praktik visitasi (individu dan kelompok) </a:t>
            </a:r>
          </a:p>
          <a:p>
            <a:pPr marL="800100" indent="-358775" eaLnBrk="1" hangingPunct="1">
              <a:spcBef>
                <a:spcPts val="600"/>
              </a:spcBef>
              <a:buFont typeface="+mj-lt"/>
              <a:buAutoNum type="alphaLcPeriod"/>
            </a:pPr>
            <a:r>
              <a:rPr lang="en-US" sz="2600" dirty="0" err="1" smtClean="0">
                <a:latin typeface="Arial Rounded MT Bold" pitchFamily="34" charset="0"/>
              </a:rPr>
              <a:t>Evaluasi</a:t>
            </a:r>
            <a:r>
              <a:rPr lang="en-US" sz="2600" dirty="0" smtClean="0">
                <a:latin typeface="Arial Rounded MT Bold" pitchFamily="34" charset="0"/>
              </a:rPr>
              <a:t> </a:t>
            </a:r>
            <a:r>
              <a:rPr lang="en-US" sz="2600" dirty="0" err="1" smtClean="0">
                <a:latin typeface="Arial Rounded MT Bold" pitchFamily="34" charset="0"/>
              </a:rPr>
              <a:t>penguasaan</a:t>
            </a:r>
            <a:r>
              <a:rPr lang="en-US" sz="2600" dirty="0" smtClean="0">
                <a:latin typeface="Arial Rounded MT Bold" pitchFamily="34" charset="0"/>
              </a:rPr>
              <a:t> </a:t>
            </a:r>
            <a:r>
              <a:rPr lang="en-US" sz="2600" dirty="0" err="1" smtClean="0">
                <a:latin typeface="Arial Rounded MT Bold" pitchFamily="34" charset="0"/>
              </a:rPr>
              <a:t>materi</a:t>
            </a:r>
            <a:r>
              <a:rPr lang="en-US" sz="2600" dirty="0" smtClean="0">
                <a:latin typeface="Arial Rounded MT Bold" pitchFamily="34" charset="0"/>
              </a:rPr>
              <a:t> </a:t>
            </a:r>
            <a:r>
              <a:rPr lang="en-US" sz="2600" dirty="0" err="1" smtClean="0">
                <a:latin typeface="Arial Rounded MT Bold" pitchFamily="34" charset="0"/>
              </a:rPr>
              <a:t>pelatihan</a:t>
            </a:r>
            <a:endParaRPr lang="id-ID" sz="2600" dirty="0" smtClean="0">
              <a:latin typeface="Arial Rounded MT Bold" pitchFamily="34" charset="0"/>
            </a:endParaRPr>
          </a:p>
          <a:p>
            <a:pPr marL="800100" indent="-358775" eaLnBrk="1" hangingPunct="1">
              <a:spcBef>
                <a:spcPts val="600"/>
              </a:spcBef>
              <a:buFont typeface="+mj-lt"/>
              <a:buAutoNum type="alphaLcPeriod"/>
            </a:pPr>
            <a:r>
              <a:rPr lang="en-US" sz="2600" dirty="0" err="1" smtClean="0">
                <a:latin typeface="Arial Rounded MT Bold" pitchFamily="34" charset="0"/>
              </a:rPr>
              <a:t>Evaluasi</a:t>
            </a:r>
            <a:r>
              <a:rPr lang="en-US" sz="2600" dirty="0" smtClean="0">
                <a:latin typeface="Arial Rounded MT Bold" pitchFamily="34" charset="0"/>
              </a:rPr>
              <a:t> </a:t>
            </a:r>
            <a:r>
              <a:rPr lang="en-US" sz="2600" dirty="0" err="1" smtClean="0">
                <a:latin typeface="Arial Rounded MT Bold" pitchFamily="34" charset="0"/>
              </a:rPr>
              <a:t>pelaksanaan</a:t>
            </a:r>
            <a:r>
              <a:rPr lang="en-US" sz="2600" dirty="0" smtClean="0">
                <a:latin typeface="Arial Rounded MT Bold" pitchFamily="34" charset="0"/>
              </a:rPr>
              <a:t> </a:t>
            </a:r>
            <a:r>
              <a:rPr lang="en-US" sz="2600" dirty="0" err="1" smtClean="0">
                <a:latin typeface="Arial Rounded MT Bold" pitchFamily="34" charset="0"/>
              </a:rPr>
              <a:t>kegiatan</a:t>
            </a:r>
            <a:r>
              <a:rPr lang="en-US" sz="2600" dirty="0" smtClean="0">
                <a:latin typeface="Arial Rounded MT Bold" pitchFamily="34" charset="0"/>
              </a:rPr>
              <a:t>.</a:t>
            </a:r>
            <a:endParaRPr lang="id-ID" sz="2600" dirty="0" smtClean="0">
              <a:latin typeface="Arial Rounded MT Bold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sz="800" dirty="0" smtClean="0">
              <a:solidFill>
                <a:srgbClr val="CC0000"/>
              </a:solidFill>
              <a:latin typeface="Arial Rounded MT Bold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id-ID" sz="2400" dirty="0" smtClean="0">
              <a:solidFill>
                <a:srgbClr val="CC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381000"/>
            <a:ext cx="8382000" cy="62484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2200" dirty="0" smtClean="0">
              <a:solidFill>
                <a:srgbClr val="CC0000"/>
              </a:solidFill>
              <a:latin typeface="Arial Rounded MT Bold" pitchFamily="34" charset="0"/>
            </a:endParaRP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rabicPeriod" startAt="5"/>
            </a:pPr>
            <a:r>
              <a:rPr lang="id-ID" sz="2200" dirty="0" smtClean="0">
                <a:solidFill>
                  <a:srgbClr val="0000CC"/>
                </a:solidFill>
                <a:latin typeface="Arial Rounded MT Bold" pitchFamily="34" charset="0"/>
              </a:rPr>
              <a:t>PANDUAN dan KELENGKAPAN PELATIHAN:</a:t>
            </a:r>
          </a:p>
          <a:p>
            <a:pPr marL="898525" indent="-457200" eaLnBrk="1" hangingPunct="1">
              <a:spcBef>
                <a:spcPts val="600"/>
              </a:spcBef>
              <a:buFont typeface="+mj-lt"/>
              <a:buAutoNum type="alphaLcPeriod"/>
            </a:pPr>
            <a:r>
              <a:rPr lang="id-ID" sz="2200" dirty="0" smtClean="0">
                <a:latin typeface="Arial Rounded MT Bold" pitchFamily="34" charset="0"/>
              </a:rPr>
              <a:t>Menyiapkan panduan pelatihan</a:t>
            </a:r>
          </a:p>
          <a:p>
            <a:pPr marL="898525" indent="-457200" eaLnBrk="1" hangingPunct="1">
              <a:spcBef>
                <a:spcPts val="600"/>
              </a:spcBef>
              <a:buFont typeface="+mj-lt"/>
              <a:buAutoNum type="alphaLcPeriod"/>
            </a:pPr>
            <a:r>
              <a:rPr lang="id-ID" sz="2200" dirty="0" smtClean="0">
                <a:latin typeface="Arial Rounded MT Bold" pitchFamily="34" charset="0"/>
              </a:rPr>
              <a:t>Kit untuk peserta pelatihan</a:t>
            </a:r>
          </a:p>
          <a:p>
            <a:pPr marL="898525" indent="-457200" eaLnBrk="1" hangingPunct="1">
              <a:spcBef>
                <a:spcPts val="600"/>
              </a:spcBef>
              <a:buFont typeface="+mj-lt"/>
              <a:buAutoNum type="alphaLcPeriod"/>
            </a:pPr>
            <a:r>
              <a:rPr lang="id-ID" sz="2200" dirty="0" smtClean="0">
                <a:latin typeface="Arial Rounded MT Bold" pitchFamily="34" charset="0"/>
              </a:rPr>
              <a:t>Blangko sertifikat</a:t>
            </a:r>
          </a:p>
          <a:p>
            <a:pPr marL="898525" indent="-457200" eaLnBrk="1" hangingPunct="1">
              <a:spcBef>
                <a:spcPts val="600"/>
              </a:spcBef>
              <a:buFont typeface="+mj-lt"/>
              <a:buAutoNum type="alphaLcPeriod"/>
            </a:pPr>
            <a:r>
              <a:rPr lang="id-ID" sz="2200" dirty="0" smtClean="0">
                <a:latin typeface="Arial Rounded MT Bold" pitchFamily="34" charset="0"/>
              </a:rPr>
              <a:t>Daftar hadir peserta</a:t>
            </a:r>
            <a:r>
              <a:rPr lang="en-US" sz="2200" dirty="0" smtClean="0">
                <a:latin typeface="Arial Rounded MT Bold" pitchFamily="34" charset="0"/>
              </a:rPr>
              <a:t> </a:t>
            </a:r>
            <a:endParaRPr lang="id-ID" sz="2200" dirty="0" smtClean="0">
              <a:latin typeface="Arial Rounded MT Bold" pitchFamily="34" charset="0"/>
            </a:endParaRPr>
          </a:p>
          <a:p>
            <a:pPr eaLnBrk="1" hangingPunct="1">
              <a:spcBef>
                <a:spcPts val="600"/>
              </a:spcBef>
              <a:buNone/>
            </a:pPr>
            <a:endParaRPr lang="en-US" sz="2200" dirty="0" smtClean="0">
              <a:solidFill>
                <a:srgbClr val="CC0000"/>
              </a:solidFill>
              <a:latin typeface="Arial Rounded MT Bold" pitchFamily="34" charset="0"/>
            </a:endParaRP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rabicPeriod" startAt="6"/>
            </a:pPr>
            <a:r>
              <a:rPr lang="id-ID" sz="2200" dirty="0" smtClean="0">
                <a:solidFill>
                  <a:srgbClr val="0000CC"/>
                </a:solidFill>
                <a:latin typeface="Arial Rounded MT Bold" pitchFamily="34" charset="0"/>
              </a:rPr>
              <a:t>SDM PELATIHAN:</a:t>
            </a:r>
            <a:r>
              <a:rPr lang="en-US" sz="2200" dirty="0" smtClean="0">
                <a:solidFill>
                  <a:srgbClr val="C00000"/>
                </a:solidFill>
                <a:latin typeface="Arial Rounded MT Bold" pitchFamily="34" charset="0"/>
              </a:rPr>
              <a:t> </a:t>
            </a:r>
            <a:endParaRPr lang="id-ID" sz="2200" dirty="0" smtClean="0">
              <a:solidFill>
                <a:srgbClr val="C00000"/>
              </a:solidFill>
              <a:latin typeface="Arial Rounded MT Bold" pitchFamily="34" charset="0"/>
            </a:endParaRPr>
          </a:p>
          <a:p>
            <a:pPr marL="898525" indent="-365125" eaLnBrk="1" hangingPunct="1">
              <a:spcBef>
                <a:spcPts val="600"/>
              </a:spcBef>
              <a:buFont typeface="+mj-lt"/>
              <a:buAutoNum type="alphaLcPeriod"/>
            </a:pPr>
            <a:r>
              <a:rPr lang="id-ID" sz="2200" dirty="0" smtClean="0">
                <a:latin typeface="Arial Rounded MT Bold" pitchFamily="34" charset="0"/>
              </a:rPr>
              <a:t>Penentuan narasumber</a:t>
            </a:r>
          </a:p>
          <a:p>
            <a:pPr marL="1249363" indent="-350838" defTabSz="990600" eaLnBrk="1" hangingPunct="1">
              <a:spcBef>
                <a:spcPts val="600"/>
              </a:spcBef>
              <a:buFont typeface="Wingdings" pitchFamily="2" charset="2"/>
              <a:buChar char="§"/>
            </a:pPr>
            <a:r>
              <a:rPr lang="id-ID" sz="2200" dirty="0" smtClean="0">
                <a:latin typeface="Arial Rounded MT Bold" pitchFamily="34" charset="0"/>
              </a:rPr>
              <a:t>Anggota BAN-S/M (jika diperlukan oleh BAP-S/M dan/atau BAN-S/M)</a:t>
            </a:r>
          </a:p>
          <a:p>
            <a:pPr marL="1249363" indent="-350838" defTabSz="990600" eaLnBrk="1" hangingPunct="1">
              <a:spcBef>
                <a:spcPts val="600"/>
              </a:spcBef>
              <a:buFont typeface="Wingdings" pitchFamily="2" charset="2"/>
              <a:buChar char="§"/>
            </a:pPr>
            <a:r>
              <a:rPr lang="id-ID" sz="2200" dirty="0" smtClean="0">
                <a:latin typeface="Arial Rounded MT Bold" pitchFamily="34" charset="0"/>
              </a:rPr>
              <a:t>Anggota BAP-S/M</a:t>
            </a:r>
          </a:p>
          <a:p>
            <a:pPr marL="1249363" indent="-350838" defTabSz="990600" eaLnBrk="1" hangingPunct="1">
              <a:spcBef>
                <a:spcPts val="600"/>
              </a:spcBef>
              <a:buFont typeface="Wingdings" pitchFamily="2" charset="2"/>
              <a:buChar char="§"/>
            </a:pPr>
            <a:r>
              <a:rPr lang="id-ID" sz="2200" dirty="0" smtClean="0">
                <a:latin typeface="Arial Rounded MT Bold" pitchFamily="34" charset="0"/>
              </a:rPr>
              <a:t>Pelatih asesor yang bersertifikat</a:t>
            </a:r>
          </a:p>
          <a:p>
            <a:pPr marL="914400" indent="-381000" eaLnBrk="1" hangingPunct="1">
              <a:spcBef>
                <a:spcPts val="600"/>
              </a:spcBef>
              <a:buFont typeface="+mj-lt"/>
              <a:buAutoNum type="alphaLcPeriod" startAt="2"/>
            </a:pPr>
            <a:r>
              <a:rPr lang="id-ID" sz="2200" dirty="0" smtClean="0">
                <a:latin typeface="Arial Rounded MT Bold" pitchFamily="34" charset="0"/>
              </a:rPr>
              <a:t>Penentuan </a:t>
            </a:r>
            <a:r>
              <a:rPr lang="en-US" sz="2200" dirty="0" err="1" smtClean="0">
                <a:latin typeface="Arial Rounded MT Bold" pitchFamily="34" charset="0"/>
              </a:rPr>
              <a:t>sekolah</a:t>
            </a:r>
            <a:r>
              <a:rPr lang="en-US" sz="2200" dirty="0" smtClean="0">
                <a:latin typeface="Arial Rounded MT Bold" pitchFamily="34" charset="0"/>
              </a:rPr>
              <a:t>/</a:t>
            </a:r>
            <a:r>
              <a:rPr lang="en-US" sz="2200" dirty="0" err="1" smtClean="0">
                <a:latin typeface="Arial Rounded MT Bold" pitchFamily="34" charset="0"/>
              </a:rPr>
              <a:t>madrasah</a:t>
            </a:r>
            <a:r>
              <a:rPr lang="en-US" sz="2200" dirty="0" smtClean="0">
                <a:latin typeface="Arial Rounded MT Bold" pitchFamily="34" charset="0"/>
              </a:rPr>
              <a:t> </a:t>
            </a:r>
            <a:r>
              <a:rPr lang="en-US" sz="2200" dirty="0" err="1" smtClean="0">
                <a:latin typeface="Arial Rounded MT Bold" pitchFamily="34" charset="0"/>
              </a:rPr>
              <a:t>untuk</a:t>
            </a:r>
            <a:r>
              <a:rPr lang="en-US" sz="2200" dirty="0" smtClean="0">
                <a:latin typeface="Arial Rounded MT Bold" pitchFamily="34" charset="0"/>
              </a:rPr>
              <a:t> </a:t>
            </a:r>
            <a:r>
              <a:rPr lang="id-ID" sz="2200" dirty="0" smtClean="0">
                <a:latin typeface="Arial Rounded MT Bold" pitchFamily="34" charset="0"/>
              </a:rPr>
              <a:t>praktik visitasi</a:t>
            </a:r>
          </a:p>
          <a:p>
            <a:pPr marL="898525" indent="-365125" eaLnBrk="1" hangingPunct="1">
              <a:spcBef>
                <a:spcPts val="600"/>
              </a:spcBef>
              <a:buFont typeface="+mj-lt"/>
              <a:buAutoNum type="alphaLcPeriod" startAt="2"/>
            </a:pPr>
            <a:r>
              <a:rPr lang="id-ID" sz="2200" dirty="0" smtClean="0">
                <a:latin typeface="Arial Rounded MT Bold" pitchFamily="34" charset="0"/>
              </a:rPr>
              <a:t>Penentuan tim pendamping praktik visitasi</a:t>
            </a:r>
            <a:endParaRPr lang="en-US" sz="2200" dirty="0" smtClean="0">
              <a:latin typeface="Arial Rounded MT Bold" pitchFamily="34" charset="0"/>
            </a:endParaRPr>
          </a:p>
          <a:p>
            <a:pPr marL="898525" indent="-365125" eaLnBrk="1" hangingPunct="1">
              <a:spcBef>
                <a:spcPts val="600"/>
              </a:spcBef>
              <a:buFont typeface="+mj-lt"/>
              <a:buAutoNum type="alphaLcPeriod" startAt="2"/>
            </a:pPr>
            <a:r>
              <a:rPr lang="id-ID" sz="2200" dirty="0" smtClean="0">
                <a:latin typeface="Arial Rounded MT Bold" pitchFamily="34" charset="0"/>
              </a:rPr>
              <a:t>Penentuan tim panitia dan sekretariat.</a:t>
            </a:r>
            <a:endParaRPr lang="en-US" sz="2200" dirty="0" smtClean="0">
              <a:latin typeface="Arial Rounded MT Bold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sz="2200" dirty="0" smtClean="0">
              <a:solidFill>
                <a:srgbClr val="CC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381000"/>
            <a:ext cx="8382000" cy="59436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2200" dirty="0" smtClean="0">
              <a:solidFill>
                <a:srgbClr val="CC0000"/>
              </a:solidFill>
              <a:latin typeface="Arial Rounded MT Bold" pitchFamily="34" charset="0"/>
            </a:endParaRPr>
          </a:p>
          <a:p>
            <a:pPr marL="514350" indent="-514350" eaLnBrk="1" hangingPunct="1">
              <a:spcBef>
                <a:spcPts val="1200"/>
              </a:spcBef>
              <a:buFont typeface="+mj-lt"/>
              <a:buAutoNum type="arabicPeriod" startAt="7"/>
            </a:pPr>
            <a:r>
              <a:rPr lang="id-ID" sz="2200" dirty="0" smtClean="0">
                <a:solidFill>
                  <a:srgbClr val="0000CC"/>
                </a:solidFill>
                <a:latin typeface="Arial Rounded MT Bold" pitchFamily="34" charset="0"/>
              </a:rPr>
              <a:t>PENJELASAN KEPADA KEPALA SEKOLAH/ MADRASAH:</a:t>
            </a:r>
          </a:p>
          <a:p>
            <a:pPr marL="533400" indent="0" eaLnBrk="1" hangingPunct="1">
              <a:spcBef>
                <a:spcPts val="1200"/>
              </a:spcBef>
              <a:buNone/>
            </a:pPr>
            <a:r>
              <a:rPr lang="id-ID" sz="2200" dirty="0" smtClean="0">
                <a:latin typeface="Arial Rounded MT Bold" pitchFamily="34" charset="0"/>
              </a:rPr>
              <a:t>Panitia memberikan penjelasan tentang pengisian instrumen akreditasi dan instrumen pengumpulan data dan informasi pendukung kepada kepala sekolah/</a:t>
            </a:r>
            <a:r>
              <a:rPr lang="en-US" sz="2200" dirty="0" smtClean="0">
                <a:latin typeface="Arial Rounded MT Bold" pitchFamily="34" charset="0"/>
              </a:rPr>
              <a:t> </a:t>
            </a:r>
            <a:r>
              <a:rPr lang="id-ID" sz="2200" dirty="0" smtClean="0">
                <a:latin typeface="Arial Rounded MT Bold" pitchFamily="34" charset="0"/>
              </a:rPr>
              <a:t>madrasah serta mekanisme pengembalian instrumen yang sudah diisi oleh sekolah/madrasah</a:t>
            </a:r>
            <a:r>
              <a:rPr lang="en-US" sz="2200" dirty="0" smtClean="0">
                <a:latin typeface="Arial Rounded MT Bold" pitchFamily="34" charset="0"/>
              </a:rPr>
              <a:t>.</a:t>
            </a:r>
            <a:endParaRPr lang="id-ID" sz="2200" dirty="0" smtClean="0">
              <a:latin typeface="Arial Rounded MT Bold" pitchFamily="34" charset="0"/>
            </a:endParaRPr>
          </a:p>
          <a:p>
            <a:pPr eaLnBrk="1" hangingPunct="1">
              <a:spcBef>
                <a:spcPts val="1200"/>
              </a:spcBef>
              <a:buNone/>
            </a:pPr>
            <a:endParaRPr lang="en-US" sz="2200" dirty="0" smtClean="0">
              <a:solidFill>
                <a:srgbClr val="CC0000"/>
              </a:solidFill>
              <a:latin typeface="Arial Rounded MT Bold" pitchFamily="34" charset="0"/>
            </a:endParaRPr>
          </a:p>
          <a:p>
            <a:pPr marL="514350" indent="-514350" eaLnBrk="1" hangingPunct="1">
              <a:spcBef>
                <a:spcPts val="1200"/>
              </a:spcBef>
              <a:buFont typeface="+mj-lt"/>
              <a:buAutoNum type="arabicPeriod" startAt="8"/>
            </a:pPr>
            <a:r>
              <a:rPr lang="id-ID" sz="2200" dirty="0" smtClean="0">
                <a:solidFill>
                  <a:srgbClr val="0000CC"/>
                </a:solidFill>
                <a:latin typeface="Arial Rounded MT Bold" pitchFamily="34" charset="0"/>
              </a:rPr>
              <a:t>PENJELASAN KEPADA TIM PENDAMPING PRAKTIK VISITASI:</a:t>
            </a:r>
            <a:r>
              <a:rPr lang="en-US" sz="2200" dirty="0" smtClean="0">
                <a:solidFill>
                  <a:srgbClr val="C00000"/>
                </a:solidFill>
                <a:latin typeface="Arial Rounded MT Bold" pitchFamily="34" charset="0"/>
              </a:rPr>
              <a:t> </a:t>
            </a:r>
            <a:endParaRPr lang="id-ID" sz="2200" dirty="0" smtClean="0">
              <a:solidFill>
                <a:srgbClr val="C00000"/>
              </a:solidFill>
              <a:latin typeface="Arial Rounded MT Bold" pitchFamily="34" charset="0"/>
            </a:endParaRPr>
          </a:p>
          <a:p>
            <a:pPr marL="533400" indent="0" eaLnBrk="1" hangingPunct="1">
              <a:spcBef>
                <a:spcPts val="1200"/>
              </a:spcBef>
              <a:buNone/>
            </a:pPr>
            <a:r>
              <a:rPr lang="id-ID" sz="2200" dirty="0" smtClean="0">
                <a:latin typeface="Arial Rounded MT Bold" pitchFamily="34" charset="0"/>
              </a:rPr>
              <a:t>Panitia memberikan penjelasan tentang mekanisme pendampingan dan sistem penilaian praktik visitasi serta laporan visitasi.</a:t>
            </a:r>
            <a:endParaRPr lang="en-US" sz="2200" dirty="0" smtClean="0">
              <a:latin typeface="Arial Rounded MT Bold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200" dirty="0" smtClean="0">
              <a:solidFill>
                <a:srgbClr val="CC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382000" cy="547116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solidFill>
                <a:srgbClr val="CC0000"/>
              </a:solidFill>
              <a:latin typeface="Arial Rounded MT Bold" pitchFamily="34" charset="0"/>
            </a:endParaRPr>
          </a:p>
          <a:p>
            <a:pPr marL="457200" indent="-457200" eaLnBrk="1" hangingPunct="1">
              <a:spcBef>
                <a:spcPts val="1200"/>
              </a:spcBef>
              <a:buFont typeface="+mj-lt"/>
              <a:buAutoNum type="arabicPeriod"/>
            </a:pPr>
            <a:r>
              <a:rPr lang="id-ID" sz="2800" dirty="0" smtClean="0">
                <a:solidFill>
                  <a:srgbClr val="0000CC"/>
                </a:solidFill>
                <a:latin typeface="Arial Rounded MT Bold" pitchFamily="34" charset="0"/>
              </a:rPr>
              <a:t>PENYAMPAIAN MATERI PELATIHAN</a:t>
            </a:r>
          </a:p>
          <a:p>
            <a:pPr marL="808038" indent="-366713" eaLnBrk="1" hangingPunct="1">
              <a:spcBef>
                <a:spcPts val="1200"/>
              </a:spcBef>
              <a:buFont typeface="+mj-lt"/>
              <a:buAutoNum type="alphaLcPeriod"/>
            </a:pPr>
            <a:r>
              <a:rPr lang="id-ID" sz="2600" dirty="0" smtClean="0">
                <a:latin typeface="Arial Rounded MT Bold" pitchFamily="34" charset="0"/>
              </a:rPr>
              <a:t>Perlu diatur strategi penyampaian materi  agar waktu pelatihan sesuai dengan persyaratan (40 jam). </a:t>
            </a:r>
          </a:p>
          <a:p>
            <a:pPr marL="808038" indent="-366713" eaLnBrk="1" hangingPunct="1">
              <a:spcBef>
                <a:spcPts val="1200"/>
              </a:spcBef>
              <a:buFont typeface="+mj-lt"/>
              <a:buAutoNum type="alphaLcPeriod"/>
            </a:pPr>
            <a:r>
              <a:rPr lang="id-ID" sz="2600" dirty="0" smtClean="0">
                <a:latin typeface="Arial Rounded MT Bold" pitchFamily="34" charset="0"/>
              </a:rPr>
              <a:t>Pembawa acara secara aktif mengontrol pergantian waktu mulai dari pembukaan, pelaksanaan pelatihan, </a:t>
            </a:r>
            <a:r>
              <a:rPr lang="en-US" sz="2600" dirty="0" err="1" smtClean="0">
                <a:latin typeface="Arial Rounded MT Bold" pitchFamily="34" charset="0"/>
              </a:rPr>
              <a:t>hingga</a:t>
            </a:r>
            <a:r>
              <a:rPr lang="id-ID" sz="2600" dirty="0" smtClean="0">
                <a:latin typeface="Arial Rounded MT Bold" pitchFamily="34" charset="0"/>
              </a:rPr>
              <a:t> penutup agar sesuai dengan jadwal.</a:t>
            </a:r>
          </a:p>
          <a:p>
            <a:pPr marL="808038" indent="-366713" eaLnBrk="1" hangingPunct="1">
              <a:spcBef>
                <a:spcPts val="1200"/>
              </a:spcBef>
              <a:buFont typeface="+mj-lt"/>
              <a:buAutoNum type="alphaLcPeriod"/>
            </a:pPr>
            <a:r>
              <a:rPr lang="id-ID" sz="2600" dirty="0" smtClean="0">
                <a:latin typeface="Arial Rounded MT Bold" pitchFamily="34" charset="0"/>
              </a:rPr>
              <a:t>Moderator selalu memantau waktu penyampaian materi oleh pelatih/instruktur</a:t>
            </a:r>
          </a:p>
          <a:p>
            <a:pPr marL="808038" indent="-366713" eaLnBrk="1" hangingPunct="1">
              <a:spcBef>
                <a:spcPts val="1200"/>
              </a:spcBef>
              <a:buFont typeface="+mj-lt"/>
              <a:buAutoNum type="alphaLcPeriod"/>
            </a:pPr>
            <a:r>
              <a:rPr lang="id-ID" sz="2600" dirty="0" smtClean="0">
                <a:latin typeface="Arial Rounded MT Bold" pitchFamily="34" charset="0"/>
              </a:rPr>
              <a:t>Sekretariat menyusun notulen setiap sesi materi yang disampaikan</a:t>
            </a:r>
            <a:r>
              <a:rPr lang="en-US" sz="2600" dirty="0" smtClean="0">
                <a:latin typeface="Arial Rounded MT Bold" pitchFamily="34" charset="0"/>
              </a:rPr>
              <a:t>.</a:t>
            </a:r>
            <a:endParaRPr lang="id-ID" sz="2600" dirty="0" smtClean="0">
              <a:latin typeface="Arial Rounded MT Bold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sz="2600" dirty="0" smtClean="0">
              <a:solidFill>
                <a:srgbClr val="CC0000"/>
              </a:solidFill>
              <a:latin typeface="Arial Rounded MT Bold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sz="2400" dirty="0" smtClean="0">
              <a:solidFill>
                <a:srgbClr val="CC0000"/>
              </a:solidFill>
              <a:latin typeface="Arial Rounded MT Bold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458200" cy="533400"/>
          </a:xfrm>
          <a:solidFill>
            <a:schemeClr val="bg1"/>
          </a:solidFill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id-ID" sz="3600" i="0" u="sng" dirty="0" smtClean="0">
                <a:solidFill>
                  <a:srgbClr val="C00000"/>
                </a:solidFill>
                <a:latin typeface="Arial Rounded MT Bold" pitchFamily="34" charset="0"/>
              </a:rPr>
              <a:t>PE</a:t>
            </a:r>
            <a:r>
              <a:rPr lang="en-US" sz="3600" i="0" u="sng" dirty="0" smtClean="0">
                <a:solidFill>
                  <a:srgbClr val="C00000"/>
                </a:solidFill>
                <a:latin typeface="Arial Rounded MT Bold" pitchFamily="34" charset="0"/>
              </a:rPr>
              <a:t>LAKSANAAN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381000"/>
            <a:ext cx="8382000" cy="60198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800" dirty="0" smtClean="0">
              <a:solidFill>
                <a:srgbClr val="CC0000"/>
              </a:solidFill>
              <a:latin typeface="Arial Rounded MT Bold" pitchFamily="34" charset="0"/>
            </a:endParaRPr>
          </a:p>
          <a:p>
            <a:pPr marL="457200" indent="-457200" eaLnBrk="1" hangingPunct="1">
              <a:spcBef>
                <a:spcPts val="1200"/>
              </a:spcBef>
              <a:buFont typeface="+mj-lt"/>
              <a:buAutoNum type="arabicPeriod" startAt="2"/>
            </a:pPr>
            <a:r>
              <a:rPr lang="en-US" sz="2800" dirty="0" smtClean="0">
                <a:solidFill>
                  <a:srgbClr val="0000CC"/>
                </a:solidFill>
                <a:latin typeface="Arial Rounded MT Bold" pitchFamily="34" charset="0"/>
              </a:rPr>
              <a:t>EVALUASI PENGUASAAN MATERI</a:t>
            </a:r>
            <a:endParaRPr lang="id-ID" sz="2800" dirty="0" smtClean="0">
              <a:solidFill>
                <a:srgbClr val="C00000"/>
              </a:solidFill>
              <a:latin typeface="Arial Rounded MT Bold" pitchFamily="34" charset="0"/>
            </a:endParaRPr>
          </a:p>
          <a:p>
            <a:pPr marL="808038" indent="-366713" eaLnBrk="1" hangingPunct="1">
              <a:spcBef>
                <a:spcPts val="1200"/>
              </a:spcBef>
              <a:buFont typeface="+mj-lt"/>
              <a:buAutoNum type="alphaLcPeriod"/>
            </a:pPr>
            <a:r>
              <a:rPr lang="id-ID" sz="2600" dirty="0" smtClean="0">
                <a:latin typeface="Arial Rounded MT Bold" pitchFamily="34" charset="0"/>
              </a:rPr>
              <a:t>Panitia menyiapkan dan mengatur pelaksanaan</a:t>
            </a:r>
            <a:r>
              <a:rPr lang="en-US" sz="2600" dirty="0" smtClean="0">
                <a:latin typeface="Arial Rounded MT Bold" pitchFamily="34" charset="0"/>
              </a:rPr>
              <a:t> </a:t>
            </a:r>
            <a:r>
              <a:rPr lang="en-US" sz="2400" dirty="0" err="1" smtClean="0">
                <a:latin typeface="Arial Rounded MT Bold" pitchFamily="34" charset="0"/>
              </a:rPr>
              <a:t>evaluasi</a:t>
            </a:r>
            <a:r>
              <a:rPr lang="en-US" sz="2400" dirty="0" smtClean="0">
                <a:latin typeface="Arial Rounded MT Bold" pitchFamily="34" charset="0"/>
              </a:rPr>
              <a:t> </a:t>
            </a:r>
            <a:r>
              <a:rPr lang="en-US" sz="2400" dirty="0" err="1" smtClean="0">
                <a:latin typeface="Arial Rounded MT Bold" pitchFamily="34" charset="0"/>
              </a:rPr>
              <a:t>penguasaan</a:t>
            </a:r>
            <a:r>
              <a:rPr lang="en-US" sz="2400" dirty="0" smtClean="0">
                <a:latin typeface="Arial Rounded MT Bold" pitchFamily="34" charset="0"/>
              </a:rPr>
              <a:t> </a:t>
            </a:r>
            <a:r>
              <a:rPr lang="en-US" sz="2400" dirty="0" err="1" smtClean="0">
                <a:latin typeface="Arial Rounded MT Bold" pitchFamily="34" charset="0"/>
              </a:rPr>
              <a:t>materi</a:t>
            </a:r>
            <a:endParaRPr lang="id-ID" sz="2400" dirty="0" smtClean="0">
              <a:latin typeface="Arial Rounded MT Bold" pitchFamily="34" charset="0"/>
            </a:endParaRPr>
          </a:p>
          <a:p>
            <a:pPr marL="808038" indent="-366713" eaLnBrk="1" hangingPunct="1">
              <a:spcBef>
                <a:spcPts val="1200"/>
              </a:spcBef>
              <a:buFont typeface="+mj-lt"/>
              <a:buAutoNum type="alphaLcPeriod"/>
            </a:pPr>
            <a:r>
              <a:rPr lang="id-ID" sz="2600" dirty="0" smtClean="0">
                <a:latin typeface="Arial Rounded MT Bold" pitchFamily="34" charset="0"/>
              </a:rPr>
              <a:t>Panitia selalu mengingatkan untuk menulis nama peserta pelatihan di lembar </a:t>
            </a:r>
            <a:r>
              <a:rPr lang="en-US" sz="2600" dirty="0" err="1" smtClean="0">
                <a:latin typeface="Arial Rounded MT Bold" pitchFamily="34" charset="0"/>
              </a:rPr>
              <a:t>jawab</a:t>
            </a:r>
            <a:r>
              <a:rPr lang="en-US" sz="2600" dirty="0" smtClean="0">
                <a:latin typeface="Arial Rounded MT Bold" pitchFamily="34" charset="0"/>
              </a:rPr>
              <a:t>.</a:t>
            </a:r>
          </a:p>
          <a:p>
            <a:pPr marL="457200" indent="-457200" eaLnBrk="1" hangingPunct="1">
              <a:spcBef>
                <a:spcPts val="1200"/>
              </a:spcBef>
              <a:buNone/>
            </a:pPr>
            <a:endParaRPr lang="id-ID" sz="2400" dirty="0" smtClean="0">
              <a:solidFill>
                <a:srgbClr val="0000CC"/>
              </a:solidFill>
              <a:latin typeface="Arial Rounded MT Bold" pitchFamily="34" charset="0"/>
            </a:endParaRPr>
          </a:p>
          <a:p>
            <a:pPr marL="457200" indent="-457200" eaLnBrk="1" hangingPunct="1">
              <a:spcBef>
                <a:spcPts val="1200"/>
              </a:spcBef>
              <a:buFont typeface="+mj-lt"/>
              <a:buAutoNum type="arabicPeriod" startAt="3"/>
            </a:pPr>
            <a:r>
              <a:rPr lang="id-ID" sz="2800" dirty="0" smtClean="0">
                <a:solidFill>
                  <a:srgbClr val="0000CC"/>
                </a:solidFill>
                <a:latin typeface="Arial Rounded MT Bold" pitchFamily="34" charset="0"/>
              </a:rPr>
              <a:t>KOORDINASI PRAKTIK VISITASI</a:t>
            </a:r>
          </a:p>
          <a:p>
            <a:pPr marL="808038" indent="-366713" eaLnBrk="1" hangingPunct="1">
              <a:spcBef>
                <a:spcPts val="1200"/>
              </a:spcBef>
              <a:buFont typeface="+mj-lt"/>
              <a:buAutoNum type="alphaLcPeriod"/>
            </a:pPr>
            <a:r>
              <a:rPr lang="id-ID" sz="2600" dirty="0" smtClean="0">
                <a:latin typeface="Arial Rounded MT Bold" pitchFamily="34" charset="0"/>
              </a:rPr>
              <a:t>Panitia memfasilitasi kendaraan untuk ke sekolah/madrasah</a:t>
            </a:r>
          </a:p>
          <a:p>
            <a:pPr marL="808038" indent="-366713" eaLnBrk="1" hangingPunct="1">
              <a:spcBef>
                <a:spcPts val="1200"/>
              </a:spcBef>
              <a:buFont typeface="+mj-lt"/>
              <a:buAutoNum type="alphaLcPeriod"/>
            </a:pPr>
            <a:r>
              <a:rPr lang="id-ID" sz="2600" dirty="0" smtClean="0">
                <a:latin typeface="Arial Rounded MT Bold" pitchFamily="34" charset="0"/>
              </a:rPr>
              <a:t>Pengaturan keberangkatan tiap kelompok</a:t>
            </a:r>
          </a:p>
          <a:p>
            <a:pPr marL="808038" indent="-366713" eaLnBrk="1" hangingPunct="1">
              <a:spcBef>
                <a:spcPts val="1200"/>
              </a:spcBef>
              <a:buFont typeface="+mj-lt"/>
              <a:buAutoNum type="alphaLcPeriod"/>
            </a:pPr>
            <a:r>
              <a:rPr lang="id-ID" sz="2600" dirty="0" smtClean="0">
                <a:latin typeface="Arial Rounded MT Bold" pitchFamily="34" charset="0"/>
              </a:rPr>
              <a:t>Kelengkapan peserta dan pendamping tiap kelompok</a:t>
            </a:r>
            <a:r>
              <a:rPr lang="en-US" sz="2600" dirty="0" smtClean="0">
                <a:latin typeface="Arial Rounded MT Bold" pitchFamily="34" charset="0"/>
              </a:rPr>
              <a:t>.</a:t>
            </a:r>
            <a:endParaRPr lang="id-ID" sz="2600" dirty="0" smtClean="0">
              <a:latin typeface="Arial Rounded MT Bold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id-ID" sz="800" dirty="0" smtClean="0">
              <a:solidFill>
                <a:srgbClr val="0000CC"/>
              </a:solidFill>
              <a:latin typeface="Arial Rounded MT Bold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sz="2400" dirty="0" smtClean="0">
              <a:solidFill>
                <a:srgbClr val="CC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761152</TotalTime>
  <Words>730</Words>
  <Application>Microsoft Office PowerPoint</Application>
  <PresentationFormat>On-screen Show (4:3)</PresentationFormat>
  <Paragraphs>243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Aspect</vt:lpstr>
      <vt:lpstr>Slide 1</vt:lpstr>
      <vt:lpstr>Slide 2</vt:lpstr>
      <vt:lpstr>Strategi</vt:lpstr>
      <vt:lpstr>PERSIAPAN</vt:lpstr>
      <vt:lpstr>Slide 5</vt:lpstr>
      <vt:lpstr>Slide 6</vt:lpstr>
      <vt:lpstr>Slide 7</vt:lpstr>
      <vt:lpstr>PELAKSANAAN</vt:lpstr>
      <vt:lpstr>Slide 9</vt:lpstr>
      <vt:lpstr>SISTEM PENILAIAN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LAPORAN KEGIATAN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ACER</dc:creator>
  <cp:lastModifiedBy>Jafriansen</cp:lastModifiedBy>
  <cp:revision>852</cp:revision>
  <dcterms:created xsi:type="dcterms:W3CDTF">2006-08-16T09:01:27Z</dcterms:created>
  <dcterms:modified xsi:type="dcterms:W3CDTF">2012-04-24T04:30:01Z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TC011367941033</vt:lpwstr>
  </property>
</Properties>
</file>