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22188E-EF57-42D6-AC97-C69327DEC1CE}">
  <a:tblStyle styleId="{9822188E-EF57-42D6-AC97-C69327DEC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083853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083853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083853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083853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083853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083853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083853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083853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0838537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0838537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0838537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0838537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083853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083853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083853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083853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0838537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0838537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083853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083853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dfd5a3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dfd5a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c37df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c37df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083853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083853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0838537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0838537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e083853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e083853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edfd5a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edfd5a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e083853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e083853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dfd5a3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dfd5a3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083853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083853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083853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083853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083853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083853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jamesmtuck/ncsu-ece309.git" TargetMode="External"/><Relationship Id="rId4" Type="http://schemas.openxmlformats.org/officeDocument/2006/relationships/hyperlink" Target="https://github.com/jamesmtuck/ncstate-ece309-exampl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Introduction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Isn’t that just C code?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" y="2092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Yes, that’s the same “Hello, World!” code from ECE 209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Most C code can run just fine treated as C++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/>
              <a:t>But</a:t>
            </a:r>
            <a:r>
              <a:rPr i="1" lang="en"/>
              <a:t>, C++ is usually designed with a different mind set:</a:t>
            </a:r>
            <a:endParaRPr i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 programs are a collection of functions (as in hello.cpp)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 programs center around objects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Programming: key idea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Code and data that describe a common idea should be managed together as a unit, not separately as functions and variables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Object = Data + 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 object in C style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" y="1801475"/>
            <a:ext cx="82296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type of data here in a header file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struct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define a function for calculating the area of rectangle in a C file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area(int length, int width)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return length *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 object using a class in C++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 // member variable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r;                     // instance of Rectangle object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r.width = 5;                     // initialize width field to 5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r.length = 10;                   // initialize length field to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// print the area by calling area function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366900" y="2519100"/>
            <a:ext cx="809700" cy="32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234075" y="231795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area </a:t>
            </a:r>
            <a:r>
              <a:rPr lang="en"/>
              <a:t>function is now part of the object, not separate from it. It uses the object’s length and width fields so it doesn’t need parameters.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are how we implement objects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6866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Classes are like structs in many ways: 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They have fields, but now we call them </a:t>
            </a:r>
            <a:r>
              <a:rPr b="1" lang="en" sz="1800"/>
              <a:t>members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Classes represent a new data type, just like structs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But, classes are much more than structs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We will see many C++ language features that make classes more powerful than structs for describing objects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Did you notice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/>
              <a:t> keyword in the code?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members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class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r;                     // instance of Rectangle object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r.width = 5;                     // initialize width field to 5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r.length = 10;                   // initialize length field to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// print the area by calling area function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347775" y="1690150"/>
            <a:ext cx="809700" cy="32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214950" y="14890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is a keyword that allows the following members</a:t>
            </a:r>
            <a:r>
              <a:rPr lang="en"/>
              <a:t> to be accessed by other objects or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r>
              <a:rPr lang="en"/>
              <a:t> members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r;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r.width = 5;                  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// Syntax error! width is private!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r.length = 10;                  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// Syntax error! length is private!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// Syntax error! area() is private!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3347775" y="1690150"/>
            <a:ext cx="809700" cy="32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214950" y="14890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contrast,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keyword prevents access outside of the class. If we try to access them from main, we get syntax errors!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Note, however, that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>
                <a:solidFill>
                  <a:schemeClr val="dk1"/>
                </a:solidFill>
              </a:rPr>
              <a:t> can still access them because it is inside the class. </a:t>
            </a:r>
            <a:r>
              <a:rPr lang="en" u="sng">
                <a:solidFill>
                  <a:schemeClr val="dk1"/>
                </a:solidFill>
              </a:rPr>
              <a:t>This is not something we could do with structs.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all members are private if not otherwise specified by a preceding keyword.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useful arrangement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r;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214950" y="148900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members are private so that other code can’t modify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area function is public so that area can be calculated as needed from other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how do we set width and length to their initial values?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could add another public member function to help us do that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better, classes supports initialization at declaration using a special kind of function called a class </a:t>
            </a:r>
            <a:r>
              <a:rPr b="1" lang="en"/>
              <a:t>constructor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5029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constructor to initialize the object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082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Declare a Rectangle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Rectangle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width;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length;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ublic: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   Rectangle(int w, int l) { length = l; width = w; }</a:t>
            </a:r>
            <a:endParaRPr b="1" sz="1200"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int area() {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return length * width;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Rectangle </a:t>
            </a:r>
            <a:r>
              <a:rPr b="1" lang="en" sz="1200"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r(5,10)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// calls the constructor with arguments 5 and 10                   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printf(“area = %d\n”, r.area());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195825" y="1227550"/>
            <a:ext cx="368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constructor has the same name as the class and takes as many arguments as needed to initialize the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constructor just needs w and l for width and length.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call the constructor explicitly. Instead, it’s implicitly called when we declare the object.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C++ concepts covered so far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" y="19253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C++ programs tend to be collections of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Programming in C++ means using objects and developing new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Most of the features that make C++ different from C revolve around using objects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Classes</a:t>
            </a:r>
            <a:r>
              <a:rPr lang="en" sz="1800"/>
              <a:t> brings together data and functions to define an object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</a:t>
            </a:r>
            <a:r>
              <a:rPr b="1" lang="en" sz="1800"/>
              <a:t>public</a:t>
            </a:r>
            <a:r>
              <a:rPr lang="en" sz="1800"/>
              <a:t> and </a:t>
            </a:r>
            <a:r>
              <a:rPr b="1" lang="en" sz="1800"/>
              <a:t>private</a:t>
            </a:r>
            <a:r>
              <a:rPr lang="en" sz="1800"/>
              <a:t> keywords let us control which parts of the object are accessible by other parts of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 </a:t>
            </a:r>
            <a:r>
              <a:rPr b="1" lang="en" sz="1800"/>
              <a:t>constructor</a:t>
            </a:r>
            <a:r>
              <a:rPr lang="en" sz="1800"/>
              <a:t> function lets us initialize the object when we declare it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Explain the key learning objectives for the semester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Describe the relationship between C and C++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Compile C++ code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Introduce C++ concept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Introduce some additional features of C++ you should learn about on your own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57200" y="5546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differences between C and C++</a:t>
            </a:r>
            <a:endParaRPr/>
          </a:p>
        </p:txBody>
      </p:sp>
      <p:graphicFrame>
        <p:nvGraphicFramePr>
          <p:cNvPr id="157" name="Google Shape;157;p26"/>
          <p:cNvGraphicFramePr/>
          <p:nvPr/>
        </p:nvGraphicFramePr>
        <p:xfrm>
          <a:off x="735875" y="118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{9822188E-EF57-42D6-AC97-C69327DEC1CE}</a:tableStyleId>
              </a:tblPr>
              <a:tblGrid>
                <a:gridCol w="2516925"/>
                <a:gridCol w="5561375"/>
              </a:tblGrid>
              <a:tr h="4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Feature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Example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1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Default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f(int x, int y=1) { 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x+y;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 some function,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 f with default y: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printf(“%d”, f(5));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overloading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Two functions can have the same name as long as they have different parameters: */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g(double);   // this one takes a char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g(int, int); // this one takes two ints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References (&amp;) - pointers without all those *’s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&amp;x = y; // x has same address as y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5;      // now y has 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types </a:t>
                      </a:r>
                      <a:r>
                        <a:rPr i="1" lang="en"/>
                        <a:t>and objects</a:t>
                      </a:r>
                      <a:r>
                        <a:rPr lang="en"/>
                        <a:t> available for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 t = true, f = false;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 = “I’m a string!”;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 a = 256; // let the compiler deduce the type for you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57200" y="4472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differences between C and C++</a:t>
            </a:r>
            <a:endParaRPr/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735875" y="119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{9822188E-EF57-42D6-AC97-C69327DEC1CE}</a:tableStyleId>
              </a:tblPr>
              <a:tblGrid>
                <a:gridCol w="2516925"/>
                <a:gridCol w="5561375"/>
              </a:tblGrid>
              <a:tr h="4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Feature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Example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0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Stream objects and stream operators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f()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x;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cout &lt;&lt; “Enter a number:”; // like printf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cin &gt;&gt; x;                  // like scanf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Namespaces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namespace artists {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group like things in namespaces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string georgia_okeefe;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string salvadore_dali;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string frida_kahlo;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Vectors - an object for holding things, often used instead of a C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vector&lt;int&gt; values = {1,3,4,5}; // like an array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values.size(); // print size of vector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values[2];     // print element at index=2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your code in GitHub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57200" y="15658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GitHub</a:t>
            </a:r>
            <a:r>
              <a:rPr lang="en" sz="1800"/>
              <a:t> is software that allows you to store and track changes to code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GitHub is widely used in industry and you will be required to use it this semester to: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Access code developed in 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Submit code for grading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for ECE 309 lecture code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57200" y="19633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To get the repository used in class, there are two options: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/>
              <a:t>Run this command: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git clone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https://github.com/jamesmtuck/ncstate-ece309-examples.git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As a last resort, go to this webpage and download an archive: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https://github.com/jamesmtuck/ncstate-ece309-examples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ZyBooks, Ch 8.1, 8.2, 8.3, Ch. 3.15, 3.21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Chapter 10, pp 505-539, Stephen Prata, </a:t>
            </a:r>
            <a:r>
              <a:rPr i="1" lang="en" sz="1800"/>
              <a:t>C++ Primer Plus, Sixth Edition.</a:t>
            </a:r>
            <a:endParaRPr i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me: James Tuck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91450" y="1407900"/>
            <a:ext cx="8561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Primary faculty</a:t>
            </a:r>
            <a:r>
              <a:rPr lang="en" sz="1800"/>
              <a:t> member of ECE department since 2007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Education</a:t>
            </a:r>
            <a:endParaRPr sz="18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Ph.D. Computer Science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M.S. Electrical and Computer Engineering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B.E. Computer Engineering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Research</a:t>
            </a:r>
            <a:endParaRPr sz="18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Computer architecture, compilers, emerging memory and storage technologies, DNA-based data storage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20+ years of experience coding in C and C++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Personal stuff</a:t>
            </a:r>
            <a:endParaRPr sz="18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Live in Raleigh with wife, son, daughter.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Like golf, tennis, science fiction literature, and </a:t>
            </a:r>
            <a:r>
              <a:rPr lang="en" sz="1400"/>
              <a:t>science fact, too!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Read the syllabus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Familiarize yourself with the class schedule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Get all the tools setup as early as possible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575325"/>
            <a:ext cx="8229600" cy="30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Describe common data structures: linked list, graph, hash table, tree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Describe common operations on data structures, like search, traversal, insertion, deletion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Implement data structures in the C/C++ language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Identify when to use a particular kind of data structure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Apply data structures to solve common programming problems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Object-Oriented Programming in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Define object-oriented programming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Identify the features of the C++ language that make it suitable for object-oriented programming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Identify and apply features of C++ that are different from 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Compile, test, and run C++ programs using g++ and gdb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Use git to develop, track changes, and test your software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Cover important C++ features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Cover important data structures concepts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Program data structures in C++ to reinforce knowledge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Rinse and repeat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C++ and not Java?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5513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Both C++ and Java are important languages to learn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Both are ranked in the top 3 most used languages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better prepares you for our senior level coursework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is the language of choice for most high performance software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Java is preferred for web programming or for applications that need portability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and Java share many features, so learning C++ will make learning Java a bit easier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vs. C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29675" y="1622875"/>
            <a:ext cx="6480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is part of the C family of languages and shares many features with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is (mostly) a superset of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Most C code can be considered C++ code as well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it looks like C code, it probably works like C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We won’t spend much time on basic C++ language features because they’re the same as in C</a:t>
            </a:r>
            <a:endParaRPr sz="18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75" y="1873710"/>
            <a:ext cx="2028925" cy="182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in C++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99500" y="2017050"/>
            <a:ext cx="3254100" cy="242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Filename: hello.cpp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main(int argc, char **argv)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printf(“Hello, World!\n”);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869150" y="1793875"/>
            <a:ext cx="28785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Use the C++ compiler to create an executable: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/>
              <a:t>g++</a:t>
            </a:r>
            <a:r>
              <a:rPr lang="en" sz="1200"/>
              <a:t> -o hello hello.cpp -Wall -Werror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Run it: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/>
              <a:t>./hello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