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886EEB-A761-4271-BB30-366F0B7E26DB}">
  <a:tblStyle styleId="{61886EEB-A761-4271-BB30-366F0B7E26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0eff4bdd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0eff4bdd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eff4bdd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0eff4bdd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eff4bdd0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eff4bdd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eff4bdd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eff4bdd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eff4bdd0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eff4bdd0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0eff4bdd0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0eff4bdd0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0eff4bdd0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0eff4bdd0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eff4bdd0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eff4bdd0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eff4bdd0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0eff4bdd0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eff4bdd0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0eff4bdd0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eff4bdd0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eff4bdd0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6d0ae1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6d0ae1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76d0ae1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76d0ae1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6d0ae1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6d0ae1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6d0ae1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6d0ae1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8c3f2f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8c3f2f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f3d62d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f3d62d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ff3d62d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ff3d62d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f3d62d2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f3d62d2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ff3d62d2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ff3d62d2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0eff4bdd0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60eff4bdd0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f3d62d2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ff3d62d2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f3d62d2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ff3d62d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0eff4bdd0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60eff4bdd0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0eff4bdd0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0eff4bdd0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0eff4bdd0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0eff4bdd0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eff4bdd0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0eff4bdd0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eff4bd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eff4bd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eff4bdd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eff4bdd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544650" y="1597825"/>
            <a:ext cx="80547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Essentials of C++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/>
              <a:t>The key differences with C that you need to know upfront</a:t>
            </a:r>
            <a:endParaRPr b="0" i="1" sz="2400"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namespaces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332450" y="1407900"/>
            <a:ext cx="4627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some_useful_name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x; // global variable 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 // class declaration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 // end some_useful_name namespace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example()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some_useful_name::x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28475" y="1384000"/>
            <a:ext cx="38196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group declarations and definitions into a namespace.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reference to such a declaration outside of the namespace must be prefaced with the namespace identifier.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namespace qualified identifiers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57200" y="17116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To reference a declaration in another namespace, we must provide a </a:t>
            </a:r>
            <a:r>
              <a:rPr b="1" lang="en"/>
              <a:t>namespace qualified</a:t>
            </a:r>
            <a:r>
              <a:rPr lang="en"/>
              <a:t> identifier: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055025" y="2912325"/>
            <a:ext cx="4497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some_useful_name::x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5;</a:t>
            </a:r>
            <a:endParaRPr sz="2000"/>
          </a:p>
        </p:txBody>
      </p:sp>
      <p:sp>
        <p:nvSpPr>
          <p:cNvPr id="102" name="Google Shape;102;p17"/>
          <p:cNvSpPr txBox="1"/>
          <p:nvPr/>
        </p:nvSpPr>
        <p:spPr>
          <a:xfrm>
            <a:off x="1045125" y="40393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Namespace qualifier</a:t>
            </a:r>
            <a:r>
              <a:rPr lang="en" sz="1800"/>
              <a:t> precedes actual variable name and uses two colons (aka the scope resolution operator) as a separator.</a:t>
            </a:r>
            <a:endParaRPr sz="1800"/>
          </a:p>
        </p:txBody>
      </p:sp>
      <p:cxnSp>
        <p:nvCxnSpPr>
          <p:cNvPr id="103" name="Google Shape;103;p17"/>
          <p:cNvCxnSpPr/>
          <p:nvPr/>
        </p:nvCxnSpPr>
        <p:spPr>
          <a:xfrm flipH="1" rot="10800000">
            <a:off x="1561825" y="3640000"/>
            <a:ext cx="1326900" cy="3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3228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Globals are part of a global namespace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384275"/>
            <a:ext cx="82296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a;       // variable a declared in global namespace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namespace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a;    // variable a declared in namespace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a = 5; // local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u="sng">
                <a:latin typeface="Courier New"/>
                <a:ea typeface="Courier New"/>
                <a:cs typeface="Courier New"/>
                <a:sym typeface="Courier New"/>
              </a:rPr>
              <a:t>::a = 6;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We can access the global namespace with unqualified ::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A::a = 10;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printf(“&amp;a=%p &amp;::a=%p &amp;A::a=%p\n”,&amp;a,&amp;::a,&amp;A::a);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03550" y="490450"/>
            <a:ext cx="87369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0" lang="en"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-directive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073075" y="1291750"/>
            <a:ext cx="3731100" cy="347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main.cpp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cout &lt;&lt; “Using std::cout!”;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42650" y="1291750"/>
            <a:ext cx="46659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using-directive simplifies how we use other namespaces in our code.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It allows us to use identifiers without qualification (no std:: in front).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most common namespace we use is </a:t>
            </a:r>
            <a:r>
              <a:rPr b="1" lang="en" sz="1800"/>
              <a:t>std</a:t>
            </a:r>
            <a:r>
              <a:rPr lang="en" sz="1800"/>
              <a:t>, since most of the C++ library is declared in that namespace.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overloading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57200" y="1686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C++ allows different functions to have the same name, provided they have different argument lists.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swap(int *a, int *b);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swap(double *a, double *b);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especially useful when you need to express the same idea in multiple contexts.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overloading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57200" y="15072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oid swap(int *a, int *b) { int tmp = *a; *a = *b; *b = tmp;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swap(double *a, double *b) { double tmp = *a; *a = *b; *b = tmp;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x,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std::cin &gt;&gt; x &gt;&gt;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swap(&amp;x,&amp;y);  // compiler picks the function that’s the best match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std::cout &lt;&lt; “x=” &lt;&lt; x &lt;&lt; “ y=” &lt;&lt; y &lt;&lt; “\n”;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overloading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78850" y="1339725"/>
            <a:ext cx="8736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Can be applied to class member functions, constructors, and ordinary global functions.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Allows different return types, but the return type cannot be the only difference.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argument lists must be different.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following is Illegal because the argument lists are the same:</a:t>
            </a:r>
            <a:endParaRPr sz="1800"/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zero() { return 0; }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double zero() { return 0.0;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reference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57200" y="15184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Let’s go back and review that swap function: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swap(int *a, int *b)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tmp = *a;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*a = *b;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*b = tmp;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5245200" y="2316350"/>
            <a:ext cx="3234300" cy="235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pass pointers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"/>
              <a:t> so that we can really modify the location that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 reference.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didn’t use pointers, we would only modify the local copy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programmers use pointers a lot to let another function modify a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C++ simplifies this with references!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References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00775" y="14458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new swap function using C++ references: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swap(int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a, int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tmp = 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a = b;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b = tmp;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5306675" y="2070575"/>
            <a:ext cx="3407400" cy="28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the same thing as the C code we just wrote, but now we don’t have pointers!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declare the parameters a and b with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/>
              <a:t>.  Note, this is not the “take-address operator.”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 are references to the variables passed as arguments.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change made to them in the swap function also happens in the caller!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 functions using</a:t>
            </a:r>
            <a:r>
              <a:rPr lang="en"/>
              <a:t> references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5072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swap(int &amp;a, int &amp;b) { int tmp = a; a = b; b = tmp;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swap(double &amp;a, double &amp;b) { double tmp = a; a = b; b = tmp;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x,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std::cin &gt;&gt; x &gt;&gt;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swap(x,y); // no obvious sign of pointers here!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std::cout &lt;&lt; “x=” &lt;&lt; x &lt;&lt; “ y=” &lt;&lt; y &lt;&lt; “\n”;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917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Describe C++ namespaces and their purpose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Program input and output with cin and cout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Describe and use function overloading in a program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Describe and use references in a program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Describe and use the C++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/>
              <a:t> operators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Describe how class constructors and destructors work with the new and delete operators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summary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57200" y="1584600"/>
            <a:ext cx="8229600" cy="26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Prefer references over pointers when all you need to do is modify a variable in another function.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en"/>
              <a:t>You may be thinking: </a:t>
            </a:r>
            <a:r>
              <a:rPr i="1" lang="en"/>
              <a:t>Can I always use references instead of pointers?</a:t>
            </a:r>
            <a:r>
              <a:rPr lang="en"/>
              <a:t> ... No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References can’t be redirected to a new location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If you need to change where it points, you should use a pointer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Pointers are usually best for dealing with heap objects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Operator - &amp;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457200" y="1687950"/>
            <a:ext cx="82296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reference operator in C++ gives us the power of a pointer without all the annoying pointer syntax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You can only use it in declarations:</a:t>
            </a:r>
            <a:endParaRPr/>
          </a:p>
        </p:txBody>
      </p:sp>
      <p:graphicFrame>
        <p:nvGraphicFramePr>
          <p:cNvPr id="167" name="Google Shape;167;p27"/>
          <p:cNvGraphicFramePr/>
          <p:nvPr/>
        </p:nvGraphicFramePr>
        <p:xfrm>
          <a:off x="584050" y="344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{61886EEB-A761-4271-BB30-366F0B7E26DB}</a:tableStyleId>
              </a:tblPr>
              <a:tblGrid>
                <a:gridCol w="3865775"/>
                <a:gridCol w="3865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By Reference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By Pointer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x = 10;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&amp;y = x;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// y refers to 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5;          // updates 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printf(“%d”,x); // prints 5;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x = 10;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*y = &amp;x;     // y points to 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*y = 5;          // updates 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printf(“%d”, x); // prints 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Operator - &amp;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57200" y="1687950"/>
            <a:ext cx="82296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can never change what a reference </a:t>
            </a:r>
            <a:r>
              <a:rPr i="1" lang="en"/>
              <a:t>refers</a:t>
            </a:r>
            <a:r>
              <a:rPr lang="en"/>
              <a:t> to; it’s set in the declaration and can’t be changed later (unlike a pointer)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646700" y="2631925"/>
            <a:ext cx="68730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&amp;y = x;     // y only refers to x, can’t change it!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w = 50;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w;          // copy value in w into x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 = 60;         // change w to show that y is not linked to w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printf(“%d”,y); // prints 50;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with calls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57200" y="1563363"/>
            <a:ext cx="82296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can pass arguments using references, too. </a:t>
            </a:r>
            <a:endParaRPr/>
          </a:p>
        </p:txBody>
      </p:sp>
      <p:graphicFrame>
        <p:nvGraphicFramePr>
          <p:cNvPr id="181" name="Google Shape;181;p29"/>
          <p:cNvGraphicFramePr/>
          <p:nvPr/>
        </p:nvGraphicFramePr>
        <p:xfrm>
          <a:off x="591550" y="240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{61886EEB-A761-4271-BB30-366F0B7E26DB}</a:tableStyleId>
              </a:tblPr>
              <a:tblGrid>
                <a:gridCol w="3865775"/>
                <a:gridCol w="3865775"/>
              </a:tblGrid>
              <a:tr h="35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By Reference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By Pointer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170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f(int &amp;x) { x = 51; 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in main: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y=10;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f(y);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printf(“%d”,y); // prints 51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f(int *x) { *x = 51; 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in main: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y=10;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f(&amp;y);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printf(“%d”,y); // prints 51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as return values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72950" y="1393675"/>
            <a:ext cx="81981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can also return references, but be careful.</a:t>
            </a:r>
            <a:endParaRPr/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358450" y="204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{61886EEB-A761-4271-BB30-366F0B7E26DB}</a:tableStyleId>
              </a:tblPr>
              <a:tblGrid>
                <a:gridCol w="3937225"/>
              </a:tblGrid>
              <a:tr h="170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 return a reference to the variable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with the max value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int&amp; max(int &amp;x, int &amp;y)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 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if(x &gt; y) return x;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else return y;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in main: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w = 50;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z = 100;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&amp;v = max(w,z);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 += 1;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printf(“%d”,z); // prints 101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Google Shape;189;p30"/>
          <p:cNvGraphicFramePr/>
          <p:nvPr/>
        </p:nvGraphicFramePr>
        <p:xfrm>
          <a:off x="4651125" y="204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{61886EEB-A761-4271-BB30-366F0B7E26DB}</a:tableStyleId>
              </a:tblPr>
              <a:tblGrid>
                <a:gridCol w="4019925"/>
              </a:tblGrid>
              <a:tr h="170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 don’t return a reference to something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about to be popped from the stack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int&amp; bad_idea()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 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int x=0;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return x; /* returning a bad stack reference, compiler will warn */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in main: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&amp;w = bad_idea();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 = 10; // warning!, bad reference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printf(“%d”,w); // prints ????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operator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297750" y="2266950"/>
            <a:ext cx="8484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 allocates heap memory using malloc, but C++ prefers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An integer array of length 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*x = new int[10];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/>
              <a:t> is a keyword not a function; optional brackets for arrays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examples of new</a:t>
            </a:r>
            <a:endParaRPr/>
          </a:p>
        </p:txBody>
      </p:sp>
      <p:graphicFrame>
        <p:nvGraphicFramePr>
          <p:cNvPr id="201" name="Google Shape;201;p32"/>
          <p:cNvGraphicFramePr/>
          <p:nvPr/>
        </p:nvGraphicFramePr>
        <p:xfrm>
          <a:off x="592850" y="143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{61886EEB-A761-4271-BB30-366F0B7E26DB}</a:tableStyleId>
              </a:tblPr>
              <a:tblGrid>
                <a:gridCol w="3294450"/>
                <a:gridCol w="479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Allocate an array of 1000 doubles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*array = new </a:t>
                      </a:r>
                      <a:r>
                        <a:rPr b="1" lang="en" u="sng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double[1000]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Allocate a struct on the heap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 B { int ball; 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 B *b = new struct B; // allocate 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b-&gt;ball = 0;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Allocate an object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R { 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x; 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public: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R(int ax) { x = ax; 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void print() { printf(“%d”,x); 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in main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 *r = new R(10);  // allocate 1 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r-&gt;print();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advantage of new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57200" y="17956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/>
              <a:t> keyword makes it possible to call a constructor for an object while allocating it: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 *r = new </a:t>
            </a: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R(10);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Malloc doesn’t have this capability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/>
              <a:t> keyword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457200" y="19692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For anything created with new, use delete to free it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 *r = new </a:t>
            </a: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R(10);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delete r; // free the object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Delete can do more than just free the object, it can call a special member function called the </a:t>
            </a:r>
            <a:r>
              <a:rPr b="1" lang="en" u="sng"/>
              <a:t>destructor</a:t>
            </a:r>
            <a:endParaRPr b="1" u="sng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Destructors</a:t>
            </a:r>
            <a:endParaRPr/>
          </a:p>
        </p:txBody>
      </p:sp>
      <p:sp>
        <p:nvSpPr>
          <p:cNvPr id="219" name="Google Shape;219;p35"/>
          <p:cNvSpPr txBox="1"/>
          <p:nvPr/>
        </p:nvSpPr>
        <p:spPr>
          <a:xfrm>
            <a:off x="207975" y="1583850"/>
            <a:ext cx="886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Rectangle(int w, int le) { length = le; width = w; } 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chemeClr val="dk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~Rectangle()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printf(“I’ve just been destroyed!”);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6071250" y="1737550"/>
            <a:ext cx="2895600" cy="294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They get called when an object is deallocated/deleted.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Destructors always begin with a ~ followed by the class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take no arguments.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can be only one destructor in a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class has no destructor, then it is simply freed on deletion.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streams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9988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Input/output streams are an object-oriented approach for formatted input and output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Two most common streams, found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"/>
              <a:t> header: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std::cin</a:t>
            </a:r>
            <a:r>
              <a:rPr lang="en"/>
              <a:t>  - used for input, this is like the stdin file in 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/>
              <a:t> - used for output, this is like stdout in C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Design a class that prints a customizable message when it’s created (constructed) and when it’s destroyed (deleted).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Idea: pass a string to the constructor, and print the string on construction and destruction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Namespaces </a:t>
            </a:r>
            <a:r>
              <a:rPr lang="en" sz="1800"/>
              <a:t>give C++ programmers a mechanism to ensure the names they use are unique across large software projects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We will mainly be using the </a:t>
            </a:r>
            <a:r>
              <a:rPr b="1" lang="en" sz="1800"/>
              <a:t>std</a:t>
            </a:r>
            <a:r>
              <a:rPr lang="en" sz="1800"/>
              <a:t> namespace for now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cin and cout are objects that provide support for formatted input and output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Double check the direction of the arrows, and remember that the operations occur from left to right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Function overloading allows us to give related functions the same name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" sz="1800"/>
              <a:t>But, the argument lists must be different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References simplify how we pass by reference to other functions; don’t use pointers for this common case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new</a:t>
            </a:r>
            <a:r>
              <a:rPr lang="en" sz="1800"/>
              <a:t> and </a:t>
            </a:r>
            <a:r>
              <a:rPr b="1" lang="en" sz="1800"/>
              <a:t>delete</a:t>
            </a:r>
            <a:r>
              <a:rPr lang="en" sz="1800"/>
              <a:t> allow us to allocate objects and destroy them, triggering constructors and destructors to be called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Chapter 20, Patt &amp; Patel, </a:t>
            </a:r>
            <a:r>
              <a:rPr i="1" lang="en" sz="1800"/>
              <a:t>Introduction to Computer Systems, Third Edition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2. Chapter 10, pp 505-539, Stephen Prata, </a:t>
            </a:r>
            <a:r>
              <a:rPr i="1" lang="en" sz="1800"/>
              <a:t>C++ Primer Plus, Sixth Edition.</a:t>
            </a:r>
            <a:endParaRPr i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output stream 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x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std::cout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“The value of x = “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 rot="10800000">
            <a:off x="2614275" y="3636825"/>
            <a:ext cx="0" cy="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" name="Google Shape;53;p10"/>
          <p:cNvSpPr txBox="1"/>
          <p:nvPr/>
        </p:nvSpPr>
        <p:spPr>
          <a:xfrm>
            <a:off x="1005525" y="4139625"/>
            <a:ext cx="60273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&lt;&lt; tells std::cout that it needs to print the item to its right.</a:t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2608500" y="3636825"/>
            <a:ext cx="3927000" cy="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&lt;&lt; has</a:t>
            </a:r>
            <a:r>
              <a:rPr lang="en"/>
              <a:t> associativity left to right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57200" y="19582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(std::cout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“The value of x = “)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659225" y="3910625"/>
            <a:ext cx="60606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add parentheses around the leftmost expression to show that it happens first.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1"/>
          <p:cNvCxnSpPr/>
          <p:nvPr/>
        </p:nvCxnSpPr>
        <p:spPr>
          <a:xfrm flipH="1" rot="10800000">
            <a:off x="636875" y="3798750"/>
            <a:ext cx="60270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input stream</a:t>
            </a:r>
            <a:endParaRPr/>
          </a:p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457200" y="15408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std::cout &lt;&lt; “Please enter a number: “;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std::cin &gt;&gt; x; // arrow goes opposite way!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td::cout &lt;&lt; “You entered “ &lt;&lt; x &lt;&lt; “\n”;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514000" y="3631300"/>
            <a:ext cx="7462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Cin knows that a decimal formatted integer is desired and looks at the input to find one.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it doesn’t find an integer, x is zero initialized. (C++11 or later feature)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bother with input/output streams?</a:t>
            </a:r>
            <a:endParaRPr/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296150" y="1445825"/>
            <a:ext cx="85854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You don’t have to....printf and scanf are still available, and you may use them!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But, C++ programmers tend to use objects when possible.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cin and cout are objects and they offer additional functionality over printf and scanf.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Example: when we make our own objects, we can teach cin and cout how to print them out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uniqueness of names is challenging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57200" y="1884775"/>
            <a:ext cx="8514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C/C++ family of languages requires that identifier names within a scope be unique. 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Identifier review: 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variable name, class name, type name, function name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Trivial to achieve within function scope (compiler enforced)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Easy within a single file, class, or struct (file scope)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More difficult in large programs, especially when multiple libraries and 100s of files are involved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You can’t possibly know all of the other names already in use!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57200" y="5522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names turn out to be common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57200" y="12417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What are the odds that two different libraries have classes or variables named: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counter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print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debug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Very likely! But, they’re probably incompatible with each other and will cause syntax and link errors.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What do you do?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Rename one or both of them... often a tedious and annoying process.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