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6247AC-B3F6-49A1-A915-FED68668DFDD}">
  <a:tblStyle styleId="{E06247AC-B3F6-49A1-A915-FED68668D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8c3f2f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8c3f2f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f3d62d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f3d62d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f3d62d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f3d62d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f3d62d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f3d62d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f3d62d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f3d62d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f3d62d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f3d62d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f3d62d2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f3d62d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f3d62d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f3d62d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090af4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090af4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f3d62d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f3d62d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090af4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090af4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090af4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090af4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090af4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090af4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090af4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090af4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090af4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090af4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f3d62d2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f3d62d2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f3d62d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f3d62d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f3d62d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f3d62d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f8c3f2f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f8c3f2f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e0838537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e0838537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f8c3f2f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f8c3f2f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8c3f2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8c3f2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8c3f2f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8c3f2f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8c3f2f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8c3f2f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f3d62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f3d62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Fundamentals of C++ classes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/>
              <a:t>Constructing, destroying, copying</a:t>
            </a:r>
            <a:endParaRPr b="0" i="1" sz="2400"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2032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Default constructors either </a:t>
            </a:r>
            <a:r>
              <a:rPr b="1" lang="en" sz="1800"/>
              <a:t>take no</a:t>
            </a:r>
            <a:r>
              <a:rPr lang="en" sz="1800"/>
              <a:t> </a:t>
            </a:r>
            <a:r>
              <a:rPr b="1" lang="en" sz="1800"/>
              <a:t>arguments</a:t>
            </a:r>
            <a:r>
              <a:rPr lang="en" sz="1800"/>
              <a:t> or </a:t>
            </a:r>
            <a:r>
              <a:rPr b="1" lang="en" sz="1800"/>
              <a:t>all of their parameters have a default value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They are used whenever an object is declared without specifying a constructor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There may be at most one default constructor, but a class need not have one at 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If it doesn’t have one, it just makes it a little harder to know how to create the object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will need at least 1 argument passed to a constructor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allocation uses explicit construction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795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Use new with an explicit constructor or the default constructor: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Rectangle *r = new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Rectangle(5,10);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Rectangle *r2 = new Rectangle;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//default constructor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Rectangle *r3 = new Rectangle();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Deallocating heap objects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7120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anything created with new, use delete to free it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Rectangle *r = new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Rectangle(4,5);</a:t>
            </a:r>
            <a:endParaRPr b="1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delete r; // free the object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Delete not only frees space on the heap, it also calls a special member function called the </a:t>
            </a:r>
            <a:r>
              <a:rPr b="1" lang="en" u="sng"/>
              <a:t>destructor</a:t>
            </a:r>
            <a:endParaRPr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07975" y="1583850"/>
            <a:ext cx="886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use default parameters to make a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Rectangle(int w=1, int le=1) { length = le; width = w; }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~Rectangle()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printf(“I’ve just been destroyed!”);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071250" y="1737550"/>
            <a:ext cx="2895600" cy="29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get called when an object is deallocated/deleted.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 always begin with a ~ followed by the class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take no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can be only one destructor in a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class has no destructor, then it is simply freed on deletion.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Design a class that prints a customizable message when it’s created (constructed) and when it’s destroyed (deleted).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Idea: pass a string to the constructor, and print the string on construction and destruction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and implicit destructor calls</a:t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531725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{E06247AC-B3F6-49A1-A915-FED68668DFDD}</a:tableStyleId>
              </a:tblPr>
              <a:tblGrid>
                <a:gridCol w="2334200"/>
                <a:gridCol w="2334200"/>
                <a:gridCol w="341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Heap object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explicit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At  a delete statement that deletes the object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Local object (declared in a function)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implicit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Just before the function returns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Global object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implicit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Just before the program ends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class destructors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758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Objects often need some clean-up actions when being deleted.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Free a member object it allocated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Notify another object that it’s been deleted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Close a file it’s been using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Resist putting code in a destructor that’s not pertinent to the act of destroying that specific object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 C string helper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21022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Write a class that manages a raw char array that holds a string, call it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cstr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Use a destructor to deallocate the array when the object is destroyed.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86125" y="675075"/>
            <a:ext cx="8819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often created implicitly by copying from another object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9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Common reasons: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Passing an object by value to a function as an argument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Returning an object by value from a function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Initializing an object using another object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a(5);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copy = a; // this is a copy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07975" y="1583850"/>
            <a:ext cx="886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use default parameters to make a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Rectangle(int w=1, int le=1) { length = le; width = w; }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Rectangle(const Rectangle &amp;r)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width = r.width; // new copy has same width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length = r.length; // new copy has same length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~Rectangle() { printf(“I’ve just been destroyed!”);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071250" y="1715750"/>
            <a:ext cx="2895600" cy="29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get </a:t>
            </a:r>
            <a:r>
              <a:rPr lang="en" u="sng">
                <a:solidFill>
                  <a:schemeClr val="dk1"/>
                </a:solidFill>
                <a:highlight>
                  <a:srgbClr val="FFFF00"/>
                </a:highlight>
              </a:rPr>
              <a:t>implicitly</a:t>
            </a:r>
            <a:r>
              <a:rPr lang="en">
                <a:solidFill>
                  <a:schemeClr val="dk1"/>
                </a:solidFill>
              </a:rPr>
              <a:t> used when an object is copied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Declaration with copy from another object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Pass-by-value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by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must take a </a:t>
            </a:r>
            <a:r>
              <a:rPr b="1" lang="en"/>
              <a:t>const object reference</a:t>
            </a:r>
            <a:r>
              <a:rPr lang="en"/>
              <a:t> as an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/>
              <a:t> means that assignment to that variable (or its members) is not allowed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476375"/>
            <a:ext cx="82296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different kinds of class constructors and the destructor.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class destructors and how/when to use them.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difference between deep copy and shallow copy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an object with constructors, a destructor, and other useful member functions.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when constructors/destructors are happening explicitly and implicitly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Add a copy constructor to the cstr class and print a message whenever it’s invoked.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Then, pass the cstr object to a dummy function and observe what happens.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copy constructor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768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don’t implement your own copy constructor, one is provided for you by the compiler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default copy constructor performs a byte-by-byte copy from one object to the other one.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This could be great! (for our Rectangle object)  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Or horrible!  (for our cstr object -- why?)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4303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copy vs. deep copy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81325" y="996300"/>
            <a:ext cx="8714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If your object contains a pointer/reference to object X, then you have to ask: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1400"/>
              <a:t>Should the new object share X with the current object, or should it get its own copy of X?</a:t>
            </a:r>
            <a:endParaRPr i="1" sz="14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Shallow copy:  use the same 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Deep copy: make a copy of 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This means you have to make a copy of the whole object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cstr needs a deep copy, because each object should have its </a:t>
            </a:r>
            <a:r>
              <a:rPr i="1" lang="en" sz="1400"/>
              <a:t>own copy of the string to destroy</a:t>
            </a:r>
            <a:endParaRPr i="1" sz="14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2575275"/>
            <a:ext cx="8172800" cy="2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constructor for cstr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Re-implement the copy constructor for cstr so that it makes a deep copy of the array and its contents.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thumb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2017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need to implement a destructor for an object, you should also implement a copy constructor, or vice versa.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1800"/>
              <a:t>This is a special case of Rule of Three/Five/Zero.  We’ll discuss this more later in the semester.</a:t>
            </a:r>
            <a:endParaRPr i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constructors, destructors, copy constructors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228200" y="1612650"/>
            <a:ext cx="5355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</a:t>
            </a:r>
            <a:r>
              <a:rPr lang="en" sz="1800"/>
              <a:t>C++ compiler automatically adds a public default constructor, destructor, and copy constructor to a class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i="1" lang="en" sz="1400"/>
              <a:t>If these are sufficient, just use them!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i="1" lang="en" sz="1400"/>
              <a:t>If your object has no pointers and uses no shared resources, it should be acceptable.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But, if we do write our own, they override the ones provided by the compiler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Beware: If we add any parameterized constructor, it overrides the default one (even though they take different arguments)</a:t>
            </a:r>
            <a:endParaRPr sz="1800"/>
          </a:p>
        </p:txBody>
      </p:sp>
      <p:sp>
        <p:nvSpPr>
          <p:cNvPr id="191" name="Google Shape;191;p31"/>
          <p:cNvSpPr txBox="1"/>
          <p:nvPr/>
        </p:nvSpPr>
        <p:spPr>
          <a:xfrm>
            <a:off x="5987375" y="1476375"/>
            <a:ext cx="21156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987375" y="2656625"/>
            <a:ext cx="2280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really the same as this...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5987375" y="3233150"/>
            <a:ext cx="31788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A() {} // no init of 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~A()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A(const A &amp;ra){a = ra.a;}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//same as a struct copy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one?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 r;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32"/>
          <p:cNvSpPr/>
          <p:nvPr/>
        </p:nvSpPr>
        <p:spPr>
          <a:xfrm>
            <a:off x="2040350" y="4410750"/>
            <a:ext cx="3054300" cy="25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5157200" y="3705500"/>
            <a:ext cx="373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created a constructor with parameters, the compiler refuses to make a default constructor for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declaration is illegal because it needs a default constructor.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57200" y="2074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Constructors, destructors, and copy constructors are important for controlling how objects 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It’s import to know when they are implicitly invoked and when you must explicitly invoke them.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Important rule of thumb: If you implement a destructor, you also need to implement the copy constructor (and vice versa)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Shallow copy is the behavior you get by default from the C++ compiler.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But, deep copy is usually needed when an object contains a pointer or a reference to another object that cannot simply be shared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Chapter 10, pp 505-539, Stephen Prata, </a:t>
            </a:r>
            <a:r>
              <a:rPr i="1" lang="en" sz="1800"/>
              <a:t>C++ Primer Plus, Sixth Edition.</a:t>
            </a:r>
            <a:endParaRPr i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Constructors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2077575"/>
            <a:ext cx="8229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Constructors are special member functions that have the same name as the class and are used to initialize the members of an object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They have no return type because they implicitly return an object of the class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object 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991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r(5,10);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6765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versus Implicit constructor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731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Constructors can be called implicitly or explicitly, but it literally means the same thing.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" name="Google Shape;59;p11"/>
          <p:cNvGraphicFramePr/>
          <p:nvPr/>
        </p:nvGraphicFramePr>
        <p:xfrm>
          <a:off x="521150" y="296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{E06247AC-B3F6-49A1-A915-FED68668DFDD}</a:tableStyleId>
              </a:tblPr>
              <a:tblGrid>
                <a:gridCol w="1614050"/>
                <a:gridCol w="6487950"/>
              </a:tblGrid>
              <a:tr h="5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Explicit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Rectangle r = Rectangle(50, 100);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Implicit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Rectangle r(50, 100);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object 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 r;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2"/>
          <p:cNvSpPr/>
          <p:nvPr/>
        </p:nvSpPr>
        <p:spPr>
          <a:xfrm>
            <a:off x="2040350" y="4410750"/>
            <a:ext cx="3054300" cy="25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5168100" y="4333800"/>
            <a:ext cx="3518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this?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object 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 r;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3"/>
          <p:cNvSpPr/>
          <p:nvPr/>
        </p:nvSpPr>
        <p:spPr>
          <a:xfrm>
            <a:off x="2040350" y="4410750"/>
            <a:ext cx="3054300" cy="25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5168100" y="3438300"/>
            <a:ext cx="3738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error. No matching constructor...constructor needs 2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add a constructor to a class, we must use it to create the object!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we can add another constructor...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default constructor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219050" y="963725"/>
            <a:ext cx="8749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Rectangle() { length = 1; width = 1; }              //default constructor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  //parameterized constructor (overload)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 // use the default constructor implicitly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sophisticated d</a:t>
            </a:r>
            <a:r>
              <a:rPr lang="en"/>
              <a:t>efault constructor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88400" y="1015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// use default parameters to make a default constructor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Rectangle(int w=1, int le=1) { length = le; width = w; } //default constructor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 // use the constructor implicitly with default arguments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195825" y="13436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