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F03019F-ECAE-4C82-9494-D40B096F2997}">
  <a:tblStyle styleId="{3F03019F-ECAE-4C82-9494-D40B096F29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41bde90e0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41bde90e0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e083853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e08385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008532e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008532e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008532e7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008532e7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008532e7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008532e7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008532e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008532e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008532e7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008532e7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08b91f52c_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08b91f52c_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008532e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008532e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008532e7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008532e7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08b91f52c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08b91f52c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41bde90e0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41bde90e0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08b91f52c_9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08b91f52c_9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8b91f52c_9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08b91f52c_9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08b91f52c_9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08b91f52c_9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08b91f52c_9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08b91f52c_9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08b91f52c_9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08b91f52c_9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08b91f52c_9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08b91f52c_9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08b91f52c_9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08b91f52c_9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08b91f52c_9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08b91f52c_9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08b91f52c_9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08b91f52c_9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8b91f52c_9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8b91f52c_9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41bde90e0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41bde90e0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08b91f52c_9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08b91f52c_9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e083853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e083853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41bde90e0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41bde90e0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1bde90e0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1bde90e0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1bde90e0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1bde90e0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1bde90e0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1bde90e0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1bde90e0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1bde90e0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48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521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186125" y="675075"/>
            <a:ext cx="88194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are often created implicitly by copying from another object</a:t>
            </a:r>
            <a:endParaRPr/>
          </a:p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457200" y="16997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Common reasons: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Passing an object by value to a function as an argument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Returning an object by value from a function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Initializing an object using another object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 a(5);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 copy = a; // this is a copy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457200" y="21091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Introduction to data structures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Define linked list  (review) and draw a picture of one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Describe some of their common operations: append, insert, removal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Implement a linked list in C++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57200" y="21382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data structure is a way of organizing data, usually with a set of operations that can be performed on them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When designing data structures, we strive for efficiency in terms of compute time and memory used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26700" y="2137600"/>
            <a:ext cx="8490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It turns out that most ways of organizing data boil down to a few common structures: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Arrays, lists, graphs, trees, hash tables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List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57200" y="19093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list is common abstract data type for holding </a:t>
            </a:r>
            <a:r>
              <a:rPr b="1" lang="en"/>
              <a:t>ordered data</a:t>
            </a:r>
            <a:r>
              <a:rPr lang="en"/>
              <a:t>, and it typically has operations like: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Append a data item to the list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Remove a data item from the list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Search for an item in the list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a grocery list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57200" y="1879350"/>
            <a:ext cx="8229600" cy="27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The data:  an </a:t>
            </a:r>
            <a:r>
              <a:rPr b="1" lang="en" sz="2000"/>
              <a:t>ordered</a:t>
            </a:r>
            <a:r>
              <a:rPr lang="en" sz="2000"/>
              <a:t> list of things you want to buy like milk, cereal, chips, coffee, toothpaste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When using a grocery list data structure, you probably:  </a:t>
            </a:r>
            <a:endParaRPr sz="2000"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Add new items to the list, </a:t>
            </a:r>
            <a:endParaRPr sz="2000"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Remove item from the list (when you buy it), </a:t>
            </a:r>
            <a:endParaRPr sz="2000"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Get the next item on the list while shopping, </a:t>
            </a:r>
            <a:endParaRPr sz="2000"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Search the list for a specific item that might be on the same row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57200" y="45443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C++ object for a List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57200" y="1316625"/>
            <a:ext cx="8229600" cy="3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//incomplete class declaration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List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List();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void append(Item a); // append to end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bool remove(Item &amp;a); // remove front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bool empty(); // check if empty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List operations</a:t>
            </a:r>
            <a:endParaRPr/>
          </a:p>
        </p:txBody>
      </p:sp>
      <p:graphicFrame>
        <p:nvGraphicFramePr>
          <p:cNvPr id="131" name="Google Shape;131;p22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{3F03019F-ECAE-4C82-9494-D40B096F2997}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Conceptual Result 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(show list in braces)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Explanation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 l;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Start with an empty list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l.empty()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 is empty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l.append(“eggs”)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{eggs}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Put eggs at end of list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l.append(“bread”)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{eggs, bread}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 bread to end of list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l.remove()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eggs, list becomes {bread}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 front of list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l.empty()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bread is still in the list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190275" y="1719150"/>
            <a:ext cx="8752500" cy="3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A linked list is a data structure commonly used for implementing a list: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Items in the list are linked together through pointers.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Singly-linked list: one pointer connects adjacent items, unidirectional.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Linked lists can be of arbitrary size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We need to keep track of the head and/or tail pointer to the list.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25" y="2440375"/>
            <a:ext cx="762952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457200" y="45443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C++ objects we need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5255800" y="1400525"/>
            <a:ext cx="3522300" cy="3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List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add head and tail pointer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ListNode *head;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ListNode *tail;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List();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void append(Item a);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bool remove(Item &amp;a);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bool empty();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5" name="Google Shape;145;p24"/>
          <p:cNvCxnSpPr/>
          <p:nvPr/>
        </p:nvCxnSpPr>
        <p:spPr>
          <a:xfrm flipH="1">
            <a:off x="4702100" y="1430450"/>
            <a:ext cx="15300" cy="3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4"/>
          <p:cNvSpPr txBox="1"/>
          <p:nvPr/>
        </p:nvSpPr>
        <p:spPr>
          <a:xfrm>
            <a:off x="300275" y="1127675"/>
            <a:ext cx="4259400" cy="39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ListNode represents each node of the list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ListNode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Item item; // data in the list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ListNode *next;	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ListNode(Item a)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{ item = a; next=NULL; 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List::List (the default constructor)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457200" y="1943300"/>
            <a:ext cx="50034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// Initialize List to be empty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List::List()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there’s nothing in the list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head = nullptr;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tail = nullptr;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050" y="2311345"/>
            <a:ext cx="2775175" cy="12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constructor</a:t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297575" y="1498425"/>
            <a:ext cx="86904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i="1" lang="en" sz="2000"/>
              <a:t>We can control copying using a copy constructor.</a:t>
            </a:r>
            <a:endParaRPr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The compiler inserts the copy constructor whenever we need to copy an object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 constructor of class T that takes a reference of type T and copies it into a new object of type 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Compiler recognizes any of these as copy constructors:</a:t>
            </a:r>
            <a:endParaRPr sz="2000"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T(T &amp;copy);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T(const T&amp; copy); // preferred declaration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T(volatile const T&amp; copy);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T(volatile T&amp; copy);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List::append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174775" y="1248975"/>
            <a:ext cx="4797300" cy="3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List::append(Item a)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ListNode *node = new ListNode(a);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if (head==nullptr) {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list is empty, so set head and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tail to be node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head = node;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tail = node;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// put new node at end of list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tail-&gt;next = node;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tail = node;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175" y="1446360"/>
            <a:ext cx="38385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875" y="2762835"/>
            <a:ext cx="383857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/>
          <p:nvPr/>
        </p:nvSpPr>
        <p:spPr>
          <a:xfrm>
            <a:off x="676675" y="2471350"/>
            <a:ext cx="8302500" cy="118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List::append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174775" y="1237200"/>
            <a:ext cx="4797300" cy="3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List::append(Item a)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ListNode *node = new ListNode(a);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if (head==nullptr) {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list is empty, so set head and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tail to be node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head = node;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tail = node;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// put new node at end of list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tail-&gt;next = node;   //(1)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tail = node;         //(2)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072" y="1687922"/>
            <a:ext cx="3650000" cy="66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/>
          <p:nvPr/>
        </p:nvSpPr>
        <p:spPr>
          <a:xfrm>
            <a:off x="613925" y="3614700"/>
            <a:ext cx="4141500" cy="123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987" y="2672600"/>
            <a:ext cx="3580176" cy="186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List::remove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174775" y="1348400"/>
            <a:ext cx="4797300" cy="3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List::remove(Item &amp;copy)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 (!empty()) // if list is not empty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copy = head-&gt;item; // return copy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ListNode *tmp = head-&gt;next;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delete head; // delete the node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head = tmp;  // update the head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 (tmp==NULL) // removed last element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tail = NULL;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return true;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return false; // nothing in list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584" y="1614825"/>
            <a:ext cx="3367651" cy="133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546000" y="1567900"/>
            <a:ext cx="8140800" cy="142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546000" y="3032600"/>
            <a:ext cx="8140800" cy="133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5698" y="3044600"/>
            <a:ext cx="3289427" cy="13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List::empty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174775" y="1348400"/>
            <a:ext cx="4797300" cy="3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bool List::empty()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if head is NULL, list is empty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eturn head==nullptr;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202435"/>
            <a:ext cx="18954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1025" y="3115400"/>
            <a:ext cx="53340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/>
        </p:nvSpPr>
        <p:spPr>
          <a:xfrm>
            <a:off x="589400" y="4201250"/>
            <a:ext cx="7785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Empty!</a:t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5512750" y="4201250"/>
            <a:ext cx="13713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e</a:t>
            </a:r>
            <a:r>
              <a:rPr lang="en"/>
              <a:t>mpty!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457200" y="1802475"/>
            <a:ext cx="8229600" cy="28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Use the List object to make a list of strings and print them out.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List l;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l.append(Item("milk"));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l.append(Item("eggs"));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l.append(Item("bread"));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Refining the C++ code a bit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ListNode object is only used by the List object.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Can we guarantee that no other part of the code uses the ListNode class other than List?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 sz="1800"/>
              <a:t>Answer: </a:t>
            </a:r>
            <a:r>
              <a:rPr i="1" lang="en" sz="1800"/>
              <a:t>Yes, make the class declaration a private member of List.</a:t>
            </a:r>
            <a:endParaRPr i="1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ListNode as a private member of List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482350" y="1403625"/>
            <a:ext cx="3522300" cy="3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class List {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// ListNode represents each 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// node of the list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class ListNode {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private: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 Item item; // data in the list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 ListNode *next;	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 ListNode(Item a) { item = a; }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// add head and tail pointer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ListNode *head;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ListNode *tail; // continued on next column.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4988475" y="1430450"/>
            <a:ext cx="3522300" cy="3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List();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void append(Item a);    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bool remove(Item &amp;a);    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bool empty(); 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}; // end class List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1" name="Google Shape;211;p32"/>
          <p:cNvCxnSpPr/>
          <p:nvPr/>
        </p:nvCxnSpPr>
        <p:spPr>
          <a:xfrm flipH="1">
            <a:off x="4534225" y="1430450"/>
            <a:ext cx="15300" cy="3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when the List is destroyed?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Currently we have no class destructor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We leave behind all the ListNode objects in memory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We should fix the destructor to deallocate all of the ListNodes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List::~List()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457200" y="20431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List::~List()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// Free all of the ListNodes in the list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Item 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while(!empty()) // while not empty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remove(t);   // remove the next node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of Linked List operations</a:t>
            </a:r>
            <a:endParaRPr/>
          </a:p>
        </p:txBody>
      </p:sp>
      <p:graphicFrame>
        <p:nvGraphicFramePr>
          <p:cNvPr id="229" name="Google Shape;229;p35"/>
          <p:cNvGraphicFramePr/>
          <p:nvPr/>
        </p:nvGraphicFramePr>
        <p:xfrm>
          <a:off x="952500" y="141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{3F03019F-ECAE-4C82-9494-D40B096F2997}</a:tableStyleId>
              </a:tblPr>
              <a:tblGrid>
                <a:gridCol w="2413000"/>
                <a:gridCol w="1282600"/>
                <a:gridCol w="354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Operation (assume List of length n)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Complexity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Explanation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append to tail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append function has no loop. It allocates a new node and updates two pointers. This time cost is fixed to a few statements.  Since it’s constant number of operations, it’s O(1)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 from head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Similar argument for appending. O(1)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Checking the head for NULL has a fixed cost.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deletion of list of length 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Traversing a linked list and deleting each node requires at least one getNext() operation for each item in the list. O(n)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</a:t>
            </a:r>
            <a:r>
              <a:rPr lang="en"/>
              <a:t>opy constructor</a:t>
            </a: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207975" y="1583850"/>
            <a:ext cx="8863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Rectangle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width;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length;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// use default parameters to make a default constructor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Rectangle(int w=1, int le=1) { length = le; width = w; }  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chemeClr val="dk1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Rectangle(const Rectangle &amp;r)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width = r.width; // new copy has same width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length = r.length; // new copy has same length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~Rectangle() { printf(“I’ve just been destroyed!”);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area() {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return length * width;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6071250" y="1715750"/>
            <a:ext cx="2887500" cy="314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They get </a:t>
            </a:r>
            <a:r>
              <a:rPr lang="en" u="sng">
                <a:solidFill>
                  <a:schemeClr val="dk1"/>
                </a:solidFill>
                <a:highlight>
                  <a:srgbClr val="FFFF00"/>
                </a:highlight>
              </a:rPr>
              <a:t>implicitly</a:t>
            </a:r>
            <a:r>
              <a:rPr lang="en">
                <a:solidFill>
                  <a:schemeClr val="dk1"/>
                </a:solidFill>
              </a:rPr>
              <a:t> used when an object is copied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Declaration with copy from another object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Pass-by-value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Return by value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must take an </a:t>
            </a:r>
            <a:r>
              <a:rPr b="1" lang="en"/>
              <a:t>object reference</a:t>
            </a:r>
            <a:r>
              <a:rPr lang="en"/>
              <a:t> as an argument, const is recommended.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/>
              <a:t> means that assignment to that variable (or its members) is not allowed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457200" y="18920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Designed a singly-linked list that can hold a list of strings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We designed three objects: List, ListNode, and Item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Item simply holds a pointer to a string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List and ListNode cooperate to make the List work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We make ListNode a private member of List to restrict its use to within List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1. ZyBook on Data Structures, chapters 11.1-11.4, 11.10</a:t>
            </a:r>
            <a:endParaRPr i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646625" y="3293125"/>
            <a:ext cx="3358200" cy="801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457200" y="51776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the copy constructor </a:t>
            </a:r>
            <a:r>
              <a:rPr i="1" lang="en"/>
              <a:t>implicitly </a:t>
            </a:r>
            <a:r>
              <a:rPr lang="en"/>
              <a:t>called</a:t>
            </a:r>
            <a:r>
              <a:rPr lang="en"/>
              <a:t> in this code?</a:t>
            </a:r>
            <a:endParaRPr/>
          </a:p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457200" y="1476375"/>
            <a:ext cx="36393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int x;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A(int a=0) { x = a;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// copy constructor: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A(const A&amp; copy)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printf("Making a copy of %d.\n",copy.x);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x = copy.x;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void print()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printf("print %d.\n",x);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" name="Google Shape;54;p10"/>
          <p:cNvSpPr txBox="1"/>
          <p:nvPr/>
        </p:nvSpPr>
        <p:spPr>
          <a:xfrm>
            <a:off x="4433425" y="1476375"/>
            <a:ext cx="4368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print(A a)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a;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3. copy out return value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 a1 = 1;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 a2 = 5;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 a3 = a1;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1. copy a1 into a3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print(a1);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2. copy a1 into the print function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5" name="Google Shape;55;p10"/>
          <p:cNvCxnSpPr/>
          <p:nvPr/>
        </p:nvCxnSpPr>
        <p:spPr>
          <a:xfrm>
            <a:off x="4164450" y="1574575"/>
            <a:ext cx="0" cy="3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0"/>
          <p:cNvSpPr/>
          <p:nvPr/>
        </p:nvSpPr>
        <p:spPr>
          <a:xfrm>
            <a:off x="4620525" y="1984825"/>
            <a:ext cx="4138200" cy="28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4620525" y="3231600"/>
            <a:ext cx="4138200" cy="28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4620525" y="3678100"/>
            <a:ext cx="4138200" cy="28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Add a copy constructor to the cstr class and print a message whenever it’s invoked.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Then, pass the cstr object to a dummy function and observe what happens.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copy constructor</a:t>
            </a:r>
            <a:endParaRPr/>
          </a:p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457200" y="17681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If you don’t implement your own copy constructor, one is provided for you by the compiler (if possible)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default copy constructor performs a byte-by-byte copy from one object to the other one.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	This could be great! (for our Rectangle object)  </a:t>
            </a:r>
            <a:endParaRPr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Or horrible!  (for our cstr object -- why?)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457200" y="43036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Shallow copy vs. deep copy</a:t>
            </a:r>
            <a:endParaRPr/>
          </a:p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281325" y="996300"/>
            <a:ext cx="87147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/>
              <a:t>If your object contains a pointer/reference to object X, then you have to ask:</a:t>
            </a:r>
            <a:endParaRPr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i="1" lang="en" sz="1400"/>
              <a:t>Should the new object share X with the current object, or should it get its own copy of X?</a:t>
            </a:r>
            <a:endParaRPr i="1" sz="1400"/>
          </a:p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Shallow copy:  use the same X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Deep copy: make a copy of X, necessary if, for example, X gets destroyed by the object’s destructor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This means you have to make a copy of all pointed-to/referenced objects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cstr needs a deep copy, because each object should have its </a:t>
            </a:r>
            <a:r>
              <a:rPr i="1" lang="en" sz="1400"/>
              <a:t>own copy of the string to destroy</a:t>
            </a:r>
            <a:endParaRPr i="1" sz="1400"/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75" y="2575275"/>
            <a:ext cx="8172800" cy="25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constructor for cstr</a:t>
            </a:r>
            <a:endParaRPr/>
          </a:p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Re-implement the copy constructor for cstr so that it makes a deep copy of the array and its contents.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Linked List</a:t>
            </a:r>
            <a:endParaRPr/>
          </a:p>
        </p:txBody>
      </p:sp>
      <p:sp>
        <p:nvSpPr>
          <p:cNvPr id="89" name="Google Shape;89;p15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ECE 309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Dr. James Tuck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state-ppt-template-16x9-horizontal-left-bric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