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2BE182-C70A-4E60-9946-A99EDFD6B3BA}">
  <a:tblStyle styleId="{AB2BE182-C70A-4E60-9946-A99EDFD6B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f9b223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f9b223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f9b223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f9b223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f9b223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f9b223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f9b223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f9b223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f9b223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f9b223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f9b2232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f9b2232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f9b2232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f9b2232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f9b223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f9b223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f9b223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f9b223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f9b2232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0f9b2232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0f9b223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0f9b223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f9b223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f9b223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f9b2232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f9b2232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f9b2232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f9b2232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9b223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0f9b223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011adf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011adf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011adf8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011adf8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011adf8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011adf8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11adf8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11adf8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011adf8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011adf8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f9b22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f9b22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f9b223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f9b223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Stacks and Queues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use of a stack: remembering something in reverse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57200" y="17628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Given a string of characters, reverse their order.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//pseudocode (not C++)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each c in a string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push(stack,c);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!empty(stack)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 = peek(stack);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print 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pop(stack);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1" name="Google Shape;101;p16"/>
          <p:cNvGraphicFramePr/>
          <p:nvPr/>
        </p:nvGraphicFramePr>
        <p:xfrm>
          <a:off x="6095975" y="3104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40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6"/>
          <p:cNvSpPr txBox="1"/>
          <p:nvPr/>
        </p:nvSpPr>
        <p:spPr>
          <a:xfrm>
            <a:off x="4231100" y="3063525"/>
            <a:ext cx="584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abcd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7926600" y="3063525"/>
            <a:ext cx="584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dcba</a:t>
            </a:r>
            <a:endParaRPr/>
          </a:p>
        </p:txBody>
      </p:sp>
      <p:cxnSp>
        <p:nvCxnSpPr>
          <p:cNvPr id="104" name="Google Shape;104;p16"/>
          <p:cNvCxnSpPr>
            <a:stCxn id="102" idx="3"/>
          </p:cNvCxnSpPr>
          <p:nvPr/>
        </p:nvCxnSpPr>
        <p:spPr>
          <a:xfrm>
            <a:off x="4815500" y="3254175"/>
            <a:ext cx="1109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endCxn id="103" idx="1"/>
          </p:cNvCxnSpPr>
          <p:nvPr/>
        </p:nvCxnSpPr>
        <p:spPr>
          <a:xfrm>
            <a:off x="6846600" y="3250875"/>
            <a:ext cx="1080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914525" y="3535475"/>
            <a:ext cx="868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d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6959075" y="3591475"/>
            <a:ext cx="868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//d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//c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//b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//a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implementation using a List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Push is the same as inserting at the head of a list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Pop is the same as removing the head of a list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have support for both of these in our List class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in C++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06900" y="1379500"/>
            <a:ext cx="45714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Stack.h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Stack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 list; // use singly linked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Stack()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push(Item);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pop();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Item&amp; peek();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empty();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Stack::push and Stack::pop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06900" y="1244200"/>
            <a:ext cx="57252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“Stack.h”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Stack::push(Item item)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List::iterator it;// null iterator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use insertAfter to insert at head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list.insertAfter(it,item);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oid Stack::pop()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List::iterator it; // null iterator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user removeAfter to remove from head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list.removeAfter(it);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Stack::peek and Stack::empty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06900" y="1244200"/>
            <a:ext cx="63030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“Stack.h”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Item&amp; Stack::peek()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 //Warning: don’t call on an empty list!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List::iterator it = list.begin(); // get the head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eturn it.getItem(); // return the head’s item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Stack::empty()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return list.empty();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Use the Stack class to reverse the contents of a string.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our linked-list based Stack implementation</a:t>
            </a:r>
            <a:endParaRPr/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952500" y="19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2413000"/>
                <a:gridCol w="989225"/>
                <a:gridCol w="383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Adding an element at the beginning of a linked list can be done in O(1) time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Removing head is O(1)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peek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Getting copy of item in head is O(1)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empty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Checking if a list is empty is 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 // not implemented yet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can keep a counter that we increment on push and decrement on pop.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2"/>
          <p:cNvSpPr txBox="1"/>
          <p:nvPr/>
        </p:nvSpPr>
        <p:spPr>
          <a:xfrm>
            <a:off x="7409025" y="4668950"/>
            <a:ext cx="1537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zyBook Ch. 2.12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r>
              <a:rPr lang="en"/>
              <a:t> Abstract Data Type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1590000"/>
            <a:ext cx="82296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queue</a:t>
            </a:r>
            <a:r>
              <a:rPr lang="en"/>
              <a:t> is an ADT of ordered items that are inserted at the end of the queue and removed from the front. 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1081525" y="33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8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23"/>
          <p:cNvGraphicFramePr/>
          <p:nvPr/>
        </p:nvGraphicFramePr>
        <p:xfrm>
          <a:off x="2636125" y="33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23"/>
          <p:cNvGraphicFramePr/>
          <p:nvPr/>
        </p:nvGraphicFramePr>
        <p:xfrm>
          <a:off x="4262500" y="331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23"/>
          <p:cNvGraphicFramePr/>
          <p:nvPr/>
        </p:nvGraphicFramePr>
        <p:xfrm>
          <a:off x="5781575" y="330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3"/>
          <p:cNvSpPr txBox="1"/>
          <p:nvPr/>
        </p:nvSpPr>
        <p:spPr>
          <a:xfrm>
            <a:off x="23500" y="3311025"/>
            <a:ext cx="1119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Front/End:</a:t>
            </a:r>
            <a:endParaRPr b="1"/>
          </a:p>
        </p:txBody>
      </p:sp>
      <p:sp>
        <p:nvSpPr>
          <p:cNvPr id="156" name="Google Shape;156;p23"/>
          <p:cNvSpPr txBox="1"/>
          <p:nvPr/>
        </p:nvSpPr>
        <p:spPr>
          <a:xfrm>
            <a:off x="10234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 a</a:t>
            </a:r>
            <a:endParaRPr b="1"/>
          </a:p>
        </p:txBody>
      </p:sp>
      <p:sp>
        <p:nvSpPr>
          <p:cNvPr id="157" name="Google Shape;157;p23"/>
          <p:cNvSpPr txBox="1"/>
          <p:nvPr/>
        </p:nvSpPr>
        <p:spPr>
          <a:xfrm>
            <a:off x="25980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 b</a:t>
            </a:r>
            <a:endParaRPr b="1"/>
          </a:p>
        </p:txBody>
      </p:sp>
      <p:sp>
        <p:nvSpPr>
          <p:cNvPr id="158" name="Google Shape;158;p23"/>
          <p:cNvSpPr txBox="1"/>
          <p:nvPr/>
        </p:nvSpPr>
        <p:spPr>
          <a:xfrm>
            <a:off x="41726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 z</a:t>
            </a:r>
            <a:endParaRPr b="1"/>
          </a:p>
        </p:txBody>
      </p:sp>
      <p:sp>
        <p:nvSpPr>
          <p:cNvPr id="159" name="Google Shape;159;p23"/>
          <p:cNvSpPr txBox="1"/>
          <p:nvPr/>
        </p:nvSpPr>
        <p:spPr>
          <a:xfrm>
            <a:off x="57472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</a:t>
            </a:r>
            <a:endParaRPr b="1"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7356175" y="330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73218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</a:t>
            </a:r>
            <a:endParaRPr b="1"/>
          </a:p>
        </p:txBody>
      </p:sp>
      <p:sp>
        <p:nvSpPr>
          <p:cNvPr id="162" name="Google Shape;162;p23"/>
          <p:cNvSpPr txBox="1"/>
          <p:nvPr/>
        </p:nvSpPr>
        <p:spPr>
          <a:xfrm>
            <a:off x="295225" y="3697700"/>
            <a:ext cx="78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3" name="Google Shape;163;p23"/>
          <p:cNvSpPr txBox="1"/>
          <p:nvPr/>
        </p:nvSpPr>
        <p:spPr>
          <a:xfrm>
            <a:off x="1936050" y="3697700"/>
            <a:ext cx="78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End:</a:t>
            </a:r>
            <a:endParaRPr b="1"/>
          </a:p>
        </p:txBody>
      </p:sp>
      <p:sp>
        <p:nvSpPr>
          <p:cNvPr id="164" name="Google Shape;164;p23"/>
          <p:cNvSpPr txBox="1"/>
          <p:nvPr/>
        </p:nvSpPr>
        <p:spPr>
          <a:xfrm>
            <a:off x="1893775" y="3311025"/>
            <a:ext cx="78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:</a:t>
            </a:r>
            <a:endParaRPr b="1"/>
          </a:p>
        </p:txBody>
      </p:sp>
      <p:sp>
        <p:nvSpPr>
          <p:cNvPr id="165" name="Google Shape;165;p23"/>
          <p:cNvSpPr txBox="1"/>
          <p:nvPr/>
        </p:nvSpPr>
        <p:spPr>
          <a:xfrm>
            <a:off x="3588075" y="4109525"/>
            <a:ext cx="78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End:</a:t>
            </a:r>
            <a:endParaRPr b="1"/>
          </a:p>
        </p:txBody>
      </p:sp>
      <p:sp>
        <p:nvSpPr>
          <p:cNvPr id="166" name="Google Shape;166;p23"/>
          <p:cNvSpPr txBox="1"/>
          <p:nvPr/>
        </p:nvSpPr>
        <p:spPr>
          <a:xfrm>
            <a:off x="3541250" y="3311013"/>
            <a:ext cx="78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Front:</a:t>
            </a:r>
            <a:endParaRPr b="1"/>
          </a:p>
        </p:txBody>
      </p:sp>
      <p:sp>
        <p:nvSpPr>
          <p:cNvPr id="167" name="Google Shape;167;p23"/>
          <p:cNvSpPr txBox="1"/>
          <p:nvPr/>
        </p:nvSpPr>
        <p:spPr>
          <a:xfrm>
            <a:off x="5142775" y="3748625"/>
            <a:ext cx="78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End:</a:t>
            </a:r>
            <a:endParaRPr b="1"/>
          </a:p>
        </p:txBody>
      </p:sp>
      <p:sp>
        <p:nvSpPr>
          <p:cNvPr id="168" name="Google Shape;168;p23"/>
          <p:cNvSpPr txBox="1"/>
          <p:nvPr/>
        </p:nvSpPr>
        <p:spPr>
          <a:xfrm>
            <a:off x="5090725" y="3321050"/>
            <a:ext cx="78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Front:</a:t>
            </a:r>
            <a:endParaRPr b="1"/>
          </a:p>
        </p:txBody>
      </p:sp>
      <p:sp>
        <p:nvSpPr>
          <p:cNvPr id="169" name="Google Shape;169;p23"/>
          <p:cNvSpPr txBox="1"/>
          <p:nvPr/>
        </p:nvSpPr>
        <p:spPr>
          <a:xfrm>
            <a:off x="6331725" y="3311025"/>
            <a:ext cx="1119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Front/End: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queue operations</a:t>
            </a:r>
            <a:endParaRPr/>
          </a:p>
        </p:txBody>
      </p:sp>
      <p:graphicFrame>
        <p:nvGraphicFramePr>
          <p:cNvPr id="175" name="Google Shape;175;p24"/>
          <p:cNvGraphicFramePr/>
          <p:nvPr/>
        </p:nvGraphicFramePr>
        <p:xfrm>
          <a:off x="952500" y="19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ush(queue, x)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Given a queue named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</a:t>
                      </a:r>
                      <a:r>
                        <a:rPr lang="en"/>
                        <a:t>, and an item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/>
                        <a:t>, add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/>
                        <a:t> to the end of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op(queue)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front item from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eek(queue)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the value of the front of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mpty(queue)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true if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</a:t>
                      </a:r>
                      <a:r>
                        <a:rPr lang="en"/>
                        <a:t> is empty,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(queue)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the number of items in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4"/>
          <p:cNvSpPr txBox="1"/>
          <p:nvPr/>
        </p:nvSpPr>
        <p:spPr>
          <a:xfrm>
            <a:off x="7409025" y="4668950"/>
            <a:ext cx="1537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zyBook Ch. 2.12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Queue: remember order of requests that need to be serviced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410375" y="15338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//pseudocode (not C++)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 = receive a request // get new request over network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Push(queue, r) // remember 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Acknowledge request received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 not IsEmpty(queue) and can service a request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r = Front(queue)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Try to complete 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if r is done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Pop(queue)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83200" y="1555300"/>
            <a:ext cx="8503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Separate the List implementation into a C++ file and a header file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Stack data type and common operations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Queue data type and its common operations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Explain how lists can be used to form the basis of abstract data types for Queues and Stacks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a Queue and Stack in C++ using our List object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r>
              <a:rPr lang="en"/>
              <a:t> implementation using a List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Push is the same as inserting at the tail of a list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Pop is the same as removing the head of a list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have support for both of these in our List class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r>
              <a:rPr lang="en"/>
              <a:t> in C++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506900" y="1379500"/>
            <a:ext cx="45714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Queue.h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Queue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 list; // use singly linked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Queue()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push(Item);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pop();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Item&amp; peek();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empty();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r>
              <a:rPr lang="en"/>
              <a:t>::push and Queue::pop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506900" y="1244200"/>
            <a:ext cx="57252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“Queue.h”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Queue::push(Item item)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append item to the end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list.append(item);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Queue::pop()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List::iterator it; // null iterator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user removeAfter to remove from head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list.removeAfter(it);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r>
              <a:rPr lang="en"/>
              <a:t>::peek and Queue::empty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506900" y="1244200"/>
            <a:ext cx="63030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“Queue.h”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Item&amp; Queue::peek()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 //Warning: don’t call on an empty list!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List::iterator it = list.begin(); // get the head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return it.getItem(); // return the head’s item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Queue::empty()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return list.empty();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our linked-list based Queue implementation</a:t>
            </a:r>
            <a:endParaRPr/>
          </a:p>
        </p:txBody>
      </p:sp>
      <p:graphicFrame>
        <p:nvGraphicFramePr>
          <p:cNvPr id="212" name="Google Shape;212;p30"/>
          <p:cNvGraphicFramePr/>
          <p:nvPr/>
        </p:nvGraphicFramePr>
        <p:xfrm>
          <a:off x="952500" y="19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2413000"/>
                <a:gridCol w="989225"/>
                <a:gridCol w="383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Adding an element at the tail of a linked list can be done in O(1) time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Removing head is O(1)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peek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Getting copy of item in head is O(1)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empty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Checking if a list is empty is 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 // not implemented yet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can keep a counter that we increment on push and decrement on pop.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30"/>
          <p:cNvSpPr txBox="1"/>
          <p:nvPr/>
        </p:nvSpPr>
        <p:spPr>
          <a:xfrm>
            <a:off x="7409025" y="4668950"/>
            <a:ext cx="1537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zyBook Ch. 2.12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457200" y="1686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Stacks order data in a last-in first out manner and also support push and pop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Queues order data in a first-in first-out manner, and typically support push and pop operations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Both Stacks and Queues have efficient implementations using a singly-linked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We’ll find it helpful to have these data types at our disposal as we build other data structures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11.18-11.22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source files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620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It’s customary in C and C++ to divide programs into multiple files: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 faster compiles --- only need to recompile the files that were changed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Efficient development --- multiple coders working on different files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" sz="2000"/>
              <a:t>Better revision control</a:t>
            </a:r>
            <a:r>
              <a:rPr lang="en" sz="2000"/>
              <a:t> --- the few files changed in a </a:t>
            </a:r>
            <a:r>
              <a:rPr b="1" lang="en" sz="2000"/>
              <a:t>git </a:t>
            </a:r>
            <a:r>
              <a:rPr lang="en" sz="2000"/>
              <a:t>commit reflect the purpose of the commit (more about this later)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Rule of thumb: put one or a few highly related classes together in a file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class declarations between header and source files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2053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Class declarations go in header files so they can be shared by many source files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Member function definitions go in a single source file, because there should be only one definition of a variable or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class declarations between header and source files</a:t>
            </a:r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8135"/>
            <a:ext cx="8839200" cy="281086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213700" y="4569000"/>
            <a:ext cx="7729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member functions that only require a single line of code should be kept in the class declaration in the header file. I violated this stylistic rule to keep the example small.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List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20585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Modify the singly-linked list code from Lecture 5 so that the class declaration is in a header file and the definition of its member functions are in a C++ file.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things to note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7952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Somehow t</a:t>
            </a:r>
            <a:r>
              <a:rPr lang="en" sz="1800"/>
              <a:t>he compiler must locate the header files that are included in order to build the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compiler automatically looks in several places: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System directories on Linux like /usr/include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 working directory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Directories used by the C/C++ standard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If the include is placed somewhere else, we must tell the compiler where to look using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800"/>
              <a:t> flag: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g++ -I /my/includes -o foo foo.cpp -Wall -Werror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Abstract Data Type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590000"/>
            <a:ext cx="82296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stack is an ADT of ordered items that are only inserted on or removed from the front of a list.</a:t>
            </a:r>
            <a:endParaRPr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1081525" y="33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8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" name="Google Shape;78;p14"/>
          <p:cNvGraphicFramePr/>
          <p:nvPr/>
        </p:nvGraphicFramePr>
        <p:xfrm>
          <a:off x="2636125" y="33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9" name="Google Shape;79;p14"/>
          <p:cNvGraphicFramePr/>
          <p:nvPr/>
        </p:nvGraphicFramePr>
        <p:xfrm>
          <a:off x="4262500" y="331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0" name="Google Shape;80;p14"/>
          <p:cNvGraphicFramePr/>
          <p:nvPr/>
        </p:nvGraphicFramePr>
        <p:xfrm>
          <a:off x="5781575" y="330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4"/>
          <p:cNvSpPr txBox="1"/>
          <p:nvPr/>
        </p:nvSpPr>
        <p:spPr>
          <a:xfrm>
            <a:off x="295225" y="3311025"/>
            <a:ext cx="78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Front:</a:t>
            </a:r>
            <a:endParaRPr b="1"/>
          </a:p>
        </p:txBody>
      </p:sp>
      <p:sp>
        <p:nvSpPr>
          <p:cNvPr id="82" name="Google Shape;82;p14"/>
          <p:cNvSpPr txBox="1"/>
          <p:nvPr/>
        </p:nvSpPr>
        <p:spPr>
          <a:xfrm>
            <a:off x="97242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 a</a:t>
            </a:r>
            <a:endParaRPr b="1"/>
          </a:p>
        </p:txBody>
      </p:sp>
      <p:sp>
        <p:nvSpPr>
          <p:cNvPr id="83" name="Google Shape;83;p14"/>
          <p:cNvSpPr txBox="1"/>
          <p:nvPr/>
        </p:nvSpPr>
        <p:spPr>
          <a:xfrm>
            <a:off x="25980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 b</a:t>
            </a:r>
            <a:endParaRPr b="1"/>
          </a:p>
        </p:txBody>
      </p:sp>
      <p:sp>
        <p:nvSpPr>
          <p:cNvPr id="84" name="Google Shape;84;p14"/>
          <p:cNvSpPr txBox="1"/>
          <p:nvPr/>
        </p:nvSpPr>
        <p:spPr>
          <a:xfrm>
            <a:off x="41726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 z</a:t>
            </a:r>
            <a:endParaRPr b="1"/>
          </a:p>
        </p:txBody>
      </p:sp>
      <p:sp>
        <p:nvSpPr>
          <p:cNvPr id="85" name="Google Shape;85;p14"/>
          <p:cNvSpPr txBox="1"/>
          <p:nvPr/>
        </p:nvSpPr>
        <p:spPr>
          <a:xfrm>
            <a:off x="57472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</a:t>
            </a:r>
            <a:endParaRPr b="1"/>
          </a:p>
        </p:txBody>
      </p:sp>
      <p:graphicFrame>
        <p:nvGraphicFramePr>
          <p:cNvPr id="86" name="Google Shape;86;p14"/>
          <p:cNvGraphicFramePr/>
          <p:nvPr/>
        </p:nvGraphicFramePr>
        <p:xfrm>
          <a:off x="7356175" y="330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5501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4"/>
          <p:cNvSpPr txBox="1"/>
          <p:nvPr/>
        </p:nvSpPr>
        <p:spPr>
          <a:xfrm>
            <a:off x="7321875" y="2826575"/>
            <a:ext cx="87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stack operations</a:t>
            </a:r>
            <a:endParaRPr/>
          </a:p>
        </p:txBody>
      </p:sp>
      <p:graphicFrame>
        <p:nvGraphicFramePr>
          <p:cNvPr id="93" name="Google Shape;93;p15"/>
          <p:cNvGraphicFramePr/>
          <p:nvPr/>
        </p:nvGraphicFramePr>
        <p:xfrm>
          <a:off x="952500" y="19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{AB2BE182-C70A-4E60-9946-A99EDFD6B3BA}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ush(stack, x)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Given a stack named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r>
                        <a:rPr lang="en"/>
                        <a:t>, and an item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/>
                        <a:t>, add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/>
                        <a:t> to the front of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op(stack)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front item from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eek(stack)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the value of the front of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mpty(stack)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true if the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r>
                        <a:rPr lang="en"/>
                        <a:t> is empty,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(stack)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the number of items in the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stack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5"/>
          <p:cNvSpPr txBox="1"/>
          <p:nvPr/>
        </p:nvSpPr>
        <p:spPr>
          <a:xfrm>
            <a:off x="7409025" y="4668950"/>
            <a:ext cx="1537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zyBook Ch. 2.12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