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f476901e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f476901e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f476901e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f476901e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f476901e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f476901e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f476901e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f476901e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f476901e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f476901e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f476901e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f476901e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f476901e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f476901e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f476901e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f476901e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f476901e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f476901e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f476901e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f476901e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3e083853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3e083853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f476901e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f476901e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f476901e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f476901e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f476901ef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f476901ef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f476901e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f476901e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f476901e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f476901e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f476901ef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f476901ef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f476901ef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f476901e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f476901ef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f476901e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17a8c798d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17a8c798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e0838537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e0838537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3f476901e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3f476901e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f476901e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3f476901e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f476901e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f476901e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f476901e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f476901e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f476901e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f476901e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f476901e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f476901e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f476901e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f476901e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476377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48200" y="1476377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0"/>
            <a:ext cx="9152100" cy="457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r>
              <a:rPr lang="en"/>
              <a:t>. Class Inheritance, Polymorphism, Virtual Functions</a:t>
            </a:r>
            <a:endParaRPr/>
          </a:p>
        </p:txBody>
      </p:sp>
      <p:sp>
        <p:nvSpPr>
          <p:cNvPr id="33" name="Google Shape;33;p7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ECE 309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Dr. James Tuck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few important details (cont.)</a:t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457200" y="17470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AutoNum type="arabicPeriod" startAt="5"/>
            </a:pPr>
            <a:r>
              <a:rPr lang="en" sz="2000"/>
              <a:t>If a function with the same name exists in both the base and derived class, the function in the derived class </a:t>
            </a:r>
            <a:r>
              <a:rPr b="1" i="1" lang="en" sz="2000"/>
              <a:t>overrides</a:t>
            </a:r>
            <a:r>
              <a:rPr lang="en" sz="2000"/>
              <a:t> the function in the base class. 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/>
              <a:t> keyword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457200" y="20373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It’s frustrating and inconvenient that a derived class is never allowed to see private members of a base class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That’s where the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800"/>
              <a:t> keyword comes in:</a:t>
            </a:r>
            <a:endParaRPr sz="1800"/>
          </a:p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800"/>
              <a:t> members are visible to derived classes but are treated like private members outside the base or derived class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with protected members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4244100" y="1430850"/>
            <a:ext cx="50331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Square : public Rectangle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// inherit w and l as protected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// less ideal than before, but it works: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Square(int side)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:Rectangle() // default initializer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w = side; // set w and l to side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l = side;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// inherit area()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7" name="Google Shape;107;p18"/>
          <p:cNvCxnSpPr/>
          <p:nvPr/>
        </p:nvCxnSpPr>
        <p:spPr>
          <a:xfrm>
            <a:off x="4209200" y="1543710"/>
            <a:ext cx="41700" cy="3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164600" y="1339000"/>
            <a:ext cx="4044600" cy="22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Rectangle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protected: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int w; //width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int l; //length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Rectangle(int aw=0,int al=0)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:w(aw), l(al) {}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int area()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return w*l;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}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you wonder about the public keyword?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It is possible to have public, private, and protected inheritance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We’ll limit our discussion to public inheritance for now</a:t>
            </a:r>
            <a:endParaRPr sz="20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Public inheritance lets other code know that Square </a:t>
            </a:r>
            <a:r>
              <a:rPr b="1" i="1" lang="en" sz="2000"/>
              <a:t>is a</a:t>
            </a:r>
            <a:r>
              <a:rPr lang="en" sz="2000"/>
              <a:t> Rectangle.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This is a very important implication!</a:t>
            </a:r>
            <a:endParaRPr sz="2000"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8925" y="1747325"/>
            <a:ext cx="37404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Square :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Rectangle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//...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treat Squares like Rectangles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Square s(5);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Rectangle&amp; r = s; // s is a Rectangle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printf(“The area of r is %d”,r.area());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treat Squares like Rectangles (2)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88150" y="2262375"/>
            <a:ext cx="84363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Square * s = new Square(5);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Rectangle *r = s; // not a cast! s remains a Square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// r points to a Rectangle that happens to be a Square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printf(“The area of r is %d”,r-&gt;area());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Rectangles aren’t necessarily Squares!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88150" y="2262375"/>
            <a:ext cx="84363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Rectangle r (5,10);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Square&amp; s = r; // syntax error! Rectangle not a Square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Is-A Relationship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457200" y="17864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Derived classes share the </a:t>
            </a:r>
            <a:r>
              <a:rPr b="1" lang="en"/>
              <a:t>Is-A</a:t>
            </a:r>
            <a:r>
              <a:rPr lang="en"/>
              <a:t> property with their </a:t>
            </a:r>
            <a:r>
              <a:rPr b="1" i="1" lang="en"/>
              <a:t>publicly-inherited</a:t>
            </a:r>
            <a:r>
              <a:rPr lang="en"/>
              <a:t> base classes</a:t>
            </a:r>
            <a:endParaRPr/>
          </a:p>
          <a:p>
            <a:pPr indent="457200" lvl="0" marL="13716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i="1" lang="en"/>
              <a:t>Square is a Rectangle</a:t>
            </a:r>
            <a:endParaRPr i="1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/>
              <a:t>Is-A implication</a:t>
            </a:r>
            <a:r>
              <a:rPr b="1" lang="en"/>
              <a:t>:</a:t>
            </a:r>
            <a:endParaRPr b="1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We can use the base class type to reference or point to derived class objects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how is-a is useful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457200" y="1818725"/>
            <a:ext cx="8229600" cy="27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Rather than just holding Items, we can make our List hold anything that is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Our list will have a pointer to the base class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Then, we can put any kind of class in the list that derives from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ListNode modified to hold Object</a:t>
            </a:r>
            <a:endParaRPr/>
          </a:p>
        </p:txBody>
      </p:sp>
      <p:sp>
        <p:nvSpPr>
          <p:cNvPr id="151" name="Google Shape;151;p25"/>
          <p:cNvSpPr txBox="1"/>
          <p:nvPr/>
        </p:nvSpPr>
        <p:spPr>
          <a:xfrm>
            <a:off x="144600" y="1694150"/>
            <a:ext cx="4927500" cy="29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ListNode represents each 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node of the list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ListNode 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Object *o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// data in the list	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ublic: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ListNode *next;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ListNode(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Object *obj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 o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(obj)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 next=NULL; }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Object*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 { return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</p:txBody>
      </p:sp>
      <p:sp>
        <p:nvSpPr>
          <p:cNvPr id="152" name="Google Shape;152;p25"/>
          <p:cNvSpPr txBox="1"/>
          <p:nvPr/>
        </p:nvSpPr>
        <p:spPr>
          <a:xfrm>
            <a:off x="4855150" y="1694150"/>
            <a:ext cx="4068300" cy="29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class Item : public Object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const char * str;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Item(const char *s=””):str(s) {}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class AnotherItem : public Object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int i;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AnotherItem(int ii=0):i(ii) {}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3" name="Google Shape;153;p25"/>
          <p:cNvCxnSpPr/>
          <p:nvPr/>
        </p:nvCxnSpPr>
        <p:spPr>
          <a:xfrm flipH="1">
            <a:off x="4726325" y="1597675"/>
            <a:ext cx="6300" cy="321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57200" y="15553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Define class inheritance and its purpose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Identify the syntax for class inheritance and use it in a program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Define the is-a relationship of public inheritance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Explain the meaning of polymorphism in C++ and its connection to virtual functions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457200" y="5131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inheritance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457200" y="1183425"/>
            <a:ext cx="8406900" cy="8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When using the pointer to the base type, we can only use public members of the base class, even if we are pointing to a derived type.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Example: If we want to use a print() function, we need to add it to the Base class.</a:t>
            </a:r>
            <a:endParaRPr sz="1800"/>
          </a:p>
        </p:txBody>
      </p:sp>
      <p:sp>
        <p:nvSpPr>
          <p:cNvPr id="160" name="Google Shape;160;p26"/>
          <p:cNvSpPr txBox="1"/>
          <p:nvPr/>
        </p:nvSpPr>
        <p:spPr>
          <a:xfrm>
            <a:off x="523050" y="2447750"/>
            <a:ext cx="3926100" cy="27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Object 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void print() { printf(“Object!”); 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Item : public Object 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const char * str;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Item(const char *s=””):str(s) {}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void print() { printf(“Item”); 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4825900" y="2808825"/>
            <a:ext cx="4131600" cy="16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AnotherItem : public Object 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int i;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AnotherItem(int ii=0):i(ii) {}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void print() { printf(“AnotherItem”); 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2" name="Google Shape;162;p26"/>
          <p:cNvCxnSpPr/>
          <p:nvPr/>
        </p:nvCxnSpPr>
        <p:spPr>
          <a:xfrm>
            <a:off x="4685925" y="2351125"/>
            <a:ext cx="0" cy="269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457200" y="18248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Object o1;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Object *o2 = new Item(“a new item”);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Object *o3 = new AnotherItem(5);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o1.print();  // what does this print? Object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o2-&gt;print();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// what does this print? Object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o3-&gt;print();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// what does this print? Object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doesn’t overriding work here?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457200" y="17959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Because we’re using a base type pointer to call print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 compiler thinks it’s actually an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/>
              <a:t> (not an Item) and calls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print()</a:t>
            </a:r>
            <a:r>
              <a:rPr lang="en"/>
              <a:t> function in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/>
              <a:t> class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Polymorphic Classes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457200" y="15525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We wanted each Object to call its own print, but the call invokes the base class function only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i="1" lang="en"/>
              <a:t>P</a:t>
            </a:r>
            <a:r>
              <a:rPr b="1" i="1" lang="en"/>
              <a:t>olymorphism: </a:t>
            </a:r>
            <a:r>
              <a:rPr lang="en"/>
              <a:t>The desire to make each kind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/>
              <a:t> work differently, even though they are all derived from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/>
              <a:t> </a:t>
            </a:r>
            <a:endParaRPr b="1" i="1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Polymorphism means --- </a:t>
            </a:r>
            <a:r>
              <a:rPr i="1" lang="en"/>
              <a:t>having many forms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 through virtual functions</a:t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488350" y="1439300"/>
            <a:ext cx="82296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We can use virtual functions to achieve polymorphism</a:t>
            </a:r>
            <a:endParaRPr/>
          </a:p>
        </p:txBody>
      </p:sp>
      <p:sp>
        <p:nvSpPr>
          <p:cNvPr id="187" name="Google Shape;187;p30"/>
          <p:cNvSpPr txBox="1"/>
          <p:nvPr/>
        </p:nvSpPr>
        <p:spPr>
          <a:xfrm>
            <a:off x="523050" y="2447750"/>
            <a:ext cx="4443300" cy="27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Object 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void print() { printf(“Object!”); 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Item : public Object 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const char * str;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Item(const char *s=””):str(s) {}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void print() { printf(“Item”); 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Google Shape;188;p30"/>
          <p:cNvSpPr txBox="1"/>
          <p:nvPr/>
        </p:nvSpPr>
        <p:spPr>
          <a:xfrm>
            <a:off x="4825900" y="2808825"/>
            <a:ext cx="4131600" cy="16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AnotherItem : public Object 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int i;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AnotherItem(int ii=0):i(ii) {}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void print() { printf(“AnotherItem”); 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89" name="Google Shape;189;p30"/>
          <p:cNvCxnSpPr/>
          <p:nvPr/>
        </p:nvCxnSpPr>
        <p:spPr>
          <a:xfrm>
            <a:off x="4853650" y="2344900"/>
            <a:ext cx="0" cy="269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457200" y="15950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// with print as a virtual function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Object o1;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Object *o2 = new Item(“a new item”);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Object *o3 = new AnotherItem(5);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o1.print();  // what does this print? Object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o2-&gt;print(); // what does this print? Item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o3-&gt;print(); // what does this print? AnotherItem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 through virtual functions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488350" y="1377025"/>
            <a:ext cx="8229600" cy="33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We can use virtual functions to achieve polymorphism.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When we call a virtual function on an object for a derived type, if a derived class has its own implementation, that version of the function is invoked.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Virtual functions are a special case of overriding base class members; </a:t>
            </a:r>
            <a:r>
              <a:rPr lang="en" sz="2000" u="sng"/>
              <a:t>the name, return type, and parameters must match exactly</a:t>
            </a:r>
            <a:r>
              <a:rPr lang="en" sz="2000"/>
              <a:t>.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We only need to put the 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en" sz="2000"/>
              <a:t> keyword on the base class function.</a:t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virtual functions work in assembly?</a:t>
            </a:r>
            <a:endParaRPr/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457200" y="18426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Short answer: the compiler decides which function to call at runtime</a:t>
            </a:r>
            <a:endParaRPr sz="2000"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Any object with at least one virtual function must contain a virtual lookup table that holds the address of each virtual method.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The compiler inserts a lookup in this table on all virtual calls so that it can jump to the correct virtual method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In other words, it decides which function to call based on the object’s lookup table at runtime -- this is called </a:t>
            </a:r>
            <a:r>
              <a:rPr b="1" i="1" lang="en" sz="2000"/>
              <a:t>dynamic binding</a:t>
            </a:r>
            <a:endParaRPr b="1" i="1"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Prata, page 739 and 740</a:t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457200" y="17017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Class inheritance allows related objects to share code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 derived class inherits all of the code of the base class, and can directly call/modify the </a:t>
            </a:r>
            <a:r>
              <a:rPr b="1" lang="en"/>
              <a:t>protected</a:t>
            </a:r>
            <a:r>
              <a:rPr lang="en"/>
              <a:t> and public members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Public inheritance follows the is-a pattern: a derived object </a:t>
            </a:r>
            <a:r>
              <a:rPr i="1" lang="en"/>
              <a:t>is</a:t>
            </a:r>
            <a:r>
              <a:rPr i="1" lang="en"/>
              <a:t>-a</a:t>
            </a:r>
            <a:r>
              <a:rPr lang="en"/>
              <a:t> base class object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Virtual functions enable polymorphic classes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1. ZyBook Ch. 13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2. Prata Ch. 11, 12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objects are quite similar</a:t>
            </a:r>
            <a:endParaRPr/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17107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It’s inevitable that some objects will be similar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But, the organization of code into isolated objects can make it more difficult to share code, rather than easier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This seemingly violates a fundamental tenet of C++: </a:t>
            </a:r>
            <a:r>
              <a:rPr i="1" lang="en"/>
              <a:t>make it easy to re-use code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4790575" y="3319125"/>
            <a:ext cx="2266500" cy="1439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/>
          <p:nvPr/>
        </p:nvSpPr>
        <p:spPr>
          <a:xfrm>
            <a:off x="805325" y="3319125"/>
            <a:ext cx="2266500" cy="1439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41700" y="1366300"/>
            <a:ext cx="32997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class Square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 int w; //width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 int l; //length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 Square(int);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 int area()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eturn w*l;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4" name="Google Shape;54;p10"/>
          <p:cNvCxnSpPr/>
          <p:nvPr/>
        </p:nvCxnSpPr>
        <p:spPr>
          <a:xfrm>
            <a:off x="3984600" y="1476385"/>
            <a:ext cx="41700" cy="3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4340125" y="1366300"/>
            <a:ext cx="43173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class Rectangle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 int w; //width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 int l; //length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 Rectangle(int,int);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 int area()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    return w*l;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 } 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 from the example</a:t>
            </a:r>
            <a:endParaRPr/>
          </a:p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457200" y="15865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"/>
              <a:t> member function is replicated in the two objects, even though they do the same thing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We shouldn’t make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"/>
              <a:t> a global function because it wouldn’t have access to the private data members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 two objects represent similar concepts, but the code itself is ignorant of that relationship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Inheritance</a:t>
            </a:r>
            <a:endParaRPr/>
          </a:p>
        </p:txBody>
      </p:sp>
      <p:sp>
        <p:nvSpPr>
          <p:cNvPr id="67" name="Google Shape;67;p12"/>
          <p:cNvSpPr txBox="1"/>
          <p:nvPr>
            <p:ph idx="1" type="body"/>
          </p:nvPr>
        </p:nvSpPr>
        <p:spPr>
          <a:xfrm>
            <a:off x="457200" y="15375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Class inheritance makes relationships between classes explicit and allows for code re-use across classes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Class inheritance allows us to define a </a:t>
            </a:r>
            <a:r>
              <a:rPr i="1" lang="en" sz="1800"/>
              <a:t>derived</a:t>
            </a:r>
            <a:r>
              <a:rPr lang="en" sz="1800"/>
              <a:t> class in terms of a </a:t>
            </a:r>
            <a:r>
              <a:rPr i="1" lang="en" sz="1800"/>
              <a:t>base</a:t>
            </a:r>
            <a:r>
              <a:rPr lang="en" sz="1800"/>
              <a:t> </a:t>
            </a:r>
            <a:r>
              <a:rPr lang="en" sz="1800"/>
              <a:t>class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	Rectangle is the </a:t>
            </a:r>
            <a:r>
              <a:rPr i="1" lang="en" sz="1800"/>
              <a:t>base</a:t>
            </a:r>
            <a:r>
              <a:rPr lang="en" sz="1800"/>
              <a:t>, Square is </a:t>
            </a:r>
            <a:r>
              <a:rPr i="1" lang="en" sz="1800"/>
              <a:t>derived from Rectangle</a:t>
            </a:r>
            <a:endParaRPr i="1"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Derived classes inherit a copy of all member variables and member functions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" name="Google Shape;68;p12"/>
          <p:cNvSpPr txBox="1"/>
          <p:nvPr/>
        </p:nvSpPr>
        <p:spPr>
          <a:xfrm>
            <a:off x="1035300" y="2242275"/>
            <a:ext cx="70734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class Square : public Rectangle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// Square inherits from Rectangle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public inheritance</a:t>
            </a:r>
            <a:endParaRPr/>
          </a:p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>
            <a:off x="3256700" y="1476375"/>
            <a:ext cx="55038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Square : public Rectangle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// inherit w and l as private,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// even Square can’t access them!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Square(int);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// inherit area() as public function, any code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// can call it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5" name="Google Shape;75;p13"/>
          <p:cNvCxnSpPr/>
          <p:nvPr/>
        </p:nvCxnSpPr>
        <p:spPr>
          <a:xfrm>
            <a:off x="3006425" y="1476385"/>
            <a:ext cx="41700" cy="3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3"/>
          <p:cNvSpPr txBox="1"/>
          <p:nvPr>
            <p:ph idx="1" type="body"/>
          </p:nvPr>
        </p:nvSpPr>
        <p:spPr>
          <a:xfrm>
            <a:off x="146225" y="1389525"/>
            <a:ext cx="28602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Rectangle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int w; //width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int l; //length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Rectangle(int,int);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int area()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return w*l;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}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using Square and Rectangle</a:t>
            </a:r>
            <a:endParaRPr/>
          </a:p>
        </p:txBody>
      </p:sp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Add the Square and Rectangle declarations to a C++ file.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Implement them. 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Then, declare instances of each class, calculate the areas, and print them out.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Also, add a print() function to each class that will print the kind of object it is.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few important details</a:t>
            </a:r>
            <a:endParaRPr/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457200" y="15417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Only</a:t>
            </a:r>
            <a:r>
              <a:rPr lang="en" sz="1800"/>
              <a:t> public members of the base class can be modified by member functions within the derived class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Private members of the base remain private to other objects, even to the derived class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We can add new public and private members to derived classes, so we need to add constructors to initialize them.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When constructing a derived class, we </a:t>
            </a:r>
            <a:r>
              <a:rPr i="1" lang="en" sz="1800" u="sng"/>
              <a:t>must initialize the base class first</a:t>
            </a:r>
            <a:r>
              <a:rPr lang="en" sz="1800"/>
              <a:t>, so that private members get initialized: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We can do that explicitly by calling a base class constructor in an initializer list (Prata pg. 713)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If we omit an explicit initialization, the default constructor is used 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cstate-ppt-template-16x9-horizontal-left-brick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C110A"/>
      </a:accent1>
      <a:accent2>
        <a:srgbClr val="990200"/>
      </a:accent2>
      <a:accent3>
        <a:srgbClr val="BFBFBF"/>
      </a:accent3>
      <a:accent4>
        <a:srgbClr val="808080"/>
      </a:accent4>
      <a:accent5>
        <a:srgbClr val="5F5F5F"/>
      </a:accent5>
      <a:accent6>
        <a:srgbClr val="4D4D4D"/>
      </a:accent6>
      <a:hlink>
        <a:srgbClr val="1F2B5F"/>
      </a:hlink>
      <a:folHlink>
        <a:srgbClr val="7712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