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70689FF-4DEE-4CC8-AA1B-46B196D48819}">
  <a:tblStyle styleId="{070689FF-4DEE-4CC8-AA1B-46B196D488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233e5fac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233e5fac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233e5fac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233e5fac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399180da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399180da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399180da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399180da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233e5fac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233e5fac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233e5fac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233e5fac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233e5fac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233e5fac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233e5fac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233e5fac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233e5fac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233e5fac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233e5fac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233e5fac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3e083853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3e083853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233e5fac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233e5fac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233e5fac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233e5fac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233e5fac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233e5fac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233e5fac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233e5fac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233e5fac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233e5fac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22824a97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22824a97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22824a97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22824a97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233e5fac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233e5fac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233e5fac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233e5fac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233e5facf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233e5facf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6399180da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6399180da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233e5fac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233e5fac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233e5facf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233e5fac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17a8c798d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17a8c798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e0838537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e0838537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399180da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6399180da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399180d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399180d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22824a97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22824a97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22824a97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22824a97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233e5fac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233e5fac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22824a9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22824a9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476377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48200" y="1476377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0"/>
            <a:ext cx="9152100" cy="457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cppreference.com/w/cpp/io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en.cppreference.com/w/cpp/io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r>
              <a:rPr lang="en"/>
              <a:t>. Abstract Base Classes; Private Inheritance</a:t>
            </a:r>
            <a:endParaRPr/>
          </a:p>
        </p:txBody>
      </p:sp>
      <p:sp>
        <p:nvSpPr>
          <p:cNvPr id="33" name="Google Shape;33;p7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ECE 309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Dr. James Tuck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Shape ABC</a:t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166725" y="1506050"/>
            <a:ext cx="36675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class Shape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//pure virtual function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virtual int area() = 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Rectangle : public Shape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w;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l;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Rectangle(int, int);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area() { return w*l; } 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4423325" y="1354375"/>
            <a:ext cx="4909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Circle : public Shape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radius;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Circle(int r):radius(r){};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area() { return 3.14*radius*radius; } 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about ABCs</a:t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68450" y="15995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Any class with at least one pure virtual function is an ABC.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ABCs can also have non-pure virtual functions and regular member variables and member functions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A derived class that chooses not to implement one of its ABC’s pure virtual functions remains </a:t>
            </a:r>
            <a:r>
              <a:rPr i="1" lang="en" sz="2000"/>
              <a:t>abstract.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Only a </a:t>
            </a:r>
            <a:r>
              <a:rPr lang="en" sz="2000"/>
              <a:t>derived class that implements all of its ABC’s pure virtual functions can be instantiated.</a:t>
            </a:r>
            <a:endParaRPr sz="20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[498 eyes only] An ABC with only pure virtual functions is the closest thing C++ has to the Java concept of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detail of public inheritance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71225" y="1476375"/>
            <a:ext cx="43377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If you implement a destructor for a base class that calls delete, make sure it is declared virtual. 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This guarantees we will also call the derived class destructor as needed.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Also, adding virtual on the base class destructor makes all derived class destructors virtual, also.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4494775" y="1335825"/>
            <a:ext cx="4554900" cy="35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Alloc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int *a;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AllocSomething() { a = new int[100];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~Alloc() { delete [] a;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AllocMore : public Alloc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int *b;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AllocMore() { b = new int[100];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~AllocMore() { delete [] b; }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 and Relationships</a:t>
            </a:r>
            <a:endParaRPr/>
          </a:p>
        </p:txBody>
      </p:sp>
      <p:graphicFrame>
        <p:nvGraphicFramePr>
          <p:cNvPr id="121" name="Google Shape;121;p19"/>
          <p:cNvGraphicFramePr/>
          <p:nvPr/>
        </p:nvGraphicFramePr>
        <p:xfrm>
          <a:off x="952500" y="203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{070689FF-4DEE-4CC8-AA1B-46B196D48819}</a:tableStyleId>
              </a:tblPr>
              <a:tblGrid>
                <a:gridCol w="3619500"/>
                <a:gridCol w="3619500"/>
              </a:tblGrid>
              <a:tr h="34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Form of Inheritance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Meaning of the Relationship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Public Inheritance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Is-A (supports polymorphism)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Private Inheritance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Has-A (doesn’t support polymorphism)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 inheritance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76350" y="1787950"/>
            <a:ext cx="86559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Public and protected members in the base class become private members in the derived class.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No implicit polymorphism -- the derived class cannot be used by other objects as if it were a base class object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Private inheritance means the derived class </a:t>
            </a:r>
            <a:r>
              <a:rPr i="1" lang="en" u="sng"/>
              <a:t>is implemented in terms of</a:t>
            </a:r>
            <a:r>
              <a:rPr i="1" lang="en"/>
              <a:t> </a:t>
            </a:r>
            <a:r>
              <a:rPr lang="en"/>
              <a:t>the base class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Queue and Stack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 Queue and Stack classes implemented in Lecture 7 are implemented in terms of a linked list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We can use private inheritance for Queue and Stack.</a:t>
            </a:r>
            <a:endParaRPr/>
          </a:p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Remember that public members of List become private.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in C++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506900" y="1379500"/>
            <a:ext cx="7296300" cy="32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Stack.h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#include “List.h”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Stack : private List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Stack() {}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void push(Item item) { insertAfter(iterator());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void pop() { removeAfter(iterator());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Item&amp; peek() { iterator it = begin(); return it.getItem();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bool empty() { return </a:t>
            </a:r>
            <a:r>
              <a:rPr lang="en" sz="1400" u="sng">
                <a:latin typeface="Courier New"/>
                <a:ea typeface="Courier New"/>
                <a:cs typeface="Courier New"/>
                <a:sym typeface="Courier New"/>
              </a:rPr>
              <a:t>List::empty()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; }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empty() function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457200" y="17027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Both Stack and List have an empty function.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We must clarify which one we mean by explicitly stating the List class using scope operator</a:t>
            </a:r>
            <a:endParaRPr sz="20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Ugly to have a function that just calls another base class function; we can avoid this with the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" sz="2000"/>
              <a:t> keyword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This says to make List::empty a member of class Stack.</a:t>
            </a:r>
            <a:endParaRPr sz="2000"/>
          </a:p>
        </p:txBody>
      </p:sp>
      <p:sp>
        <p:nvSpPr>
          <p:cNvPr id="146" name="Google Shape;146;p23"/>
          <p:cNvSpPr txBox="1"/>
          <p:nvPr/>
        </p:nvSpPr>
        <p:spPr>
          <a:xfrm>
            <a:off x="1296850" y="2850175"/>
            <a:ext cx="44841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 empty() { return </a:t>
            </a:r>
            <a:r>
              <a:rPr lang="en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List::empty()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/>
          </a:p>
        </p:txBody>
      </p:sp>
      <p:sp>
        <p:nvSpPr>
          <p:cNvPr id="147" name="Google Shape;147;p23"/>
          <p:cNvSpPr txBox="1"/>
          <p:nvPr/>
        </p:nvSpPr>
        <p:spPr>
          <a:xfrm>
            <a:off x="1296850" y="3993825"/>
            <a:ext cx="44841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List::empty;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in C++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506900" y="1379500"/>
            <a:ext cx="7296300" cy="32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Stack.h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#include “List.h”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Stack : private List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// List’s members are all private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Stack() {}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void push(Item item) { insertAfter(iterator());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void pop() { removeAfter(iterator());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Item&amp; peek() { iterator it = begin(); return it.getItem();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using List::empty; // C++11 or later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Has-A Relationship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Private inheritance is a way to implement the has-a relationship.</a:t>
            </a:r>
            <a:endParaRPr/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Example: A Stack </a:t>
            </a:r>
            <a:r>
              <a:rPr i="1" lang="en" u="sng"/>
              <a:t>has a</a:t>
            </a:r>
            <a:r>
              <a:rPr lang="en"/>
              <a:t> List</a:t>
            </a:r>
            <a:endParaRPr/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Example: A Computer </a:t>
            </a:r>
            <a:r>
              <a:rPr i="1" lang="en" u="sng"/>
              <a:t>has a</a:t>
            </a:r>
            <a:r>
              <a:rPr lang="en"/>
              <a:t> Processor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57200" y="15553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Review public inheritance.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Define Abstract Base Classes, how they are identified, and describe an example of when to use it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Define pure virtual functions, their syntax, and usage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Define private inheritance, how it works, and examples of its use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Differentiate the is-a relationship and has-a relationship</a:t>
            </a:r>
            <a:endParaRPr sz="20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651100" y="1833575"/>
            <a:ext cx="2724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Processor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void fetch();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void decode();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void execute();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void writeback();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void commit();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4380900" y="1797900"/>
            <a:ext cx="43059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Computer : private Processor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//computer has a processor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//fetch(), decode(), etc are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//private members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void runProgram();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we want more than one processor in our computer?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457200" y="2027450"/>
            <a:ext cx="8229600" cy="6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Private inheritance gives us only one Processor.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Instead, use composition: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4321850" y="2598825"/>
            <a:ext cx="5054400" cy="18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Computer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//compose computer with two processors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Processor core1;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Processor core2;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void runProgram();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273700" y="675075"/>
            <a:ext cx="8610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private inheritance on class X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457200" y="19020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Use private inheritance when you don’t need the </a:t>
            </a:r>
            <a:r>
              <a:rPr b="1" lang="en"/>
              <a:t>is-a X </a:t>
            </a:r>
            <a:r>
              <a:rPr lang="en"/>
              <a:t>relationship but can benefit from overriding virtual functions or re-using </a:t>
            </a:r>
            <a:r>
              <a:rPr b="1" lang="en"/>
              <a:t>X’s</a:t>
            </a:r>
            <a:r>
              <a:rPr lang="en"/>
              <a:t> member functions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Use private inheritance if the new class </a:t>
            </a:r>
            <a:r>
              <a:rPr b="1" i="1" lang="en"/>
              <a:t>is implemented in terms of</a:t>
            </a:r>
            <a:r>
              <a:rPr lang="en"/>
              <a:t> </a:t>
            </a:r>
            <a:r>
              <a:rPr b="1" lang="en"/>
              <a:t>X </a:t>
            </a:r>
            <a:r>
              <a:rPr lang="en"/>
              <a:t>or</a:t>
            </a:r>
            <a:r>
              <a:rPr b="1" lang="en"/>
              <a:t> </a:t>
            </a:r>
            <a:r>
              <a:rPr b="1" i="1" lang="en"/>
              <a:t>has-a X</a:t>
            </a:r>
            <a:endParaRPr i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"/>
              <a:t>Composition</a:t>
            </a:r>
            <a:r>
              <a:rPr lang="en"/>
              <a:t> is necessary instead of private inheritance if new class has more than one </a:t>
            </a:r>
            <a:r>
              <a:rPr b="1" lang="en"/>
              <a:t>X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Lvalues and Rvalues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457200" y="1746750"/>
            <a:ext cx="8229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Remember back to 209, we discussed the idea of lvalues and rvalues:</a:t>
            </a:r>
            <a:endParaRPr/>
          </a:p>
        </p:txBody>
      </p:sp>
      <p:sp>
        <p:nvSpPr>
          <p:cNvPr id="186" name="Google Shape;186;p29"/>
          <p:cNvSpPr txBox="1"/>
          <p:nvPr/>
        </p:nvSpPr>
        <p:spPr>
          <a:xfrm>
            <a:off x="3654750" y="2615725"/>
            <a:ext cx="11649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   =      5;</a:t>
            </a:r>
            <a:endParaRPr/>
          </a:p>
        </p:txBody>
      </p:sp>
      <p:sp>
        <p:nvSpPr>
          <p:cNvPr id="187" name="Google Shape;187;p29"/>
          <p:cNvSpPr txBox="1"/>
          <p:nvPr/>
        </p:nvSpPr>
        <p:spPr>
          <a:xfrm>
            <a:off x="622800" y="3108025"/>
            <a:ext cx="31872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side of an assignment must be an lvalue: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An lvalue is something that occupies memory, or anything that has an address.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We can take the address of an lvalue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In C++: a reference, or something referenceable</a:t>
            </a:r>
            <a:endParaRPr/>
          </a:p>
        </p:txBody>
      </p:sp>
      <p:sp>
        <p:nvSpPr>
          <p:cNvPr id="188" name="Google Shape;188;p29"/>
          <p:cNvSpPr txBox="1"/>
          <p:nvPr/>
        </p:nvSpPr>
        <p:spPr>
          <a:xfrm>
            <a:off x="4819650" y="3201775"/>
            <a:ext cx="36210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</a:t>
            </a:r>
            <a:r>
              <a:rPr lang="en"/>
              <a:t> side of an assignment is an rvalue: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Any expression that matches the type of the left side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Can be a constant like 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An expression, return value, argument of a function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An lvalue (variable, object, etc)</a:t>
            </a:r>
            <a:endParaRPr/>
          </a:p>
        </p:txBody>
      </p:sp>
      <p:cxnSp>
        <p:nvCxnSpPr>
          <p:cNvPr id="189" name="Google Shape;189;p29"/>
          <p:cNvCxnSpPr/>
          <p:nvPr/>
        </p:nvCxnSpPr>
        <p:spPr>
          <a:xfrm flipH="1">
            <a:off x="2520375" y="2930775"/>
            <a:ext cx="981900" cy="2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9"/>
          <p:cNvCxnSpPr>
            <a:stCxn id="186" idx="3"/>
          </p:cNvCxnSpPr>
          <p:nvPr/>
        </p:nvCxnSpPr>
        <p:spPr>
          <a:xfrm>
            <a:off x="4819650" y="2861875"/>
            <a:ext cx="1041900" cy="33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when x is an rvalue?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391250" y="1907925"/>
            <a:ext cx="84891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Stack x;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Stack y = x; // what does this mean?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// what’s happening to x and y?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We know that x and y are different objects since y is not a reference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Interpretation: y gets a copy of x</a:t>
            </a:r>
            <a:endParaRPr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 Constructor</a:t>
            </a:r>
            <a:endParaRPr/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288675" y="1595825"/>
            <a:ext cx="4488600" cy="26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48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Every object must have a copy constructor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The copy constructor tells the compiler what to do when an object is copied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" sz="1600"/>
              <a:t>Pass-by-value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" sz="1600"/>
              <a:t>Return-by-value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" sz="1600"/>
              <a:t>Declaration initialization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The copy constructor must take a </a:t>
            </a:r>
            <a:r>
              <a:rPr i="1" lang="en" sz="1600">
                <a:latin typeface="Courier New"/>
                <a:ea typeface="Courier New"/>
                <a:cs typeface="Courier New"/>
                <a:sym typeface="Courier New"/>
              </a:rPr>
              <a:t>const class_name&amp;</a:t>
            </a:r>
            <a:r>
              <a:rPr lang="en" sz="1600"/>
              <a:t> as an argument.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By default, the compiler will make one for us that just copies each member variable (same as a struct copy in C)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" sz="1600"/>
              <a:t>This is not sufficient in all situations</a:t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Google Shape;203;p31"/>
          <p:cNvSpPr txBox="1"/>
          <p:nvPr/>
        </p:nvSpPr>
        <p:spPr>
          <a:xfrm>
            <a:off x="5114175" y="2058850"/>
            <a:ext cx="42204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class A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int x;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//copy constructor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A(const A&amp; copy)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x = copy.x;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 Constructor</a:t>
            </a:r>
            <a:endParaRPr/>
          </a:p>
        </p:txBody>
      </p:sp>
      <p:sp>
        <p:nvSpPr>
          <p:cNvPr id="209" name="Google Shape;209;p32"/>
          <p:cNvSpPr txBox="1"/>
          <p:nvPr/>
        </p:nvSpPr>
        <p:spPr>
          <a:xfrm>
            <a:off x="207975" y="1327400"/>
            <a:ext cx="8863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IntArray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int *array;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int length;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// use default parameters to make a default constructor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IntArray(int le, int val=0):length(le) 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 array = new int[le]; for(int i=0; i&lt;le; i++) array[i] = val; }   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chemeClr val="dk1"/>
                </a:solidFill>
                <a:highlight>
                  <a:srgbClr val="FF0000"/>
                </a:highlight>
                <a:latin typeface="Courier New"/>
                <a:ea typeface="Courier New"/>
                <a:cs typeface="Courier New"/>
                <a:sym typeface="Courier New"/>
              </a:rPr>
              <a:t>IntArray</a:t>
            </a:r>
            <a:r>
              <a:rPr b="1" lang="en" sz="1200">
                <a:solidFill>
                  <a:schemeClr val="dk1"/>
                </a:solidFill>
                <a:highlight>
                  <a:srgbClr val="FF0000"/>
                </a:highlight>
                <a:latin typeface="Courier New"/>
                <a:ea typeface="Courier New"/>
                <a:cs typeface="Courier New"/>
                <a:sym typeface="Courier New"/>
              </a:rPr>
              <a:t>(const IntArray &amp;a)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length = a.length;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array = new int[length]; // make a new array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for(int i=0; i&lt;length; i++) array[i] = a.array[i];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~IntArray() { delete [] array; 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int get(int index) { 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return array[index]; 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0" name="Google Shape;210;p32"/>
          <p:cNvSpPr txBox="1"/>
          <p:nvPr/>
        </p:nvSpPr>
        <p:spPr>
          <a:xfrm>
            <a:off x="6248400" y="1437325"/>
            <a:ext cx="2895600" cy="294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They get implicitly used when an object is copied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Declaration with copy from another object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Pass-by-value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Return by value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must take a </a:t>
            </a:r>
            <a:r>
              <a:rPr b="1" lang="en" u="sng"/>
              <a:t>const reference</a:t>
            </a:r>
            <a:r>
              <a:rPr lang="en"/>
              <a:t> as an argument.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/>
              <a:t> means that assignment to that variable (or its members) is not allowed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this case?</a:t>
            </a:r>
            <a:endParaRPr/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391250" y="1644150"/>
            <a:ext cx="86283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IntArray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x;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IntArray y;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y = x; // is this legal? what does this mean?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// what’s happening to x and y?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Surprise: this is NOT the copy constructor, even though it looks similar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This is an example of operator overloading on the = operator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We can customize the behavior of the assignment operator to copy the contents of x into y!</a:t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Overload the assignment operator</a:t>
            </a:r>
            <a:endParaRPr/>
          </a:p>
        </p:txBody>
      </p:sp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43950" y="2068950"/>
            <a:ext cx="40665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Performs an operation similar to the copy constructor.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Invoked by the compiler implicitly anytime an assignment operator is used.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Return a reference to the object being assigned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Required form:</a:t>
            </a:r>
            <a:endParaRPr sz="18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Google Shape;223;p34"/>
          <p:cNvSpPr txBox="1"/>
          <p:nvPr/>
        </p:nvSpPr>
        <p:spPr>
          <a:xfrm>
            <a:off x="4337400" y="1732800"/>
            <a:ext cx="4806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IntArray&amp; operator=(const IntArray &amp;rhs)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(&amp;rhs == this) return *this; /* avoid self assignment */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// same code as in copy constructor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length = rhs.length;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if (array) delete [] array;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array = new int[length];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for(int i=0; i&lt;length; i++)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array[i] = rhs.array[i];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return *this; // reference to this object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Google Shape;224;p34"/>
          <p:cNvSpPr txBox="1"/>
          <p:nvPr/>
        </p:nvSpPr>
        <p:spPr>
          <a:xfrm>
            <a:off x="395650" y="4308225"/>
            <a:ext cx="55317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classname&amp; operator=(const classname &amp;);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it uses our operator</a:t>
            </a:r>
            <a:endParaRPr/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391250" y="1644150"/>
            <a:ext cx="86283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IntArray x;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IntArray y = x; // copy constructor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IntArray z;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z = x; // this calls our overloaded assignment operator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IntArray&amp; w = x; // no copy, x and w are the same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When x is an rvalue, we use the copy constructor or assignment operator to make a copy of it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Inheritance</a:t>
            </a:r>
            <a:endParaRPr/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15375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Class inheritance makes relationships between classes explicit and allows for code re-use across classes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Class inheritance allows us to define a </a:t>
            </a:r>
            <a:r>
              <a:rPr i="1" lang="en" sz="1800"/>
              <a:t>derived</a:t>
            </a:r>
            <a:r>
              <a:rPr lang="en" sz="1800"/>
              <a:t> class in terms of a </a:t>
            </a:r>
            <a:r>
              <a:rPr i="1" lang="en" sz="1800"/>
              <a:t>base</a:t>
            </a:r>
            <a:r>
              <a:rPr lang="en" sz="1800"/>
              <a:t> class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	Rectangle is the </a:t>
            </a:r>
            <a:r>
              <a:rPr i="1" lang="en" sz="1800"/>
              <a:t>base</a:t>
            </a:r>
            <a:r>
              <a:rPr lang="en" sz="1800"/>
              <a:t>, Square is </a:t>
            </a:r>
            <a:r>
              <a:rPr i="1" lang="en" sz="1800"/>
              <a:t>derived from Rectangle</a:t>
            </a:r>
            <a:endParaRPr i="1"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Derived classes inherit a copy of all member variables and member functions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" name="Google Shape;46;p9"/>
          <p:cNvSpPr txBox="1"/>
          <p:nvPr/>
        </p:nvSpPr>
        <p:spPr>
          <a:xfrm>
            <a:off x="1035300" y="2242275"/>
            <a:ext cx="70734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class Square : public Rectangle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// Square inherits from Rectangle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the copy constructor and assignment operator</a:t>
            </a:r>
            <a:endParaRPr/>
          </a:p>
        </p:txBody>
      </p:sp>
      <p:graphicFrame>
        <p:nvGraphicFramePr>
          <p:cNvPr id="236" name="Google Shape;236;p36"/>
          <p:cNvGraphicFramePr/>
          <p:nvPr/>
        </p:nvGraphicFramePr>
        <p:xfrm>
          <a:off x="157025" y="158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{070689FF-4DEE-4CC8-AA1B-46B196D48819}</a:tableStyleId>
              </a:tblPr>
              <a:tblGrid>
                <a:gridCol w="3459000"/>
                <a:gridCol w="4174375"/>
                <a:gridCol w="1283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Code snippet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What is happening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# copies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  function(IntArray x, IntArray &amp;y);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is passed-by-value and copied using copy constructor; y is not copied since it’s a reference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copy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IntArray function2(IntArray x) { return x; 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Argument is pass-by-value and copied with copy constructor; return value will be copied back to caller with copy constructor.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copies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IntArray x;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= function2(x);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is copied in, then return value copied out.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gets a copy of the return value by overloaded assignment operator.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copies, 1 assignment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IntArray function2(IntArray x) { IntArray y; return y;}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is copied in.  </a:t>
                      </a:r>
                      <a:r>
                        <a:rPr lang="en" u="sng"/>
                        <a:t>Special case</a:t>
                      </a:r>
                      <a:r>
                        <a:rPr lang="en"/>
                        <a:t>: y is not copied out. Compiler makes y the returned object.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copy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overloading</a:t>
            </a:r>
            <a:endParaRPr/>
          </a:p>
        </p:txBody>
      </p:sp>
      <p:sp>
        <p:nvSpPr>
          <p:cNvPr id="242" name="Google Shape;242;p37"/>
          <p:cNvSpPr txBox="1"/>
          <p:nvPr>
            <p:ph idx="1" type="body"/>
          </p:nvPr>
        </p:nvSpPr>
        <p:spPr>
          <a:xfrm>
            <a:off x="457200" y="1922575"/>
            <a:ext cx="84744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Operator overloading refers to this idea of changing how an operator works (more about this next class)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Operator overloading is supported for many operators in C++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Examples: +, -, *, /, %, &lt;&lt;, &gt;&gt;, =, &gt;, &lt;,  ||, &amp;&amp; </a:t>
            </a:r>
            <a:endParaRPr sz="20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See Table 11.1 on page 574 of Prata for a full list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48" name="Google Shape;248;p38"/>
          <p:cNvSpPr txBox="1"/>
          <p:nvPr>
            <p:ph idx="1" type="body"/>
          </p:nvPr>
        </p:nvSpPr>
        <p:spPr>
          <a:xfrm>
            <a:off x="457200" y="15858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Public Inheritance is widely used in C++ libraries to reduce code redundancy.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Always make destructors virtual on base classes.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Abstract Base Classes have at least one pure virtual function; they make it possible to give the same abstract interface to a set of classes; supports polymorphism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Private inheritance gives us the is-implemented-as and has-a relationships; composition is necessary when you need more than one of something.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54" name="Google Shape;254;p39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1. Prata, Chapter 11 and 12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public inheritance</a:t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256700" y="1476375"/>
            <a:ext cx="55038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Square : public Rectangle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// inherit w and l as private,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// even Square can’t access them!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Square(int);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// inherit area() as public function, any code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// can call it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3" name="Google Shape;53;p10"/>
          <p:cNvCxnSpPr/>
          <p:nvPr/>
        </p:nvCxnSpPr>
        <p:spPr>
          <a:xfrm>
            <a:off x="3006425" y="1476385"/>
            <a:ext cx="41700" cy="3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146225" y="1389525"/>
            <a:ext cx="28602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Rectangle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int w; //width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int l; //length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Rectangle(int,int);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int area()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return w*l;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}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 is a central aspect of C++</a:t>
            </a:r>
            <a:endParaRPr/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457200" y="1363875"/>
            <a:ext cx="41319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Most of the C++ standard libraries are designed using inheritance.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On the right, inheritance diagram for streaming classes.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From cppreference.com: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i="1" lang="en" sz="1400">
                <a:highlight>
                  <a:srgbClr val="FFFFFF"/>
                </a:highlight>
              </a:rPr>
              <a:t>“The stream-based input/output library is organized around abstract input/output devices. These abstract devices allow the same code to handle input/output to files, memory streams, or custom adaptor devices that perform arbitrary operations (e.g. compression) on the fly.”</a:t>
            </a:r>
            <a:endParaRPr i="1" sz="1400"/>
          </a:p>
        </p:txBody>
      </p:sp>
      <p:pic>
        <p:nvPicPr>
          <p:cNvPr id="61" name="Google Shape;61;p1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2600" y="1552600"/>
            <a:ext cx="4008000" cy="29736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1"/>
          <p:cNvSpPr txBox="1"/>
          <p:nvPr/>
        </p:nvSpPr>
        <p:spPr>
          <a:xfrm>
            <a:off x="4722600" y="4526275"/>
            <a:ext cx="38124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from</a:t>
            </a:r>
            <a:r>
              <a:rPr lang="en"/>
              <a:t>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https://en.cppreference.com/w/cpp/io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inheritance doesn’t always fit</a:t>
            </a:r>
            <a:endParaRPr/>
          </a:p>
        </p:txBody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480425" y="17372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Suppose we want to create a new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lang="en"/>
              <a:t> class </a:t>
            </a:r>
            <a:r>
              <a:rPr lang="en"/>
              <a:t>that provides the area function like</a:t>
            </a:r>
            <a:r>
              <a:rPr lang="en"/>
              <a:t> our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Rectangle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Square</a:t>
            </a:r>
            <a:r>
              <a:rPr lang="en"/>
              <a:t> class (from last lecture).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Should we derive Circle from Square or Rectangle? </a:t>
            </a:r>
            <a:r>
              <a:rPr i="1" lang="en"/>
              <a:t>No</a:t>
            </a:r>
            <a:endParaRPr i="1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Should we derive Rectangle from Circle? </a:t>
            </a:r>
            <a:r>
              <a:rPr i="1" lang="en"/>
              <a:t>No</a:t>
            </a:r>
            <a:endParaRPr i="1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i="1" lang="en"/>
              <a:t>Neither of these options makes much sense.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option: a common base class</a:t>
            </a:r>
            <a:endParaRPr/>
          </a:p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>
            <a:off x="457200" y="4423650"/>
            <a:ext cx="8229600" cy="6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Circle and Rectangle both inherit from Shape</a:t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2092975" y="1424975"/>
            <a:ext cx="1231200" cy="84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</a:t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399925" y="2527163"/>
            <a:ext cx="1231200" cy="84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Rectangle</a:t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3570550" y="2615225"/>
            <a:ext cx="1231200" cy="84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Circle</a:t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399925" y="3706475"/>
            <a:ext cx="1231200" cy="84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Square</a:t>
            </a:r>
            <a:endParaRPr/>
          </a:p>
        </p:txBody>
      </p:sp>
      <p:cxnSp>
        <p:nvCxnSpPr>
          <p:cNvPr id="79" name="Google Shape;79;p13"/>
          <p:cNvCxnSpPr>
            <a:stCxn id="75" idx="3"/>
            <a:endCxn id="77" idx="0"/>
          </p:cNvCxnSpPr>
          <p:nvPr/>
        </p:nvCxnSpPr>
        <p:spPr>
          <a:xfrm>
            <a:off x="3324175" y="1847825"/>
            <a:ext cx="8619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0" name="Google Shape;80;p13"/>
          <p:cNvCxnSpPr>
            <a:stCxn id="75" idx="1"/>
            <a:endCxn id="76" idx="0"/>
          </p:cNvCxnSpPr>
          <p:nvPr/>
        </p:nvCxnSpPr>
        <p:spPr>
          <a:xfrm flipH="1">
            <a:off x="1015375" y="1847825"/>
            <a:ext cx="1077600" cy="67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1" name="Google Shape;81;p13"/>
          <p:cNvCxnSpPr>
            <a:stCxn id="76" idx="2"/>
            <a:endCxn id="78" idx="0"/>
          </p:cNvCxnSpPr>
          <p:nvPr/>
        </p:nvCxnSpPr>
        <p:spPr>
          <a:xfrm>
            <a:off x="1015525" y="3372863"/>
            <a:ext cx="0" cy="3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2" name="Google Shape;82;p13"/>
          <p:cNvSpPr txBox="1"/>
          <p:nvPr/>
        </p:nvSpPr>
        <p:spPr>
          <a:xfrm>
            <a:off x="5198650" y="1631525"/>
            <a:ext cx="33966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class Shape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virtual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nt area();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there’s a problem</a:t>
            </a:r>
            <a:endParaRPr/>
          </a:p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Does it make sense to allow someone to create a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r>
              <a:rPr lang="en" sz="1800"/>
              <a:t> object?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Shape s; // what is a Shape other than an abstraction?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In this case,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r>
              <a:rPr lang="en" sz="1800"/>
              <a:t> only exists as a bridge between different ideas: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Rectangle</a:t>
            </a:r>
            <a:r>
              <a:rPr lang="en" sz="1800"/>
              <a:t> and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lang="en" sz="1800"/>
              <a:t>. 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r>
              <a:rPr lang="en" sz="1800"/>
              <a:t> is just an abstraction, not a real thing. Enter Abstract Base Classes.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Base Classes (ABCs)</a:t>
            </a:r>
            <a:endParaRPr/>
          </a:p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457200" y="1476375"/>
            <a:ext cx="8229600" cy="29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Abstract Base Classes have</a:t>
            </a:r>
            <a:r>
              <a:rPr lang="en" sz="1800"/>
              <a:t> at least one </a:t>
            </a:r>
            <a:r>
              <a:rPr b="1" lang="en" sz="1800" u="sng"/>
              <a:t>pure virtual function</a:t>
            </a:r>
            <a:r>
              <a:rPr lang="en" sz="1800"/>
              <a:t>: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Pure virtual functions are indicated by the </a:t>
            </a:r>
            <a:r>
              <a:rPr b="1" lang="en" sz="1800"/>
              <a:t>= 0;</a:t>
            </a:r>
            <a:r>
              <a:rPr lang="en" sz="1800"/>
              <a:t> at the end and they must remain undefined in the base class.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The presence of the pure virtual function means that the class is incomplete (</a:t>
            </a:r>
            <a:r>
              <a:rPr i="1" lang="en" sz="1800"/>
              <a:t>but that’s okay here because we warned the compiler with =0</a:t>
            </a:r>
            <a:r>
              <a:rPr lang="en" sz="1800"/>
              <a:t>).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We can never instantiate a variable of that type because it’s incomplete.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2069050" y="2086625"/>
            <a:ext cx="56214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class Shape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virtual int area()</a:t>
            </a:r>
            <a:r>
              <a:rPr b="1" lang="en">
                <a:highlight>
                  <a:srgbClr val="FF0000"/>
                </a:highlight>
                <a:latin typeface="Courier New"/>
                <a:ea typeface="Courier New"/>
                <a:cs typeface="Courier New"/>
                <a:sym typeface="Courier New"/>
              </a:rPr>
              <a:t> = 0;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// pure virtual function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cstate-ppt-template-16x9-horizontal-left-brick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C110A"/>
      </a:accent1>
      <a:accent2>
        <a:srgbClr val="990200"/>
      </a:accent2>
      <a:accent3>
        <a:srgbClr val="BFBFBF"/>
      </a:accent3>
      <a:accent4>
        <a:srgbClr val="808080"/>
      </a:accent4>
      <a:accent5>
        <a:srgbClr val="5F5F5F"/>
      </a:accent5>
      <a:accent6>
        <a:srgbClr val="4D4D4D"/>
      </a:accent6>
      <a:hlink>
        <a:srgbClr val="1F2B5F"/>
      </a:hlink>
      <a:folHlink>
        <a:srgbClr val="7712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