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018A395-5A92-4E3E-B4EB-7CB3820C7A84}">
  <a:tblStyle styleId="{2018A395-5A92-4E3E-B4EB-7CB3820C7A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1c0bbc84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1c0bbc84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1c0bbc84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1c0bbc84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1c0bbc84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1c0bbc84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1c0bbc84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1c0bbc84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1c0bbc84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1c0bbc84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c0bbc84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c0bbc84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8502f57c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8502f57c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8502f57c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8502f57c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8502f57c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8502f57c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8502f57c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8502f57c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e083853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3e083853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8502f57c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8502f57c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1c0bbc84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1c0bbc84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8502f57c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8502f57c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8502f57c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8502f57c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8502f57c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8502f57c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1c0bbc84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1c0bbc84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1c0bbc84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1c0bbc84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502f57cf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502f57cf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8502f57c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8502f57c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8502f57c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8502f57c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61c0bbc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61c0bbc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8502f57c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8502f57c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8502f57c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8502f57c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8502f57c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8502f57c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1c0bbc84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1c0bbc84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8502f57c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8502f57c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8502f57c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8502f57c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8502f57c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8502f57c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8502f57c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8502f57c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8502f57c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8502f57c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8502f57c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8502f57c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61c0bbc8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61c0bbc8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8502f57cf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8502f57cf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8502f57cf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8502f57cf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1dc5ebb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1dc5ebb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8502f57cf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8502f57c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8502f57cf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8502f57cf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8502f57cf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8502f57cf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8502f57cf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8502f57cf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8502f57cf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8502f57c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8502f57cf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8502f57cf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8502f57cf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8502f57cf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1c0bbc8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61c0bbc8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8502f57cf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8502f57cf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8502f57cf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8502f57cf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8502f57c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48502f57c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8502f57cf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8502f57cf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8502f57cf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48502f57c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8502f57cf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8502f57cf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17a8c798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417a8c798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e083853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e083853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1c0bbc84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1c0bbc84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1c0bbc84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1c0bbc84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1c0bbc8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1c0bbc8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1c0bbc84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1c0bbc84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48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521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r>
              <a:rPr lang="en"/>
              <a:t>. C++ Generics/Templates</a:t>
            </a:r>
            <a:endParaRPr/>
          </a:p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ECE 309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Dr. James Tuck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57200" y="18097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A(int ax) { x = ax;}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A a = 5; // convert int to A using constructor, calls constructor A(5)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x = a; // illegal, no viable conversion from class A to int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Constructors convert to a class from their parameter type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57200" y="19305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Constructors </a:t>
            </a:r>
            <a:r>
              <a:rPr i="1" lang="en" u="sng"/>
              <a:t>that take a single argument </a:t>
            </a:r>
            <a:r>
              <a:rPr lang="en"/>
              <a:t>are interpreted as type converters to a class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A(int ax) { x = ax;} // convert from int to class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A(double d) { x = d; } // convert from double to class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A(const char* s) { x = atoi(s); } // convert from string to class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convert from a class to another type?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57200" y="17580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Conversion operators let us convert A back to another type: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A(int ax) { x = ax;} // convert from int to class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A(double d) { x= d; } // convert from double to class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A(const char* s) { x = atoi(s); } // convert from string to class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operator int() const { return x; }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// convert class A to int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57200" y="14763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A(int ax) { x = ax;}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operator int() const { return x; }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// convert class A to int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A a = 5; // convert int to A using constructor, calls constructor A(5)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x = a; // now it works! Compiler calls operator int() function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printf(“%d”,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(int)a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); // also works here as an explicit cast!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printf(“%d”,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int(a)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); // alternative syntax: also works this way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your own type conversion 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57200" y="19995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Let’s say you want to convert to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c_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en"/>
              <a:t>:</a:t>
            </a:r>
            <a:endParaRPr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operator c_typename();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conversion function must be a class member function.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conversion function must not specify a return type.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conversion function must take no arguments.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defined operator int() in a C++ file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57200" y="14763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A(int ax) { x = ax;}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operator int() const;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// convert class A to int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classname precedes operator keyword, just like with overloaded operators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but there’s a space before c_typename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A::operator int() const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Reusing code is a key tenet of C++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57200" y="19427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C++ is designed with the goal of facilitating code reuse.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Mechanisms that enable re-use: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Class inheritance:</a:t>
            </a:r>
            <a:r>
              <a:rPr lang="en"/>
              <a:t> we can re-use code from a base class in a derived class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Generics/templates:</a:t>
            </a:r>
            <a:r>
              <a:rPr lang="en"/>
              <a:t> write code that is independent of data type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457200" y="1693350"/>
            <a:ext cx="8229600" cy="27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Suppose I want a function that picks the greater of </a:t>
            </a:r>
            <a:r>
              <a:rPr lang="en" u="sng"/>
              <a:t>any two </a:t>
            </a:r>
            <a:r>
              <a:rPr lang="en" u="sng"/>
              <a:t>values of the same type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nt max(int a, int b)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if(a&gt;b) return a; else return b;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What’s wrong with this? It only works for int.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-- overloading?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257650" y="1476375"/>
            <a:ext cx="5636100" cy="27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int max(int a, int b)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if(a&gt;b) return a; else return b;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max(char a, char b)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if(a&gt;b) return a; else return b;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max(double a, double b)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if(a&gt;b) return a; else return b;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7" name="Google Shape;137;p24"/>
          <p:cNvSpPr txBox="1"/>
          <p:nvPr/>
        </p:nvSpPr>
        <p:spPr>
          <a:xfrm>
            <a:off x="5893750" y="1687500"/>
            <a:ext cx="3158700" cy="2584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compile, but it’s getting pretty tedious.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How many more will we need?</a:t>
            </a:r>
            <a:r>
              <a:rPr lang="en"/>
              <a:t> One for every type.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Maybe this is good enough? </a:t>
            </a:r>
            <a:r>
              <a:rPr lang="en"/>
              <a:t>Nope, because we also need to support user defined types (objects).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not </a:t>
            </a:r>
            <a:r>
              <a:rPr b="1" i="1" lang="en"/>
              <a:t>generic</a:t>
            </a:r>
            <a:r>
              <a:rPr lang="en"/>
              <a:t> enough.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what I want to do: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457200" y="2840500"/>
            <a:ext cx="82296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anything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max(anything a, anything b)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if(a &gt; b) return a; else return b;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1130475" y="1712400"/>
            <a:ext cx="14049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can 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any type</a:t>
            </a:r>
            <a:endParaRPr/>
          </a:p>
        </p:txBody>
      </p:sp>
      <p:cxnSp>
        <p:nvCxnSpPr>
          <p:cNvPr id="145" name="Google Shape;145;p25"/>
          <p:cNvCxnSpPr/>
          <p:nvPr/>
        </p:nvCxnSpPr>
        <p:spPr>
          <a:xfrm flipH="1">
            <a:off x="1130475" y="2186250"/>
            <a:ext cx="748200" cy="8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5"/>
          <p:cNvSpPr txBox="1"/>
          <p:nvPr/>
        </p:nvSpPr>
        <p:spPr>
          <a:xfrm>
            <a:off x="3205950" y="1830750"/>
            <a:ext cx="19203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these types </a:t>
            </a:r>
            <a:r>
              <a:rPr lang="en"/>
              <a:t>match</a:t>
            </a:r>
            <a:endParaRPr/>
          </a:p>
        </p:txBody>
      </p:sp>
      <p:cxnSp>
        <p:nvCxnSpPr>
          <p:cNvPr id="147" name="Google Shape;147;p25"/>
          <p:cNvCxnSpPr>
            <a:stCxn id="146" idx="2"/>
          </p:cNvCxnSpPr>
          <p:nvPr/>
        </p:nvCxnSpPr>
        <p:spPr>
          <a:xfrm flipH="1">
            <a:off x="1463100" y="2152650"/>
            <a:ext cx="2703000" cy="8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5"/>
          <p:cNvCxnSpPr>
            <a:stCxn id="146" idx="2"/>
          </p:cNvCxnSpPr>
          <p:nvPr/>
        </p:nvCxnSpPr>
        <p:spPr>
          <a:xfrm flipH="1">
            <a:off x="3635400" y="2152650"/>
            <a:ext cx="530700" cy="7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5"/>
          <p:cNvCxnSpPr>
            <a:stCxn id="146" idx="2"/>
          </p:cNvCxnSpPr>
          <p:nvPr/>
        </p:nvCxnSpPr>
        <p:spPr>
          <a:xfrm>
            <a:off x="4166100" y="2152650"/>
            <a:ext cx="965700" cy="7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5553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Describe non-member overloaded operator functions and how they support commutative operations.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Define generic code and basic syntax for implementing templates.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Implement a generic function and a generic class.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Describe how the compiler deduces which function to use among overloads, templates, and overloaded templates.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template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407325" y="2707500"/>
            <a:ext cx="8229600" cy="16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template &lt;typename anything&gt;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anything max(anything a, anything b)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if(a &gt; b) return a; else return b;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498750" y="2103100"/>
            <a:ext cx="814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can say it formally in C++ using a template: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template - cleaned up a bit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657600" y="2790300"/>
            <a:ext cx="8229600" cy="16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T max(T a, T b)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if(a &gt; b) return a; else return b;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498750" y="1950775"/>
            <a:ext cx="814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It’s common to use a terse typename, often T (but we can use any legal identifier name):</a:t>
            </a:r>
            <a:endParaRPr sz="2400"/>
          </a:p>
        </p:txBody>
      </p:sp>
      <p:sp>
        <p:nvSpPr>
          <p:cNvPr id="164" name="Google Shape;164;p27"/>
          <p:cNvSpPr txBox="1"/>
          <p:nvPr/>
        </p:nvSpPr>
        <p:spPr>
          <a:xfrm>
            <a:off x="457200" y="4455300"/>
            <a:ext cx="73119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For longer code, descriptive class names are better!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 of template syntax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407325" y="2707500"/>
            <a:ext cx="8229600" cy="16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template &lt;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T&gt;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T max(T a, T b)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if(a &gt; b) return a; else return b;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498750" y="1863338"/>
            <a:ext cx="814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Instead of using the keyword </a:t>
            </a:r>
            <a:r>
              <a:rPr b="1" lang="en" sz="2400"/>
              <a:t>typename</a:t>
            </a:r>
            <a:r>
              <a:rPr lang="en" sz="2400"/>
              <a:t>, we can just use class.  It means the same thing</a:t>
            </a:r>
            <a:r>
              <a:rPr lang="en" sz="2400"/>
              <a:t>: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calling the max function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457200" y="14763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template &lt;typename T&gt; T max(T a, T b)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if (a &gt; b)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a;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b;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printf("%d\n", max(34, 55));      // max compares ints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printf("%lf\n", max(3.14, 2.7));  // max compares doubles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calling the max function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457200" y="14763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template &lt;typename T&gt; T max(T a, T b)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if (a &gt; b)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a;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b;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printf("%d\n", max(34, 55));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printf("%lf\n", max(3.14, 2.7));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5361700" y="1324425"/>
            <a:ext cx="2394000" cy="1404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call max the first time, it becomes </a:t>
            </a:r>
            <a:r>
              <a:rPr b="1" lang="en" u="sng"/>
              <a:t>specialized</a:t>
            </a:r>
            <a:r>
              <a:rPr b="1" lang="en"/>
              <a:t> </a:t>
            </a:r>
            <a:r>
              <a:rPr lang="en"/>
              <a:t>for ints.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compiler deduces that T = int.</a:t>
            </a:r>
            <a:endParaRPr/>
          </a:p>
        </p:txBody>
      </p:sp>
      <p:sp>
        <p:nvSpPr>
          <p:cNvPr id="185" name="Google Shape;185;p30"/>
          <p:cNvSpPr txBox="1"/>
          <p:nvPr/>
        </p:nvSpPr>
        <p:spPr>
          <a:xfrm>
            <a:off x="5361700" y="3084850"/>
            <a:ext cx="2394000" cy="1653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call specializes it for doubles (T = double).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</a:t>
            </a:r>
            <a:r>
              <a:rPr b="1" lang="en"/>
              <a:t>creates two different</a:t>
            </a:r>
            <a:r>
              <a:rPr lang="en"/>
              <a:t> </a:t>
            </a:r>
            <a:r>
              <a:rPr b="1" lang="en"/>
              <a:t>max functions</a:t>
            </a:r>
            <a:r>
              <a:rPr lang="en"/>
              <a:t> in our final binary!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specialization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457200" y="18547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When the compiler decides to use a template in a specific context, it’s called </a:t>
            </a:r>
            <a:r>
              <a:rPr b="1" lang="en"/>
              <a:t>template specialization</a:t>
            </a:r>
            <a:endParaRPr b="1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At that moment, the compiler generates a definition with all the types or template parameters set to specific values.</a:t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It will only generate one definition for a given specialization.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specializations of max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457200" y="14763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template &lt;typename T&gt; T max(T a, T b)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if (a &gt; b)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a;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b;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printf("%d\n", max(34, 55));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printf("%lf\n", max(3.14, 2.7));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98" name="Google Shape;198;p32"/>
          <p:cNvGraphicFramePr/>
          <p:nvPr/>
        </p:nvGraphicFramePr>
        <p:xfrm>
          <a:off x="4926600" y="278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{2018A395-5A92-4E3E-B4EB-7CB3820C7A84}</a:tableStyleId>
              </a:tblPr>
              <a:tblGrid>
                <a:gridCol w="4062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max&lt;T = int&gt;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max&lt;T = double&gt;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Generalized</a:t>
            </a:r>
            <a:r>
              <a:rPr lang="en"/>
              <a:t> template syntax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407325" y="2707500"/>
            <a:ext cx="8522400" cy="16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template &lt;typename Ret, typename A, int N=5&gt;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Ret function(A &amp;a)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Ret r;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for(int i=0; i&lt;N; i++) r += a[i];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return r;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498750" y="1863338"/>
            <a:ext cx="814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can declare multiple template arguments, and those arguments can also be of specific types: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 are not declarations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457200" y="14079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Templates are a </a:t>
            </a:r>
            <a:r>
              <a:rPr b="1" i="1" lang="en" sz="1800"/>
              <a:t>plan</a:t>
            </a:r>
            <a:r>
              <a:rPr lang="en" sz="1800"/>
              <a:t> for how to create a function not a declaration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The compiler doesn’t generate a bunch of functions for how it might be used.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It waits to see how it’s actually used, and only generates those.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Only one definition is created for a given specialization.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Templates may compile on their own, but generate syntax errors when specialized.</a:t>
            </a:r>
            <a:endParaRPr sz="1800"/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calling the max function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457200" y="14763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template &lt;typename T&gt; T max(T a, T b)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if (a &gt; b)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a;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b;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printf("%d\n", max(3.14, 55)); 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35"/>
          <p:cNvSpPr txBox="1"/>
          <p:nvPr/>
        </p:nvSpPr>
        <p:spPr>
          <a:xfrm>
            <a:off x="4799050" y="3379975"/>
            <a:ext cx="3025800" cy="1075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 types passed to max are inconsistent?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 = int or T = double?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can support operands of different types</a:t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19134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IntArray a(4), b(4);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// set elements of a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// then, multiply them all by 2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a = b * 2; // multiply each element by 2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// same as: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// a.operator=(b.operator*(2));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calling the max function</a:t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457200" y="14763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template &lt;typename T&gt; T max(T a, T b)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if (a &gt; b)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a;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b;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printf("%d\n", max(3.14, 55)); 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36"/>
          <p:cNvSpPr txBox="1"/>
          <p:nvPr/>
        </p:nvSpPr>
        <p:spPr>
          <a:xfrm>
            <a:off x="4600300" y="2516475"/>
            <a:ext cx="3933300" cy="2404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Syntax error, deduced conflicting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types for parameter 'T' ('int' vs. 'double')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types have to match!  That’s what the template says, both have to be type T, either int or double.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 #1 - cast one of the arguments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457200" y="14763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template &lt;typename T&gt; T max(T a, T b)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if (a &gt; b)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a;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b;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printf("%d\n", max((int)3.14, 55)); 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37"/>
          <p:cNvSpPr txBox="1"/>
          <p:nvPr/>
        </p:nvSpPr>
        <p:spPr>
          <a:xfrm>
            <a:off x="5042400" y="3660800"/>
            <a:ext cx="3644400" cy="629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 the compiler to deduce that T = int by casting the argument.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 #2 - explicitly specialized call</a:t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457200" y="14763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template &lt;typename T&gt; T max(T a, T b)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if (a &gt; b)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a;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b;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printf("%d\n", </a:t>
            </a:r>
            <a:r>
              <a:rPr lang="en" sz="1400" u="sng">
                <a:latin typeface="Courier New"/>
                <a:ea typeface="Courier New"/>
                <a:cs typeface="Courier New"/>
                <a:sym typeface="Courier New"/>
              </a:rPr>
              <a:t>max&lt;int&gt;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(3.14, 55)); 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5264400" y="2585325"/>
            <a:ext cx="3654900" cy="2043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can force the compiler to deduce a type with explicit specialization. 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max&lt;int&gt; syntax forces T = int.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Explicit specialization</a:t>
            </a:r>
            <a:r>
              <a:rPr lang="en" sz="1600"/>
              <a:t> lets us “call the template” with specific arguments.</a:t>
            </a:r>
            <a:endParaRPr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 #3 - multiple template types</a:t>
            </a:r>
            <a:endParaRPr/>
          </a:p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457200" y="14763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template &lt;typename T, typename S&gt; S max(T a, S b)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if (a &gt; b)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(S) a;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(S) b;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printf("%d\n", </a:t>
            </a:r>
            <a:r>
              <a:rPr lang="en" sz="1400" u="sng"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(3.14, 55)); 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9"/>
          <p:cNvSpPr txBox="1"/>
          <p:nvPr/>
        </p:nvSpPr>
        <p:spPr>
          <a:xfrm>
            <a:off x="5264400" y="2336050"/>
            <a:ext cx="3654900" cy="2383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Let the compiler deduce different types for each argument.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Potential issue here: what should the return type be, T or S? Not clear.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There are some solutions to the return type issue, but too advanced for this lecture.</a:t>
            </a:r>
            <a:endParaRPr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the specialized type be a class?</a:t>
            </a:r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4933200" y="1476375"/>
            <a:ext cx="3834000" cy="3572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typename T can refer to any legal type, including a class.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T can be any type that’s legal for all the operations performed on variables a and b, namely 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 u="sng"/>
              <a:t>a &gt; b</a:t>
            </a:r>
            <a:r>
              <a:rPr lang="en" sz="2000"/>
              <a:t>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Object needs overloaded operator&gt;</a:t>
            </a:r>
            <a:endParaRPr sz="2000"/>
          </a:p>
        </p:txBody>
      </p:sp>
      <p:sp>
        <p:nvSpPr>
          <p:cNvPr id="253" name="Google Shape;253;p40"/>
          <p:cNvSpPr txBox="1"/>
          <p:nvPr/>
        </p:nvSpPr>
        <p:spPr>
          <a:xfrm>
            <a:off x="128600" y="1725800"/>
            <a:ext cx="4535700" cy="25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&lt;typename T&gt; T max(T a, T b)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(a &gt; b)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a;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b;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0" y="464675"/>
            <a:ext cx="91440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specialization with a class</a:t>
            </a:r>
            <a:endParaRPr/>
          </a:p>
        </p:txBody>
      </p:sp>
      <p:sp>
        <p:nvSpPr>
          <p:cNvPr id="259" name="Google Shape;259;p41"/>
          <p:cNvSpPr txBox="1"/>
          <p:nvPr/>
        </p:nvSpPr>
        <p:spPr>
          <a:xfrm>
            <a:off x="292950" y="1655675"/>
            <a:ext cx="8558100" cy="25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&lt;typename T&gt; T max(T a, T b) {...}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SomeInt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x;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SomeInt(int a = 0) : x(a) {}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bool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operator&gt;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(const SomeInt &amp;rhs) { return x &gt; rhs.x; 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SomeInt x(5), y(10);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SomeInt z = max(x, y);  // T = SomeInt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41"/>
          <p:cNvSpPr txBox="1"/>
          <p:nvPr/>
        </p:nvSpPr>
        <p:spPr>
          <a:xfrm>
            <a:off x="5973475" y="2702225"/>
            <a:ext cx="3074400" cy="991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Without the operator&gt; member function, this program will not compile.</a:t>
            </a:r>
            <a:endParaRPr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also specialize class declarations</a:t>
            </a:r>
            <a:endParaRPr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457200" y="14763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We can customize the types inside a class using a template: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lass TArray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value[10];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};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72" name="Google Shape;272;p43"/>
          <p:cNvSpPr txBox="1"/>
          <p:nvPr>
            <p:ph idx="1" type="body"/>
          </p:nvPr>
        </p:nvSpPr>
        <p:spPr>
          <a:xfrm>
            <a:off x="457200" y="17292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class TArray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public: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value[10];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TArray&lt;int&gt;     iarray;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TArray&lt;double&gt;  darray;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TArray&lt;SomeInt&gt; sarray;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43"/>
          <p:cNvSpPr txBox="1"/>
          <p:nvPr/>
        </p:nvSpPr>
        <p:spPr>
          <a:xfrm>
            <a:off x="5008375" y="2770250"/>
            <a:ext cx="3057300" cy="17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Unlike functions, we can’t allow the compiler to fully deduce the type we want.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specify type at declaration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the left, three specializations of TArray are shown.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change the length?</a:t>
            </a:r>
            <a:endParaRPr/>
          </a:p>
        </p:txBody>
      </p:sp>
      <p:sp>
        <p:nvSpPr>
          <p:cNvPr id="279" name="Google Shape;279;p44"/>
          <p:cNvSpPr txBox="1"/>
          <p:nvPr>
            <p:ph idx="1" type="body"/>
          </p:nvPr>
        </p:nvSpPr>
        <p:spPr>
          <a:xfrm>
            <a:off x="457200" y="16110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template &lt;typename T, int length=100&gt;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class TArray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public: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value[length];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// The length parameter must be a constant: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TArray&lt;int&gt;        iarray;   // T=int, length=100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TArray&lt;double,50&gt;  darray;   // T=double, length=50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TArray&lt;SomeInt,10&gt; sarray;   // T=SomeInt, length=10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457200" y="55686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generic linked list</a:t>
            </a:r>
            <a:endParaRPr/>
          </a:p>
        </p:txBody>
      </p:sp>
      <p:sp>
        <p:nvSpPr>
          <p:cNvPr id="285" name="Google Shape;285;p45"/>
          <p:cNvSpPr txBox="1"/>
          <p:nvPr>
            <p:ph idx="1" type="body"/>
          </p:nvPr>
        </p:nvSpPr>
        <p:spPr>
          <a:xfrm>
            <a:off x="482350" y="1403625"/>
            <a:ext cx="3522300" cy="3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template &lt;typename Item&gt;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class List {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// ListNode represents each 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// node of the list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class ListNode {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private: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item; // data in the list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ListNode *next;	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public: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ListNode(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Item a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ListNode* getNext();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void setNext(ListNode *n);       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getItem();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// add head and tail pointer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ListNode *head;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ListNode *tail; // continued on next column.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45"/>
          <p:cNvSpPr txBox="1"/>
          <p:nvPr>
            <p:ph idx="1" type="body"/>
          </p:nvPr>
        </p:nvSpPr>
        <p:spPr>
          <a:xfrm>
            <a:off x="4988475" y="1430450"/>
            <a:ext cx="3522300" cy="3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List();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void append(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Item a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);    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bool remove(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Item &amp;a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);    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bool empty(); 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}; // end class List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7" name="Google Shape;287;p45"/>
          <p:cNvCxnSpPr/>
          <p:nvPr/>
        </p:nvCxnSpPr>
        <p:spPr>
          <a:xfrm flipH="1">
            <a:off x="4534225" y="1430450"/>
            <a:ext cx="15300" cy="3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IntArray::operator*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57200" y="1582675"/>
            <a:ext cx="8229600" cy="30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IntArray IntArray::operator*(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int factor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 const // multiply by an int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IntArray result(length); // make object to hold return value,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                       // make long enough to hold this object’s data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// multiply each element of array by factor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for(int i=0; i&lt;length &amp;&amp; i&lt;rhs.length; i++)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result.array[i] = array[i] * factor;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generic linked list</a:t>
            </a:r>
            <a:endParaRPr/>
          </a:p>
        </p:txBody>
      </p:sp>
      <p:sp>
        <p:nvSpPr>
          <p:cNvPr id="293" name="Google Shape;293;p46"/>
          <p:cNvSpPr txBox="1"/>
          <p:nvPr>
            <p:ph idx="1" type="body"/>
          </p:nvPr>
        </p:nvSpPr>
        <p:spPr>
          <a:xfrm>
            <a:off x="457200" y="16250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It’s common to provide all function definitions as part of the template class, but not required.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We can provide the template function definitions out of class by specifying template parameters: 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stuff in bold is new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template &lt;typename Item&gt;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List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&lt;Item&gt;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::List()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head = nullptr;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tail = nullptr;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99" name="Google Shape;299;p47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Complete the implementation for the linked list and use it to create a list of doubles and a list of integers.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457200" y="52556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Warning: template type deduction</a:t>
            </a:r>
            <a:endParaRPr/>
          </a:p>
        </p:txBody>
      </p:sp>
      <p:sp>
        <p:nvSpPr>
          <p:cNvPr id="305" name="Google Shape;305;p48"/>
          <p:cNvSpPr txBox="1"/>
          <p:nvPr>
            <p:ph idx="1" type="body"/>
          </p:nvPr>
        </p:nvSpPr>
        <p:spPr>
          <a:xfrm>
            <a:off x="100500" y="1210350"/>
            <a:ext cx="89430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Sometimes, there are multiple ways the compiler could specialize a template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The choice of how to specialize is called </a:t>
            </a:r>
            <a:r>
              <a:rPr b="1" lang="en"/>
              <a:t>type deduction</a:t>
            </a:r>
            <a:endParaRPr b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000"/>
              <a:t>This is one of the most sophisticated parts of the C++ language</a:t>
            </a:r>
            <a:r>
              <a:rPr lang="en"/>
              <a:t> 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Type deduction logic follows a </a:t>
            </a:r>
            <a:r>
              <a:rPr b="1" lang="en"/>
              <a:t>best fit</a:t>
            </a:r>
            <a:r>
              <a:rPr lang="en"/>
              <a:t> principle.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The stated goal in the C++ standard is for the result to match </a:t>
            </a:r>
            <a:r>
              <a:rPr i="1" lang="en" sz="2000"/>
              <a:t>what the programmer expects</a:t>
            </a:r>
            <a:endParaRPr i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However, sometimes the results are non-intuitive -- don’t say I didn’t warn you!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Advice: use templates sparingly until you’re more comfortable with C++.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interesting generic function</a:t>
            </a:r>
            <a:endParaRPr/>
          </a:p>
        </p:txBody>
      </p:sp>
      <p:sp>
        <p:nvSpPr>
          <p:cNvPr id="311" name="Google Shape;311;p49"/>
          <p:cNvSpPr txBox="1"/>
          <p:nvPr>
            <p:ph idx="1" type="body"/>
          </p:nvPr>
        </p:nvSpPr>
        <p:spPr>
          <a:xfrm>
            <a:off x="457200" y="1537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template &lt;typename T&gt; void swap(T &amp;a, T &amp;b)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T tmp = a;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a = b;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b = tmp;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int a = 5, b = 10;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swap(a,b);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printf(“a=%d b=%d”,a,b);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it work on arrays?</a:t>
            </a:r>
            <a:endParaRPr/>
          </a:p>
        </p:txBody>
      </p:sp>
      <p:sp>
        <p:nvSpPr>
          <p:cNvPr id="317" name="Google Shape;317;p50"/>
          <p:cNvSpPr txBox="1"/>
          <p:nvPr>
            <p:ph idx="1" type="body"/>
          </p:nvPr>
        </p:nvSpPr>
        <p:spPr>
          <a:xfrm>
            <a:off x="457200" y="1537950"/>
            <a:ext cx="5293800" cy="3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template &lt;typename T&gt; void swap(T &amp;a, T &amp;b)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T tmp = a;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a = b;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b = tmp;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int a[5] = {1,2,3,4,5}, b[5] = {6,7,8,9,10};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swap(a,b);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printf(“a=%d b=%d”,a[0],b[0]);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18" name="Google Shape;318;p50"/>
          <p:cNvSpPr txBox="1"/>
          <p:nvPr/>
        </p:nvSpPr>
        <p:spPr>
          <a:xfrm>
            <a:off x="5958000" y="1476375"/>
            <a:ext cx="3000000" cy="3394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The compiler deduces that the template applies, but it will fail to compile: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swap.cpp:4:5: error: array initializer must be an initializer list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T tmp = a;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^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swap.cpp:22:3: note: in instantiation of function template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specialization 'swap&lt;int [5]&gt;' requested here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swap(A, B);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^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swap.cpp:5:5: error: array type 'int [5]' is not assignable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a = b;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~ ^</a:t>
            </a:r>
            <a:endParaRPr sz="1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overloaded template can fix this</a:t>
            </a:r>
            <a:endParaRPr/>
          </a:p>
        </p:txBody>
      </p:sp>
      <p:sp>
        <p:nvSpPr>
          <p:cNvPr id="324" name="Google Shape;324;p51"/>
          <p:cNvSpPr txBox="1"/>
          <p:nvPr>
            <p:ph idx="1" type="body"/>
          </p:nvPr>
        </p:nvSpPr>
        <p:spPr>
          <a:xfrm>
            <a:off x="457200" y="1537950"/>
            <a:ext cx="5833800" cy="3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template &lt;typename T&gt; void swap(T &amp;a, T &amp;b){...}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template &lt;typename T&gt; void swap(T a[], T b[])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for(i=0; i&lt;5; i++) swap(a[i],b[i]);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int a[5] = {1,2,3,4,5}, b[5] = {6,7,8,9,10};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swap(a,b);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printf(“a=%d b=%d”,a[0],b[0]);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25" name="Google Shape;325;p51"/>
          <p:cNvSpPr txBox="1"/>
          <p:nvPr/>
        </p:nvSpPr>
        <p:spPr>
          <a:xfrm>
            <a:off x="5958000" y="2107275"/>
            <a:ext cx="3000000" cy="2608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The compiler now deduces that the second template is better, and applies it instead.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However, this implementation is bad, because it hardcodes the size of the array.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Arrays are always passed as pointers in C/C++, so this overload </a:t>
            </a:r>
            <a:r>
              <a:rPr lang="en" sz="1200" u="sng"/>
              <a:t>will match arrays of any size</a:t>
            </a:r>
            <a:r>
              <a:rPr lang="en" sz="1200"/>
              <a:t>!</a:t>
            </a:r>
            <a:endParaRPr sz="1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better overloaded template</a:t>
            </a:r>
            <a:endParaRPr/>
          </a:p>
        </p:txBody>
      </p:sp>
      <p:sp>
        <p:nvSpPr>
          <p:cNvPr id="331" name="Google Shape;331;p52"/>
          <p:cNvSpPr txBox="1"/>
          <p:nvPr>
            <p:ph idx="1" type="body"/>
          </p:nvPr>
        </p:nvSpPr>
        <p:spPr>
          <a:xfrm>
            <a:off x="457200" y="1537950"/>
            <a:ext cx="5833800" cy="3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template &lt;typename T&gt; void swap(T &amp;a, T &amp;b){...}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template &lt;typename T&gt; void swap(T a[], T b[], int size)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for(i=0; i&lt;size; i++) swap(a[i],b[i]);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int a[5] = {1,2,3,4,5}, b[5] = {6,7,8,9,10};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swap(a,b,5);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printf(“a=%d b=%d”,a[0],b[0]);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32" name="Google Shape;332;p52"/>
          <p:cNvSpPr txBox="1"/>
          <p:nvPr/>
        </p:nvSpPr>
        <p:spPr>
          <a:xfrm>
            <a:off x="6291000" y="1882275"/>
            <a:ext cx="2667000" cy="1672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Add a third parameter to indicate the size.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Now, the compiler will see a third argument and know that it must pick the second version of swap.</a:t>
            </a:r>
            <a:endParaRPr sz="1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function does the compiler pick?</a:t>
            </a:r>
            <a:endParaRPr/>
          </a:p>
        </p:txBody>
      </p:sp>
      <p:sp>
        <p:nvSpPr>
          <p:cNvPr id="338" name="Google Shape;338;p53"/>
          <p:cNvSpPr txBox="1"/>
          <p:nvPr>
            <p:ph idx="1" type="body"/>
          </p:nvPr>
        </p:nvSpPr>
        <p:spPr>
          <a:xfrm>
            <a:off x="457200" y="1870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Given function overloading, templates, and template overloading, there are many possible functions to choose from.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Here’s a broad overview of the process: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Phase 1 - assemble a list of candidate functions that have the same name as the called function.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Phase 2 - Assemble a list of viable functions: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Same number of arguments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Arguments match, possibly through conversions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Phase 3 - Determine if there is a best viable function, or raise an error.</a:t>
            </a:r>
            <a:endParaRPr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44" name="Google Shape;344;p54"/>
          <p:cNvSpPr txBox="1"/>
          <p:nvPr>
            <p:ph idx="1" type="body"/>
          </p:nvPr>
        </p:nvSpPr>
        <p:spPr>
          <a:xfrm>
            <a:off x="457200" y="1476375"/>
            <a:ext cx="8229600" cy="26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may(‘B’); // which function is called?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List of candidate functions with the same name: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may(int,int);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may(int);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float may(float, float=3);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may(char);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char *may(const char*);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char may(const char&amp;);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template&lt;typename T&gt; void may(const T &amp;);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template&lt;typename T&gt; void may(T*);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eliminate based on arguments</a:t>
            </a:r>
            <a:endParaRPr/>
          </a:p>
        </p:txBody>
      </p:sp>
      <p:sp>
        <p:nvSpPr>
          <p:cNvPr id="350" name="Google Shape;350;p55"/>
          <p:cNvSpPr txBox="1"/>
          <p:nvPr>
            <p:ph idx="1" type="body"/>
          </p:nvPr>
        </p:nvSpPr>
        <p:spPr>
          <a:xfrm>
            <a:off x="457200" y="1476375"/>
            <a:ext cx="8229600" cy="26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may(‘B’); // which function is called?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List of candidate functions with the same name: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 strike="sngStrike">
                <a:latin typeface="Courier New"/>
                <a:ea typeface="Courier New"/>
                <a:cs typeface="Courier New"/>
                <a:sym typeface="Courier New"/>
              </a:rPr>
              <a:t>int may(int,int);</a:t>
            </a:r>
            <a:endParaRPr sz="1400" strike="sng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may(int);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float may(float, float=3);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may(char);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char *may(const char*);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char may(const char&amp;);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template&lt;typename T&gt; void may(const T &amp;);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template&lt;typename T&gt; void may(T*);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Overloaded operators are not commutative</a:t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457200" y="19134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IntArray a(4), b(4);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// set elements of a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// then, multiply them all by 2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a = 2 * b; // syntax error! Must be b*2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We can solve this using a non-member overload operator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eliminate based on promotions and conversions</a:t>
            </a:r>
            <a:endParaRPr/>
          </a:p>
        </p:txBody>
      </p:sp>
      <p:sp>
        <p:nvSpPr>
          <p:cNvPr id="356" name="Google Shape;356;p56"/>
          <p:cNvSpPr txBox="1"/>
          <p:nvPr>
            <p:ph idx="1" type="body"/>
          </p:nvPr>
        </p:nvSpPr>
        <p:spPr>
          <a:xfrm>
            <a:off x="457200" y="1476375"/>
            <a:ext cx="8229600" cy="26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may(‘B’); // which function is called?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List of candidate functions with the same name: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 strike="sngStrike">
                <a:latin typeface="Courier New"/>
                <a:ea typeface="Courier New"/>
                <a:cs typeface="Courier New"/>
                <a:sym typeface="Courier New"/>
              </a:rPr>
              <a:t>int may(int,int);</a:t>
            </a:r>
            <a:endParaRPr sz="1400" strike="sng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may(int); // char promoted to int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float may(float, float=3); // promote char to float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may(char); // exact match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 strike="sngStrike">
                <a:latin typeface="Courier New"/>
                <a:ea typeface="Courier New"/>
                <a:cs typeface="Courier New"/>
                <a:sym typeface="Courier New"/>
              </a:rPr>
              <a:t>char *may(const char*); // not allowed</a:t>
            </a:r>
            <a:endParaRPr sz="1400" strike="sng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char may(const char&amp;); // match?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template&lt;typename T&gt; void may(const T &amp;); // match?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 strike="sngStrike">
                <a:latin typeface="Courier New"/>
                <a:ea typeface="Courier New"/>
                <a:cs typeface="Courier New"/>
                <a:sym typeface="Courier New"/>
              </a:rPr>
              <a:t>template&lt;typename T&gt; void may(T*); // not allowed</a:t>
            </a:r>
            <a:endParaRPr sz="1400" strike="sngStrike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Google Shape;357;p56"/>
          <p:cNvSpPr txBox="1"/>
          <p:nvPr/>
        </p:nvSpPr>
        <p:spPr>
          <a:xfrm>
            <a:off x="6642000" y="2907000"/>
            <a:ext cx="2151000" cy="1098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Integral types (like char, int) cannot be implicitly converted to a pointer type.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order of preference for best fit</a:t>
            </a:r>
            <a:endParaRPr/>
          </a:p>
        </p:txBody>
      </p:sp>
      <p:sp>
        <p:nvSpPr>
          <p:cNvPr id="363" name="Google Shape;363;p57"/>
          <p:cNvSpPr txBox="1"/>
          <p:nvPr>
            <p:ph idx="1" type="body"/>
          </p:nvPr>
        </p:nvSpPr>
        <p:spPr>
          <a:xfrm>
            <a:off x="457200" y="16221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Exact match, with regular functions outranking templates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Break a tie using constness, if only reference or pointer formal arguments involved.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For a tie among templates, pick the one that’s more specialized.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Conversion by promotion (char to int)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Conversion by standard conversions (int to char, or long to double)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Conversion by </a:t>
            </a:r>
            <a:r>
              <a:rPr i="1" lang="en" sz="2000"/>
              <a:t>user-defined</a:t>
            </a:r>
            <a:r>
              <a:rPr lang="en" sz="2000"/>
              <a:t> conversions (more about this one later)</a:t>
            </a:r>
            <a:endParaRPr sz="2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Conversions considered exact matches </a:t>
            </a:r>
            <a:endParaRPr/>
          </a:p>
        </p:txBody>
      </p:sp>
      <p:graphicFrame>
        <p:nvGraphicFramePr>
          <p:cNvPr id="369" name="Google Shape;369;p58"/>
          <p:cNvGraphicFramePr/>
          <p:nvPr/>
        </p:nvGraphicFramePr>
        <p:xfrm>
          <a:off x="868025" y="140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{2018A395-5A92-4E3E-B4EB-7CB3820C7A84}</a:tableStyleId>
              </a:tblPr>
              <a:tblGrid>
                <a:gridCol w="3619500"/>
                <a:gridCol w="3619500"/>
              </a:tblGrid>
              <a:tr h="31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From actual argument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 formal argument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 &amp;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 &amp;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1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 []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 *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1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 (argument-list)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 (*) (argument-list)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1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 Type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1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volatile Type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1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 *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 Type*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1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 *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volatile Type *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9"/>
          <p:cNvSpPr/>
          <p:nvPr/>
        </p:nvSpPr>
        <p:spPr>
          <a:xfrm>
            <a:off x="457200" y="2637000"/>
            <a:ext cx="7714800" cy="47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rank based on promotions and conversions</a:t>
            </a:r>
            <a:endParaRPr/>
          </a:p>
        </p:txBody>
      </p:sp>
      <p:sp>
        <p:nvSpPr>
          <p:cNvPr id="376" name="Google Shape;376;p59"/>
          <p:cNvSpPr txBox="1"/>
          <p:nvPr>
            <p:ph idx="1" type="body"/>
          </p:nvPr>
        </p:nvSpPr>
        <p:spPr>
          <a:xfrm>
            <a:off x="547200" y="1476375"/>
            <a:ext cx="8229600" cy="26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may(‘B’); // which function is called?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Ordered list by preference, 3 exact matches; we can exclude the template by best fit requirements: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char may(const char&amp;); // exact match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may(char);        // exact match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template&lt;typename T&gt; void may(const T &amp;); // exact match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may(int);             // char promoted to int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float may(float, float=3); // promote char to float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 strike="sngStrike">
                <a:latin typeface="Courier New"/>
                <a:ea typeface="Courier New"/>
                <a:cs typeface="Courier New"/>
                <a:sym typeface="Courier New"/>
              </a:rPr>
              <a:t>char *may(const char*); // not allowed</a:t>
            </a:r>
            <a:endParaRPr sz="1400" strike="sng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 strike="sngStrike">
                <a:latin typeface="Courier New"/>
                <a:ea typeface="Courier New"/>
                <a:cs typeface="Courier New"/>
                <a:sym typeface="Courier New"/>
              </a:rPr>
              <a:t>template&lt;typename T&gt; void may(T*); // not allowed</a:t>
            </a:r>
            <a:endParaRPr sz="1400" strike="sng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strike="sngStrike">
                <a:latin typeface="Courier New"/>
                <a:ea typeface="Courier New"/>
                <a:cs typeface="Courier New"/>
                <a:sym typeface="Courier New"/>
              </a:rPr>
              <a:t>int may(int,int);</a:t>
            </a:r>
            <a:endParaRPr sz="1400" strike="sng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 strike="sngStrike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/>
          <p:nvPr/>
        </p:nvSpPr>
        <p:spPr>
          <a:xfrm>
            <a:off x="457200" y="2970000"/>
            <a:ext cx="7714800" cy="47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6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two exact matches remain</a:t>
            </a:r>
            <a:endParaRPr/>
          </a:p>
        </p:txBody>
      </p:sp>
      <p:sp>
        <p:nvSpPr>
          <p:cNvPr id="383" name="Google Shape;383;p60"/>
          <p:cNvSpPr txBox="1"/>
          <p:nvPr>
            <p:ph idx="1" type="body"/>
          </p:nvPr>
        </p:nvSpPr>
        <p:spPr>
          <a:xfrm>
            <a:off x="547200" y="1809375"/>
            <a:ext cx="8229600" cy="26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may(‘B’); // which function is called?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Ordered list by preference, 3 exact matches; we can exclude the template by best fit requirements: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char may(const char&amp;); // exact match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may(char);        // exact match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Syntax error!  We don’t know which one the programmer wants.</a:t>
            </a:r>
            <a:endParaRPr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Deducing specializations</a:t>
            </a:r>
            <a:endParaRPr/>
          </a:p>
        </p:txBody>
      </p:sp>
      <p:sp>
        <p:nvSpPr>
          <p:cNvPr id="389" name="Google Shape;389;p61"/>
          <p:cNvSpPr txBox="1"/>
          <p:nvPr>
            <p:ph idx="1" type="body"/>
          </p:nvPr>
        </p:nvSpPr>
        <p:spPr>
          <a:xfrm>
            <a:off x="457200" y="1564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There are many special cases in type deduction and function selection not covered here.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rules laid out here are good starting point as you embark on using templates in your code.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Similar rules apply when selecting overloaded member functions in classes.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95" name="Google Shape;395;p62"/>
          <p:cNvSpPr txBox="1"/>
          <p:nvPr>
            <p:ph idx="1" type="body"/>
          </p:nvPr>
        </p:nvSpPr>
        <p:spPr>
          <a:xfrm>
            <a:off x="457200" y="14763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Templates allow us to write objects and algorithms once and re-use them for many different types of data.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Use templates when you need the exact same code/algorithm/structure applied to multiple data types.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We can explicitly specialize templates or allow the compiler to implicitly deduce the type.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Some understanding of type deduction and function selection logic is needed to make effective use of templates.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01" name="Google Shape;401;p63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r>
              <a:rPr lang="en" sz="1800"/>
              <a:t>. ZyBook Chapter 14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2. For more lengthy discussion, see optional text Prata, Chapter 14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Non-member overload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457200" y="16183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Since this is not a member function, we must specify both the right-hand side and left-hand side operands; also, can’t access private members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IntArray operator*(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int lhs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const IntArray&amp; rhs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IntArray result(rhs.getLength()); // make object to hold return value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                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// multiply each element of rhs by lhs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for(int i=0; i&lt;length &amp;&amp; i&lt;rhs.length; i++)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result.set(i,rhs.get(i) * lhs);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access operator: IntArray::operator[]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It would be desirable to use the [] operator to access elements of the int array (and we can!)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IntArray x(100);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x[50] = 5; // set int at index 50 to 5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x[0] = x[1]; // copy x[0] into x[1]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access operator: IntArray::operator[]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57200" y="1833575"/>
            <a:ext cx="82296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int&amp; IntArray::operator[](int index) const;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6" name="Google Shape;76;p14"/>
          <p:cNvGraphicFramePr/>
          <p:nvPr/>
        </p:nvGraphicFramePr>
        <p:xfrm>
          <a:off x="482438" y="248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{2018A395-5A92-4E3E-B4EB-7CB3820C7A84}</a:tableStyleId>
              </a:tblPr>
              <a:tblGrid>
                <a:gridCol w="1905250"/>
                <a:gridCol w="3205350"/>
                <a:gridCol w="3068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Snippet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Re-written using operator[] function call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IntArray x(100);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x[5] = 5;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x.operator[](5) = 5;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a reference (lvalue) to the fifth element of the array and set it to 5. That’s a normal assignment operator.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x[i] = x[i+1];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x.operator[](i) = x.operator[](i+1);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 opeator[] on both left side and right side.  Normal assignment operator on integers.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IntArray::operator[]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int&amp; IntArray::operator[](int index) const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// return reference to array[index]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return array[index];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state-ppt-template-16x9-horizontal-left-bric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