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72A783AE-3469-4E26-84C3-20DCAE098F73}">
  <a:tblStyle styleId="{72A783AE-3469-4E26-84C3-20DCAE098F7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" name="Google Shape;3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44f12754f9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44f12754f9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44f12754f9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44f12754f9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44f12754f9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44f12754f9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44f12754f9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44f12754f9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44f12754f9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44f12754f9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44f12754f9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44f12754f9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44f12754f9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44f12754f9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44f12754f9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44f12754f9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44f12754f9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44f12754f9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44f12754f9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44f12754f9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g3e0838537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" name="Google Shape;36;g3e0838537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44f12754f9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44f12754f9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44f12754f9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44f12754f9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44f12754f9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44f12754f9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44f12754f9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44f12754f9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44f12754f9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44f12754f9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44f12754f9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44f12754f9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44f12754f9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44f12754f9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417a8c798d_0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417a8c798d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3e08385374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3e08385374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44f12754f9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" name="Google Shape;42;g44f12754f9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44f12754f9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" name="Google Shape;48;g44f12754f9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44f12754f9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44f12754f9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44f12754f9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44f12754f9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44f12754f9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44f12754f9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44f12754f9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44f12754f9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44f12754f9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44f12754f9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ctrTitle"/>
          </p:nvPr>
        </p:nvSpPr>
        <p:spPr>
          <a:xfrm>
            <a:off x="685800" y="1597820"/>
            <a:ext cx="7772400" cy="110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1371600" y="2914650"/>
            <a:ext cx="6400800" cy="13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ctr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ctr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6553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457200" y="675085"/>
            <a:ext cx="8229600" cy="80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" type="body"/>
          </p:nvPr>
        </p:nvSpPr>
        <p:spPr>
          <a:xfrm>
            <a:off x="457200" y="2266950"/>
            <a:ext cx="8229600" cy="23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2100" lvl="4" marL="22860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»"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6553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457200" y="675085"/>
            <a:ext cx="8229600" cy="80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Google Shape;20;p4"/>
          <p:cNvSpPr txBox="1"/>
          <p:nvPr>
            <p:ph idx="1" type="body"/>
          </p:nvPr>
        </p:nvSpPr>
        <p:spPr>
          <a:xfrm>
            <a:off x="457200" y="1476377"/>
            <a:ext cx="4038600" cy="31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4"/>
          <p:cNvSpPr txBox="1"/>
          <p:nvPr>
            <p:ph idx="2" type="body"/>
          </p:nvPr>
        </p:nvSpPr>
        <p:spPr>
          <a:xfrm>
            <a:off x="4648200" y="1476377"/>
            <a:ext cx="4038600" cy="31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6553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457200" y="675085"/>
            <a:ext cx="8229600" cy="80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6553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6553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675085"/>
            <a:ext cx="8229600" cy="80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2266950"/>
            <a:ext cx="8229600" cy="23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2100" lvl="4" marL="22860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»"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6553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" y="0"/>
            <a:ext cx="9152100" cy="4572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8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ctrTitle"/>
          </p:nvPr>
        </p:nvSpPr>
        <p:spPr>
          <a:xfrm>
            <a:off x="685800" y="1597820"/>
            <a:ext cx="7772400" cy="110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15. Binary Tree, Part 2: Removing BST Tree Nodes; Tree Traversals</a:t>
            </a:r>
            <a:endParaRPr/>
          </a:p>
        </p:txBody>
      </p:sp>
      <p:sp>
        <p:nvSpPr>
          <p:cNvPr id="33" name="Google Shape;33;p7"/>
          <p:cNvSpPr txBox="1"/>
          <p:nvPr>
            <p:ph idx="1" type="subTitle"/>
          </p:nvPr>
        </p:nvSpPr>
        <p:spPr>
          <a:xfrm>
            <a:off x="1371600" y="2914650"/>
            <a:ext cx="6400800" cy="131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480"/>
              </a:spcBef>
              <a:spcAft>
                <a:spcPts val="0"/>
              </a:spcAft>
              <a:buNone/>
            </a:pPr>
            <a:r>
              <a:rPr lang="en"/>
              <a:t>ECE 309</a:t>
            </a:r>
            <a:endParaRPr/>
          </a:p>
          <a:p>
            <a:pPr indent="0" lvl="0" marL="0" rtl="0" algn="ctr">
              <a:spcBef>
                <a:spcPts val="480"/>
              </a:spcBef>
              <a:spcAft>
                <a:spcPts val="0"/>
              </a:spcAft>
              <a:buNone/>
            </a:pPr>
            <a:r>
              <a:rPr lang="en"/>
              <a:t>Dr. James Tuck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6"/>
          <p:cNvSpPr txBox="1"/>
          <p:nvPr>
            <p:ph type="title"/>
          </p:nvPr>
        </p:nvSpPr>
        <p:spPr>
          <a:xfrm>
            <a:off x="457200" y="675085"/>
            <a:ext cx="8229600" cy="8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Removing a Node from a BST</a:t>
            </a:r>
            <a:endParaRPr/>
          </a:p>
        </p:txBody>
      </p:sp>
      <p:sp>
        <p:nvSpPr>
          <p:cNvPr id="91" name="Google Shape;91;p16"/>
          <p:cNvSpPr txBox="1"/>
          <p:nvPr>
            <p:ph idx="1" type="body"/>
          </p:nvPr>
        </p:nvSpPr>
        <p:spPr>
          <a:xfrm>
            <a:off x="268200" y="1476375"/>
            <a:ext cx="8607600" cy="23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2000"/>
              <a:t>When we remove a node from a BST, we must retain the BST property.</a:t>
            </a:r>
            <a:endParaRPr sz="20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2000"/>
              <a:t>Theoretically, we can change the tree however we like during removal as long </a:t>
            </a:r>
            <a:r>
              <a:rPr lang="en" sz="2000"/>
              <a:t>a</a:t>
            </a:r>
            <a:r>
              <a:rPr lang="en" sz="2000"/>
              <a:t>s it retains all other nodes in BST order.</a:t>
            </a:r>
            <a:endParaRPr sz="20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2000"/>
              <a:t>But, we should try to be efficient and remove with efficiency &lt;= O(log N)</a:t>
            </a:r>
            <a:endParaRPr sz="20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2" name="Google Shape;9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200" y="2176325"/>
            <a:ext cx="8727026" cy="1865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7"/>
          <p:cNvSpPr txBox="1"/>
          <p:nvPr>
            <p:ph type="title"/>
          </p:nvPr>
        </p:nvSpPr>
        <p:spPr>
          <a:xfrm>
            <a:off x="457200" y="675085"/>
            <a:ext cx="8229600" cy="8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Removing a Node from a BST</a:t>
            </a:r>
            <a:endParaRPr/>
          </a:p>
        </p:txBody>
      </p:sp>
      <p:sp>
        <p:nvSpPr>
          <p:cNvPr id="98" name="Google Shape;98;p17"/>
          <p:cNvSpPr txBox="1"/>
          <p:nvPr>
            <p:ph idx="1" type="body"/>
          </p:nvPr>
        </p:nvSpPr>
        <p:spPr>
          <a:xfrm>
            <a:off x="268200" y="1726750"/>
            <a:ext cx="8607600" cy="23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/>
              <a:t>Some cases are easy to handle in O(log N)</a:t>
            </a:r>
            <a:r>
              <a:rPr lang="en"/>
              <a:t>:</a:t>
            </a:r>
            <a:endParaRPr/>
          </a:p>
          <a:p>
            <a:pPr indent="-381000" lvl="0" marL="457200" rtl="0" algn="l"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Case 1 (</a:t>
            </a:r>
            <a:r>
              <a:rPr i="1" lang="en"/>
              <a:t>no children</a:t>
            </a:r>
            <a:r>
              <a:rPr lang="en"/>
              <a:t>): Remove a leaf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–"/>
            </a:pPr>
            <a:r>
              <a:rPr lang="en" sz="2000"/>
              <a:t>Set edge in parent to null</a:t>
            </a:r>
            <a:endParaRPr sz="20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Case 2 (</a:t>
            </a:r>
            <a:r>
              <a:rPr i="1" lang="en"/>
              <a:t>one child</a:t>
            </a:r>
            <a:r>
              <a:rPr lang="en"/>
              <a:t>): Internal node with a single child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–"/>
            </a:pPr>
            <a:r>
              <a:rPr lang="en" sz="2000"/>
              <a:t>Set edge in parent to point to child (similar to linked list removal)</a:t>
            </a:r>
            <a:endParaRPr sz="20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/>
          <p:nvPr>
            <p:ph type="title"/>
          </p:nvPr>
        </p:nvSpPr>
        <p:spPr>
          <a:xfrm>
            <a:off x="457200" y="675085"/>
            <a:ext cx="8229600" cy="8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of Case 1 and Case 2</a:t>
            </a:r>
            <a:endParaRPr/>
          </a:p>
        </p:txBody>
      </p:sp>
      <p:pic>
        <p:nvPicPr>
          <p:cNvPr id="104" name="Google Shape;10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1370" y="1379150"/>
            <a:ext cx="6621256" cy="3514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9"/>
          <p:cNvSpPr txBox="1"/>
          <p:nvPr>
            <p:ph type="title"/>
          </p:nvPr>
        </p:nvSpPr>
        <p:spPr>
          <a:xfrm>
            <a:off x="105700" y="675075"/>
            <a:ext cx="8924700" cy="8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Removing a Node from a BST</a:t>
            </a:r>
            <a:endParaRPr/>
          </a:p>
        </p:txBody>
      </p:sp>
      <p:sp>
        <p:nvSpPr>
          <p:cNvPr id="110" name="Google Shape;110;p19"/>
          <p:cNvSpPr txBox="1"/>
          <p:nvPr>
            <p:ph idx="1" type="body"/>
          </p:nvPr>
        </p:nvSpPr>
        <p:spPr>
          <a:xfrm>
            <a:off x="467400" y="1679800"/>
            <a:ext cx="8209200" cy="23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/>
              <a:t>Case 3: Removing a node with two children</a:t>
            </a:r>
            <a:endParaRPr/>
          </a:p>
          <a:p>
            <a:pPr indent="-355600" lvl="0" marL="457200" rtl="0" algn="l">
              <a:spcBef>
                <a:spcPts val="480"/>
              </a:spcBef>
              <a:spcAft>
                <a:spcPts val="0"/>
              </a:spcAft>
              <a:buSzPts val="2000"/>
              <a:buChar char="•"/>
            </a:pPr>
            <a:r>
              <a:rPr lang="en" sz="2000"/>
              <a:t>Step 1: find and remove the successor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" sz="2000"/>
              <a:t>Step 2: replace the node with the successor</a:t>
            </a:r>
            <a:endParaRPr sz="20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/>
              <a:t>The successor node satisfies all BST ordering constraints:</a:t>
            </a:r>
            <a:endParaRPr/>
          </a:p>
          <a:p>
            <a:pPr indent="-355600" lvl="0" marL="457200" rtl="0" algn="l">
              <a:spcBef>
                <a:spcPts val="480"/>
              </a:spcBef>
              <a:spcAft>
                <a:spcPts val="0"/>
              </a:spcAft>
              <a:buSzPts val="2000"/>
              <a:buChar char="•"/>
            </a:pPr>
            <a:r>
              <a:rPr lang="en" sz="2000"/>
              <a:t>It’s larger than all nodes in the left sub-tree.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" sz="2000"/>
              <a:t>It’s smaller than every other node in the right sub-tree.</a:t>
            </a:r>
            <a:endParaRPr sz="20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0"/>
          <p:cNvSpPr txBox="1"/>
          <p:nvPr>
            <p:ph type="title"/>
          </p:nvPr>
        </p:nvSpPr>
        <p:spPr>
          <a:xfrm>
            <a:off x="457200" y="675085"/>
            <a:ext cx="8229600" cy="8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of Case 3: node has 2 children</a:t>
            </a:r>
            <a:endParaRPr/>
          </a:p>
        </p:txBody>
      </p:sp>
      <p:pic>
        <p:nvPicPr>
          <p:cNvPr id="116" name="Google Shape;11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628785"/>
            <a:ext cx="8839198" cy="30755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1"/>
          <p:cNvSpPr txBox="1"/>
          <p:nvPr>
            <p:ph type="title"/>
          </p:nvPr>
        </p:nvSpPr>
        <p:spPr>
          <a:xfrm>
            <a:off x="457200" y="675085"/>
            <a:ext cx="8229600" cy="8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Pseudocode for BSTRemove</a:t>
            </a:r>
            <a:endParaRPr/>
          </a:p>
        </p:txBody>
      </p:sp>
      <p:sp>
        <p:nvSpPr>
          <p:cNvPr id="122" name="Google Shape;122;p21"/>
          <p:cNvSpPr txBox="1"/>
          <p:nvPr/>
        </p:nvSpPr>
        <p:spPr>
          <a:xfrm>
            <a:off x="457200" y="1476375"/>
            <a:ext cx="5402700" cy="23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BST</a:t>
            </a: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Remove</a:t>
            </a:r>
            <a:r>
              <a:rPr lang="en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tree</a:t>
            </a:r>
            <a:r>
              <a:rPr lang="en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key</a:t>
            </a:r>
            <a:r>
              <a:rPr lang="en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node</a:t>
            </a:r>
            <a:r>
              <a:rPr lang="en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= root</a:t>
            </a: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// t</a:t>
            </a: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emporary variable, start at root of tree</a:t>
            </a:r>
            <a:endParaRPr sz="1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parent = NULL;</a:t>
            </a: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 // need the parent node to update links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while (</a:t>
            </a: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node</a:t>
            </a:r>
            <a:r>
              <a:rPr lang="en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not null) {</a:t>
            </a:r>
            <a:endParaRPr sz="1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if (</a:t>
            </a: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node-</a:t>
            </a:r>
            <a:r>
              <a:rPr lang="en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&gt;data == </a:t>
            </a: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key</a:t>
            </a:r>
            <a:r>
              <a:rPr lang="en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// FOUND IT! ACTUALLY REMOVE THE NODE</a:t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           // Handle Case1, Case2, Case3</a:t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       }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else if (</a:t>
            </a: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key</a:t>
            </a:r>
            <a:r>
              <a:rPr lang="en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&lt; node-&gt;data) </a:t>
            </a: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parent = node;</a:t>
            </a: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           node</a:t>
            </a:r>
            <a:r>
              <a:rPr lang="en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node-</a:t>
            </a:r>
            <a:r>
              <a:rPr lang="en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&gt;left; </a:t>
            </a:r>
            <a:endParaRPr sz="1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} else { </a:t>
            </a:r>
            <a:endParaRPr sz="1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b="1" lang="en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parent = node;</a:t>
            </a:r>
            <a:r>
              <a:rPr lang="en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node = node-&gt;right; </a:t>
            </a:r>
            <a:endParaRPr sz="1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sz="1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3" name="Google Shape;123;p21"/>
          <p:cNvSpPr txBox="1"/>
          <p:nvPr/>
        </p:nvSpPr>
        <p:spPr>
          <a:xfrm>
            <a:off x="6339000" y="1728825"/>
            <a:ext cx="2534100" cy="46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Core part of the algorithm is the same BSTSearch.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add a </a:t>
            </a:r>
            <a:r>
              <a:rPr b="1" lang="en"/>
              <a:t>parent</a:t>
            </a:r>
            <a:r>
              <a:rPr lang="en"/>
              <a:t> pointer so that we can fix up ancestor’s child pointers as needed.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parent</a:t>
            </a:r>
            <a:r>
              <a:rPr lang="en"/>
              <a:t> serves a similar purpose as </a:t>
            </a:r>
            <a:r>
              <a:rPr b="1" lang="en"/>
              <a:t>prev</a:t>
            </a:r>
            <a:r>
              <a:rPr lang="en"/>
              <a:t> pointer in linked list removal.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2"/>
          <p:cNvSpPr txBox="1"/>
          <p:nvPr>
            <p:ph type="title"/>
          </p:nvPr>
        </p:nvSpPr>
        <p:spPr>
          <a:xfrm>
            <a:off x="457200" y="675085"/>
            <a:ext cx="8229600" cy="8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Pseudocode for Case 1</a:t>
            </a:r>
            <a:endParaRPr/>
          </a:p>
        </p:txBody>
      </p:sp>
      <p:sp>
        <p:nvSpPr>
          <p:cNvPr id="129" name="Google Shape;129;p22"/>
          <p:cNvSpPr txBox="1"/>
          <p:nvPr/>
        </p:nvSpPr>
        <p:spPr>
          <a:xfrm>
            <a:off x="457200" y="1476375"/>
            <a:ext cx="5402700" cy="23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// Handle leaf node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bool</a:t>
            </a:r>
            <a:r>
              <a:rPr lang="en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Case1</a:t>
            </a:r>
            <a:r>
              <a:rPr lang="en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tree</a:t>
            </a:r>
            <a:r>
              <a:rPr lang="en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parent,</a:t>
            </a: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 node</a:t>
            </a:r>
            <a:r>
              <a:rPr lang="en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  if (node-&gt;left == NULL and node-&gt;right == NULL) { // found a leaf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     if (parent==NULL) { // found the root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         tree-&gt;root = NULL;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     } else if (parent-&gt;left == node) {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         parent-&gt;left = NULL;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     } else {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         parent-&gt;right = NULL;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     }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     return true; // we applied Case 1, we’re done!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  return false; // not Case 1, try Case 2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0" name="Google Shape;130;p22"/>
          <p:cNvSpPr txBox="1"/>
          <p:nvPr/>
        </p:nvSpPr>
        <p:spPr>
          <a:xfrm>
            <a:off x="6339000" y="1728825"/>
            <a:ext cx="2534100" cy="46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node has no children, it’s a leaf node.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But, we have to figure out which side of the parent it’s on so we can set that child to NULL.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 shown here, we may also need to free node at a later step.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3"/>
          <p:cNvSpPr txBox="1"/>
          <p:nvPr>
            <p:ph type="title"/>
          </p:nvPr>
        </p:nvSpPr>
        <p:spPr>
          <a:xfrm>
            <a:off x="457200" y="383485"/>
            <a:ext cx="8229600" cy="8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Pseudocode for Case 2</a:t>
            </a:r>
            <a:endParaRPr/>
          </a:p>
        </p:txBody>
      </p:sp>
      <p:sp>
        <p:nvSpPr>
          <p:cNvPr id="136" name="Google Shape;136;p23"/>
          <p:cNvSpPr txBox="1"/>
          <p:nvPr/>
        </p:nvSpPr>
        <p:spPr>
          <a:xfrm>
            <a:off x="208275" y="977425"/>
            <a:ext cx="8303100" cy="416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// Handle internal node with 1 child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bool</a:t>
            </a:r>
            <a:r>
              <a:rPr lang="en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Case2</a:t>
            </a:r>
            <a:r>
              <a:rPr lang="en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tree</a:t>
            </a:r>
            <a:r>
              <a:rPr lang="en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parent,</a:t>
            </a: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 node</a:t>
            </a:r>
            <a:r>
              <a:rPr lang="en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  if (node-&gt;left != NULL and node-&gt;right == NULL) { // node has a left child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    if (parent==NULL) tree-&gt;root = node-&gt;left; // node’s child becomes the new root!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    else if (parent-&gt;left == node) // node is on the left, so child is on the left        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       parent-&gt;left = node-&gt;left;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    else // on the right!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       parent-&gt;right = node-&gt;left;     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    return true; // Case 2 applied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  } else if(node-&gt;left==NULL and node-&gt;right != NULL) { // node has a right child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    if (parent==NULL) tree-&gt;root = node-&gt;right; // node’s child becomes the new root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    else if (parent-&gt;left == node) // node is on the left, so child moves up to the left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       parent-&gt;left = node-&gt;right;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    else  // else on the right!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       parent-&gt;right = node-&gt;right;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    return true; // Case 2 applied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  return false; // not Case 1 or 2, must use Case 3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4"/>
          <p:cNvSpPr txBox="1"/>
          <p:nvPr>
            <p:ph type="title"/>
          </p:nvPr>
        </p:nvSpPr>
        <p:spPr>
          <a:xfrm>
            <a:off x="457200" y="279335"/>
            <a:ext cx="8229600" cy="8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Pseudocode for Case 3</a:t>
            </a:r>
            <a:endParaRPr/>
          </a:p>
        </p:txBody>
      </p:sp>
      <p:sp>
        <p:nvSpPr>
          <p:cNvPr id="142" name="Google Shape;142;p24"/>
          <p:cNvSpPr txBox="1"/>
          <p:nvPr/>
        </p:nvSpPr>
        <p:spPr>
          <a:xfrm>
            <a:off x="331150" y="858450"/>
            <a:ext cx="8675400" cy="23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// Handle node with two children; we don’t check assuming check already happened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Case3</a:t>
            </a:r>
            <a:r>
              <a:rPr lang="en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tree</a:t>
            </a:r>
            <a:r>
              <a:rPr lang="en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parent,</a:t>
            </a: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 node</a:t>
            </a:r>
            <a:r>
              <a:rPr lang="en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   succ = node-&gt;right;</a:t>
            </a: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         // successor must be in right sub-tree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   prev = node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   while(succ-&gt;left != NULL) { // find left-most node in right sub-tree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     prev = succ;              // prev will point to the node’s parent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     succ = succ-&gt;left;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   // Remove the successor node. It must be a case 1 or case 2 node since it has no left child.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   if( !Case1(tree,prev,succ) ) {  // Leverage Case1 and Case2 to remove successor properly</a:t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      Case2(tree,prev,succ);</a:t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   succ-&gt;left = node-&gt;left;// Now replace node with succ, update left child, right child, and parent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   succ-&gt;right = node-&gt;right;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   if (parent==NULL)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     tree-&gt;root = succ;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   else if(parent-&gt;left == node)  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     parent-&gt;left = succ; 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   else parent-&gt;right = succ;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5"/>
          <p:cNvSpPr txBox="1"/>
          <p:nvPr>
            <p:ph type="title"/>
          </p:nvPr>
        </p:nvSpPr>
        <p:spPr>
          <a:xfrm>
            <a:off x="457200" y="480685"/>
            <a:ext cx="8229600" cy="8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Pseudocode for BSTRemove</a:t>
            </a:r>
            <a:endParaRPr/>
          </a:p>
        </p:txBody>
      </p:sp>
      <p:sp>
        <p:nvSpPr>
          <p:cNvPr id="148" name="Google Shape;148;p25"/>
          <p:cNvSpPr txBox="1"/>
          <p:nvPr/>
        </p:nvSpPr>
        <p:spPr>
          <a:xfrm>
            <a:off x="332225" y="1075950"/>
            <a:ext cx="5402700" cy="23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BST</a:t>
            </a: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Remove</a:t>
            </a:r>
            <a:r>
              <a:rPr lang="en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tree</a:t>
            </a:r>
            <a:r>
              <a:rPr lang="en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key</a:t>
            </a:r>
            <a:r>
              <a:rPr lang="en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node</a:t>
            </a:r>
            <a:r>
              <a:rPr lang="en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= root</a:t>
            </a: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// t</a:t>
            </a: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emporary variable, start at root of tree</a:t>
            </a:r>
            <a:endParaRPr sz="1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    parent = NULL; // need the parent node to update links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while (</a:t>
            </a: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node</a:t>
            </a:r>
            <a:r>
              <a:rPr lang="en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not null) {</a:t>
            </a:r>
            <a:endParaRPr sz="1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if (</a:t>
            </a: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node-</a:t>
            </a:r>
            <a:r>
              <a:rPr lang="en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&gt;data == </a:t>
            </a: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key</a:t>
            </a:r>
            <a:r>
              <a:rPr lang="en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if (!Case1(tree,parent,node))</a:t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              if(!Case2(tree,parent,node))</a:t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                 Case3(tree,parent,node); </a:t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           Free the node; return; </a:t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       }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else if (</a:t>
            </a: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key</a:t>
            </a:r>
            <a:r>
              <a:rPr lang="en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&lt; node-&gt;data) </a:t>
            </a: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           parent = node; 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           node</a:t>
            </a:r>
            <a:r>
              <a:rPr lang="en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node-</a:t>
            </a:r>
            <a:r>
              <a:rPr lang="en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&gt;left; </a:t>
            </a:r>
            <a:endParaRPr sz="1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} else { </a:t>
            </a:r>
            <a:endParaRPr sz="1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parent = node; </a:t>
            </a:r>
            <a:endParaRPr sz="1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node = node-&gt;right; </a:t>
            </a:r>
            <a:endParaRPr sz="1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sz="1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9" name="Google Shape;149;p25"/>
          <p:cNvSpPr txBox="1"/>
          <p:nvPr/>
        </p:nvSpPr>
        <p:spPr>
          <a:xfrm>
            <a:off x="5908550" y="2138475"/>
            <a:ext cx="3027300" cy="46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check Case 1 and Case 2 first.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neither succeed, we use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Case 3.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 txBox="1"/>
          <p:nvPr>
            <p:ph type="title"/>
          </p:nvPr>
        </p:nvSpPr>
        <p:spPr>
          <a:xfrm>
            <a:off x="457200" y="675085"/>
            <a:ext cx="8229600" cy="8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Objectives</a:t>
            </a:r>
            <a:endParaRPr/>
          </a:p>
        </p:txBody>
      </p:sp>
      <p:sp>
        <p:nvSpPr>
          <p:cNvPr id="39" name="Google Shape;39;p8"/>
          <p:cNvSpPr txBox="1"/>
          <p:nvPr>
            <p:ph idx="1" type="body"/>
          </p:nvPr>
        </p:nvSpPr>
        <p:spPr>
          <a:xfrm>
            <a:off x="457200" y="1555300"/>
            <a:ext cx="8229600" cy="23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480"/>
              </a:spcBef>
              <a:spcAft>
                <a:spcPts val="0"/>
              </a:spcAft>
              <a:buSzPts val="2000"/>
              <a:buChar char="•"/>
            </a:pPr>
            <a:r>
              <a:rPr lang="en" sz="2000"/>
              <a:t>Review the algorithmic complexity of search and insertion on binary trees.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" sz="2000"/>
              <a:t>Define and identify successor node and predecessor node on a BST.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" sz="2000"/>
              <a:t>Describe the requirements for removing a node from a BST.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" sz="2000"/>
              <a:t>Identify three cases and derive pseudocode for removing nodes from a BST.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" sz="2000"/>
              <a:t>Define and implement an in-order tree traversal.</a:t>
            </a:r>
            <a:endParaRPr sz="2000"/>
          </a:p>
          <a:p>
            <a:pPr indent="0" lvl="0" marL="45720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6"/>
          <p:cNvSpPr txBox="1"/>
          <p:nvPr>
            <p:ph type="title"/>
          </p:nvPr>
        </p:nvSpPr>
        <p:spPr>
          <a:xfrm>
            <a:off x="457200" y="675085"/>
            <a:ext cx="8229600" cy="8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C++ implementation</a:t>
            </a:r>
            <a:endParaRPr/>
          </a:p>
        </p:txBody>
      </p:sp>
      <p:sp>
        <p:nvSpPr>
          <p:cNvPr id="155" name="Google Shape;155;p26"/>
          <p:cNvSpPr txBox="1"/>
          <p:nvPr>
            <p:ph idx="1" type="body"/>
          </p:nvPr>
        </p:nvSpPr>
        <p:spPr>
          <a:xfrm>
            <a:off x="457200" y="2204450"/>
            <a:ext cx="8229600" cy="23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/>
              <a:t>As homework, you will implement the BSTRemove algorithm.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7"/>
          <p:cNvSpPr txBox="1"/>
          <p:nvPr>
            <p:ph type="title"/>
          </p:nvPr>
        </p:nvSpPr>
        <p:spPr>
          <a:xfrm>
            <a:off x="457200" y="675085"/>
            <a:ext cx="8229600" cy="8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 Complexity of Binary Search Tree operations</a:t>
            </a:r>
            <a:endParaRPr/>
          </a:p>
        </p:txBody>
      </p:sp>
      <p:graphicFrame>
        <p:nvGraphicFramePr>
          <p:cNvPr id="161" name="Google Shape;161;p27"/>
          <p:cNvGraphicFramePr/>
          <p:nvPr/>
        </p:nvGraphicFramePr>
        <p:xfrm>
          <a:off x="96750" y="1476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{72A783AE-3469-4E26-84C3-20DCAE098F73}</a:tableStyleId>
              </a:tblPr>
              <a:tblGrid>
                <a:gridCol w="1776350"/>
                <a:gridCol w="1472300"/>
                <a:gridCol w="5701825"/>
              </a:tblGrid>
              <a:tr h="435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Operation on N nodes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Time Complexity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Explanation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Search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O(log N)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Time complexity is dictated by the height of the tree. A full tree has height = log N.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Insert one node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O(log N)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Insertion is essentially the same complexity as search, since we search for the place to insert.  Placing the node in the tree is just a few pointer updates (O(1)), and doesn’t worsen complexity.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Insert N nodes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O(N * log N)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If we insert N nodes, each insertion costs log N. In total, that’s N * log N.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Remove 1 node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O(log N)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Removal is also dominated by search, which is O(log N). Case 1 and Case 2 are clearly log N. Case 3 involves two searches.  But, it can be seen as a search for the node, followed by a search for the successor. Both are bounded by H.  Hence, still log N.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8"/>
          <p:cNvSpPr txBox="1"/>
          <p:nvPr>
            <p:ph type="title"/>
          </p:nvPr>
        </p:nvSpPr>
        <p:spPr>
          <a:xfrm>
            <a:off x="457200" y="675085"/>
            <a:ext cx="8229600" cy="8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Tree Traversal</a:t>
            </a:r>
            <a:endParaRPr/>
          </a:p>
        </p:txBody>
      </p:sp>
      <p:sp>
        <p:nvSpPr>
          <p:cNvPr id="167" name="Google Shape;167;p28"/>
          <p:cNvSpPr txBox="1"/>
          <p:nvPr>
            <p:ph idx="1" type="body"/>
          </p:nvPr>
        </p:nvSpPr>
        <p:spPr>
          <a:xfrm>
            <a:off x="457200" y="1588250"/>
            <a:ext cx="8229600" cy="23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/>
              <a:t>A tree traversal visits each node of the tree once and performs an action.</a:t>
            </a:r>
            <a:endParaRPr/>
          </a:p>
          <a:p>
            <a:pPr indent="-381000" lvl="0" marL="457200" rtl="0" algn="l"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" sz="2000"/>
              <a:t>The action may be as simple as printing the contents.</a:t>
            </a:r>
            <a:endParaRPr sz="20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/>
              <a:t>An </a:t>
            </a:r>
            <a:r>
              <a:rPr b="1" i="1" lang="en"/>
              <a:t>in-order</a:t>
            </a:r>
            <a:r>
              <a:rPr lang="en"/>
              <a:t> traversal recursively visits the left sub-tree, the node, the right sub-tree.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/>
              <a:t>For a BST, an in-order traversal matches BST order.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9"/>
          <p:cNvSpPr txBox="1"/>
          <p:nvPr>
            <p:ph type="title"/>
          </p:nvPr>
        </p:nvSpPr>
        <p:spPr>
          <a:xfrm>
            <a:off x="457200" y="675085"/>
            <a:ext cx="8229600" cy="8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Inorder traversal pseudocode</a:t>
            </a:r>
            <a:endParaRPr/>
          </a:p>
        </p:txBody>
      </p:sp>
      <p:sp>
        <p:nvSpPr>
          <p:cNvPr id="173" name="Google Shape;173;p29"/>
          <p:cNvSpPr txBox="1"/>
          <p:nvPr>
            <p:ph idx="1" type="body"/>
          </p:nvPr>
        </p:nvSpPr>
        <p:spPr>
          <a:xfrm>
            <a:off x="293575" y="1867675"/>
            <a:ext cx="8772000" cy="23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PrintInorder(node):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if (node is NULL) // base case, stop if null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PrintInorder(node-&gt;left) //recursively print left side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print node               //print the node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PrintInorder(node-&gt;right)//recursively print right side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0"/>
          <p:cNvSpPr txBox="1"/>
          <p:nvPr>
            <p:ph type="title"/>
          </p:nvPr>
        </p:nvSpPr>
        <p:spPr>
          <a:xfrm>
            <a:off x="457200" y="675085"/>
            <a:ext cx="8229600" cy="8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Inorder traversal example</a:t>
            </a:r>
            <a:endParaRPr/>
          </a:p>
        </p:txBody>
      </p:sp>
      <p:pic>
        <p:nvPicPr>
          <p:cNvPr id="179" name="Google Shape;17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112025"/>
            <a:ext cx="5318100" cy="2140787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30"/>
          <p:cNvSpPr txBox="1"/>
          <p:nvPr/>
        </p:nvSpPr>
        <p:spPr>
          <a:xfrm>
            <a:off x="5248950" y="1645525"/>
            <a:ext cx="3770100" cy="46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PrintInorder(9)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	PrintInorder(5)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		PrintInorder(3)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			PrintInorder(1) - print 1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                           	print 3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			PrintInorder(4) - print 4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                    print 5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	          PrintInorder(7)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                           print 7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		      PrintInorder(8) - print 8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          print 9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	PrintInorder(15)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		print 15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		PrintInorder(16)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			PrintInorder(15) - print 15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			print 16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			PrintInorder(19) - print 19</a:t>
            </a:r>
            <a:endParaRPr sz="1200"/>
          </a:p>
        </p:txBody>
      </p:sp>
      <p:sp>
        <p:nvSpPr>
          <p:cNvPr id="181" name="Google Shape;181;p30"/>
          <p:cNvSpPr txBox="1"/>
          <p:nvPr/>
        </p:nvSpPr>
        <p:spPr>
          <a:xfrm>
            <a:off x="241975" y="1560950"/>
            <a:ext cx="3999300" cy="46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Follow the arrow through the Inorder function calls: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1"/>
          <p:cNvSpPr txBox="1"/>
          <p:nvPr>
            <p:ph type="title"/>
          </p:nvPr>
        </p:nvSpPr>
        <p:spPr>
          <a:xfrm>
            <a:off x="457200" y="675085"/>
            <a:ext cx="8229600" cy="8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Inorder Traversal in C++</a:t>
            </a:r>
            <a:endParaRPr/>
          </a:p>
        </p:txBody>
      </p:sp>
      <p:sp>
        <p:nvSpPr>
          <p:cNvPr id="187" name="Google Shape;187;p31"/>
          <p:cNvSpPr txBox="1"/>
          <p:nvPr>
            <p:ph idx="1" type="body"/>
          </p:nvPr>
        </p:nvSpPr>
        <p:spPr>
          <a:xfrm>
            <a:off x="457200" y="1544875"/>
            <a:ext cx="8229600" cy="23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// protected member function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void BinarySearchTree::printInorderHelper(BTNode *node)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 if(node==NULL) return; // base case, stop at NULL nodes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 printInorderHelper(node-&gt;left);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 printf(“%d “,node-&gt;data);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 printInorderHelper(node-&gt;right);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// public member function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v</a:t>
            </a: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oid BinarySearchTree::printInorder() {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 // root is hidden, so we need a helper function to kick off the traversal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 printInorderHelper(root);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2"/>
          <p:cNvSpPr txBox="1"/>
          <p:nvPr>
            <p:ph type="title"/>
          </p:nvPr>
        </p:nvSpPr>
        <p:spPr>
          <a:xfrm>
            <a:off x="457188" y="515410"/>
            <a:ext cx="8229600" cy="8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 Complexity of Binary Search Tree operations</a:t>
            </a:r>
            <a:endParaRPr/>
          </a:p>
        </p:txBody>
      </p:sp>
      <p:graphicFrame>
        <p:nvGraphicFramePr>
          <p:cNvPr id="193" name="Google Shape;193;p32"/>
          <p:cNvGraphicFramePr/>
          <p:nvPr/>
        </p:nvGraphicFramePr>
        <p:xfrm>
          <a:off x="96750" y="1372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{72A783AE-3469-4E26-84C3-20DCAE098F73}</a:tableStyleId>
              </a:tblPr>
              <a:tblGrid>
                <a:gridCol w="2290700"/>
                <a:gridCol w="1974400"/>
                <a:gridCol w="4685375"/>
              </a:tblGrid>
              <a:tr h="435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Operation on N nodes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Time Complexity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Explanation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Search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O(log N)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Time complexity is dictated by the height of the tree. A full tree has height = log N.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Insert one node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O(log N)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Insertion is essentially the same complexity as search, since we search for the place to insert. 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Insert N nodes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O(N * log N)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If we insert N nodes, each insertion costs log N. In total, that’s N * log N.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Remove 1 node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O(log N)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Case 1 and Case 2 are searches, so log N. Case 3 involves two searches of log N, hence still log N.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In-order Traversal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O(N)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We visit each node once. What about the additional operations to traverse the tree’s edges? The number edges is approximately N. Hence, O(N+N) = O(N). 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3"/>
          <p:cNvSpPr txBox="1"/>
          <p:nvPr>
            <p:ph type="title"/>
          </p:nvPr>
        </p:nvSpPr>
        <p:spPr>
          <a:xfrm>
            <a:off x="457200" y="675085"/>
            <a:ext cx="8229600" cy="8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199" name="Google Shape;199;p33"/>
          <p:cNvSpPr txBox="1"/>
          <p:nvPr>
            <p:ph idx="1" type="body"/>
          </p:nvPr>
        </p:nvSpPr>
        <p:spPr>
          <a:xfrm>
            <a:off x="457200" y="1878900"/>
            <a:ext cx="8229600" cy="23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480"/>
              </a:spcBef>
              <a:spcAft>
                <a:spcPts val="0"/>
              </a:spcAft>
              <a:buSzPts val="2000"/>
              <a:buChar char="•"/>
            </a:pPr>
            <a:r>
              <a:rPr lang="en" sz="2000"/>
              <a:t>Search, insertion, removal are O(log N) and traversal of all items is O(N).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" sz="2000"/>
              <a:t>Removal of a BST node involves three key cases: removing a leaf node, removing an internal node with one child, and removing a node with two children. 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" sz="2000"/>
              <a:t>Removing a node with two children requires first removing the node’s successor and then replacing the node with its successor.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" sz="2000"/>
              <a:t>In-order traversal is one way to print out the nodes of a BST in order.</a:t>
            </a:r>
            <a:endParaRPr sz="20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4"/>
          <p:cNvSpPr txBox="1"/>
          <p:nvPr>
            <p:ph type="title"/>
          </p:nvPr>
        </p:nvSpPr>
        <p:spPr>
          <a:xfrm>
            <a:off x="457200" y="675085"/>
            <a:ext cx="8229600" cy="8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205" name="Google Shape;205;p34"/>
          <p:cNvSpPr txBox="1"/>
          <p:nvPr>
            <p:ph idx="1" type="body"/>
          </p:nvPr>
        </p:nvSpPr>
        <p:spPr>
          <a:xfrm>
            <a:off x="457200" y="2266950"/>
            <a:ext cx="8229600" cy="23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800"/>
              <a:t>1. ZyBook on Data Structures, chapters 15.1, 15.5, 15.6</a:t>
            </a:r>
            <a:endParaRPr sz="18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9"/>
          <p:cNvSpPr txBox="1"/>
          <p:nvPr>
            <p:ph type="title"/>
          </p:nvPr>
        </p:nvSpPr>
        <p:spPr>
          <a:xfrm>
            <a:off x="457200" y="675085"/>
            <a:ext cx="8229600" cy="8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 Complexity of Binary Search Tree operations</a:t>
            </a:r>
            <a:endParaRPr/>
          </a:p>
        </p:txBody>
      </p:sp>
      <p:graphicFrame>
        <p:nvGraphicFramePr>
          <p:cNvPr id="45" name="Google Shape;45;p9"/>
          <p:cNvGraphicFramePr/>
          <p:nvPr/>
        </p:nvGraphicFramePr>
        <p:xfrm>
          <a:off x="306800" y="2031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{72A783AE-3469-4E26-84C3-20DCAE098F73}</a:tableStyleId>
              </a:tblPr>
              <a:tblGrid>
                <a:gridCol w="2809900"/>
                <a:gridCol w="1540525"/>
                <a:gridCol w="4079275"/>
              </a:tblGrid>
              <a:tr h="435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Operation on N nodes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Time Complexity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Explanation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Search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O(H) or O(log N)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Time complexity is dictated by the height of the tree. A full tree has height, H = log N.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Insert one node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O(H) or O(log N)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Insertion is essentially the same complexity as search, since we search for the place to insert.  Placing the node in the tree is just a few pointer updates (O(1)), and doesn’t worsen complexity.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Insert N nodes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O(N * log N)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If we insert N nodes, each insertion costs log N. In total, that’s N * log N.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type="title"/>
          </p:nvPr>
        </p:nvSpPr>
        <p:spPr>
          <a:xfrm>
            <a:off x="457200" y="675085"/>
            <a:ext cx="8229600" cy="8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BST ordering of nodes</a:t>
            </a:r>
            <a:endParaRPr/>
          </a:p>
        </p:txBody>
      </p:sp>
      <p:sp>
        <p:nvSpPr>
          <p:cNvPr id="51" name="Google Shape;51;p10"/>
          <p:cNvSpPr txBox="1"/>
          <p:nvPr>
            <p:ph idx="1" type="body"/>
          </p:nvPr>
        </p:nvSpPr>
        <p:spPr>
          <a:xfrm>
            <a:off x="408600" y="1593475"/>
            <a:ext cx="8229600" cy="23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/>
              <a:t>BSTs define an ordering of nodes from smallest to largest.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2" name="Google Shape;52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8375" y="2294650"/>
            <a:ext cx="5581650" cy="2619375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10"/>
          <p:cNvSpPr txBox="1"/>
          <p:nvPr/>
        </p:nvSpPr>
        <p:spPr>
          <a:xfrm>
            <a:off x="5964075" y="2756400"/>
            <a:ext cx="2402400" cy="46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Order: 1, 3, 4, 5, 7, 8, 9, 15, 15, 16, 19</a:t>
            </a:r>
            <a:endParaRPr sz="2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type="title"/>
          </p:nvPr>
        </p:nvSpPr>
        <p:spPr>
          <a:xfrm>
            <a:off x="457200" y="675085"/>
            <a:ext cx="8229600" cy="8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BST successors and predecessors</a:t>
            </a:r>
            <a:endParaRPr/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57200" y="1933700"/>
            <a:ext cx="8229600" cy="23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/>
              <a:t>Using that ordering, we define two terms: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 </a:t>
            </a:r>
            <a:r>
              <a:rPr b="1" i="1" lang="en"/>
              <a:t>successor</a:t>
            </a:r>
            <a:r>
              <a:rPr lang="en"/>
              <a:t> node is the next larger node in the BST tree. 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 </a:t>
            </a:r>
            <a:r>
              <a:rPr b="1" i="1" lang="en"/>
              <a:t>predecessor </a:t>
            </a:r>
            <a:r>
              <a:rPr lang="en"/>
              <a:t>node is the next smaller node in the BST tree.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2"/>
          <p:cNvSpPr txBox="1"/>
          <p:nvPr>
            <p:ph type="title"/>
          </p:nvPr>
        </p:nvSpPr>
        <p:spPr>
          <a:xfrm>
            <a:off x="457200" y="675085"/>
            <a:ext cx="8229600" cy="8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Examples</a:t>
            </a:r>
            <a:endParaRPr/>
          </a:p>
        </p:txBody>
      </p:sp>
      <p:sp>
        <p:nvSpPr>
          <p:cNvPr id="65" name="Google Shape;65;p12"/>
          <p:cNvSpPr txBox="1"/>
          <p:nvPr>
            <p:ph idx="1" type="body"/>
          </p:nvPr>
        </p:nvSpPr>
        <p:spPr>
          <a:xfrm>
            <a:off x="228100" y="1919775"/>
            <a:ext cx="3562800" cy="23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/>
              <a:t>1 is the predecessor of 3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/>
              <a:t>3 is the successor of 1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/>
              <a:t>9 is successor of 8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/>
              <a:t>15 is successor of 15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/>
              <a:t>4 is predecessor of 5</a:t>
            </a:r>
            <a:endParaRPr/>
          </a:p>
        </p:txBody>
      </p:sp>
      <p:pic>
        <p:nvPicPr>
          <p:cNvPr id="66" name="Google Shape;66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09358" y="2121124"/>
            <a:ext cx="4960116" cy="232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3"/>
          <p:cNvSpPr txBox="1"/>
          <p:nvPr>
            <p:ph type="title"/>
          </p:nvPr>
        </p:nvSpPr>
        <p:spPr>
          <a:xfrm>
            <a:off x="457200" y="675085"/>
            <a:ext cx="8229600" cy="8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Algorithm for finding a successor </a:t>
            </a:r>
            <a:endParaRPr/>
          </a:p>
        </p:txBody>
      </p:sp>
      <p:sp>
        <p:nvSpPr>
          <p:cNvPr id="72" name="Google Shape;72;p13"/>
          <p:cNvSpPr txBox="1"/>
          <p:nvPr>
            <p:ph idx="1" type="body"/>
          </p:nvPr>
        </p:nvSpPr>
        <p:spPr>
          <a:xfrm>
            <a:off x="457200" y="1829550"/>
            <a:ext cx="8229600" cy="23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2000"/>
              <a:t>Two cases for finding successor of node, n:</a:t>
            </a:r>
            <a:endParaRPr sz="2000"/>
          </a:p>
          <a:p>
            <a:pPr indent="-355600" lvl="0" marL="457200" rtl="0" algn="l">
              <a:spcBef>
                <a:spcPts val="48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If n has a right child, the successor is the left-most node of n’s right sub-tree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If there is no right child, then n’s successor is an ancestor: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AutoNum type="alphaLcPeriod"/>
            </a:pPr>
            <a:r>
              <a:rPr lang="en" sz="2000"/>
              <a:t>Go up the tree until you find an ancestor, a, such that n falls in its left sub-tree; a is the successor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AutoNum type="alphaLcPeriod"/>
            </a:pPr>
            <a:r>
              <a:rPr lang="en" sz="2000"/>
              <a:t>If no such ancestor exists, n has no successor.</a:t>
            </a:r>
            <a:endParaRPr sz="2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4"/>
          <p:cNvSpPr txBox="1"/>
          <p:nvPr>
            <p:ph type="title"/>
          </p:nvPr>
        </p:nvSpPr>
        <p:spPr>
          <a:xfrm>
            <a:off x="457200" y="675085"/>
            <a:ext cx="8229600" cy="8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Examples of Case 1 and Case 2</a:t>
            </a:r>
            <a:endParaRPr/>
          </a:p>
        </p:txBody>
      </p:sp>
      <p:pic>
        <p:nvPicPr>
          <p:cNvPr id="78" name="Google Shape;7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1300" y="1527025"/>
            <a:ext cx="2937275" cy="3341926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64025" y="1516825"/>
            <a:ext cx="2937275" cy="34466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5"/>
          <p:cNvSpPr txBox="1"/>
          <p:nvPr>
            <p:ph type="title"/>
          </p:nvPr>
        </p:nvSpPr>
        <p:spPr>
          <a:xfrm>
            <a:off x="457200" y="675085"/>
            <a:ext cx="8229600" cy="8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Tips for finding an ancestor</a:t>
            </a:r>
            <a:endParaRPr/>
          </a:p>
        </p:txBody>
      </p:sp>
      <p:sp>
        <p:nvSpPr>
          <p:cNvPr id="85" name="Google Shape;85;p15"/>
          <p:cNvSpPr txBox="1"/>
          <p:nvPr>
            <p:ph idx="1" type="body"/>
          </p:nvPr>
        </p:nvSpPr>
        <p:spPr>
          <a:xfrm>
            <a:off x="457200" y="1760100"/>
            <a:ext cx="8229600" cy="23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/>
              <a:t>For case 2, if we need to find an ancestor, two ways:</a:t>
            </a:r>
            <a:endParaRPr/>
          </a:p>
          <a:p>
            <a:pPr indent="-355600" lvl="0" marL="457200" rtl="0" algn="l">
              <a:spcBef>
                <a:spcPts val="480"/>
              </a:spcBef>
              <a:spcAft>
                <a:spcPts val="0"/>
              </a:spcAft>
              <a:buSzPts val="2000"/>
              <a:buChar char="•"/>
            </a:pPr>
            <a:r>
              <a:rPr lang="en" sz="2000"/>
              <a:t>Option 1: Keep a stack of nodes visited as you descend the tree, then pop them off the stack to go back up.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" sz="2000"/>
              <a:t>Option 2: Change each node to hold a pointer to its parent, then we can just traverse the parent nodes up the tree 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–"/>
            </a:pPr>
            <a:r>
              <a:rPr lang="en" sz="2000"/>
              <a:t>This is </a:t>
            </a:r>
            <a:r>
              <a:rPr lang="en" sz="2000"/>
              <a:t>analogous</a:t>
            </a:r>
            <a:r>
              <a:rPr lang="en" sz="2000"/>
              <a:t> to a doubly-linked list and very common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–"/>
            </a:pPr>
            <a:r>
              <a:rPr lang="en" sz="2000"/>
              <a:t>ZyBook 4.8 describes this alternative design</a:t>
            </a:r>
            <a:endParaRPr sz="2000"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Add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BTNode *parent</a:t>
            </a:r>
            <a:r>
              <a:rPr lang="en"/>
              <a:t> to BTNode.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ncstate-ppt-template-16x9-horizontal-left-brick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F8F8F8"/>
      </a:lt2>
      <a:accent1>
        <a:srgbClr val="CC110A"/>
      </a:accent1>
      <a:accent2>
        <a:srgbClr val="990200"/>
      </a:accent2>
      <a:accent3>
        <a:srgbClr val="BFBFBF"/>
      </a:accent3>
      <a:accent4>
        <a:srgbClr val="808080"/>
      </a:accent4>
      <a:accent5>
        <a:srgbClr val="5F5F5F"/>
      </a:accent5>
      <a:accent6>
        <a:srgbClr val="4D4D4D"/>
      </a:accent6>
      <a:hlink>
        <a:srgbClr val="1F2B5F"/>
      </a:hlink>
      <a:folHlink>
        <a:srgbClr val="771263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