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D7E345-D3BB-41AC-B860-8BC684C04D68}">
  <a:tblStyle styleId="{04D7E345-D3BB-41AC-B860-8BC684C04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27ebbf1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27ebbf1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27ebbf1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27ebbf1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27ebbf1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27ebbf1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27ebbf1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27ebbf1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27ebbf1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27ebbf1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27ebb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27ebb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27ebbf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27ebbf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27ebbf1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27ebbf1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27ebbf1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27ebbf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28d0307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28d0307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27ebbf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527ebbf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27ebbf1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27ebbf1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27ebbf1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27ebbf1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27ebbf1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27ebbf1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27ebbf1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527ebbf1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27ebbf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527ebbf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27ebbf1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27ebbf1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27ebbf1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27ebbf1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527ebbf1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527ebbf1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27ebbf1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27ebbf1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527ebbf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527ebbf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527ebbf1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527ebbf1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27ebbf1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27ebbf1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27ebbf1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527ebbf1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27ebbf1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527ebbf1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527ebbf1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527ebbf1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527ebbf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527ebbf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527ebbf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527ebbf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527ebbf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527ebbf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28d030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28d030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27ebbf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27ebbf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27ebbf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27ebbf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r>
              <a:rPr lang="en"/>
              <a:t>. Finish Heap sort; Balanced Trees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implementation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7200" y="19304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Make heapsort a </a:t>
            </a:r>
            <a:r>
              <a:rPr b="1" lang="en"/>
              <a:t>static</a:t>
            </a:r>
            <a:r>
              <a:rPr lang="en"/>
              <a:t> member function of MaxHeap.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static</a:t>
            </a:r>
            <a:r>
              <a:rPr lang="en"/>
              <a:t> functions are global functions and are not called on an instance of the object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We can call the function to sort any array without making a MaxHeap object first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Since it’s part of MaxHeap, we can still leverage private member functions to complete the sort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implementation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Maxheap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... //implementation from last class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Maxheap(int *a, int size, int length = 0)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: heapArray(a), heapArraySize(size), nextIndex(length)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int m = length / 2 - 1; // same as ((length-1)-1)/2, parent of last node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while (m &gt;= 0)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percolate_down(m, length);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m--;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void sort(int *array, int size); // global function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implementation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7200" y="16686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Maxheap::sort(int *array, int size)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Maxheap maxheap(array, size, size); // construct helper object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after construction, array is heapified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for (m = size - 1; m &gt; 0; m--)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int ref;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maxheap.remove(ref); // remove maximum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array[m] = ref;   // copy to end of array;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array is sorted, caller still has access to array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maxheap object is destroyed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example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57200" y="20826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*array = new int[10];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(int j = 0; j &lt; 10; j++)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array[j] = rand() % 100;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MaxHeap::sort(array, 10); // Must put class name in front of static function name!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(int j = 0; j &lt; 10; j++)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printf("%d ", array[j]);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printf("\n");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5209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heap operations</a:t>
            </a:r>
            <a:endParaRPr/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150750" y="13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{04D7E345-D3BB-41AC-B860-8BC684C04D68}</a:tableStyleId>
              </a:tblPr>
              <a:tblGrid>
                <a:gridCol w="1679825"/>
                <a:gridCol w="2283600"/>
                <a:gridCol w="4858400"/>
              </a:tblGrid>
              <a:tr h="53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 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(length N)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Big-O Time Complexity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Explanation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Percolation up/down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require traversing all levels of the tree, so the cost is determined by tree height (H).  Hence, O(log 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copy the item to the last free index, thats O(1). But, then it’s percolated up, which is O(log N).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Finding the root is fast (O(1)). But, we swap it for the last index and down percolate, that is O(log N).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heapify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 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must visit N/2 nodes and perform down percolation.  N/2 * log N =&gt; O(N 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heapsort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 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Heapify is O(N log N).  Then, removing the max item N times and down percolating is also O(N log N).  N log N + N log N =&gt; O(N log N).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7200" y="1694075"/>
            <a:ext cx="8229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BSTs are efficient to search as long as they are relatively balanced.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Our BST algorithm </a:t>
            </a:r>
            <a:r>
              <a:rPr b="1" lang="en" u="sng"/>
              <a:t>does not</a:t>
            </a:r>
            <a:r>
              <a:rPr lang="en"/>
              <a:t> ensure balance.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161" y="2198425"/>
            <a:ext cx="3569675" cy="19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AVL: a balanced tree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7200" y="20735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Key idea: we can enforce balance when we insert or remove items from the tree by judiciously re-organizing the tree.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balance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94400" y="1738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BST is height balanced if for any node in the tree the heights of the left and right sub-trees differ by 0 or 1.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Balance Factor (n) = Height(n’s left sub-tree) - Height(n’s right sub-tree)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We’ll assume that a null sub-tree has Height = -1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Balance Factor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93425" y="4263225"/>
            <a:ext cx="6792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Remember,</a:t>
            </a:r>
            <a:r>
              <a:rPr lang="en" sz="2000">
                <a:solidFill>
                  <a:schemeClr val="dk1"/>
                </a:solidFill>
              </a:rPr>
              <a:t> a null sub-tree has a Height = -1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25" y="1928685"/>
            <a:ext cx="2924175" cy="2038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3587275" y="15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{04D7E345-D3BB-41AC-B860-8BC684C04D68}</a:tableStyleId>
              </a:tblPr>
              <a:tblGrid>
                <a:gridCol w="684525"/>
                <a:gridCol w="1155500"/>
                <a:gridCol w="1226600"/>
                <a:gridCol w="1555375"/>
              </a:tblGrid>
              <a:tr h="58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 of Left Sub-tree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 of Right Sub-tree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 Factor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H(left)-H(right)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H(5)=0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H(15)=2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H(20)=1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H(25)=0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Balance Factor</a:t>
            </a:r>
            <a:endParaRPr/>
          </a:p>
        </p:txBody>
      </p:sp>
      <p:graphicFrame>
        <p:nvGraphicFramePr>
          <p:cNvPr id="148" name="Google Shape;148;p25"/>
          <p:cNvGraphicFramePr/>
          <p:nvPr/>
        </p:nvGraphicFramePr>
        <p:xfrm>
          <a:off x="3587275" y="15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{04D7E345-D3BB-41AC-B860-8BC684C04D68}</a:tableStyleId>
              </a:tblPr>
              <a:tblGrid>
                <a:gridCol w="684525"/>
                <a:gridCol w="1155500"/>
                <a:gridCol w="1226600"/>
                <a:gridCol w="1555375"/>
              </a:tblGrid>
              <a:tr h="58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 of Left Sub-tree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 of Right Sub-tree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 Factor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H(left)-H(right)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H(5)=0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H(15)=2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H(20)=1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H(25)=0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4285"/>
            <a:ext cx="3282475" cy="19731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213275" y="4383775"/>
            <a:ext cx="7899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 balance factor of 0 or 1 is needed on all nodes to be considered height balanced.  This tree is </a:t>
            </a:r>
            <a:r>
              <a:rPr b="1" lang="en" sz="1800" u="sng">
                <a:solidFill>
                  <a:schemeClr val="dk1"/>
                </a:solidFill>
              </a:rPr>
              <a:t>not</a:t>
            </a:r>
            <a:r>
              <a:rPr b="1" lang="en" sz="1800">
                <a:solidFill>
                  <a:schemeClr val="dk1"/>
                </a:solidFill>
              </a:rPr>
              <a:t> balanced.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7395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the heapsort algorithm for sorting an array using a max-heap.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heapsort using a static function.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balanced tree and explain the benefits of searching, inserting, and removing on one.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Compute the balance factor of a sub-tree.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and implement right rotation and left rotation.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determine if these trees are balanced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75" y="2233035"/>
            <a:ext cx="17716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050" y="2286335"/>
            <a:ext cx="17621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750" y="2144210"/>
            <a:ext cx="20478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trees are height balanced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67925" y="2028875"/>
            <a:ext cx="5941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AVL trees will always conform to height balance.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But, height balance is not minimal, it’s just a good heuristic.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An AVL’s height has been proven to be 1.5x the minimum: 1.5*(log</a:t>
            </a:r>
            <a:r>
              <a:rPr baseline="-25000" lang="en" sz="2000"/>
              <a:t>2</a:t>
            </a:r>
            <a:r>
              <a:rPr lang="en" sz="2000"/>
              <a:t> N)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00" y="1827300"/>
            <a:ext cx="17526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6739050" y="3995375"/>
            <a:ext cx="2142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Balanced, not minimal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height in each node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57200" y="1407900"/>
            <a:ext cx="82296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To make the balance factor calculation efficient, we can store the height in each node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661125" y="2406500"/>
            <a:ext cx="3933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BTNode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BTNode(int 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:data(d),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left(nullptr),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right(nullptr), height(0)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int data;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BTNode *left;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BTNode *right;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BTNode *parent;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height;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704250" y="2406500"/>
            <a:ext cx="4773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balance_factor(BTNode *n)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left = -1, right = -1;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if(n==nullptr)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if(n-&gt;left)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left = n-&gt;left-&gt;height;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if(n-&gt;right)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right = n-&gt;right-&gt;height;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left - right;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the height of a sub-tree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57200" y="1542500"/>
            <a:ext cx="82296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BinarySearchTree::computeHeight(BTNode *node)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if (node-&gt;left == nullptr &amp;&amp; node-&gt;right == nullptr)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node-&gt;height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else if (node-&gt;left &amp;&amp; node-&gt;right == nullptr)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node-&gt;height = node-&gt;left-&gt;height + 1;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else if (node-&gt;left == nullptr &amp;&amp; node-&gt;right)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node-&gt;height = node-&gt;right-&gt;height + 1;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node-&gt;height = std::max(node-&gt;right-&gt;height, node-&gt;left-&gt;height) + 1;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node-&gt;height;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keep a BST balanced?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457200" y="15397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we insert into an unbalanced sub-tree, we rotate it.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rotation is a local re-arrangement of nodes in the BST to achieve an acceptable balance factor. 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2201725"/>
            <a:ext cx="6477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rotation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457200" y="1552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right rotation moves nodes to the right. </a:t>
            </a:r>
            <a:r>
              <a:rPr b="1" lang="en"/>
              <a:t>b</a:t>
            </a:r>
            <a:r>
              <a:rPr lang="en"/>
              <a:t> moves up and replaces </a:t>
            </a:r>
            <a:r>
              <a:rPr b="1" lang="en"/>
              <a:t>a</a:t>
            </a:r>
            <a:r>
              <a:rPr lang="en"/>
              <a:t>, and </a:t>
            </a:r>
            <a:r>
              <a:rPr b="1" lang="en"/>
              <a:t>a</a:t>
            </a:r>
            <a:r>
              <a:rPr lang="en"/>
              <a:t> becomes the child of </a:t>
            </a:r>
            <a:r>
              <a:rPr b="1" lang="en"/>
              <a:t>b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 this case, </a:t>
            </a:r>
            <a:r>
              <a:rPr b="1" lang="en"/>
              <a:t>b</a:t>
            </a:r>
            <a:r>
              <a:rPr lang="en"/>
              <a:t> has no right child, so </a:t>
            </a:r>
            <a:r>
              <a:rPr b="1" lang="en"/>
              <a:t>a</a:t>
            </a:r>
            <a:r>
              <a:rPr lang="en"/>
              <a:t> can simply be reconnected there.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2519375"/>
            <a:ext cx="43243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rotation: left child has two children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2485"/>
            <a:ext cx="8839200" cy="21116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57200" y="1552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right rotation on node </a:t>
            </a:r>
            <a:r>
              <a:rPr b="1" lang="en"/>
              <a:t>n</a:t>
            </a:r>
            <a:r>
              <a:rPr lang="en"/>
              <a:t> makes </a:t>
            </a:r>
            <a:r>
              <a:rPr b="1" lang="en"/>
              <a:t>n</a:t>
            </a:r>
            <a:r>
              <a:rPr lang="en"/>
              <a:t> the right child of </a:t>
            </a:r>
            <a:r>
              <a:rPr b="1" lang="en"/>
              <a:t>n</a:t>
            </a:r>
            <a:r>
              <a:rPr lang="en"/>
              <a:t>’s left child.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 is disconnected from </a:t>
            </a:r>
            <a:r>
              <a:rPr b="1" lang="en"/>
              <a:t>l</a:t>
            </a:r>
            <a:r>
              <a:rPr lang="en"/>
              <a:t>, but it can be reconnected as the left child of </a:t>
            </a:r>
            <a:r>
              <a:rPr b="1" lang="en"/>
              <a:t>n</a:t>
            </a:r>
            <a:r>
              <a:rPr lang="en"/>
              <a:t>, since it’s bigger than </a:t>
            </a:r>
            <a:r>
              <a:rPr b="1" lang="en"/>
              <a:t>l</a:t>
            </a:r>
            <a:r>
              <a:rPr lang="en"/>
              <a:t> and less than </a:t>
            </a:r>
            <a:r>
              <a:rPr b="1" lang="en"/>
              <a:t>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r>
              <a:rPr lang="en"/>
              <a:t> rotation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57200" y="1552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left rotation moves nodes to the left. </a:t>
            </a:r>
            <a:r>
              <a:rPr b="1" lang="en"/>
              <a:t>a</a:t>
            </a:r>
            <a:r>
              <a:rPr lang="en"/>
              <a:t> becomes the left child of </a:t>
            </a:r>
            <a:r>
              <a:rPr b="1" lang="en"/>
              <a:t>b</a:t>
            </a:r>
            <a:r>
              <a:rPr lang="en"/>
              <a:t>, </a:t>
            </a:r>
            <a:r>
              <a:rPr b="1" lang="en"/>
              <a:t>b</a:t>
            </a:r>
            <a:r>
              <a:rPr lang="en"/>
              <a:t> takes </a:t>
            </a:r>
            <a:r>
              <a:rPr b="1" lang="en"/>
              <a:t>a</a:t>
            </a:r>
            <a:r>
              <a:rPr lang="en"/>
              <a:t>’s place.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 this case, </a:t>
            </a:r>
            <a:r>
              <a:rPr b="1" lang="en"/>
              <a:t>b </a:t>
            </a:r>
            <a:r>
              <a:rPr lang="en"/>
              <a:t>has no left child, so </a:t>
            </a:r>
            <a:r>
              <a:rPr b="1" lang="en"/>
              <a:t>a</a:t>
            </a:r>
            <a:r>
              <a:rPr lang="en"/>
              <a:t> can simply be reconnected there.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2508913"/>
            <a:ext cx="44005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r>
              <a:rPr lang="en"/>
              <a:t> rotation: right child has two children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57200" y="1552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left rotation on node </a:t>
            </a:r>
            <a:r>
              <a:rPr b="1" lang="en"/>
              <a:t>n</a:t>
            </a:r>
            <a:r>
              <a:rPr lang="en"/>
              <a:t> makes </a:t>
            </a:r>
            <a:r>
              <a:rPr b="1" lang="en"/>
              <a:t>n</a:t>
            </a:r>
            <a:r>
              <a:rPr lang="en"/>
              <a:t> the left child of </a:t>
            </a:r>
            <a:r>
              <a:rPr b="1" lang="en"/>
              <a:t>n</a:t>
            </a:r>
            <a:r>
              <a:rPr lang="en"/>
              <a:t>’s left child.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 is disconnected from </a:t>
            </a:r>
            <a:r>
              <a:rPr b="1" lang="en"/>
              <a:t>r</a:t>
            </a:r>
            <a:r>
              <a:rPr lang="en"/>
              <a:t>, but it can be reconnected as the right child of </a:t>
            </a:r>
            <a:r>
              <a:rPr b="1" lang="en"/>
              <a:t>n</a:t>
            </a:r>
            <a:r>
              <a:rPr lang="en"/>
              <a:t>, since it’s smaller than </a:t>
            </a:r>
            <a:r>
              <a:rPr b="1" lang="en"/>
              <a:t>r</a:t>
            </a:r>
            <a:r>
              <a:rPr lang="en"/>
              <a:t> and bigger than </a:t>
            </a:r>
            <a:r>
              <a:rPr b="1" lang="en"/>
              <a:t>n</a:t>
            </a:r>
            <a:r>
              <a:rPr lang="en"/>
              <a:t>.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2232813"/>
            <a:ext cx="88582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rotate? (naive approach)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457200" y="18904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after inserting (or removing) a node 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arent = parent of 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if the balance_factor(parent) == 2,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then more on left side so rotate right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if the balance_factor(parent) == -2,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then more on right side so rotate left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heapify operation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5280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heapify operation converts an unsorted array into a legal max-heap.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heapify()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m = get the last used internal node index // everything after is a leaf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while( m &gt;= 0 )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MaxHeapPercolateDown(m);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m--;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quite work out as planned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5826500" y="1970875"/>
            <a:ext cx="30045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get the effect we want, the tree is now balanced.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5914800" y="3637475"/>
            <a:ext cx="30045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Whoops. </a:t>
            </a:r>
            <a:r>
              <a:rPr lang="en"/>
              <a:t>We do not get what we want here; the height of the tree remains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rotate right doesn’t work!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50" y="1602110"/>
            <a:ext cx="4943602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better if you rotate left first!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457200" y="16020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Rotating left on node b converts the tree into the shape we need for the rotate to the right to work!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Now we can balance the tree!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5" y="2644300"/>
            <a:ext cx="86963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distinguish these cases?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457200" y="1294925"/>
            <a:ext cx="82296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balance factors allow us to tell them apart.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These patterns are often referred to by their balance factors:  (2,1) and (2,-1)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There are analogous patterns going the opposite way: (-2,-1) and (-2, 1)</a:t>
            </a:r>
            <a:endParaRPr sz="1800"/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500" y="1912275"/>
            <a:ext cx="5004998" cy="25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Tree Pseudocode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457200" y="1634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balance(node)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if ( balance_factor(node) == 2 )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if( balance_factor(node-&gt;left) == -1 ) rotate_left(node-&gt;left);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rotate_right(node);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 else if ( balance_factor(node) == -2 )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if ( balance_factor(node-&gt;right) == 1 ) rotate_right(node-&gt;right);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rotate_left(node);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upon Insertion and Removal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457200" y="15699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When we insert or remove an item from the AVL tree, we will ensure that the tree is balanced.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This requires balancing all of a node’s ancestors to ensure a BF&lt;=1 at all levels of the tree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For insertion, use BST insertion, then balance the new node’s parent and all of its ancestors.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For removal, use BST removal, balance depending on the case: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Case 1 and 2: balance the parent of the node removed and all ancestors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Case 3: after swapping the node for its successor, balance the original parent of the successor and all of its ancestors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457200" y="15824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Heapsort works by repeatedly removing the maximum element to the end of the array.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Heapsort achieves O(log N) efficiency.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sub-tree is unbalanced if one sub-tree has a greater height than the other sub-tree.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AVL trees attempt to maintain a balance factor of 0 or 1 on all nodes.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AVL trees rely on right rotation and left rotation to ensure balance.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There are four main cases that we must handle to balance a tree: (2,1), (2,-1), (-2,-1), and (-2,1)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chapters 16.13, 18.1-18.4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internal node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476375"/>
            <a:ext cx="82296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The last internal node can be calculated based on the number of entries in the max-heap.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Last internal node index = floor(N/2) - 1, where N is number of nodes.</a:t>
            </a:r>
            <a:endParaRPr sz="2000"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5300"/>
            <a:ext cx="8839198" cy="182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heapsort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20321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First, heapify the array - change the unsorted array into a legal max-heap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Then, remove the max item one at a time to sort the array</a:t>
            </a:r>
            <a:r>
              <a:rPr i="1" lang="en"/>
              <a:t> in reverse</a:t>
            </a:r>
            <a:r>
              <a:rPr lang="en"/>
              <a:t>, from greatest to least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heapsort</a:t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75" y="1529385"/>
            <a:ext cx="34194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" y="3725935"/>
            <a:ext cx="25622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/>
        </p:nvSpPr>
        <p:spPr>
          <a:xfrm>
            <a:off x="1341775" y="4497450"/>
            <a:ext cx="15156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Heapified array.</a:t>
            </a:r>
            <a:endParaRPr/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9950" y="1628785"/>
            <a:ext cx="50863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heapsort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450" y="1619910"/>
            <a:ext cx="51816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pseudocode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57200" y="19522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Heapsort(numbers, numbersSize)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Copy numbers array into MaxHeap object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heapify();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for (i = nextIndex - 1; i &gt; 0; i--)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// move max item out of the heap; clever trick -- put it at the end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// of the array to avoid allocating new memory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val = MaxHeapRemove();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numbers[i] = val;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implementation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200" y="17301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Add support for heapsort to the MaxHeap class.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Add a constructor that allows us to pass in our own integer array for sorting that gets heapified on construction.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Problem: after sorting, the heap is “empty”; it’s weird for heapsort to be a member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