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slide" Target="slides/slide40.xml"/><Relationship Id="rId21" Type="http://schemas.openxmlformats.org/officeDocument/2006/relationships/slide" Target="slides/slide17.xml"/><Relationship Id="rId43" Type="http://schemas.openxmlformats.org/officeDocument/2006/relationships/slide" Target="slides/slide39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Google Shape;3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54beb33e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54beb33e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56290d4e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56290d4e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54beb33e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54beb33e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54beb33e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54beb33e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54beb33e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54beb33e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54beb33e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54beb33e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54beb33e6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54beb33e6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54beb33e6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54beb33e6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54beb33e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54beb33e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54beb33e6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54beb33e6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3e083853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Google Shape;36;g3e083853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54beb33e6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54beb33e6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54beb33e6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54beb33e6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54beb33e6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54beb33e6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54beb33e6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54beb33e6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54beb33e6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54beb33e6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54beb33e6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454beb33e6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54beb33e6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54beb33e6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54beb33e6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54beb33e6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54beb33e6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54beb33e6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454beb33e6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454beb33e6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454beb33e6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454beb33e6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54beb33e6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454beb33e6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454beb33e6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454beb33e6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454beb33e6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454beb33e6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454beb33e6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454beb33e6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454beb33e6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454beb33e6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454beb33e6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454beb33e6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54beb33e6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454beb33e6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454beb33e6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454beb33e6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454beb33e6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454beb33e6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417a8c798d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417a8c798d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656290d4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656290d4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e0838537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e0838537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454beb33e6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454beb33e6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56290d4e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56290d4e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54beb33e6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54beb33e6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54beb33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54beb33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54beb33e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54beb33e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1597820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457200" y="1476377"/>
            <a:ext cx="4038600" cy="31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2" type="body"/>
          </p:nvPr>
        </p:nvSpPr>
        <p:spPr>
          <a:xfrm>
            <a:off x="4648200" y="1476377"/>
            <a:ext cx="4038600" cy="31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" y="0"/>
            <a:ext cx="9152100" cy="4572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Relationship Id="rId4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ctrTitle"/>
          </p:nvPr>
        </p:nvSpPr>
        <p:spPr>
          <a:xfrm>
            <a:off x="685800" y="1597820"/>
            <a:ext cx="7772400" cy="11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18. Balanced Trees, Part 2</a:t>
            </a:r>
            <a:endParaRPr/>
          </a:p>
        </p:txBody>
      </p:sp>
      <p:sp>
        <p:nvSpPr>
          <p:cNvPr id="33" name="Google Shape;33;p7"/>
          <p:cNvSpPr txBox="1"/>
          <p:nvPr>
            <p:ph idx="1" type="subTitle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ECE 309</a:t>
            </a:r>
            <a:endParaRPr/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Dr. James Tuck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 better if you rotate left first!</a:t>
            </a:r>
            <a:endParaRPr/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457200" y="160200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Rotating left on node b converts the tree into the shape we need for the right-rotate to work best!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Now we can balance the tree!</a:t>
            </a:r>
            <a:endParaRPr/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" y="2671075"/>
            <a:ext cx="8743950" cy="18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distinguish these cases?</a:t>
            </a:r>
            <a:endParaRPr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159200" y="1294925"/>
            <a:ext cx="5449500" cy="7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The balance factors allow us to tell them apart.</a:t>
            </a:r>
            <a:endParaRPr sz="1800"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These patterns are often referred to by their balance factors:  (2,1) and (2,-1)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First number is sub-tree root, second number is the child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2 means the left side has more height</a:t>
            </a:r>
            <a:endParaRPr sz="1800"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There are analogous patterns going the opposite way: (-2,-1) and (-2, 1)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-2 means the right side has more height</a:t>
            </a:r>
            <a:endParaRPr sz="1800"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5375" y="1476385"/>
            <a:ext cx="3230500" cy="31292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Balance Tree Pseudocode</a:t>
            </a:r>
            <a:endParaRPr/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457200" y="163402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void balance(node)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if ( balance_factor(node) == 2 )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if( balance_factor(node-&gt;left) == -1 ) rotate_left(node-&gt;left);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rotate_right(node);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} else if ( balance_factor(node) == -2 )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if ( balance_factor(node-&gt;right) == 1 ) rotate_right(node-&gt;right);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rotate_left(node);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Balance upon Insertion and Removal</a:t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457200" y="156992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When we insert or remove an item from the AVL tree, we will ensure that the tree is balanced.</a:t>
            </a:r>
            <a:endParaRPr sz="18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For insertion, use BST insertion, then balance the new node’s parent and all of its ancestors.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For removal, use BST removal, balance depending on the case:</a:t>
            </a:r>
            <a:endParaRPr sz="2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Case 1 and 2: balance the parent of the node removed and all ancestors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Case 3: after swapping the node for its successor, balance the original parent of the successor and all of its ancestors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457200" y="5312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insertion</a:t>
            </a:r>
            <a:endParaRPr/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457200" y="1332575"/>
            <a:ext cx="8229600" cy="7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Let’s insert the numbers 10, 9, 8, 7, 6 and 5.</a:t>
            </a:r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238" y="2439875"/>
            <a:ext cx="6867525" cy="206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 txBox="1"/>
          <p:nvPr/>
        </p:nvSpPr>
        <p:spPr>
          <a:xfrm>
            <a:off x="542125" y="4672425"/>
            <a:ext cx="73410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Balance factor shown beside each node.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457200" y="56403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insertion (cont.)</a:t>
            </a:r>
            <a:endParaRPr/>
          </a:p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457200" y="1365325"/>
            <a:ext cx="8229600" cy="7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Let’s insert the numbers 10, 9, 8, 7, 6 and 5.</a:t>
            </a:r>
            <a:endParaRPr/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400" y="2086225"/>
            <a:ext cx="4108359" cy="230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5800" y="2086225"/>
            <a:ext cx="4495801" cy="2306609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1"/>
          <p:cNvSpPr txBox="1"/>
          <p:nvPr/>
        </p:nvSpPr>
        <p:spPr>
          <a:xfrm>
            <a:off x="450725" y="4392825"/>
            <a:ext cx="3749700" cy="5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at 6, and walk up the ancestors until we find one to balance, in this case 8. After balancing 8, 9 becomes balanced.</a:t>
            </a:r>
            <a:endParaRPr/>
          </a:p>
        </p:txBody>
      </p:sp>
      <p:sp>
        <p:nvSpPr>
          <p:cNvPr id="132" name="Google Shape;132;p21"/>
          <p:cNvSpPr txBox="1"/>
          <p:nvPr/>
        </p:nvSpPr>
        <p:spPr>
          <a:xfrm>
            <a:off x="4762175" y="4392825"/>
            <a:ext cx="3749700" cy="5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unbalanced node until 9, the root. Rotate right at the root.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notes on insertion</a:t>
            </a:r>
            <a:endParaRPr/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457200" y="186875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Inserting a node may increase the height of all of its ancestors.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This could create imbalance at any of its ancestors.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We need to visit each ancestor and consider if we need to rebalance.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/>
          <p:nvPr/>
        </p:nvSpPr>
        <p:spPr>
          <a:xfrm>
            <a:off x="862775" y="2123775"/>
            <a:ext cx="7764900" cy="608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3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AVL insert pseudocode</a:t>
            </a:r>
            <a:endParaRPr/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457200" y="1592175"/>
            <a:ext cx="78942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AVLInsert(tree, node) {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BSTInsert(node);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node = node-&gt;parent;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while(node != NULL) { 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computeHeight(node);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balance(node);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node = node-&gt;parent;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6" name="Google Shape;146;p23"/>
          <p:cNvSpPr txBox="1"/>
          <p:nvPr/>
        </p:nvSpPr>
        <p:spPr>
          <a:xfrm>
            <a:off x="4804200" y="2123775"/>
            <a:ext cx="38826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Re-use BST insert algorithm.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/>
          <p:nvPr/>
        </p:nvSpPr>
        <p:spPr>
          <a:xfrm>
            <a:off x="884900" y="2776375"/>
            <a:ext cx="7894200" cy="1902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4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AVL insert pseudocode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457200" y="1581100"/>
            <a:ext cx="78942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AVLInsert(tree, node) {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BSTInsert(node);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node = node-&gt;parent;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while(node != NULL) { 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computeHeight(node);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balance(node);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node = node-&gt;parent;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4" name="Google Shape;154;p24"/>
          <p:cNvSpPr txBox="1"/>
          <p:nvPr/>
        </p:nvSpPr>
        <p:spPr>
          <a:xfrm>
            <a:off x="4896500" y="2776375"/>
            <a:ext cx="38826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Walk the node’s ancestors.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the height of each ancestor.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to balance each one.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removal</a:t>
            </a:r>
            <a:endParaRPr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457200" y="1680700"/>
            <a:ext cx="8229600" cy="8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Remove 14, 5 </a:t>
            </a:r>
            <a:endParaRPr/>
          </a:p>
        </p:txBody>
      </p:sp>
      <p:pic>
        <p:nvPicPr>
          <p:cNvPr id="161" name="Google Shape;1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100" y="2475350"/>
            <a:ext cx="2495550" cy="219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0725" y="2475350"/>
            <a:ext cx="4536160" cy="22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457200" y="155530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Briefly review the principles of left rotation and right rotation.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Describe the four patterns for balancing a tree: (2,1), (2,-1), (-2,-1), and (-2,1).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Describe the approach for balancing a tree on insertion and removal.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Implement an AVLTree using public inheritance from a BinarySearchTree.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removal (cont.)</a:t>
            </a:r>
            <a:endParaRPr/>
          </a:p>
        </p:txBody>
      </p:sp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457200" y="1680700"/>
            <a:ext cx="8229600" cy="8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Remove 5 </a:t>
            </a:r>
            <a:endParaRPr/>
          </a:p>
        </p:txBody>
      </p:sp>
      <p:pic>
        <p:nvPicPr>
          <p:cNvPr id="169" name="Google Shape;16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075" y="2312125"/>
            <a:ext cx="2362200" cy="202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1600" y="2190338"/>
            <a:ext cx="5815197" cy="22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2 of removal </a:t>
            </a:r>
            <a:endParaRPr/>
          </a:p>
        </p:txBody>
      </p:sp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457200" y="1559025"/>
            <a:ext cx="8229600" cy="5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What happens when we remove 50?</a:t>
            </a:r>
            <a:endParaRPr/>
          </a:p>
        </p:txBody>
      </p:sp>
      <p:pic>
        <p:nvPicPr>
          <p:cNvPr id="177" name="Google Shape;1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025" y="2298225"/>
            <a:ext cx="3829050" cy="250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1775" y="2293463"/>
            <a:ext cx="4010025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7"/>
          <p:cNvSpPr/>
          <p:nvPr/>
        </p:nvSpPr>
        <p:spPr>
          <a:xfrm>
            <a:off x="4092075" y="3169213"/>
            <a:ext cx="752100" cy="65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2 of removal (cont.) </a:t>
            </a:r>
            <a:endParaRPr/>
          </a:p>
        </p:txBody>
      </p:sp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213850" y="1476375"/>
            <a:ext cx="8229600" cy="5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(-2,-1) pattern at 75 needs a left rotate.</a:t>
            </a:r>
            <a:endParaRPr/>
          </a:p>
        </p:txBody>
      </p:sp>
      <p:pic>
        <p:nvPicPr>
          <p:cNvPr id="186" name="Google Shape;18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675" y="2370888"/>
            <a:ext cx="4010025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8"/>
          <p:cNvSpPr/>
          <p:nvPr/>
        </p:nvSpPr>
        <p:spPr>
          <a:xfrm>
            <a:off x="4092075" y="3169213"/>
            <a:ext cx="752100" cy="65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6575" y="2298225"/>
            <a:ext cx="3533775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2 of removal </a:t>
            </a:r>
            <a:r>
              <a:rPr lang="en"/>
              <a:t> (cont.)</a:t>
            </a:r>
            <a:r>
              <a:rPr lang="en"/>
              <a:t> </a:t>
            </a:r>
            <a:endParaRPr/>
          </a:p>
        </p:txBody>
      </p:sp>
      <p:sp>
        <p:nvSpPr>
          <p:cNvPr id="194" name="Google Shape;194;p29"/>
          <p:cNvSpPr txBox="1"/>
          <p:nvPr>
            <p:ph idx="1" type="body"/>
          </p:nvPr>
        </p:nvSpPr>
        <p:spPr>
          <a:xfrm>
            <a:off x="213850" y="1476375"/>
            <a:ext cx="8229600" cy="5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(2,-1) pattern needs a left rotate followed by right.</a:t>
            </a:r>
            <a:endParaRPr/>
          </a:p>
        </p:txBody>
      </p:sp>
      <p:sp>
        <p:nvSpPr>
          <p:cNvPr id="195" name="Google Shape;195;p29"/>
          <p:cNvSpPr/>
          <p:nvPr/>
        </p:nvSpPr>
        <p:spPr>
          <a:xfrm>
            <a:off x="3862500" y="3169225"/>
            <a:ext cx="1458000" cy="65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rotate 15</a:t>
            </a:r>
            <a:endParaRPr/>
          </a:p>
        </p:txBody>
      </p:sp>
      <p:pic>
        <p:nvPicPr>
          <p:cNvPr id="196" name="Google Shape;19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725" y="2298225"/>
            <a:ext cx="3533775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6575" y="2350613"/>
            <a:ext cx="3762375" cy="24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2 of removal </a:t>
            </a:r>
            <a:r>
              <a:rPr lang="en"/>
              <a:t> (cont.)</a:t>
            </a:r>
            <a:r>
              <a:rPr lang="en"/>
              <a:t> </a:t>
            </a:r>
            <a:endParaRPr/>
          </a:p>
        </p:txBody>
      </p:sp>
      <p:sp>
        <p:nvSpPr>
          <p:cNvPr id="203" name="Google Shape;203;p30"/>
          <p:cNvSpPr txBox="1"/>
          <p:nvPr>
            <p:ph idx="1" type="body"/>
          </p:nvPr>
        </p:nvSpPr>
        <p:spPr>
          <a:xfrm>
            <a:off x="213850" y="1476375"/>
            <a:ext cx="8229600" cy="5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(2,-1) pattern needs a left rotate followed by right.</a:t>
            </a:r>
            <a:endParaRPr/>
          </a:p>
        </p:txBody>
      </p:sp>
      <p:sp>
        <p:nvSpPr>
          <p:cNvPr id="204" name="Google Shape;204;p30"/>
          <p:cNvSpPr/>
          <p:nvPr/>
        </p:nvSpPr>
        <p:spPr>
          <a:xfrm>
            <a:off x="3976225" y="3169225"/>
            <a:ext cx="1565400" cy="65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rotate 61</a:t>
            </a:r>
            <a:endParaRPr/>
          </a:p>
        </p:txBody>
      </p:sp>
      <p:pic>
        <p:nvPicPr>
          <p:cNvPr id="205" name="Google Shape;20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850" y="2290550"/>
            <a:ext cx="3762375" cy="240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4950" y="2481050"/>
            <a:ext cx="3905250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2 of removal  </a:t>
            </a:r>
            <a:endParaRPr/>
          </a:p>
        </p:txBody>
      </p:sp>
      <p:sp>
        <p:nvSpPr>
          <p:cNvPr id="212" name="Google Shape;212;p31"/>
          <p:cNvSpPr txBox="1"/>
          <p:nvPr>
            <p:ph idx="1" type="body"/>
          </p:nvPr>
        </p:nvSpPr>
        <p:spPr>
          <a:xfrm>
            <a:off x="457200" y="1559025"/>
            <a:ext cx="8229600" cy="5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Recap of w</a:t>
            </a:r>
            <a:r>
              <a:rPr lang="en"/>
              <a:t>hat happens when we remove 50...</a:t>
            </a:r>
            <a:endParaRPr/>
          </a:p>
        </p:txBody>
      </p:sp>
      <p:pic>
        <p:nvPicPr>
          <p:cNvPr id="213" name="Google Shape;21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025" y="2298225"/>
            <a:ext cx="3829050" cy="250507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1"/>
          <p:cNvSpPr txBox="1"/>
          <p:nvPr/>
        </p:nvSpPr>
        <p:spPr>
          <a:xfrm>
            <a:off x="4701050" y="2497325"/>
            <a:ext cx="42699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We move 61 to the root.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(-2,-1) rotate at 75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(2,-1) rotate at new root, 61. This moves 20 to the root.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removal, we need to re-balance starting at 75, the original parent of the successor that’s used to replace 50.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/>
          <p:nvPr/>
        </p:nvSpPr>
        <p:spPr>
          <a:xfrm>
            <a:off x="862775" y="2123775"/>
            <a:ext cx="7956600" cy="708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2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AVL removal pseudocode</a:t>
            </a:r>
            <a:endParaRPr/>
          </a:p>
        </p:txBody>
      </p:sp>
      <p:sp>
        <p:nvSpPr>
          <p:cNvPr id="221" name="Google Shape;221;p32"/>
          <p:cNvSpPr txBox="1"/>
          <p:nvPr>
            <p:ph idx="1" type="body"/>
          </p:nvPr>
        </p:nvSpPr>
        <p:spPr>
          <a:xfrm>
            <a:off x="457200" y="1592175"/>
            <a:ext cx="78942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AVLRemove(tree, key) {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node = BSTRemove(tree,key);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while(node != NULL) { 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computeHeight(node);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balance(node);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node = node-&gt;parent;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2" name="Google Shape;222;p32"/>
          <p:cNvSpPr txBox="1"/>
          <p:nvPr/>
        </p:nvSpPr>
        <p:spPr>
          <a:xfrm>
            <a:off x="4936925" y="2068475"/>
            <a:ext cx="38826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Re-use BST remove algorithm, but we modify it to return the parent of the removed node, or for Case 3, the parent of the successor.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/>
          <p:nvPr>
            <p:ph type="title"/>
          </p:nvPr>
        </p:nvSpPr>
        <p:spPr>
          <a:xfrm>
            <a:off x="457200" y="4806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Updates to</a:t>
            </a:r>
            <a:r>
              <a:rPr lang="en"/>
              <a:t> BSTRemove</a:t>
            </a:r>
            <a:endParaRPr/>
          </a:p>
        </p:txBody>
      </p:sp>
      <p:sp>
        <p:nvSpPr>
          <p:cNvPr id="228" name="Google Shape;228;p33"/>
          <p:cNvSpPr txBox="1"/>
          <p:nvPr/>
        </p:nvSpPr>
        <p:spPr>
          <a:xfrm>
            <a:off x="332225" y="1075950"/>
            <a:ext cx="5402700" cy="23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BTNode*</a:t>
            </a: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BST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Remove</a:t>
            </a: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tree</a:t>
            </a: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root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// t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emporary variable, start at root of tree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parent = NULL; // need the parent node to update links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while (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not null) {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if (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node-</a:t>
            </a: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&gt;data == 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    if (!Case1(tree,parent,node))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       if(!Case2(tree,parent,node))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          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parent = Case3(tree,parent,node); 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    Free the node; 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return parent; 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else if (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&lt; node-&gt;data) 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    parent = node; 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    node</a:t>
            </a: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node-</a:t>
            </a: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&gt;left; 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} else { 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parent = node; 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node = node-&gt;right; 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9" name="Google Shape;229;p33"/>
          <p:cNvSpPr txBox="1"/>
          <p:nvPr/>
        </p:nvSpPr>
        <p:spPr>
          <a:xfrm>
            <a:off x="5908550" y="2138475"/>
            <a:ext cx="30273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the parent of the node removed.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Case 3, return the original parent of the successor node of the node removed.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AVL tree in C++</a:t>
            </a:r>
            <a:endParaRPr/>
          </a:p>
        </p:txBody>
      </p:sp>
      <p:sp>
        <p:nvSpPr>
          <p:cNvPr id="235" name="Google Shape;235;p34"/>
          <p:cNvSpPr txBox="1"/>
          <p:nvPr>
            <p:ph idx="1" type="body"/>
          </p:nvPr>
        </p:nvSpPr>
        <p:spPr>
          <a:xfrm>
            <a:off x="457200" y="183152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AVL trees need most of the the functionality of a BST.</a:t>
            </a:r>
            <a:endParaRPr sz="2000"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Idea: we want to re-use the BST implementation as much as possible.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" sz="2000"/>
              <a:t>An AVLTree </a:t>
            </a:r>
            <a:r>
              <a:rPr i="1" lang="en" sz="2000"/>
              <a:t>is a </a:t>
            </a:r>
            <a:r>
              <a:rPr lang="en" sz="2000"/>
              <a:t>BinarySearchTree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" sz="2000"/>
              <a:t>The is-a relationship implies public inheritance</a:t>
            </a:r>
            <a:endParaRPr sz="2000"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But, we need to change some aspects of the BST implementation to make inheritance easier.</a:t>
            </a:r>
            <a:endParaRPr sz="2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5"/>
          <p:cNvSpPr/>
          <p:nvPr/>
        </p:nvSpPr>
        <p:spPr>
          <a:xfrm>
            <a:off x="708825" y="4050500"/>
            <a:ext cx="7918500" cy="6177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5"/>
          <p:cNvSpPr/>
          <p:nvPr/>
        </p:nvSpPr>
        <p:spPr>
          <a:xfrm>
            <a:off x="648075" y="2399925"/>
            <a:ext cx="7979400" cy="10734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5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AVLTree is a BinarySearchTree</a:t>
            </a:r>
            <a:endParaRPr/>
          </a:p>
        </p:txBody>
      </p:sp>
      <p:sp>
        <p:nvSpPr>
          <p:cNvPr id="243" name="Google Shape;243;p35"/>
          <p:cNvSpPr txBox="1"/>
          <p:nvPr>
            <p:ph idx="1" type="body"/>
          </p:nvPr>
        </p:nvSpPr>
        <p:spPr>
          <a:xfrm>
            <a:off x="457200" y="1691075"/>
            <a:ext cx="8229600" cy="29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class AVLTree : public BinarySearchTree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protected: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int balanceFactor(BTNode *node);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void balance(BTNode *node);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void rotateRight(BTNode *node);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void rotateLeft(BTNode *node);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void insert(int data) override;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void remove(int data) override;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4" name="Google Shape;244;p35"/>
          <p:cNvSpPr txBox="1"/>
          <p:nvPr/>
        </p:nvSpPr>
        <p:spPr>
          <a:xfrm>
            <a:off x="5134000" y="2511300"/>
            <a:ext cx="32202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functions to support critical AVLTree functionality: balancing and rotations.</a:t>
            </a:r>
            <a:endParaRPr/>
          </a:p>
        </p:txBody>
      </p:sp>
      <p:sp>
        <p:nvSpPr>
          <p:cNvPr id="245" name="Google Shape;245;p35"/>
          <p:cNvSpPr txBox="1"/>
          <p:nvPr/>
        </p:nvSpPr>
        <p:spPr>
          <a:xfrm>
            <a:off x="5204625" y="4050500"/>
            <a:ext cx="34227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Override insert and remove so we can perform balancing.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keep a BST balanced?</a:t>
            </a:r>
            <a:endParaRPr/>
          </a:p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457200" y="153972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If we insert into an unbalanced sub-tree, we rotate it.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A rotation is a local re-arrangement of nodes in the BST to achieve an acceptable balance factor. </a:t>
            </a:r>
            <a:endParaRPr/>
          </a:p>
        </p:txBody>
      </p:sp>
      <p:pic>
        <p:nvPicPr>
          <p:cNvPr id="46" name="Google Shape;4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500" y="2201725"/>
            <a:ext cx="6477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6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Changes to BinarySearchTree</a:t>
            </a:r>
            <a:endParaRPr/>
          </a:p>
        </p:txBody>
      </p:sp>
      <p:sp>
        <p:nvSpPr>
          <p:cNvPr id="251" name="Google Shape;251;p36"/>
          <p:cNvSpPr txBox="1"/>
          <p:nvPr>
            <p:ph idx="1" type="body"/>
          </p:nvPr>
        </p:nvSpPr>
        <p:spPr>
          <a:xfrm>
            <a:off x="457200" y="165937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We need class BTNode to include height and parent pointers.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We need to add support for updating and maintaining them into BinarySearchTree</a:t>
            </a:r>
            <a:endParaRPr sz="1800"/>
          </a:p>
          <a:p>
            <a:pPr indent="0" lvl="0" marL="9144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We want to avoid re-implementing insert and remove inside AVLTree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" sz="2000"/>
              <a:t>Move the key functionality into private helper functions that can be used by the base class and derived class without overriding</a:t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7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BTNode changes</a:t>
            </a:r>
            <a:endParaRPr/>
          </a:p>
        </p:txBody>
      </p:sp>
      <p:sp>
        <p:nvSpPr>
          <p:cNvPr id="257" name="Google Shape;257;p37"/>
          <p:cNvSpPr txBox="1"/>
          <p:nvPr>
            <p:ph idx="1" type="body"/>
          </p:nvPr>
        </p:nvSpPr>
        <p:spPr>
          <a:xfrm>
            <a:off x="366050" y="134475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class BTNode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public: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int data;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BTNode *left;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BTNode *right;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BTNode *parent;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int height;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void replace(BTNode *remove,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        BTNode *node)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if (left == remove)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setLeft(node);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else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setRight(node);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8" name="Google Shape;258;p37"/>
          <p:cNvSpPr txBox="1"/>
          <p:nvPr/>
        </p:nvSpPr>
        <p:spPr>
          <a:xfrm>
            <a:off x="4546675" y="1810550"/>
            <a:ext cx="4293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setLeft(BTNode *l) {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left = l;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(l) // set parent link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l-&gt;parent = this;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void setRight(BTNode *r) {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right = r;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(r) // set parent link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r-&gt;parent = this;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int computeHeight();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BTNode(int d, BTNode *l = NULL, BTNode *r = NULL, BTNode *p = NULL);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59" name="Google Shape;259;p37"/>
          <p:cNvCxnSpPr/>
          <p:nvPr/>
        </p:nvCxnSpPr>
        <p:spPr>
          <a:xfrm>
            <a:off x="4242900" y="1417675"/>
            <a:ext cx="0" cy="352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8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new BinarySearchTree::insert</a:t>
            </a:r>
            <a:endParaRPr/>
          </a:p>
        </p:txBody>
      </p:sp>
      <p:sp>
        <p:nvSpPr>
          <p:cNvPr id="265" name="Google Shape;265;p38"/>
          <p:cNvSpPr txBox="1"/>
          <p:nvPr>
            <p:ph idx="1" type="body"/>
          </p:nvPr>
        </p:nvSpPr>
        <p:spPr>
          <a:xfrm>
            <a:off x="457200" y="1578375"/>
            <a:ext cx="8433600" cy="32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void BinarySearchTree::insert(int data) {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BTNode *node = new BTNode(data);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insertHelper(node);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8"/>
          <p:cNvSpPr txBox="1"/>
          <p:nvPr/>
        </p:nvSpPr>
        <p:spPr>
          <a:xfrm>
            <a:off x="4830200" y="2804950"/>
            <a:ext cx="3918900" cy="1437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insertHelper </a:t>
            </a:r>
            <a:r>
              <a:rPr lang="en" sz="1800"/>
              <a:t>has most of the insert logic, and now we can re-use that function in our AVLTree class without changing it.</a:t>
            </a:r>
            <a:endParaRPr sz="1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9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new BinarySearchTree::remove</a:t>
            </a:r>
            <a:endParaRPr/>
          </a:p>
        </p:txBody>
      </p:sp>
      <p:sp>
        <p:nvSpPr>
          <p:cNvPr id="272" name="Google Shape;272;p39"/>
          <p:cNvSpPr txBox="1"/>
          <p:nvPr>
            <p:ph idx="1" type="body"/>
          </p:nvPr>
        </p:nvSpPr>
        <p:spPr>
          <a:xfrm>
            <a:off x="457200" y="1578375"/>
            <a:ext cx="8433600" cy="32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void BinarySearchTree::remove(int data) {     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BTNode *parent = removeHelper(data);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9"/>
          <p:cNvSpPr txBox="1"/>
          <p:nvPr/>
        </p:nvSpPr>
        <p:spPr>
          <a:xfrm>
            <a:off x="4830200" y="2582175"/>
            <a:ext cx="3959400" cy="23898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remove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Helper </a:t>
            </a:r>
            <a:r>
              <a:rPr lang="en" sz="1800"/>
              <a:t>has most of the remove logic, and now we can re-use that function in our AVLTree class without changing it.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return value of removeHelper is the node where balancing should begin.</a:t>
            </a:r>
            <a:endParaRPr sz="1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0"/>
          <p:cNvSpPr txBox="1"/>
          <p:nvPr>
            <p:ph type="title"/>
          </p:nvPr>
        </p:nvSpPr>
        <p:spPr>
          <a:xfrm>
            <a:off x="457200" y="3712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BinarySearchTree::removeHelper</a:t>
            </a:r>
            <a:endParaRPr/>
          </a:p>
        </p:txBody>
      </p:sp>
      <p:sp>
        <p:nvSpPr>
          <p:cNvPr id="279" name="Google Shape;279;p40"/>
          <p:cNvSpPr txBox="1"/>
          <p:nvPr>
            <p:ph idx="1" type="body"/>
          </p:nvPr>
        </p:nvSpPr>
        <p:spPr>
          <a:xfrm>
            <a:off x="355200" y="1092300"/>
            <a:ext cx="8433600" cy="32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BinarySearchTree::BTNode *BinarySearchTree::removeHelper(int data) {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BTNode *node = root;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while (node != NULL) {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if (data == node-&gt;data) {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// Found the node, remove it.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BTNode *parent = node-&gt;parent;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if (!Case1(node-&gt;parent, node))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 if (!Case2(node-&gt;parent, node))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   Case3(node-&gt;parent, node, 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parent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// now we can delete the node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delete node;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return 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parent;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} else if (data &lt; node-&gt;data) {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node = node-&gt;left;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} else {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node = node-&gt;right;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} // if parent==NULL, then no node to remove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return NULL; 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80" name="Google Shape;280;p40"/>
          <p:cNvSpPr txBox="1"/>
          <p:nvPr/>
        </p:nvSpPr>
        <p:spPr>
          <a:xfrm>
            <a:off x="5052975" y="2004375"/>
            <a:ext cx="3959400" cy="23898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return value of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removeHelper </a:t>
            </a:r>
            <a:r>
              <a:rPr lang="en" sz="1800"/>
              <a:t>is the node where balancing should begin.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Case 1&amp;2: that’s the removed node’s parent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Case 3: the successor node’s parent</a:t>
            </a:r>
            <a:endParaRPr sz="1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1"/>
          <p:cNvSpPr txBox="1"/>
          <p:nvPr>
            <p:ph type="title"/>
          </p:nvPr>
        </p:nvSpPr>
        <p:spPr>
          <a:xfrm>
            <a:off x="457200" y="3712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BinarySearchTree::Case3</a:t>
            </a:r>
            <a:endParaRPr/>
          </a:p>
        </p:txBody>
      </p:sp>
      <p:sp>
        <p:nvSpPr>
          <p:cNvPr id="286" name="Google Shape;286;p41"/>
          <p:cNvSpPr txBox="1"/>
          <p:nvPr>
            <p:ph idx="1" type="body"/>
          </p:nvPr>
        </p:nvSpPr>
        <p:spPr>
          <a:xfrm>
            <a:off x="355200" y="1072025"/>
            <a:ext cx="8433600" cy="32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void BinarySearchTree::Case3(BTNode *parent, BTNode *node, /*1*/ 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BTNode *&amp;parent_succ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BTNode *succ = node-&gt;right;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while (succ-&gt;left != NULL) {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succ = succ-&gt;left; // go to left-most child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/* 2 */ 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parent_succ = succ-&gt;parent;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if (!Case1(parent_succ, succ))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Case2(parent_succ, succ);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// succ no longer in tree!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succ-&gt;setLeft(node-&gt;left);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succ-&gt;setRight(node-&gt;right);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if (parent == NULL)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setRoot(succ);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parent-&gt;replace(node, succ);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updateHeight(succ);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7" name="Google Shape;287;p41"/>
          <p:cNvSpPr txBox="1"/>
          <p:nvPr/>
        </p:nvSpPr>
        <p:spPr>
          <a:xfrm>
            <a:off x="4961850" y="1924025"/>
            <a:ext cx="3959400" cy="23898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1. </a:t>
            </a:r>
            <a:r>
              <a:rPr lang="en" sz="1800"/>
              <a:t>Third parameter is a reference to the successor node’s parent.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2. Update the reference once we find the successor.</a:t>
            </a:r>
            <a:endParaRPr sz="1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2"/>
          <p:cNvSpPr/>
          <p:nvPr/>
        </p:nvSpPr>
        <p:spPr>
          <a:xfrm>
            <a:off x="718975" y="3189775"/>
            <a:ext cx="7159200" cy="1346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42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AVLTree::insert</a:t>
            </a:r>
            <a:endParaRPr/>
          </a:p>
        </p:txBody>
      </p:sp>
      <p:sp>
        <p:nvSpPr>
          <p:cNvPr id="294" name="Google Shape;294;p42"/>
          <p:cNvSpPr txBox="1"/>
          <p:nvPr>
            <p:ph idx="1" type="body"/>
          </p:nvPr>
        </p:nvSpPr>
        <p:spPr>
          <a:xfrm>
            <a:off x="457200" y="191252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void AVLTree::insert(int data)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BTNode *node = new BTNode(data);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insertHelper(node);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// balance the tree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BTNode *ancestor = node-&gt;parent;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while (ancestor != NULL)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balance(ancestor);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ancestor = ancestor-&gt;parent;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5" name="Google Shape;295;p42"/>
          <p:cNvSpPr txBox="1"/>
          <p:nvPr/>
        </p:nvSpPr>
        <p:spPr>
          <a:xfrm>
            <a:off x="4880850" y="3351775"/>
            <a:ext cx="2825100" cy="9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 over ancestors of inserted node and balance them.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3"/>
          <p:cNvSpPr/>
          <p:nvPr/>
        </p:nvSpPr>
        <p:spPr>
          <a:xfrm>
            <a:off x="718975" y="2572075"/>
            <a:ext cx="7159200" cy="11340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43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AVLTree::remove</a:t>
            </a:r>
            <a:endParaRPr/>
          </a:p>
        </p:txBody>
      </p:sp>
      <p:sp>
        <p:nvSpPr>
          <p:cNvPr id="302" name="Google Shape;302;p43"/>
          <p:cNvSpPr txBox="1"/>
          <p:nvPr>
            <p:ph idx="1" type="body"/>
          </p:nvPr>
        </p:nvSpPr>
        <p:spPr>
          <a:xfrm>
            <a:off x="457200" y="191252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void AVLTree::remove(int data)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BTNode *ancestor = removeHelper(data);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while (ancestor != NULL)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balance(ancestor);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ancestor = ancestor-&gt;parent;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3" name="Google Shape;303;p43"/>
          <p:cNvSpPr txBox="1"/>
          <p:nvPr/>
        </p:nvSpPr>
        <p:spPr>
          <a:xfrm>
            <a:off x="4870725" y="2875850"/>
            <a:ext cx="2825100" cy="9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 over ancestors of removed node and balance them.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4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Empirical analysis of AVL Tree</a:t>
            </a:r>
            <a:endParaRPr/>
          </a:p>
        </p:txBody>
      </p:sp>
      <p:sp>
        <p:nvSpPr>
          <p:cNvPr id="309" name="Google Shape;309;p44"/>
          <p:cNvSpPr txBox="1"/>
          <p:nvPr>
            <p:ph idx="1" type="body"/>
          </p:nvPr>
        </p:nvSpPr>
        <p:spPr>
          <a:xfrm>
            <a:off x="457200" y="161887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Insert 1000 mostly sorted items into a BST or an AVLTree and search before inserting them.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Compare the number of comparisons done during search on the BST and AVL tree.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Result: you should observe many fewer comparisons on the AVLTree.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5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315" name="Google Shape;315;p45"/>
          <p:cNvSpPr txBox="1"/>
          <p:nvPr>
            <p:ph idx="1" type="body"/>
          </p:nvPr>
        </p:nvSpPr>
        <p:spPr>
          <a:xfrm>
            <a:off x="457200" y="187890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Balancing a tree requires left rotations and right rotations.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The balance factor patterns (2,1), (2,-1), (-2,-1), and (-2,1) tell us what action to take.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On insertion, try to balance all ancestors of the inserted node.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On removal, balance the ancestors of the removed node, or for Case 3, balance the former ancestors of the node’s successor.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An AVLTree is a BinarySearchTree; we can use public inheritance.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But some refactoring of our BinarySearchTree is needed so that we can avoid replicating code in the base and derived classes. 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rotation</a:t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457200" y="155295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A right rotation moves nodes to the right. </a:t>
            </a:r>
            <a:r>
              <a:rPr b="1" lang="en"/>
              <a:t>b</a:t>
            </a:r>
            <a:r>
              <a:rPr lang="en"/>
              <a:t> moves up and replaces </a:t>
            </a:r>
            <a:r>
              <a:rPr b="1" lang="en"/>
              <a:t>a</a:t>
            </a:r>
            <a:r>
              <a:rPr lang="en"/>
              <a:t>, and </a:t>
            </a:r>
            <a:r>
              <a:rPr b="1" lang="en"/>
              <a:t>a</a:t>
            </a:r>
            <a:r>
              <a:rPr lang="en"/>
              <a:t> becomes the child of </a:t>
            </a:r>
            <a:r>
              <a:rPr b="1" lang="en"/>
              <a:t>b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In this case, </a:t>
            </a:r>
            <a:r>
              <a:rPr b="1" lang="en"/>
              <a:t>b</a:t>
            </a:r>
            <a:r>
              <a:rPr lang="en"/>
              <a:t> has no right child, so </a:t>
            </a:r>
            <a:r>
              <a:rPr b="1" lang="en"/>
              <a:t>a</a:t>
            </a:r>
            <a:r>
              <a:rPr lang="en"/>
              <a:t> can simply be reconnected there.</a:t>
            </a:r>
            <a:endParaRPr/>
          </a:p>
        </p:txBody>
      </p:sp>
      <p:pic>
        <p:nvPicPr>
          <p:cNvPr id="53" name="Google Shape;53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9825" y="2519375"/>
            <a:ext cx="4324350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6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21" name="Google Shape;321;p46"/>
          <p:cNvSpPr txBox="1"/>
          <p:nvPr>
            <p:ph idx="1" type="body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1. ZyBook on Data Structures, chapters 18.1-18.4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rotation</a:t>
            </a:r>
            <a:endParaRPr/>
          </a:p>
        </p:txBody>
      </p:sp>
      <p:pic>
        <p:nvPicPr>
          <p:cNvPr id="59" name="Google Shape;59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382485"/>
            <a:ext cx="8839200" cy="211163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457200" y="155295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A right rotation on node </a:t>
            </a:r>
            <a:r>
              <a:rPr b="1" lang="en"/>
              <a:t>n</a:t>
            </a:r>
            <a:r>
              <a:rPr lang="en"/>
              <a:t> makes </a:t>
            </a:r>
            <a:r>
              <a:rPr b="1" lang="en"/>
              <a:t>n</a:t>
            </a:r>
            <a:r>
              <a:rPr lang="en"/>
              <a:t> the right child of </a:t>
            </a:r>
            <a:r>
              <a:rPr b="1" lang="en"/>
              <a:t>n</a:t>
            </a:r>
            <a:r>
              <a:rPr lang="en"/>
              <a:t>’s left child. 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b is disconnected from </a:t>
            </a:r>
            <a:r>
              <a:rPr b="1" lang="en"/>
              <a:t>l</a:t>
            </a:r>
            <a:r>
              <a:rPr lang="en"/>
              <a:t>, but it can be reconnected as the left child of </a:t>
            </a:r>
            <a:r>
              <a:rPr b="1" lang="en"/>
              <a:t>n</a:t>
            </a:r>
            <a:r>
              <a:rPr lang="en"/>
              <a:t>, since it’s bigger than </a:t>
            </a:r>
            <a:r>
              <a:rPr b="1" lang="en"/>
              <a:t>l</a:t>
            </a:r>
            <a:r>
              <a:rPr lang="en"/>
              <a:t> and less than </a:t>
            </a:r>
            <a:r>
              <a:rPr b="1" lang="en"/>
              <a:t>n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rotation</a:t>
            </a:r>
            <a:endParaRPr/>
          </a:p>
        </p:txBody>
      </p:sp>
      <p:sp>
        <p:nvSpPr>
          <p:cNvPr id="66" name="Google Shape;66;p12"/>
          <p:cNvSpPr txBox="1"/>
          <p:nvPr>
            <p:ph idx="1" type="body"/>
          </p:nvPr>
        </p:nvSpPr>
        <p:spPr>
          <a:xfrm>
            <a:off x="457200" y="155295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A left rotation moves nodes to the left. </a:t>
            </a:r>
            <a:r>
              <a:rPr b="1" lang="en"/>
              <a:t>a</a:t>
            </a:r>
            <a:r>
              <a:rPr lang="en"/>
              <a:t> becomes the left child of </a:t>
            </a:r>
            <a:r>
              <a:rPr b="1" lang="en"/>
              <a:t>b</a:t>
            </a:r>
            <a:r>
              <a:rPr lang="en"/>
              <a:t>, </a:t>
            </a:r>
            <a:r>
              <a:rPr b="1" lang="en"/>
              <a:t>b</a:t>
            </a:r>
            <a:r>
              <a:rPr lang="en"/>
              <a:t> takes </a:t>
            </a:r>
            <a:r>
              <a:rPr b="1" lang="en"/>
              <a:t>a</a:t>
            </a:r>
            <a:r>
              <a:rPr lang="en"/>
              <a:t>’s place.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In this case, </a:t>
            </a:r>
            <a:r>
              <a:rPr b="1" lang="en"/>
              <a:t>b </a:t>
            </a:r>
            <a:r>
              <a:rPr lang="en"/>
              <a:t>has no left child, so </a:t>
            </a:r>
            <a:r>
              <a:rPr b="1" lang="en"/>
              <a:t>a</a:t>
            </a:r>
            <a:r>
              <a:rPr lang="en"/>
              <a:t> can simply be reconnected there.</a:t>
            </a:r>
            <a:endParaRPr/>
          </a:p>
        </p:txBody>
      </p:sp>
      <p:pic>
        <p:nvPicPr>
          <p:cNvPr id="67" name="Google Shape;67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1725" y="2508913"/>
            <a:ext cx="4400550" cy="1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rotation</a:t>
            </a:r>
            <a:endParaRPr/>
          </a:p>
        </p:txBody>
      </p:sp>
      <p:sp>
        <p:nvSpPr>
          <p:cNvPr id="73" name="Google Shape;73;p13"/>
          <p:cNvSpPr txBox="1"/>
          <p:nvPr>
            <p:ph idx="1" type="body"/>
          </p:nvPr>
        </p:nvSpPr>
        <p:spPr>
          <a:xfrm>
            <a:off x="457200" y="155295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A left rotation on node </a:t>
            </a:r>
            <a:r>
              <a:rPr b="1" lang="en"/>
              <a:t>n</a:t>
            </a:r>
            <a:r>
              <a:rPr lang="en"/>
              <a:t> makes </a:t>
            </a:r>
            <a:r>
              <a:rPr b="1" lang="en"/>
              <a:t>n</a:t>
            </a:r>
            <a:r>
              <a:rPr lang="en"/>
              <a:t> the left child of </a:t>
            </a:r>
            <a:r>
              <a:rPr b="1" lang="en"/>
              <a:t>n</a:t>
            </a:r>
            <a:r>
              <a:rPr lang="en"/>
              <a:t>’s right child. 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b is disconnected from </a:t>
            </a:r>
            <a:r>
              <a:rPr b="1" lang="en"/>
              <a:t>r</a:t>
            </a:r>
            <a:r>
              <a:rPr lang="en"/>
              <a:t>, but it can be reconnected as the right child of </a:t>
            </a:r>
            <a:r>
              <a:rPr b="1" lang="en"/>
              <a:t>n</a:t>
            </a:r>
            <a:r>
              <a:rPr lang="en"/>
              <a:t>, since it’s smaller than </a:t>
            </a:r>
            <a:r>
              <a:rPr b="1" lang="en"/>
              <a:t>r</a:t>
            </a:r>
            <a:r>
              <a:rPr lang="en"/>
              <a:t> and bigger than </a:t>
            </a:r>
            <a:r>
              <a:rPr b="1" lang="en"/>
              <a:t>n</a:t>
            </a:r>
            <a:r>
              <a:rPr lang="en"/>
              <a:t>.</a:t>
            </a:r>
            <a:endParaRPr/>
          </a:p>
        </p:txBody>
      </p:sp>
      <p:pic>
        <p:nvPicPr>
          <p:cNvPr id="74" name="Google Shape;7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75" y="2232813"/>
            <a:ext cx="8858250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to rotate? (naive approach)</a:t>
            </a:r>
            <a:endParaRPr/>
          </a:p>
        </p:txBody>
      </p:sp>
      <p:sp>
        <p:nvSpPr>
          <p:cNvPr id="80" name="Google Shape;80;p14"/>
          <p:cNvSpPr txBox="1"/>
          <p:nvPr>
            <p:ph idx="1" type="body"/>
          </p:nvPr>
        </p:nvSpPr>
        <p:spPr>
          <a:xfrm>
            <a:off x="457200" y="189040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// after inserting (or removing) a node n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parent = parent of n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if the balance_factor(parent) == 2, 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    then more on left side so rotate right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if the balance_factor(parent) == -2, 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    then more on right side so rotate left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Doesn’t quite work out as planned</a:t>
            </a: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5826500" y="1970875"/>
            <a:ext cx="30045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get the effect we want, the tree is now balanced.</a:t>
            </a:r>
            <a:endParaRPr/>
          </a:p>
        </p:txBody>
      </p:sp>
      <p:sp>
        <p:nvSpPr>
          <p:cNvPr id="87" name="Google Shape;87;p15"/>
          <p:cNvSpPr txBox="1"/>
          <p:nvPr/>
        </p:nvSpPr>
        <p:spPr>
          <a:xfrm>
            <a:off x="5914800" y="3637475"/>
            <a:ext cx="30045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Whoops. We do not get what we want here; the root node remains imbalanced.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single rotate right doesn’t work!</a:t>
            </a:r>
            <a:endParaRPr/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125" y="1616535"/>
            <a:ext cx="4985215" cy="3362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cstate-ppt-template-16x9-horizontal-left-brick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CC110A"/>
      </a:accent1>
      <a:accent2>
        <a:srgbClr val="990200"/>
      </a:accent2>
      <a:accent3>
        <a:srgbClr val="BFBFBF"/>
      </a:accent3>
      <a:accent4>
        <a:srgbClr val="808080"/>
      </a:accent4>
      <a:accent5>
        <a:srgbClr val="5F5F5F"/>
      </a:accent5>
      <a:accent6>
        <a:srgbClr val="4D4D4D"/>
      </a:accent6>
      <a:hlink>
        <a:srgbClr val="1F2B5F"/>
      </a:hlink>
      <a:folHlink>
        <a:srgbClr val="77126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