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B59272-C2E7-49E0-9B1F-323B76539DC1}">
  <a:tblStyle styleId="{7CB59272-C2E7-49E0-9B1F-323B76539D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37ffcf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37ffcf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37ffcf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37ffcf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37ffcf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37ffcf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37ffcf8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37ffcf8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37ffc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37ffc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37ffcf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37ffcf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37ffcf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37ffcf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37ffcf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37ffcf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37ffcf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37ffcf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37ffcf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37ffcf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37ffcf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37ffcf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37ffcf8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37ffcf8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7ffcf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7ffcf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37ffcf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37ffcf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37ffcf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37ffcf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37ffcf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37ffcf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37ffcf8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437ffcf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37ffcf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37ffcf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37ffcf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37ffcf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37ffcf8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37ffcf8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68cf99d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68cf99d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37ffcf8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37ffcf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37ffcf8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37ffcf8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37ffcf8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37ffcf8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37ffcf8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37ffcf8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437ffcf8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437ffcf8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437ffcf8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437ffcf8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37ffcf8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37ffcf8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437ffcf8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437ffcf8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437ffcf8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437ffcf8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437ffcf8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437ffcf8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68cf99d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68cf99d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37ffcf8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37ffcf8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37ffcf8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37ffcf8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437ffcf8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437ffcf8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437ffcf8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437ffcf8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37ffcf8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437ffcf8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437ffcf8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437ffcf8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437ffcf8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437ffcf8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437ffcf8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437ffcf8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68cf99d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68cf99d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437ffcf8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437ffcf8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437ffcf8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437ffcf8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8cf99d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8cf99d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37ffcf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37ffcf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37ffcf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37ffcf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37ffcf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37ffcf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. Graph Traversal: BFS and DFS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212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at 0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0’s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1’s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Visit node 4’s frontier of adjacent nodes</a:t>
            </a:r>
            <a:endParaRPr b="1" sz="18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25" y="1789925"/>
            <a:ext cx="43053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212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at 0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0’s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1’s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4’s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Visit node 5’s frontier of adjacent nodes</a:t>
            </a:r>
            <a:endParaRPr b="1" sz="18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50" y="1832113"/>
            <a:ext cx="46672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04600" y="2127025"/>
            <a:ext cx="4445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node’s frontier should not include nodes already visited in the search.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Node 1’s frontier does not include 0, even though 0 is adjacent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300" y="2127035"/>
            <a:ext cx="4188900" cy="188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897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Calculate the BFS order for the following graph twice, once starting at node 6 and once at node 4.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925" y="3081125"/>
            <a:ext cx="3429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4871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algorithm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" y="11828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BFS(start)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insert start to discoveredSet;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push start to frontierQueue;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while(frontierQueue not empty)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n = pop from frontierQueue;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visit(n); // do something in BFS order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for each j, where j is an adjacent node of 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(j not in discoveredSet)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push j to frontierQueue;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insert j to discoveredSet;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BFS: starting point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200" y="2341350"/>
            <a:ext cx="4305300" cy="2000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21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125" y="1928913"/>
            <a:ext cx="43053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0’s adjacent nodes add them to frontierQueue and discoveredSet.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0,1,3,4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3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1’s adjacent nodes add them to frontierQueue and discoveredSet.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650" y="1873675"/>
            <a:ext cx="4305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0,1,3,4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4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3’s adjacent nodes add them to frontierQueue and discoveredSet.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338" y="1922360"/>
            <a:ext cx="43053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0,1,3,4,2,5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4’s adjacent nodes add them to frontierQueue and discoveredSet.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25" y="1789925"/>
            <a:ext cx="43053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what it means to traverse a graph.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Identify two common graph traversals: breadth-first and depth-first search.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how breadth-first search and depth-first search traverse a graph.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breadth-first search and depth-first search in C++.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0,1,3,4,2,5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26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2’s adjacent nodes add them to frontierQueue and discoveredSet.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338" y="1628785"/>
            <a:ext cx="43053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0,1,3,4,2,5,6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5’s adjacent nodes add them to frontierQueue and discoveredSet.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50" y="1832113"/>
            <a:ext cx="46672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57200" y="2127025"/>
            <a:ext cx="3476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351163" y="25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373275"/>
                <a:gridCol w="2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frontierQueue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discoveredSet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0,1,3,4,2,5,6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8"/>
          <p:cNvSpPr txBox="1"/>
          <p:nvPr/>
        </p:nvSpPr>
        <p:spPr>
          <a:xfrm>
            <a:off x="293600" y="1580150"/>
            <a:ext cx="3570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Visit 6’s adjacent nodes add them to frontierQueue and discoveredSet.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338" y="1628785"/>
            <a:ext cx="43053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implementation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" y="1902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need a few objects to help us: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frontierQueue is a Queue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discoveredSet is an IntegerSet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implement BFS as a class or as a function.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993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function for BFS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57200" y="822025"/>
            <a:ext cx="84207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oid BreadthFirstSearch(Graph &amp;graph, int start)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IntegerSet discovered; Queue frontier;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frontier.push(start);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discovered.insert(start);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while(!frontier.empty())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nt node = frontier.peek();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visit(node);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Graph::adjacency_iterator it = graph.getAdjacencyList(node);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while(!it.end())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nt j = it.getItem();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if(!discovered.search(j)){ frontier.push(j); discovered.insert(j); }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it.increment();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frontier.pop();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function for BFS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use this function directly on any Graph object.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But, if we want to customize the action we take when visiting the node, it’s cumbersome.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BFS class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57200" y="1409175"/>
            <a:ext cx="8229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BreadthFirstSearch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Graph &amp;g;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BreadthFirstSearch(Graph &amp;ag):g(ag){};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oid run(int start); // same as function on prior slide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visit(int node){}// extend this class to customize visit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lass PrintBFSOrder : public BreadthFirstSearch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visit(int node) override { printf(“%d “);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457200" y="2266950"/>
            <a:ext cx="4239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Follow a path until no new node can be reached...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(red nodes on current search path)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375" y="1617060"/>
            <a:ext cx="4000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628775"/>
            <a:ext cx="4239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Follow a path until no new node can be reached...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backtrack to a node with other paths and explore them.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(blue nodes are ones already visited)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0" y="1628785"/>
            <a:ext cx="4000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57200" y="1628775"/>
            <a:ext cx="4239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... we keep backtracking and finding new paths until we visit all possible nodes.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Backtrack to 7, follow path to 13.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0" y="1476385"/>
            <a:ext cx="4000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graph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608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Traversal allows us to discover a variety of properties about a graph: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nodes it contains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How the nodes are connected: what’s close, what’s far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Paths between nodes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Visit each node once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Traversal forms the basis for many interesting graph algorithms.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457200" y="2266950"/>
            <a:ext cx="3465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Backtrack to 8, and following path to 10.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625" y="1476363"/>
            <a:ext cx="40005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457200" y="2266950"/>
            <a:ext cx="3465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Backtrack to 1, and follow path to 9.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25" y="1476385"/>
            <a:ext cx="4010013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457200" y="2266950"/>
            <a:ext cx="3465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Backtrack to 3, and follow path to 5.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00" y="1476385"/>
            <a:ext cx="4000488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algorithm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457200" y="17032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support backtracking, we use a stack.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Push nodes onto the stack as we find them.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Pop them off after all of their adjacent nodes have been visited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can use a recursive function as our stack.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prevent visiting a node twice, we need a set to track visited nodes.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457200" y="1897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Calculate the DFS order for the following graph twice, once starting at node 6 and once at node 4.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925" y="3081125"/>
            <a:ext cx="3429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</a:t>
            </a:r>
            <a:r>
              <a:rPr lang="en"/>
              <a:t>epth-first search 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457200" y="1691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RecursiveDFS(node)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if ( node is not in visitedSet 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Add node to visitedSet;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visit(node);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for each vertex adjV adjacent to node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RecursiveDFS(adjV);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50" y="1540385"/>
            <a:ext cx="4000488" cy="3362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2" name="Google Shape;282;p42"/>
          <p:cNvGraphicFramePr/>
          <p:nvPr/>
        </p:nvGraphicFramePr>
        <p:xfrm>
          <a:off x="631100" y="16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r>
                        <a:rPr lang="en"/>
                        <a:t>,2,1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42"/>
          <p:cNvSpPr txBox="1"/>
          <p:nvPr/>
        </p:nvSpPr>
        <p:spPr>
          <a:xfrm>
            <a:off x="7336100" y="1388000"/>
            <a:ext cx="1470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289" name="Google Shape;289;p43"/>
          <p:cNvGraphicFramePr/>
          <p:nvPr/>
        </p:nvGraphicFramePr>
        <p:xfrm>
          <a:off x="631100" y="16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r>
                        <a:rPr b="1" lang="en"/>
                        <a:t>,</a:t>
                      </a:r>
                      <a:r>
                        <a:rPr lang="en"/>
                        <a:t>2</a:t>
                      </a:r>
                      <a:r>
                        <a:rPr lang="en"/>
                        <a:t>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r>
                        <a:rPr lang="en"/>
                        <a:t>,6,2,0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750" y="1476385"/>
            <a:ext cx="4000488" cy="336231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7103075" y="1476375"/>
            <a:ext cx="1470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297" name="Google Shape;297;p44"/>
          <p:cNvGraphicFramePr/>
          <p:nvPr/>
        </p:nvGraphicFramePr>
        <p:xfrm>
          <a:off x="349875" y="165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r>
                        <a:rPr lang="en"/>
                        <a:t>,6,2,0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75" y="1628785"/>
            <a:ext cx="4000488" cy="336231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 txBox="1"/>
          <p:nvPr/>
        </p:nvSpPr>
        <p:spPr>
          <a:xfrm>
            <a:off x="349850" y="3437525"/>
            <a:ext cx="3635400" cy="15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5’s only adjacent node has already been visited.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recursive base case is reached, so we return to Node 3 and consider it’s next adjacent node.</a:t>
            </a:r>
            <a:endParaRPr/>
          </a:p>
        </p:txBody>
      </p:sp>
      <p:sp>
        <p:nvSpPr>
          <p:cNvPr id="300" name="Google Shape;300;p44"/>
          <p:cNvSpPr txBox="1"/>
          <p:nvPr/>
        </p:nvSpPr>
        <p:spPr>
          <a:xfrm>
            <a:off x="7103075" y="1476375"/>
            <a:ext cx="1470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306" name="Google Shape;306;p45"/>
          <p:cNvGraphicFramePr/>
          <p:nvPr/>
        </p:nvGraphicFramePr>
        <p:xfrm>
          <a:off x="349875" y="165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r>
                        <a:rPr lang="en"/>
                        <a:t>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11,2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45"/>
          <p:cNvSpPr txBox="1"/>
          <p:nvPr/>
        </p:nvSpPr>
        <p:spPr>
          <a:xfrm>
            <a:off x="6855000" y="1476375"/>
            <a:ext cx="1831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5, 6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50" y="1898788"/>
            <a:ext cx="3358007" cy="2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/>
        </p:nvSpPr>
        <p:spPr>
          <a:xfrm>
            <a:off x="349850" y="3437525"/>
            <a:ext cx="3635400" cy="15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adjacent node for 6 is 3. But, 3 has already been visited. So, we skip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graph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key algorithms for traversing a graph: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Breadth-first search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“find the closest node of interest”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Depth-first search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“find a path to a node of interest”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315" name="Google Shape;315;p46"/>
          <p:cNvGraphicFramePr/>
          <p:nvPr/>
        </p:nvGraphicFramePr>
        <p:xfrm>
          <a:off x="349875" y="165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r>
                        <a:rPr lang="en"/>
                        <a:t>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r>
                        <a:rPr lang="en"/>
                        <a:t>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RecursiveDFS(11)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p46"/>
          <p:cNvSpPr txBox="1"/>
          <p:nvPr/>
        </p:nvSpPr>
        <p:spPr>
          <a:xfrm>
            <a:off x="6855000" y="1476375"/>
            <a:ext cx="1831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5, 6, 11</a:t>
            </a:r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349850" y="3829925"/>
            <a:ext cx="3635400" cy="113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has one adjacent node, 6, but it has already been visited.  So, RecursiveDFS(11) is done.</a:t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275" y="1904475"/>
            <a:ext cx="3358007" cy="2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324" name="Google Shape;324;p47"/>
          <p:cNvGraphicFramePr/>
          <p:nvPr/>
        </p:nvGraphicFramePr>
        <p:xfrm>
          <a:off x="349875" y="165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r>
                        <a:rPr lang="en"/>
                        <a:t>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r>
                        <a:rPr lang="en"/>
                        <a:t>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7,6,0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47"/>
          <p:cNvSpPr txBox="1"/>
          <p:nvPr/>
        </p:nvSpPr>
        <p:spPr>
          <a:xfrm>
            <a:off x="6292525" y="1476375"/>
            <a:ext cx="2394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5, 6, 11, 2</a:t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00" y="1943775"/>
            <a:ext cx="3358007" cy="2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349875" y="165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r>
                        <a:rPr lang="en"/>
                        <a:t>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r>
                        <a:rPr lang="en"/>
                        <a:t>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7,6,0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12,2,8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6292525" y="1476375"/>
            <a:ext cx="2394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5, 6, 11, 2, 7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00" y="1847375"/>
            <a:ext cx="3358007" cy="2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recursive DFS</a:t>
            </a:r>
            <a:endParaRPr/>
          </a:p>
        </p:txBody>
      </p:sp>
      <p:graphicFrame>
        <p:nvGraphicFramePr>
          <p:cNvPr id="340" name="Google Shape;340;p49"/>
          <p:cNvGraphicFramePr/>
          <p:nvPr/>
        </p:nvGraphicFramePr>
        <p:xfrm>
          <a:off x="349888" y="137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3,</a:t>
                      </a: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RecursiveDFS(3)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r>
                        <a:rPr lang="en"/>
                        <a:t>,2,0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r>
                        <a:rPr lang="en"/>
                        <a:t>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r>
                        <a:rPr lang="en"/>
                        <a:t>,6,0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</a:t>
                      </a:r>
                      <a:r>
                        <a:rPr lang="en"/>
                        <a:t>,2,8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RecursiveDFS(12)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p49"/>
          <p:cNvSpPr txBox="1"/>
          <p:nvPr/>
        </p:nvSpPr>
        <p:spPr>
          <a:xfrm>
            <a:off x="5296150" y="1375875"/>
            <a:ext cx="2554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5, 6, 11, 2, 7, 12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250" y="1915875"/>
            <a:ext cx="3358007" cy="2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349825" y="4332225"/>
            <a:ext cx="3635400" cy="7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r>
              <a:rPr lang="en"/>
              <a:t> has one adjacent node, 7, but it has already been visited.  So, RecursiveDFS(12) is done.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ahead...</a:t>
            </a:r>
            <a:endParaRPr/>
          </a:p>
        </p:txBody>
      </p:sp>
      <p:graphicFrame>
        <p:nvGraphicFramePr>
          <p:cNvPr id="349" name="Google Shape;349;p50"/>
          <p:cNvGraphicFramePr/>
          <p:nvPr/>
        </p:nvGraphicFramePr>
        <p:xfrm>
          <a:off x="349888" y="137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{7CB59272-C2E7-49E0-9B1F-323B76539DC1}</a:tableStyleId>
              </a:tblPr>
              <a:tblGrid>
                <a:gridCol w="1711125"/>
                <a:gridCol w="695175"/>
                <a:gridCol w="12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Call Stack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Adjacent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RecursiveDFS(0)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50"/>
          <p:cNvSpPr txBox="1"/>
          <p:nvPr/>
        </p:nvSpPr>
        <p:spPr>
          <a:xfrm>
            <a:off x="4764850" y="1375875"/>
            <a:ext cx="3889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Visited: 0, 3, 5, 6, 11, 2, 7, 12, 8, 13, 1, 4, 10, 9</a:t>
            </a:r>
            <a:endParaRPr/>
          </a:p>
        </p:txBody>
      </p:sp>
      <p:sp>
        <p:nvSpPr>
          <p:cNvPr id="351" name="Google Shape;351;p50"/>
          <p:cNvSpPr txBox="1"/>
          <p:nvPr/>
        </p:nvSpPr>
        <p:spPr>
          <a:xfrm>
            <a:off x="349850" y="3022500"/>
            <a:ext cx="3675600" cy="18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RecursiveDFS would continue until all new nodes found were already visited.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occur once we return to RecursiveDFS(0) and discover that 2 and 1 have already been visited.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algorithm ends.</a:t>
            </a:r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75" y="1811150"/>
            <a:ext cx="3477582" cy="2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recursive function implementation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457200" y="1382425"/>
            <a:ext cx="8229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DepthFirstSearch(Graph &amp;g, IntegerSet &amp;visitedSet, int node){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 !visitedSet.search(node)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visit(node); // take action upon visit to node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visitedSet.insert(node);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for (Graph::adjacency_iterator it=g.getAdjList(node); !it.end();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it.increment())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DepthFirstSearch(g,visitedSet,it.getItem());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DFS class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457200" y="1344900"/>
            <a:ext cx="8229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DepthFirstSearch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Graph &amp;g;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dfs_helper(int node, IntegerSet &amp;visited);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same as prior slide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DepthFirstSearch(Graph &amp;ag):g(ag){};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run(int start);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visit(int node){}// extend this class to customize visit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PrintDFSOrder : public DepthFirstSearch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visit(int node) override { printf(“%d “);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457200" y="1667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DFS and BFS are common approaches for performing a graph traversal.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Both BFS and DFS begin at a specific start node.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BFS visits nodes successively further away from the start node.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DFS goes as far away as possible, then backtracks to discover other nodes and paths.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can implement DFS or BFS as a function or class; a class makes it possible to override a visit function to customize the traversal.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 19.5 and 19.6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382" name="Google Shape;382;p55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633225"/>
            <a:ext cx="4020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From a starting node, visit other nodes in their order of path length away from the start node.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Start at node 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Next all the yellow nodes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Next all the blue nodes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75" y="1521785"/>
            <a:ext cx="4362000" cy="335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algorithm (Z6.5.1)</a:t>
            </a:r>
            <a:endParaRPr/>
          </a:p>
        </p:txBody>
      </p:sp>
      <p:sp>
        <p:nvSpPr>
          <p:cNvPr id="388" name="Google Shape;388;p56"/>
          <p:cNvSpPr txBox="1"/>
          <p:nvPr>
            <p:ph idx="1" type="body"/>
          </p:nvPr>
        </p:nvSpPr>
        <p:spPr>
          <a:xfrm>
            <a:off x="457200" y="1691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DFS(startV){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push startV to stack;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 stack is not empty 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currentV = pop from stack;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 currentV is not in visitedSet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visit(currentV);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add currentV to visitedSet;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for (each vertex adjV adjacent to currentV)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Push adjV to stack;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implementation (Z6.5.1)</a:t>
            </a:r>
            <a:endParaRPr/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457200" y="1382425"/>
            <a:ext cx="8229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DepthFirstSearch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(Graph &amp;g, int startV){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IntegerSet visitedSet;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Stack stack;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stack.push(startV);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 !stack.empty() 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currentV = stack.peek(); stack.pop();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 !visitedSet.find(currentV)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visit(currentV);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visitedSet.insert(currentV);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for (Graph::adjacency_iterator it=g.getAdjList(startV); !it.end(); it.increment())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stack.push(it.getItem());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212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Start at 0</a:t>
            </a:r>
            <a:endParaRPr b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200" y="2341350"/>
            <a:ext cx="43053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212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at 0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Visit node 0’s frontier of adjacent nodes</a:t>
            </a:r>
            <a:endParaRPr b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25" y="1776263"/>
            <a:ext cx="43053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212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at 0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0’s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Visit node 1’s frontier of adjacent nodes</a:t>
            </a:r>
            <a:endParaRPr b="1" sz="18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650" y="1873675"/>
            <a:ext cx="4305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BFS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212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graph: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at 0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Visit node 0’s frontier of adjacent nodes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Visit node 1’s frontier of adjacent nodes</a:t>
            </a:r>
            <a:endParaRPr b="1" sz="18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650" y="1873675"/>
            <a:ext cx="4305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